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slides/slide344.xml" ContentType="application/vnd.openxmlformats-officedocument.presentationml.slide+xml"/>
  <Override PartName="/ppt/slides/slide345.xml" ContentType="application/vnd.openxmlformats-officedocument.presentationml.slide+xml"/>
  <Override PartName="/ppt/slides/slide346.xml" ContentType="application/vnd.openxmlformats-officedocument.presentationml.slide+xml"/>
  <Override PartName="/ppt/slides/slide347.xml" ContentType="application/vnd.openxmlformats-officedocument.presentationml.slide+xml"/>
  <Override PartName="/ppt/slides/slide348.xml" ContentType="application/vnd.openxmlformats-officedocument.presentationml.slide+xml"/>
  <Override PartName="/ppt/slides/slide349.xml" ContentType="application/vnd.openxmlformats-officedocument.presentationml.slide+xml"/>
  <Override PartName="/ppt/slides/slide350.xml" ContentType="application/vnd.openxmlformats-officedocument.presentationml.slide+xml"/>
  <Override PartName="/ppt/slides/slide351.xml" ContentType="application/vnd.openxmlformats-officedocument.presentationml.slide+xml"/>
  <Override PartName="/ppt/slides/slide352.xml" ContentType="application/vnd.openxmlformats-officedocument.presentationml.slide+xml"/>
  <Override PartName="/ppt/slides/slide353.xml" ContentType="application/vnd.openxmlformats-officedocument.presentationml.slide+xml"/>
  <Override PartName="/ppt/slides/slide354.xml" ContentType="application/vnd.openxmlformats-officedocument.presentationml.slide+xml"/>
  <Override PartName="/ppt/slides/slide355.xml" ContentType="application/vnd.openxmlformats-officedocument.presentationml.slide+xml"/>
  <Override PartName="/ppt/slides/slide356.xml" ContentType="application/vnd.openxmlformats-officedocument.presentationml.slide+xml"/>
  <Override PartName="/ppt/slides/slide357.xml" ContentType="application/vnd.openxmlformats-officedocument.presentationml.slide+xml"/>
  <Override PartName="/ppt/slides/slide358.xml" ContentType="application/vnd.openxmlformats-officedocument.presentationml.slide+xml"/>
  <Override PartName="/ppt/slides/slide359.xml" ContentType="application/vnd.openxmlformats-officedocument.presentationml.slide+xml"/>
  <Override PartName="/ppt/slides/slide360.xml" ContentType="application/vnd.openxmlformats-officedocument.presentationml.slide+xml"/>
  <Override PartName="/ppt/slides/slide361.xml" ContentType="application/vnd.openxmlformats-officedocument.presentationml.slide+xml"/>
  <Override PartName="/ppt/slides/slide362.xml" ContentType="application/vnd.openxmlformats-officedocument.presentationml.slide+xml"/>
  <Override PartName="/ppt/slides/slide363.xml" ContentType="application/vnd.openxmlformats-officedocument.presentationml.slide+xml"/>
  <Override PartName="/ppt/slides/slide364.xml" ContentType="application/vnd.openxmlformats-officedocument.presentationml.slide+xml"/>
  <Override PartName="/ppt/slides/slide365.xml" ContentType="application/vnd.openxmlformats-officedocument.presentationml.slide+xml"/>
  <Override PartName="/ppt/slides/slide366.xml" ContentType="application/vnd.openxmlformats-officedocument.presentationml.slide+xml"/>
  <Override PartName="/ppt/slides/slide367.xml" ContentType="application/vnd.openxmlformats-officedocument.presentationml.slide+xml"/>
  <Override PartName="/ppt/slides/slide368.xml" ContentType="application/vnd.openxmlformats-officedocument.presentationml.slide+xml"/>
  <Override PartName="/ppt/slides/slide369.xml" ContentType="application/vnd.openxmlformats-officedocument.presentationml.slide+xml"/>
  <Override PartName="/ppt/slides/slide370.xml" ContentType="application/vnd.openxmlformats-officedocument.presentationml.slide+xml"/>
  <Override PartName="/ppt/slides/slide371.xml" ContentType="application/vnd.openxmlformats-officedocument.presentationml.slide+xml"/>
  <Override PartName="/ppt/slides/slide372.xml" ContentType="application/vnd.openxmlformats-officedocument.presentationml.slide+xml"/>
  <Override PartName="/ppt/slides/slide373.xml" ContentType="application/vnd.openxmlformats-officedocument.presentationml.slide+xml"/>
  <Override PartName="/ppt/slides/slide374.xml" ContentType="application/vnd.openxmlformats-officedocument.presentationml.slide+xml"/>
  <Override PartName="/ppt/slides/slide375.xml" ContentType="application/vnd.openxmlformats-officedocument.presentationml.slide+xml"/>
  <Override PartName="/ppt/slides/slide376.xml" ContentType="application/vnd.openxmlformats-officedocument.presentationml.slide+xml"/>
  <Override PartName="/ppt/slides/slide377.xml" ContentType="application/vnd.openxmlformats-officedocument.presentationml.slide+xml"/>
  <Override PartName="/ppt/slides/slide378.xml" ContentType="application/vnd.openxmlformats-officedocument.presentationml.slide+xml"/>
  <Override PartName="/ppt/slides/slide379.xml" ContentType="application/vnd.openxmlformats-officedocument.presentationml.slide+xml"/>
  <Override PartName="/ppt/slides/slide380.xml" ContentType="application/vnd.openxmlformats-officedocument.presentationml.slide+xml"/>
  <Override PartName="/ppt/slides/slide381.xml" ContentType="application/vnd.openxmlformats-officedocument.presentationml.slide+xml"/>
  <Override PartName="/ppt/slides/slide382.xml" ContentType="application/vnd.openxmlformats-officedocument.presentationml.slide+xml"/>
  <Override PartName="/ppt/slides/slide383.xml" ContentType="application/vnd.openxmlformats-officedocument.presentationml.slide+xml"/>
  <Override PartName="/ppt/slides/slide384.xml" ContentType="application/vnd.openxmlformats-officedocument.presentationml.slide+xml"/>
  <Override PartName="/ppt/slides/slide385.xml" ContentType="application/vnd.openxmlformats-officedocument.presentationml.slide+xml"/>
  <Override PartName="/ppt/slides/slide386.xml" ContentType="application/vnd.openxmlformats-officedocument.presentationml.slide+xml"/>
  <Override PartName="/ppt/slides/slide387.xml" ContentType="application/vnd.openxmlformats-officedocument.presentationml.slide+xml"/>
  <Override PartName="/ppt/slides/slide388.xml" ContentType="application/vnd.openxmlformats-officedocument.presentationml.slide+xml"/>
  <Override PartName="/ppt/slides/slide389.xml" ContentType="application/vnd.openxmlformats-officedocument.presentationml.slide+xml"/>
  <Override PartName="/ppt/slides/slide390.xml" ContentType="application/vnd.openxmlformats-officedocument.presentationml.slide+xml"/>
  <Override PartName="/ppt/slides/slide391.xml" ContentType="application/vnd.openxmlformats-officedocument.presentationml.slide+xml"/>
  <Override PartName="/ppt/slides/slide392.xml" ContentType="application/vnd.openxmlformats-officedocument.presentationml.slide+xml"/>
  <Override PartName="/ppt/slides/slide393.xml" ContentType="application/vnd.openxmlformats-officedocument.presentationml.slide+xml"/>
  <Override PartName="/ppt/slides/slide394.xml" ContentType="application/vnd.openxmlformats-officedocument.presentationml.slide+xml"/>
  <Override PartName="/ppt/slides/slide395.xml" ContentType="application/vnd.openxmlformats-officedocument.presentationml.slide+xml"/>
  <Override PartName="/ppt/slides/slide396.xml" ContentType="application/vnd.openxmlformats-officedocument.presentationml.slide+xml"/>
  <Override PartName="/ppt/slides/slide397.xml" ContentType="application/vnd.openxmlformats-officedocument.presentationml.slide+xml"/>
  <Override PartName="/ppt/slides/slide398.xml" ContentType="application/vnd.openxmlformats-officedocument.presentationml.slide+xml"/>
  <Override PartName="/ppt/slides/slide399.xml" ContentType="application/vnd.openxmlformats-officedocument.presentationml.slide+xml"/>
  <Override PartName="/ppt/slides/slide400.xml" ContentType="application/vnd.openxmlformats-officedocument.presentationml.slide+xml"/>
  <Override PartName="/ppt/slides/slide401.xml" ContentType="application/vnd.openxmlformats-officedocument.presentationml.slide+xml"/>
  <Override PartName="/ppt/slides/slide402.xml" ContentType="application/vnd.openxmlformats-officedocument.presentationml.slide+xml"/>
  <Override PartName="/ppt/slides/slide403.xml" ContentType="application/vnd.openxmlformats-officedocument.presentationml.slide+xml"/>
  <Override PartName="/ppt/slides/slide404.xml" ContentType="application/vnd.openxmlformats-officedocument.presentationml.slide+xml"/>
  <Override PartName="/ppt/slides/slide405.xml" ContentType="application/vnd.openxmlformats-officedocument.presentationml.slide+xml"/>
  <Override PartName="/ppt/slides/slide406.xml" ContentType="application/vnd.openxmlformats-officedocument.presentationml.slide+xml"/>
  <Override PartName="/ppt/slides/slide407.xml" ContentType="application/vnd.openxmlformats-officedocument.presentationml.slide+xml"/>
  <Override PartName="/ppt/slides/slide408.xml" ContentType="application/vnd.openxmlformats-officedocument.presentationml.slide+xml"/>
  <Override PartName="/ppt/slides/slide409.xml" ContentType="application/vnd.openxmlformats-officedocument.presentationml.slide+xml"/>
  <Override PartName="/ppt/slides/slide410.xml" ContentType="application/vnd.openxmlformats-officedocument.presentationml.slide+xml"/>
  <Override PartName="/ppt/slides/slide411.xml" ContentType="application/vnd.openxmlformats-officedocument.presentationml.slide+xml"/>
  <Override PartName="/ppt/slides/slide412.xml" ContentType="application/vnd.openxmlformats-officedocument.presentationml.slide+xml"/>
  <Override PartName="/ppt/slides/slide413.xml" ContentType="application/vnd.openxmlformats-officedocument.presentationml.slide+xml"/>
  <Override PartName="/ppt/slides/slide414.xml" ContentType="application/vnd.openxmlformats-officedocument.presentationml.slide+xml"/>
  <Override PartName="/ppt/slides/slide415.xml" ContentType="application/vnd.openxmlformats-officedocument.presentationml.slide+xml"/>
  <Override PartName="/ppt/slides/slide416.xml" ContentType="application/vnd.openxmlformats-officedocument.presentationml.slide+xml"/>
  <Override PartName="/ppt/slides/slide417.xml" ContentType="application/vnd.openxmlformats-officedocument.presentationml.slide+xml"/>
  <Override PartName="/ppt/slides/slide418.xml" ContentType="application/vnd.openxmlformats-officedocument.presentationml.slide+xml"/>
  <Override PartName="/ppt/slides/slide419.xml" ContentType="application/vnd.openxmlformats-officedocument.presentationml.slide+xml"/>
  <Override PartName="/ppt/slides/slide420.xml" ContentType="application/vnd.openxmlformats-officedocument.presentationml.slide+xml"/>
  <Override PartName="/ppt/slides/slide421.xml" ContentType="application/vnd.openxmlformats-officedocument.presentationml.slide+xml"/>
  <Override PartName="/ppt/slides/slide422.xml" ContentType="application/vnd.openxmlformats-officedocument.presentationml.slide+xml"/>
  <Override PartName="/ppt/slides/slide423.xml" ContentType="application/vnd.openxmlformats-officedocument.presentationml.slide+xml"/>
  <Override PartName="/ppt/slides/slide424.xml" ContentType="application/vnd.openxmlformats-officedocument.presentationml.slide+xml"/>
  <Override PartName="/ppt/slides/slide425.xml" ContentType="application/vnd.openxmlformats-officedocument.presentationml.slide+xml"/>
  <Override PartName="/ppt/slides/slide426.xml" ContentType="application/vnd.openxmlformats-officedocument.presentationml.slide+xml"/>
  <Override PartName="/ppt/slides/slide427.xml" ContentType="application/vnd.openxmlformats-officedocument.presentationml.slide+xml"/>
  <Override PartName="/ppt/slides/slide428.xml" ContentType="application/vnd.openxmlformats-officedocument.presentationml.slide+xml"/>
  <Override PartName="/ppt/slides/slide429.xml" ContentType="application/vnd.openxmlformats-officedocument.presentationml.slide+xml"/>
  <Override PartName="/ppt/slides/slide430.xml" ContentType="application/vnd.openxmlformats-officedocument.presentationml.slide+xml"/>
  <Override PartName="/ppt/slides/slide431.xml" ContentType="application/vnd.openxmlformats-officedocument.presentationml.slide+xml"/>
  <Override PartName="/ppt/slides/slide432.xml" ContentType="application/vnd.openxmlformats-officedocument.presentationml.slide+xml"/>
  <Override PartName="/ppt/slides/slide433.xml" ContentType="application/vnd.openxmlformats-officedocument.presentationml.slide+xml"/>
  <Override PartName="/ppt/slides/slide434.xml" ContentType="application/vnd.openxmlformats-officedocument.presentationml.slide+xml"/>
  <Override PartName="/ppt/slides/slide435.xml" ContentType="application/vnd.openxmlformats-officedocument.presentationml.slide+xml"/>
  <Override PartName="/ppt/slides/slide436.xml" ContentType="application/vnd.openxmlformats-officedocument.presentationml.slide+xml"/>
  <Override PartName="/ppt/slides/slide437.xml" ContentType="application/vnd.openxmlformats-officedocument.presentationml.slide+xml"/>
  <Override PartName="/ppt/slides/slide438.xml" ContentType="application/vnd.openxmlformats-officedocument.presentationml.slide+xml"/>
  <Override PartName="/ppt/slides/slide439.xml" ContentType="application/vnd.openxmlformats-officedocument.presentationml.slide+xml"/>
  <Override PartName="/ppt/slides/slide440.xml" ContentType="application/vnd.openxmlformats-officedocument.presentationml.slide+xml"/>
  <Override PartName="/ppt/slides/slide441.xml" ContentType="application/vnd.openxmlformats-officedocument.presentationml.slide+xml"/>
  <Override PartName="/ppt/slides/slide442.xml" ContentType="application/vnd.openxmlformats-officedocument.presentationml.slide+xml"/>
  <Override PartName="/ppt/slides/slide443.xml" ContentType="application/vnd.openxmlformats-officedocument.presentationml.slide+xml"/>
  <Override PartName="/ppt/slides/slide444.xml" ContentType="application/vnd.openxmlformats-officedocument.presentationml.slide+xml"/>
  <Override PartName="/ppt/slides/slide445.xml" ContentType="application/vnd.openxmlformats-officedocument.presentationml.slide+xml"/>
  <Override PartName="/ppt/slides/slide446.xml" ContentType="application/vnd.openxmlformats-officedocument.presentationml.slide+xml"/>
  <Override PartName="/ppt/slides/slide447.xml" ContentType="application/vnd.openxmlformats-officedocument.presentationml.slide+xml"/>
  <Override PartName="/ppt/slides/slide448.xml" ContentType="application/vnd.openxmlformats-officedocument.presentationml.slide+xml"/>
  <Override PartName="/ppt/slides/slide449.xml" ContentType="application/vnd.openxmlformats-officedocument.presentationml.slide+xml"/>
  <Override PartName="/ppt/slides/slide450.xml" ContentType="application/vnd.openxmlformats-officedocument.presentationml.slide+xml"/>
  <Override PartName="/ppt/slides/slide451.xml" ContentType="application/vnd.openxmlformats-officedocument.presentationml.slide+xml"/>
  <Override PartName="/ppt/slides/slide452.xml" ContentType="application/vnd.openxmlformats-officedocument.presentationml.slide+xml"/>
  <Override PartName="/ppt/slides/slide453.xml" ContentType="application/vnd.openxmlformats-officedocument.presentationml.slide+xml"/>
  <Override PartName="/ppt/slides/slide454.xml" ContentType="application/vnd.openxmlformats-officedocument.presentationml.slide+xml"/>
  <Override PartName="/ppt/slides/slide455.xml" ContentType="application/vnd.openxmlformats-officedocument.presentationml.slide+xml"/>
  <Override PartName="/ppt/slides/slide456.xml" ContentType="application/vnd.openxmlformats-officedocument.presentationml.slide+xml"/>
  <Override PartName="/ppt/slides/slide457.xml" ContentType="application/vnd.openxmlformats-officedocument.presentationml.slide+xml"/>
  <Override PartName="/ppt/slides/slide458.xml" ContentType="application/vnd.openxmlformats-officedocument.presentationml.slide+xml"/>
  <Override PartName="/ppt/slides/slide459.xml" ContentType="application/vnd.openxmlformats-officedocument.presentationml.slide+xml"/>
  <Override PartName="/ppt/slides/slide460.xml" ContentType="application/vnd.openxmlformats-officedocument.presentationml.slide+xml"/>
  <Override PartName="/ppt/slides/slide461.xml" ContentType="application/vnd.openxmlformats-officedocument.presentationml.slide+xml"/>
  <Override PartName="/ppt/slides/slide462.xml" ContentType="application/vnd.openxmlformats-officedocument.presentationml.slide+xml"/>
  <Override PartName="/ppt/slides/slide463.xml" ContentType="application/vnd.openxmlformats-officedocument.presentationml.slide+xml"/>
  <Override PartName="/ppt/slides/slide464.xml" ContentType="application/vnd.openxmlformats-officedocument.presentationml.slide+xml"/>
  <Override PartName="/ppt/slides/slide465.xml" ContentType="application/vnd.openxmlformats-officedocument.presentationml.slide+xml"/>
  <Override PartName="/ppt/slides/slide466.xml" ContentType="application/vnd.openxmlformats-officedocument.presentationml.slide+xml"/>
  <Override PartName="/ppt/slides/slide467.xml" ContentType="application/vnd.openxmlformats-officedocument.presentationml.slide+xml"/>
  <Override PartName="/ppt/slides/slide468.xml" ContentType="application/vnd.openxmlformats-officedocument.presentationml.slide+xml"/>
  <Override PartName="/ppt/slides/slide469.xml" ContentType="application/vnd.openxmlformats-officedocument.presentationml.slide+xml"/>
  <Override PartName="/ppt/slides/slide470.xml" ContentType="application/vnd.openxmlformats-officedocument.presentationml.slide+xml"/>
  <Override PartName="/ppt/slides/slide471.xml" ContentType="application/vnd.openxmlformats-officedocument.presentationml.slide+xml"/>
  <Override PartName="/ppt/slides/slide472.xml" ContentType="application/vnd.openxmlformats-officedocument.presentationml.slide+xml"/>
  <Override PartName="/ppt/slides/slide473.xml" ContentType="application/vnd.openxmlformats-officedocument.presentationml.slide+xml"/>
  <Override PartName="/ppt/slides/slide474.xml" ContentType="application/vnd.openxmlformats-officedocument.presentationml.slide+xml"/>
  <Override PartName="/ppt/slides/slide475.xml" ContentType="application/vnd.openxmlformats-officedocument.presentationml.slide+xml"/>
  <Override PartName="/ppt/slides/slide476.xml" ContentType="application/vnd.openxmlformats-officedocument.presentationml.slide+xml"/>
  <Override PartName="/ppt/slides/slide477.xml" ContentType="application/vnd.openxmlformats-officedocument.presentationml.slide+xml"/>
  <Override PartName="/ppt/slides/slide478.xml" ContentType="application/vnd.openxmlformats-officedocument.presentationml.slide+xml"/>
  <Override PartName="/ppt/slides/slide479.xml" ContentType="application/vnd.openxmlformats-officedocument.presentationml.slide+xml"/>
  <Override PartName="/ppt/slides/slide480.xml" ContentType="application/vnd.openxmlformats-officedocument.presentationml.slide+xml"/>
  <Override PartName="/ppt/slides/slide481.xml" ContentType="application/vnd.openxmlformats-officedocument.presentationml.slide+xml"/>
  <Override PartName="/ppt/slides/slide482.xml" ContentType="application/vnd.openxmlformats-officedocument.presentationml.slide+xml"/>
  <Override PartName="/ppt/slides/slide483.xml" ContentType="application/vnd.openxmlformats-officedocument.presentationml.slide+xml"/>
  <Override PartName="/ppt/slides/slide484.xml" ContentType="application/vnd.openxmlformats-officedocument.presentationml.slide+xml"/>
  <Override PartName="/ppt/slides/slide485.xml" ContentType="application/vnd.openxmlformats-officedocument.presentationml.slide+xml"/>
  <Override PartName="/ppt/slides/slide486.xml" ContentType="application/vnd.openxmlformats-officedocument.presentationml.slide+xml"/>
  <Override PartName="/ppt/slides/slide487.xml" ContentType="application/vnd.openxmlformats-officedocument.presentationml.slide+xml"/>
  <Override PartName="/ppt/slides/slide488.xml" ContentType="application/vnd.openxmlformats-officedocument.presentationml.slide+xml"/>
  <Override PartName="/ppt/slides/slide489.xml" ContentType="application/vnd.openxmlformats-officedocument.presentationml.slide+xml"/>
  <Override PartName="/ppt/slides/slide490.xml" ContentType="application/vnd.openxmlformats-officedocument.presentationml.slide+xml"/>
  <Override PartName="/ppt/slides/slide491.xml" ContentType="application/vnd.openxmlformats-officedocument.presentationml.slide+xml"/>
  <Override PartName="/ppt/slides/slide492.xml" ContentType="application/vnd.openxmlformats-officedocument.presentationml.slide+xml"/>
  <Override PartName="/ppt/slides/slide493.xml" ContentType="application/vnd.openxmlformats-officedocument.presentationml.slide+xml"/>
  <Override PartName="/ppt/slides/slide494.xml" ContentType="application/vnd.openxmlformats-officedocument.presentationml.slide+xml"/>
  <Override PartName="/ppt/slides/slide495.xml" ContentType="application/vnd.openxmlformats-officedocument.presentationml.slide+xml"/>
  <Override PartName="/ppt/slides/slide496.xml" ContentType="application/vnd.openxmlformats-officedocument.presentationml.slide+xml"/>
  <Override PartName="/ppt/slides/slide497.xml" ContentType="application/vnd.openxmlformats-officedocument.presentationml.slide+xml"/>
  <Override PartName="/ppt/slides/slide498.xml" ContentType="application/vnd.openxmlformats-officedocument.presentationml.slide+xml"/>
  <Override PartName="/ppt/slides/slide499.xml" ContentType="application/vnd.openxmlformats-officedocument.presentationml.slide+xml"/>
  <Override PartName="/ppt/slides/slide500.xml" ContentType="application/vnd.openxmlformats-officedocument.presentationml.slide+xml"/>
  <Override PartName="/ppt/slides/slide501.xml" ContentType="application/vnd.openxmlformats-officedocument.presentationml.slide+xml"/>
  <Override PartName="/ppt/slides/slide502.xml" ContentType="application/vnd.openxmlformats-officedocument.presentationml.slide+xml"/>
  <Override PartName="/ppt/slides/slide503.xml" ContentType="application/vnd.openxmlformats-officedocument.presentationml.slide+xml"/>
  <Override PartName="/ppt/slides/slide504.xml" ContentType="application/vnd.openxmlformats-officedocument.presentationml.slide+xml"/>
  <Override PartName="/ppt/slides/slide505.xml" ContentType="application/vnd.openxmlformats-officedocument.presentationml.slide+xml"/>
  <Override PartName="/ppt/slides/slide506.xml" ContentType="application/vnd.openxmlformats-officedocument.presentationml.slide+xml"/>
  <Override PartName="/ppt/slides/slide507.xml" ContentType="application/vnd.openxmlformats-officedocument.presentationml.slide+xml"/>
  <Override PartName="/ppt/slides/slide508.xml" ContentType="application/vnd.openxmlformats-officedocument.presentationml.slide+xml"/>
  <Override PartName="/ppt/slides/slide509.xml" ContentType="application/vnd.openxmlformats-officedocument.presentationml.slide+xml"/>
  <Override PartName="/ppt/slides/slide510.xml" ContentType="application/vnd.openxmlformats-officedocument.presentationml.slide+xml"/>
  <Override PartName="/ppt/slides/slide511.xml" ContentType="application/vnd.openxmlformats-officedocument.presentationml.slide+xml"/>
  <Override PartName="/ppt/slides/slide512.xml" ContentType="application/vnd.openxmlformats-officedocument.presentationml.slide+xml"/>
  <Override PartName="/ppt/slides/slide513.xml" ContentType="application/vnd.openxmlformats-officedocument.presentationml.slide+xml"/>
  <Override PartName="/ppt/slides/slide5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notesSlides/notesSlide148.xml" ContentType="application/vnd.openxmlformats-officedocument.presentationml.notesSlide+xml"/>
  <Override PartName="/ppt/notesSlides/notesSlide149.xml" ContentType="application/vnd.openxmlformats-officedocument.presentationml.notesSlide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157.xml" ContentType="application/vnd.openxmlformats-officedocument.presentationml.notesSlide+xml"/>
  <Override PartName="/ppt/notesSlides/notesSlide158.xml" ContentType="application/vnd.openxmlformats-officedocument.presentationml.notesSlide+xml"/>
  <Override PartName="/ppt/notesSlides/notesSlide159.xml" ContentType="application/vnd.openxmlformats-officedocument.presentationml.notesSlide+xml"/>
  <Override PartName="/ppt/notesSlides/notesSlide160.xml" ContentType="application/vnd.openxmlformats-officedocument.presentationml.notesSlide+xml"/>
  <Override PartName="/ppt/notesSlides/notesSlide161.xml" ContentType="application/vnd.openxmlformats-officedocument.presentationml.notesSlide+xml"/>
  <Override PartName="/ppt/notesSlides/notesSlide162.xml" ContentType="application/vnd.openxmlformats-officedocument.presentationml.notesSlide+xml"/>
  <Override PartName="/ppt/notesSlides/notesSlide163.xml" ContentType="application/vnd.openxmlformats-officedocument.presentationml.notesSlide+xml"/>
  <Override PartName="/ppt/notesSlides/notesSlide164.xml" ContentType="application/vnd.openxmlformats-officedocument.presentationml.notesSlide+xml"/>
  <Override PartName="/ppt/notesSlides/notesSlide165.xml" ContentType="application/vnd.openxmlformats-officedocument.presentationml.notesSlide+xml"/>
  <Override PartName="/ppt/notesSlides/notesSlide166.xml" ContentType="application/vnd.openxmlformats-officedocument.presentationml.notesSlide+xml"/>
  <Override PartName="/ppt/notesSlides/notesSlide167.xml" ContentType="application/vnd.openxmlformats-officedocument.presentationml.notesSlide+xml"/>
  <Override PartName="/ppt/notesSlides/notesSlide168.xml" ContentType="application/vnd.openxmlformats-officedocument.presentationml.notesSlide+xml"/>
  <Override PartName="/ppt/notesSlides/notesSlide169.xml" ContentType="application/vnd.openxmlformats-officedocument.presentationml.notesSlide+xml"/>
  <Override PartName="/ppt/notesSlides/notesSlide170.xml" ContentType="application/vnd.openxmlformats-officedocument.presentationml.notesSlide+xml"/>
  <Override PartName="/ppt/notesSlides/notesSlide171.xml" ContentType="application/vnd.openxmlformats-officedocument.presentationml.notesSlide+xml"/>
  <Override PartName="/ppt/notesSlides/notesSlide172.xml" ContentType="application/vnd.openxmlformats-officedocument.presentationml.notesSlide+xml"/>
  <Override PartName="/ppt/notesSlides/notesSlide173.xml" ContentType="application/vnd.openxmlformats-officedocument.presentationml.notesSlide+xml"/>
  <Override PartName="/ppt/notesSlides/notesSlide174.xml" ContentType="application/vnd.openxmlformats-officedocument.presentationml.notesSlide+xml"/>
  <Override PartName="/ppt/notesSlides/notesSlide175.xml" ContentType="application/vnd.openxmlformats-officedocument.presentationml.notesSlide+xml"/>
  <Override PartName="/ppt/notesSlides/notesSlide176.xml" ContentType="application/vnd.openxmlformats-officedocument.presentationml.notesSlide+xml"/>
  <Override PartName="/ppt/notesSlides/notesSlide177.xml" ContentType="application/vnd.openxmlformats-officedocument.presentationml.notesSlide+xml"/>
  <Override PartName="/ppt/notesSlides/notesSlide178.xml" ContentType="application/vnd.openxmlformats-officedocument.presentationml.notesSlide+xml"/>
  <Override PartName="/ppt/notesSlides/notesSlide179.xml" ContentType="application/vnd.openxmlformats-officedocument.presentationml.notesSlide+xml"/>
  <Override PartName="/ppt/notesSlides/notesSlide180.xml" ContentType="application/vnd.openxmlformats-officedocument.presentationml.notesSlide+xml"/>
  <Override PartName="/ppt/notesSlides/notesSlide181.xml" ContentType="application/vnd.openxmlformats-officedocument.presentationml.notesSlide+xml"/>
  <Override PartName="/ppt/notesSlides/notesSlide182.xml" ContentType="application/vnd.openxmlformats-officedocument.presentationml.notesSlide+xml"/>
  <Override PartName="/ppt/notesSlides/notesSlide183.xml" ContentType="application/vnd.openxmlformats-officedocument.presentationml.notesSlide+xml"/>
  <Override PartName="/ppt/notesSlides/notesSlide184.xml" ContentType="application/vnd.openxmlformats-officedocument.presentationml.notesSlide+xml"/>
  <Override PartName="/ppt/notesSlides/notesSlide185.xml" ContentType="application/vnd.openxmlformats-officedocument.presentationml.notesSlide+xml"/>
  <Override PartName="/ppt/notesSlides/notesSlide186.xml" ContentType="application/vnd.openxmlformats-officedocument.presentationml.notesSlide+xml"/>
  <Override PartName="/ppt/notesSlides/notesSlide187.xml" ContentType="application/vnd.openxmlformats-officedocument.presentationml.notesSlide+xml"/>
  <Override PartName="/ppt/notesSlides/notesSlide188.xml" ContentType="application/vnd.openxmlformats-officedocument.presentationml.notesSlide+xml"/>
  <Override PartName="/ppt/notesSlides/notesSlide189.xml" ContentType="application/vnd.openxmlformats-officedocument.presentationml.notesSlide+xml"/>
  <Override PartName="/ppt/notesSlides/notesSlide190.xml" ContentType="application/vnd.openxmlformats-officedocument.presentationml.notesSlide+xml"/>
  <Override PartName="/ppt/notesSlides/notesSlide19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92.xml" ContentType="application/vnd.openxmlformats-officedocument.presentationml.notesSlide+xml"/>
  <Override PartName="/ppt/notesSlides/notesSlide193.xml" ContentType="application/vnd.openxmlformats-officedocument.presentationml.notesSlide+xml"/>
  <Override PartName="/ppt/notesSlides/notesSlide194.xml" ContentType="application/vnd.openxmlformats-officedocument.presentationml.notesSlide+xml"/>
  <Override PartName="/ppt/notesSlides/notesSlide195.xml" ContentType="application/vnd.openxmlformats-officedocument.presentationml.notesSlide+xml"/>
  <Override PartName="/ppt/notesSlides/notesSlide196.xml" ContentType="application/vnd.openxmlformats-officedocument.presentationml.notesSlide+xml"/>
  <Override PartName="/ppt/notesSlides/notesSlide197.xml" ContentType="application/vnd.openxmlformats-officedocument.presentationml.notesSlide+xml"/>
  <Override PartName="/ppt/notesSlides/notesSlide198.xml" ContentType="application/vnd.openxmlformats-officedocument.presentationml.notesSlide+xml"/>
  <Override PartName="/ppt/notesSlides/notesSlide199.xml" ContentType="application/vnd.openxmlformats-officedocument.presentationml.notesSlide+xml"/>
  <Override PartName="/ppt/notesSlides/notesSlide200.xml" ContentType="application/vnd.openxmlformats-officedocument.presentationml.notesSlide+xml"/>
  <Override PartName="/ppt/notesSlides/notesSlide201.xml" ContentType="application/vnd.openxmlformats-officedocument.presentationml.notesSlide+xml"/>
  <Override PartName="/ppt/notesSlides/notesSlide202.xml" ContentType="application/vnd.openxmlformats-officedocument.presentationml.notesSlide+xml"/>
  <Override PartName="/ppt/notesSlides/notesSlide203.xml" ContentType="application/vnd.openxmlformats-officedocument.presentationml.notesSlide+xml"/>
  <Override PartName="/ppt/notesSlides/notesSlide204.xml" ContentType="application/vnd.openxmlformats-officedocument.presentationml.notesSlide+xml"/>
  <Override PartName="/ppt/notesSlides/notesSlide205.xml" ContentType="application/vnd.openxmlformats-officedocument.presentationml.notesSlide+xml"/>
  <Override PartName="/ppt/notesSlides/notesSlide206.xml" ContentType="application/vnd.openxmlformats-officedocument.presentationml.notesSlide+xml"/>
  <Override PartName="/ppt/notesSlides/notesSlide207.xml" ContentType="application/vnd.openxmlformats-officedocument.presentationml.notesSlide+xml"/>
  <Override PartName="/ppt/notesSlides/notesSlide208.xml" ContentType="application/vnd.openxmlformats-officedocument.presentationml.notesSlide+xml"/>
  <Override PartName="/ppt/notesSlides/notesSlide209.xml" ContentType="application/vnd.openxmlformats-officedocument.presentationml.notesSlide+xml"/>
  <Override PartName="/ppt/notesSlides/notesSlide210.xml" ContentType="application/vnd.openxmlformats-officedocument.presentationml.notesSlide+xml"/>
  <Override PartName="/ppt/notesSlides/notesSlide211.xml" ContentType="application/vnd.openxmlformats-officedocument.presentationml.notesSlide+xml"/>
  <Override PartName="/ppt/notesSlides/notesSlide212.xml" ContentType="application/vnd.openxmlformats-officedocument.presentationml.notesSlide+xml"/>
  <Override PartName="/ppt/notesSlides/notesSlide213.xml" ContentType="application/vnd.openxmlformats-officedocument.presentationml.notesSlide+xml"/>
  <Override PartName="/ppt/notesSlides/notesSlide214.xml" ContentType="application/vnd.openxmlformats-officedocument.presentationml.notesSlide+xml"/>
  <Override PartName="/ppt/notesSlides/notesSlide215.xml" ContentType="application/vnd.openxmlformats-officedocument.presentationml.notesSlide+xml"/>
  <Override PartName="/ppt/notesSlides/notesSlide216.xml" ContentType="application/vnd.openxmlformats-officedocument.presentationml.notesSlide+xml"/>
  <Override PartName="/ppt/notesSlides/notesSlide217.xml" ContentType="application/vnd.openxmlformats-officedocument.presentationml.notesSlide+xml"/>
  <Override PartName="/ppt/notesSlides/notesSlide218.xml" ContentType="application/vnd.openxmlformats-officedocument.presentationml.notesSlide+xml"/>
  <Override PartName="/ppt/notesSlides/notesSlide219.xml" ContentType="application/vnd.openxmlformats-officedocument.presentationml.notesSlide+xml"/>
  <Override PartName="/ppt/notesSlides/notesSlide220.xml" ContentType="application/vnd.openxmlformats-officedocument.presentationml.notesSlide+xml"/>
  <Override PartName="/ppt/notesSlides/notesSlide221.xml" ContentType="application/vnd.openxmlformats-officedocument.presentationml.notesSlide+xml"/>
  <Override PartName="/ppt/notesSlides/notesSlide222.xml" ContentType="application/vnd.openxmlformats-officedocument.presentationml.notesSlide+xml"/>
  <Override PartName="/ppt/notesSlides/notesSlide223.xml" ContentType="application/vnd.openxmlformats-officedocument.presentationml.notesSlide+xml"/>
  <Override PartName="/ppt/notesSlides/notesSlide224.xml" ContentType="application/vnd.openxmlformats-officedocument.presentationml.notesSlide+xml"/>
  <Override PartName="/ppt/notesSlides/notesSlide225.xml" ContentType="application/vnd.openxmlformats-officedocument.presentationml.notesSlide+xml"/>
  <Override PartName="/ppt/notesSlides/notesSlide226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17"/>
  </p:notesMasterIdLst>
  <p:handoutMasterIdLst>
    <p:handoutMasterId r:id="rId518"/>
  </p:handoutMasterIdLst>
  <p:sldIdLst>
    <p:sldId id="423" r:id="rId3"/>
    <p:sldId id="460" r:id="rId4"/>
    <p:sldId id="418" r:id="rId5"/>
    <p:sldId id="256" r:id="rId6"/>
    <p:sldId id="257" r:id="rId7"/>
    <p:sldId id="261" r:id="rId8"/>
    <p:sldId id="817" r:id="rId9"/>
    <p:sldId id="818" r:id="rId10"/>
    <p:sldId id="297" r:id="rId11"/>
    <p:sldId id="258" r:id="rId12"/>
    <p:sldId id="419" r:id="rId13"/>
    <p:sldId id="430" r:id="rId14"/>
    <p:sldId id="803" r:id="rId15"/>
    <p:sldId id="816" r:id="rId16"/>
    <p:sldId id="832" r:id="rId17"/>
    <p:sldId id="804" r:id="rId18"/>
    <p:sldId id="805" r:id="rId19"/>
    <p:sldId id="792" r:id="rId20"/>
    <p:sldId id="793" r:id="rId21"/>
    <p:sldId id="794" r:id="rId22"/>
    <p:sldId id="795" r:id="rId23"/>
    <p:sldId id="298" r:id="rId24"/>
    <p:sldId id="333" r:id="rId25"/>
    <p:sldId id="424" r:id="rId26"/>
    <p:sldId id="324" r:id="rId27"/>
    <p:sldId id="429" r:id="rId28"/>
    <p:sldId id="296" r:id="rId29"/>
    <p:sldId id="790" r:id="rId30"/>
    <p:sldId id="791" r:id="rId31"/>
    <p:sldId id="796" r:id="rId32"/>
    <p:sldId id="797" r:id="rId33"/>
    <p:sldId id="798" r:id="rId34"/>
    <p:sldId id="799" r:id="rId35"/>
    <p:sldId id="800" r:id="rId36"/>
    <p:sldId id="801" r:id="rId37"/>
    <p:sldId id="802" r:id="rId38"/>
    <p:sldId id="809" r:id="rId39"/>
    <p:sldId id="815" r:id="rId40"/>
    <p:sldId id="812" r:id="rId41"/>
    <p:sldId id="813" r:id="rId42"/>
    <p:sldId id="814" r:id="rId43"/>
    <p:sldId id="811" r:id="rId44"/>
    <p:sldId id="821" r:id="rId45"/>
    <p:sldId id="822" r:id="rId46"/>
    <p:sldId id="823" r:id="rId47"/>
    <p:sldId id="824" r:id="rId48"/>
    <p:sldId id="810" r:id="rId49"/>
    <p:sldId id="299" r:id="rId50"/>
    <p:sldId id="555" r:id="rId51"/>
    <p:sldId id="566" r:id="rId52"/>
    <p:sldId id="567" r:id="rId53"/>
    <p:sldId id="558" r:id="rId54"/>
    <p:sldId id="559" r:id="rId55"/>
    <p:sldId id="560" r:id="rId56"/>
    <p:sldId id="561" r:id="rId57"/>
    <p:sldId id="303" r:id="rId58"/>
    <p:sldId id="259" r:id="rId59"/>
    <p:sldId id="426" r:id="rId60"/>
    <p:sldId id="427" r:id="rId61"/>
    <p:sldId id="428" r:id="rId62"/>
    <p:sldId id="501" r:id="rId63"/>
    <p:sldId id="504" r:id="rId64"/>
    <p:sldId id="503" r:id="rId65"/>
    <p:sldId id="502" r:id="rId66"/>
    <p:sldId id="319" r:id="rId67"/>
    <p:sldId id="320" r:id="rId68"/>
    <p:sldId id="321" r:id="rId69"/>
    <p:sldId id="322" r:id="rId70"/>
    <p:sldId id="314" r:id="rId71"/>
    <p:sldId id="312" r:id="rId72"/>
    <p:sldId id="335" r:id="rId73"/>
    <p:sldId id="334" r:id="rId74"/>
    <p:sldId id="344" r:id="rId75"/>
    <p:sldId id="345" r:id="rId76"/>
    <p:sldId id="453" r:id="rId77"/>
    <p:sldId id="454" r:id="rId78"/>
    <p:sldId id="455" r:id="rId79"/>
    <p:sldId id="348" r:id="rId80"/>
    <p:sldId id="349" r:id="rId81"/>
    <p:sldId id="351" r:id="rId82"/>
    <p:sldId id="350" r:id="rId83"/>
    <p:sldId id="310" r:id="rId84"/>
    <p:sldId id="518" r:id="rId85"/>
    <p:sldId id="519" r:id="rId86"/>
    <p:sldId id="520" r:id="rId87"/>
    <p:sldId id="521" r:id="rId88"/>
    <p:sldId id="524" r:id="rId89"/>
    <p:sldId id="523" r:id="rId90"/>
    <p:sldId id="325" r:id="rId91"/>
    <p:sldId id="327" r:id="rId92"/>
    <p:sldId id="326" r:id="rId93"/>
    <p:sldId id="328" r:id="rId94"/>
    <p:sldId id="332" r:id="rId95"/>
    <p:sldId id="329" r:id="rId96"/>
    <p:sldId id="331" r:id="rId97"/>
    <p:sldId id="323" r:id="rId98"/>
    <p:sldId id="330" r:id="rId99"/>
    <p:sldId id="317" r:id="rId100"/>
    <p:sldId id="431" r:id="rId101"/>
    <p:sldId id="434" r:id="rId102"/>
    <p:sldId id="432" r:id="rId103"/>
    <p:sldId id="311" r:id="rId104"/>
    <p:sldId id="346" r:id="rId105"/>
    <p:sldId id="445" r:id="rId106"/>
    <p:sldId id="450" r:id="rId107"/>
    <p:sldId id="457" r:id="rId108"/>
    <p:sldId id="448" r:id="rId109"/>
    <p:sldId id="522" r:id="rId110"/>
    <p:sldId id="393" r:id="rId111"/>
    <p:sldId id="356" r:id="rId112"/>
    <p:sldId id="354" r:id="rId113"/>
    <p:sldId id="516" r:id="rId114"/>
    <p:sldId id="415" r:id="rId115"/>
    <p:sldId id="396" r:id="rId116"/>
    <p:sldId id="512" r:id="rId117"/>
    <p:sldId id="513" r:id="rId118"/>
    <p:sldId id="412" r:id="rId119"/>
    <p:sldId id="394" r:id="rId120"/>
    <p:sldId id="416" r:id="rId121"/>
    <p:sldId id="402" r:id="rId122"/>
    <p:sldId id="411" r:id="rId123"/>
    <p:sldId id="401" r:id="rId124"/>
    <p:sldId id="413" r:id="rId125"/>
    <p:sldId id="410" r:id="rId126"/>
    <p:sldId id="405" r:id="rId127"/>
    <p:sldId id="417" r:id="rId128"/>
    <p:sldId id="439" r:id="rId129"/>
    <p:sldId id="406" r:id="rId130"/>
    <p:sldId id="407" r:id="rId131"/>
    <p:sldId id="403" r:id="rId132"/>
    <p:sldId id="433" r:id="rId133"/>
    <p:sldId id="404" r:id="rId134"/>
    <p:sldId id="515" r:id="rId135"/>
    <p:sldId id="399" r:id="rId136"/>
    <p:sldId id="397" r:id="rId137"/>
    <p:sldId id="400" r:id="rId138"/>
    <p:sldId id="440" r:id="rId139"/>
    <p:sldId id="395" r:id="rId140"/>
    <p:sldId id="547" r:id="rId141"/>
    <p:sldId id="371" r:id="rId142"/>
    <p:sldId id="581" r:id="rId143"/>
    <p:sldId id="582" r:id="rId144"/>
    <p:sldId id="583" r:id="rId145"/>
    <p:sldId id="517" r:id="rId146"/>
    <p:sldId id="540" r:id="rId147"/>
    <p:sldId id="470" r:id="rId148"/>
    <p:sldId id="472" r:id="rId149"/>
    <p:sldId id="485" r:id="rId150"/>
    <p:sldId id="489" r:id="rId151"/>
    <p:sldId id="486" r:id="rId152"/>
    <p:sldId id="578" r:id="rId153"/>
    <p:sldId id="488" r:id="rId154"/>
    <p:sldId id="487" r:id="rId155"/>
    <p:sldId id="498" r:id="rId156"/>
    <p:sldId id="579" r:id="rId157"/>
    <p:sldId id="580" r:id="rId158"/>
    <p:sldId id="597" r:id="rId159"/>
    <p:sldId id="594" r:id="rId160"/>
    <p:sldId id="592" r:id="rId161"/>
    <p:sldId id="595" r:id="rId162"/>
    <p:sldId id="596" r:id="rId163"/>
    <p:sldId id="499" r:id="rId164"/>
    <p:sldId id="497" r:id="rId165"/>
    <p:sldId id="490" r:id="rId166"/>
    <p:sldId id="468" r:id="rId167"/>
    <p:sldId id="575" r:id="rId168"/>
    <p:sldId id="576" r:id="rId169"/>
    <p:sldId id="577" r:id="rId170"/>
    <p:sldId id="491" r:id="rId171"/>
    <p:sldId id="480" r:id="rId172"/>
    <p:sldId id="492" r:id="rId173"/>
    <p:sldId id="481" r:id="rId174"/>
    <p:sldId id="837" r:id="rId175"/>
    <p:sldId id="482" r:id="rId176"/>
    <p:sldId id="494" r:id="rId177"/>
    <p:sldId id="574" r:id="rId178"/>
    <p:sldId id="484" r:id="rId179"/>
    <p:sldId id="496" r:id="rId180"/>
    <p:sldId id="495" r:id="rId181"/>
    <p:sldId id="820" r:id="rId182"/>
    <p:sldId id="493" r:id="rId183"/>
    <p:sldId id="483" r:id="rId184"/>
    <p:sldId id="473" r:id="rId185"/>
    <p:sldId id="465" r:id="rId186"/>
    <p:sldId id="474" r:id="rId187"/>
    <p:sldId id="754" r:id="rId188"/>
    <p:sldId id="755" r:id="rId189"/>
    <p:sldId id="466" r:id="rId190"/>
    <p:sldId id="756" r:id="rId191"/>
    <p:sldId id="467" r:id="rId192"/>
    <p:sldId id="476" r:id="rId193"/>
    <p:sldId id="765" r:id="rId194"/>
    <p:sldId id="766" r:id="rId195"/>
    <p:sldId id="767" r:id="rId196"/>
    <p:sldId id="647" r:id="rId197"/>
    <p:sldId id="648" r:id="rId198"/>
    <p:sldId id="835" r:id="rId199"/>
    <p:sldId id="836" r:id="rId200"/>
    <p:sldId id="833" r:id="rId201"/>
    <p:sldId id="834" r:id="rId202"/>
    <p:sldId id="477" r:id="rId203"/>
    <p:sldId id="479" r:id="rId204"/>
    <p:sldId id="469" r:id="rId205"/>
    <p:sldId id="463" r:id="rId206"/>
    <p:sldId id="381" r:id="rId207"/>
    <p:sldId id="588" r:id="rId208"/>
    <p:sldId id="589" r:id="rId209"/>
    <p:sldId id="287" r:id="rId210"/>
    <p:sldId id="289" r:id="rId211"/>
    <p:sldId id="288" r:id="rId212"/>
    <p:sldId id="300" r:id="rId213"/>
    <p:sldId id="302" r:id="rId214"/>
    <p:sldId id="375" r:id="rId215"/>
    <p:sldId id="377" r:id="rId216"/>
    <p:sldId id="376" r:id="rId217"/>
    <p:sldId id="309" r:id="rId218"/>
    <p:sldId id="382" r:id="rId219"/>
    <p:sldId id="384" r:id="rId220"/>
    <p:sldId id="291" r:id="rId221"/>
    <p:sldId id="584" r:id="rId222"/>
    <p:sldId id="585" r:id="rId223"/>
    <p:sldId id="586" r:id="rId224"/>
    <p:sldId id="587" r:id="rId225"/>
    <p:sldId id="383" r:id="rId226"/>
    <p:sldId id="386" r:id="rId227"/>
    <p:sldId id="389" r:id="rId228"/>
    <p:sldId id="387" r:id="rId229"/>
    <p:sldId id="843" r:id="rId230"/>
    <p:sldId id="844" r:id="rId231"/>
    <p:sldId id="385" r:id="rId232"/>
    <p:sldId id="838" r:id="rId233"/>
    <p:sldId id="390" r:id="rId234"/>
    <p:sldId id="304" r:id="rId235"/>
    <p:sldId id="380" r:id="rId236"/>
    <p:sldId id="307" r:id="rId237"/>
    <p:sldId id="541" r:id="rId238"/>
    <p:sldId id="615" r:id="rId239"/>
    <p:sldId id="598" r:id="rId240"/>
    <p:sldId id="599" r:id="rId241"/>
    <p:sldId id="714" r:id="rId242"/>
    <p:sldId id="715" r:id="rId243"/>
    <p:sldId id="600" r:id="rId244"/>
    <p:sldId id="601" r:id="rId245"/>
    <p:sldId id="602" r:id="rId246"/>
    <p:sldId id="603" r:id="rId247"/>
    <p:sldId id="604" r:id="rId248"/>
    <p:sldId id="542" r:id="rId249"/>
    <p:sldId id="605" r:id="rId250"/>
    <p:sldId id="606" r:id="rId251"/>
    <p:sldId id="607" r:id="rId252"/>
    <p:sldId id="608" r:id="rId253"/>
    <p:sldId id="609" r:id="rId254"/>
    <p:sldId id="610" r:id="rId255"/>
    <p:sldId id="611" r:id="rId256"/>
    <p:sldId id="613" r:id="rId257"/>
    <p:sldId id="612" r:id="rId258"/>
    <p:sldId id="614" r:id="rId259"/>
    <p:sldId id="546" r:id="rId260"/>
    <p:sldId id="543" r:id="rId261"/>
    <p:sldId id="616" r:id="rId262"/>
    <p:sldId id="617" r:id="rId263"/>
    <p:sldId id="618" r:id="rId264"/>
    <p:sldId id="619" r:id="rId265"/>
    <p:sldId id="620" r:id="rId266"/>
    <p:sldId id="621" r:id="rId267"/>
    <p:sldId id="623" r:id="rId268"/>
    <p:sldId id="627" r:id="rId269"/>
    <p:sldId id="624" r:id="rId270"/>
    <p:sldId id="625" r:id="rId271"/>
    <p:sldId id="626" r:id="rId272"/>
    <p:sldId id="628" r:id="rId273"/>
    <p:sldId id="629" r:id="rId274"/>
    <p:sldId id="630" r:id="rId275"/>
    <p:sldId id="631" r:id="rId276"/>
    <p:sldId id="632" r:id="rId277"/>
    <p:sldId id="649" r:id="rId278"/>
    <p:sldId id="544" r:id="rId279"/>
    <p:sldId id="293" r:id="rId280"/>
    <p:sldId id="656" r:id="rId281"/>
    <p:sldId id="357" r:id="rId282"/>
    <p:sldId id="306" r:id="rId283"/>
    <p:sldId id="260" r:id="rId284"/>
    <p:sldId id="532" r:id="rId285"/>
    <p:sldId id="533" r:id="rId286"/>
    <p:sldId id="526" r:id="rId287"/>
    <p:sldId id="527" r:id="rId288"/>
    <p:sldId id="528" r:id="rId289"/>
    <p:sldId id="529" r:id="rId290"/>
    <p:sldId id="305" r:id="rId291"/>
    <p:sldId id="308" r:id="rId292"/>
    <p:sldId id="530" r:id="rId293"/>
    <p:sldId id="531" r:id="rId294"/>
    <p:sldId id="534" r:id="rId295"/>
    <p:sldId id="535" r:id="rId296"/>
    <p:sldId id="570" r:id="rId297"/>
    <p:sldId id="536" r:id="rId298"/>
    <p:sldId id="537" r:id="rId299"/>
    <p:sldId id="538" r:id="rId300"/>
    <p:sldId id="539" r:id="rId301"/>
    <p:sldId id="571" r:id="rId302"/>
    <p:sldId id="572" r:id="rId303"/>
    <p:sldId id="573" r:id="rId304"/>
    <p:sldId id="646" r:id="rId305"/>
    <p:sldId id="658" r:id="rId306"/>
    <p:sldId id="659" r:id="rId307"/>
    <p:sldId id="709" r:id="rId308"/>
    <p:sldId id="661" r:id="rId309"/>
    <p:sldId id="711" r:id="rId310"/>
    <p:sldId id="712" r:id="rId311"/>
    <p:sldId id="710" r:id="rId312"/>
    <p:sldId id="713" r:id="rId313"/>
    <p:sldId id="663" r:id="rId314"/>
    <p:sldId id="664" r:id="rId315"/>
    <p:sldId id="717" r:id="rId316"/>
    <p:sldId id="718" r:id="rId317"/>
    <p:sldId id="719" r:id="rId318"/>
    <p:sldId id="720" r:id="rId319"/>
    <p:sldId id="721" r:id="rId320"/>
    <p:sldId id="667" r:id="rId321"/>
    <p:sldId id="716" r:id="rId322"/>
    <p:sldId id="665" r:id="rId323"/>
    <p:sldId id="722" r:id="rId324"/>
    <p:sldId id="723" r:id="rId325"/>
    <p:sldId id="724" r:id="rId326"/>
    <p:sldId id="666" r:id="rId327"/>
    <p:sldId id="669" r:id="rId328"/>
    <p:sldId id="670" r:id="rId329"/>
    <p:sldId id="725" r:id="rId330"/>
    <p:sldId id="672" r:id="rId331"/>
    <p:sldId id="673" r:id="rId332"/>
    <p:sldId id="671" r:id="rId333"/>
    <p:sldId id="768" r:id="rId334"/>
    <p:sldId id="727" r:id="rId335"/>
    <p:sldId id="726" r:id="rId336"/>
    <p:sldId id="770" r:id="rId337"/>
    <p:sldId id="728" r:id="rId338"/>
    <p:sldId id="769" r:id="rId339"/>
    <p:sldId id="729" r:id="rId340"/>
    <p:sldId id="771" r:id="rId341"/>
    <p:sldId id="525" r:id="rId342"/>
    <p:sldId id="292" r:id="rId343"/>
    <p:sldId id="358" r:id="rId344"/>
    <p:sldId id="294" r:id="rId345"/>
    <p:sldId id="568" r:id="rId346"/>
    <p:sldId id="569" r:id="rId347"/>
    <p:sldId id="378" r:id="rId348"/>
    <p:sldId id="379" r:id="rId349"/>
    <p:sldId id="352" r:id="rId350"/>
    <p:sldId id="290" r:id="rId351"/>
    <p:sldId id="262" r:id="rId352"/>
    <p:sldId id="263" r:id="rId353"/>
    <p:sldId id="459" r:id="rId354"/>
    <p:sldId id="551" r:id="rId355"/>
    <p:sldId id="270" r:id="rId356"/>
    <p:sldId id="514" r:id="rId357"/>
    <p:sldId id="271" r:id="rId358"/>
    <p:sldId id="279" r:id="rId359"/>
    <p:sldId id="280" r:id="rId360"/>
    <p:sldId id="283" r:id="rId361"/>
    <p:sldId id="340" r:id="rId362"/>
    <p:sldId id="338" r:id="rId363"/>
    <p:sldId id="339" r:id="rId364"/>
    <p:sldId id="341" r:id="rId365"/>
    <p:sldId id="337" r:id="rId366"/>
    <p:sldId id="342" r:id="rId367"/>
    <p:sldId id="281" r:id="rId368"/>
    <p:sldId id="272" r:id="rId369"/>
    <p:sldId id="274" r:id="rId370"/>
    <p:sldId id="276" r:id="rId371"/>
    <p:sldId id="277" r:id="rId372"/>
    <p:sldId id="275" r:id="rId373"/>
    <p:sldId id="278" r:id="rId374"/>
    <p:sldId id="282" r:id="rId375"/>
    <p:sldId id="359" r:id="rId376"/>
    <p:sldId id="360" r:id="rId377"/>
    <p:sldId id="391" r:id="rId378"/>
    <p:sldId id="361" r:id="rId379"/>
    <p:sldId id="265" r:id="rId380"/>
    <p:sldId id="267" r:id="rId381"/>
    <p:sldId id="273" r:id="rId382"/>
    <p:sldId id="285" r:id="rId383"/>
    <p:sldId id="286" r:id="rId384"/>
    <p:sldId id="435" r:id="rId385"/>
    <p:sldId id="436" r:id="rId386"/>
    <p:sldId id="557" r:id="rId387"/>
    <p:sldId id="635" r:id="rId388"/>
    <p:sldId id="763" r:id="rId389"/>
    <p:sldId id="636" r:id="rId390"/>
    <p:sldId id="639" r:id="rId391"/>
    <p:sldId id="730" r:id="rId392"/>
    <p:sldId id="731" r:id="rId393"/>
    <p:sldId id="732" r:id="rId394"/>
    <p:sldId id="733" r:id="rId395"/>
    <p:sldId id="734" r:id="rId396"/>
    <p:sldId id="758" r:id="rId397"/>
    <p:sldId id="759" r:id="rId398"/>
    <p:sldId id="760" r:id="rId399"/>
    <p:sldId id="761" r:id="rId400"/>
    <p:sldId id="678" r:id="rId401"/>
    <p:sldId id="679" r:id="rId402"/>
    <p:sldId id="682" r:id="rId403"/>
    <p:sldId id="764" r:id="rId404"/>
    <p:sldId id="684" r:id="rId405"/>
    <p:sldId id="686" r:id="rId406"/>
    <p:sldId id="689" r:id="rId407"/>
    <p:sldId id="690" r:id="rId408"/>
    <p:sldId id="691" r:id="rId409"/>
    <p:sldId id="693" r:id="rId410"/>
    <p:sldId id="694" r:id="rId411"/>
    <p:sldId id="695" r:id="rId412"/>
    <p:sldId id="696" r:id="rId413"/>
    <p:sldId id="697" r:id="rId414"/>
    <p:sldId id="698" r:id="rId415"/>
    <p:sldId id="699" r:id="rId416"/>
    <p:sldId id="700" r:id="rId417"/>
    <p:sldId id="701" r:id="rId418"/>
    <p:sldId id="784" r:id="rId419"/>
    <p:sldId id="706" r:id="rId420"/>
    <p:sldId id="637" r:id="rId421"/>
    <p:sldId id="707" r:id="rId422"/>
    <p:sldId id="762" r:id="rId423"/>
    <p:sldId id="736" r:id="rId424"/>
    <p:sldId id="780" r:id="rId425"/>
    <p:sldId id="753" r:id="rId426"/>
    <p:sldId id="781" r:id="rId427"/>
    <p:sldId id="783" r:id="rId428"/>
    <p:sldId id="737" r:id="rId429"/>
    <p:sldId id="738" r:id="rId430"/>
    <p:sldId id="739" r:id="rId431"/>
    <p:sldId id="740" r:id="rId432"/>
    <p:sldId id="782" r:id="rId433"/>
    <p:sldId id="741" r:id="rId434"/>
    <p:sldId id="743" r:id="rId435"/>
    <p:sldId id="638" r:id="rId436"/>
    <p:sldId id="748" r:id="rId437"/>
    <p:sldId id="750" r:id="rId438"/>
    <p:sldId id="749" r:id="rId439"/>
    <p:sldId id="751" r:id="rId440"/>
    <p:sldId id="752" r:id="rId441"/>
    <p:sldId id="677" r:id="rId442"/>
    <p:sldId id="643" r:id="rId443"/>
    <p:sldId id="645" r:id="rId444"/>
    <p:sldId id="641" r:id="rId445"/>
    <p:sldId id="644" r:id="rId446"/>
    <p:sldId id="642" r:id="rId447"/>
    <p:sldId id="772" r:id="rId448"/>
    <p:sldId id="556" r:id="rId449"/>
    <p:sldId id="562" r:id="rId450"/>
    <p:sldId id="757" r:id="rId451"/>
    <p:sldId id="563" r:id="rId452"/>
    <p:sldId id="564" r:id="rId453"/>
    <p:sldId id="565" r:id="rId454"/>
    <p:sldId id="437" r:id="rId455"/>
    <p:sldId id="425" r:id="rId456"/>
    <p:sldId id="446" r:id="rId457"/>
    <p:sldId id="462" r:id="rId458"/>
    <p:sldId id="500" r:id="rId459"/>
    <p:sldId id="421" r:id="rId460"/>
    <p:sldId id="422" r:id="rId461"/>
    <p:sldId id="353" r:id="rId462"/>
    <p:sldId id="438" r:id="rId463"/>
    <p:sldId id="295" r:id="rId464"/>
    <p:sldId id="284" r:id="rId465"/>
    <p:sldId id="372" r:id="rId466"/>
    <p:sldId id="264" r:id="rId467"/>
    <p:sldId id="367" r:id="rId468"/>
    <p:sldId id="363" r:id="rId469"/>
    <p:sldId id="370" r:id="rId470"/>
    <p:sldId id="552" r:id="rId471"/>
    <p:sldId id="553" r:id="rId472"/>
    <p:sldId id="554" r:id="rId473"/>
    <p:sldId id="633" r:id="rId474"/>
    <p:sldId id="634" r:id="rId475"/>
    <p:sldId id="651" r:id="rId476"/>
    <p:sldId id="652" r:id="rId477"/>
    <p:sldId id="789" r:id="rId478"/>
    <p:sldId id="654" r:id="rId479"/>
    <p:sldId id="773" r:id="rId480"/>
    <p:sldId id="788" r:id="rId481"/>
    <p:sldId id="653" r:id="rId482"/>
    <p:sldId id="774" r:id="rId483"/>
    <p:sldId id="655" r:id="rId484"/>
    <p:sldId id="775" r:id="rId485"/>
    <p:sldId id="776" r:id="rId486"/>
    <p:sldId id="777" r:id="rId487"/>
    <p:sldId id="778" r:id="rId488"/>
    <p:sldId id="779" r:id="rId489"/>
    <p:sldId id="364" r:id="rId490"/>
    <p:sldId id="839" r:id="rId491"/>
    <p:sldId id="785" r:id="rId492"/>
    <p:sldId id="840" r:id="rId493"/>
    <p:sldId id="786" r:id="rId494"/>
    <p:sldId id="841" r:id="rId495"/>
    <p:sldId id="842" r:id="rId496"/>
    <p:sldId id="787" r:id="rId497"/>
    <p:sldId id="318" r:id="rId498"/>
    <p:sldId id="505" r:id="rId499"/>
    <p:sldId id="549" r:id="rId500"/>
    <p:sldId id="548" r:id="rId501"/>
    <p:sldId id="550" r:id="rId502"/>
    <p:sldId id="590" r:id="rId503"/>
    <p:sldId id="591" r:id="rId504"/>
    <p:sldId id="806" r:id="rId505"/>
    <p:sldId id="807" r:id="rId506"/>
    <p:sldId id="808" r:id="rId507"/>
    <p:sldId id="819" r:id="rId508"/>
    <p:sldId id="825" r:id="rId509"/>
    <p:sldId id="827" r:id="rId510"/>
    <p:sldId id="828" r:id="rId511"/>
    <p:sldId id="829" r:id="rId512"/>
    <p:sldId id="830" r:id="rId513"/>
    <p:sldId id="831" r:id="rId514"/>
    <p:sldId id="845" r:id="rId515"/>
    <p:sldId id="846" r:id="rId5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Начало" id="{9CB005BA-A6A6-4767-BCFC-F3E716BA987E}">
          <p14:sldIdLst>
            <p14:sldId id="423"/>
            <p14:sldId id="460"/>
            <p14:sldId id="418"/>
          </p14:sldIdLst>
        </p14:section>
        <p14:section name="Введение" id="{C4AF5F2F-6A30-439B-A100-7D9B81F1FEDC}">
          <p14:sldIdLst>
            <p14:sldId id="256"/>
            <p14:sldId id="257"/>
            <p14:sldId id="261"/>
            <p14:sldId id="817"/>
            <p14:sldId id="818"/>
            <p14:sldId id="297"/>
            <p14:sldId id="258"/>
            <p14:sldId id="419"/>
            <p14:sldId id="430"/>
            <p14:sldId id="803"/>
            <p14:sldId id="816"/>
            <p14:sldId id="832"/>
            <p14:sldId id="804"/>
            <p14:sldId id="805"/>
            <p14:sldId id="792"/>
            <p14:sldId id="793"/>
            <p14:sldId id="794"/>
            <p14:sldId id="795"/>
            <p14:sldId id="298"/>
            <p14:sldId id="333"/>
            <p14:sldId id="424"/>
            <p14:sldId id="324"/>
            <p14:sldId id="429"/>
            <p14:sldId id="296"/>
            <p14:sldId id="790"/>
            <p14:sldId id="791"/>
            <p14:sldId id="796"/>
            <p14:sldId id="797"/>
            <p14:sldId id="798"/>
            <p14:sldId id="799"/>
            <p14:sldId id="800"/>
            <p14:sldId id="801"/>
            <p14:sldId id="802"/>
            <p14:sldId id="809"/>
            <p14:sldId id="815"/>
            <p14:sldId id="812"/>
            <p14:sldId id="813"/>
            <p14:sldId id="814"/>
            <p14:sldId id="811"/>
            <p14:sldId id="821"/>
            <p14:sldId id="822"/>
            <p14:sldId id="823"/>
            <p14:sldId id="824"/>
            <p14:sldId id="810"/>
            <p14:sldId id="299"/>
            <p14:sldId id="555"/>
            <p14:sldId id="566"/>
            <p14:sldId id="567"/>
            <p14:sldId id="558"/>
            <p14:sldId id="559"/>
            <p14:sldId id="560"/>
            <p14:sldId id="561"/>
            <p14:sldId id="303"/>
            <p14:sldId id="259"/>
            <p14:sldId id="426"/>
            <p14:sldId id="427"/>
            <p14:sldId id="428"/>
            <p14:sldId id="501"/>
          </p14:sldIdLst>
        </p14:section>
        <p14:section name="Справочники" id="{B6D8B0DD-0B1F-4B5E-AD09-9A55FC8CF617}">
          <p14:sldIdLst>
            <p14:sldId id="504"/>
            <p14:sldId id="503"/>
            <p14:sldId id="502"/>
            <p14:sldId id="319"/>
            <p14:sldId id="320"/>
            <p14:sldId id="321"/>
            <p14:sldId id="322"/>
            <p14:sldId id="314"/>
            <p14:sldId id="312"/>
            <p14:sldId id="335"/>
            <p14:sldId id="334"/>
            <p14:sldId id="344"/>
            <p14:sldId id="345"/>
            <p14:sldId id="453"/>
            <p14:sldId id="454"/>
            <p14:sldId id="455"/>
            <p14:sldId id="348"/>
            <p14:sldId id="349"/>
            <p14:sldId id="351"/>
            <p14:sldId id="350"/>
            <p14:sldId id="310"/>
            <p14:sldId id="518"/>
            <p14:sldId id="519"/>
            <p14:sldId id="520"/>
            <p14:sldId id="521"/>
            <p14:sldId id="524"/>
            <p14:sldId id="523"/>
          </p14:sldIdLst>
        </p14:section>
        <p14:section name="Командная строка" id="{64A3B192-A80A-42FB-8434-18459FF10888}">
          <p14:sldIdLst>
            <p14:sldId id="325"/>
            <p14:sldId id="327"/>
            <p14:sldId id="326"/>
            <p14:sldId id="328"/>
            <p14:sldId id="332"/>
            <p14:sldId id="329"/>
            <p14:sldId id="331"/>
            <p14:sldId id="323"/>
            <p14:sldId id="330"/>
            <p14:sldId id="317"/>
            <p14:sldId id="431"/>
            <p14:sldId id="434"/>
            <p14:sldId id="432"/>
            <p14:sldId id="311"/>
            <p14:sldId id="346"/>
            <p14:sldId id="445"/>
            <p14:sldId id="450"/>
            <p14:sldId id="457"/>
            <p14:sldId id="448"/>
          </p14:sldIdLst>
        </p14:section>
        <p14:section name="Командные файлы" id="{FC039318-F8DA-428D-A30E-6E374D945FE1}">
          <p14:sldIdLst>
            <p14:sldId id="522"/>
            <p14:sldId id="393"/>
            <p14:sldId id="356"/>
            <p14:sldId id="354"/>
            <p14:sldId id="516"/>
            <p14:sldId id="415"/>
            <p14:sldId id="396"/>
            <p14:sldId id="512"/>
            <p14:sldId id="513"/>
            <p14:sldId id="412"/>
            <p14:sldId id="394"/>
            <p14:sldId id="416"/>
            <p14:sldId id="402"/>
            <p14:sldId id="411"/>
            <p14:sldId id="401"/>
            <p14:sldId id="413"/>
            <p14:sldId id="410"/>
            <p14:sldId id="405"/>
            <p14:sldId id="417"/>
            <p14:sldId id="439"/>
            <p14:sldId id="406"/>
            <p14:sldId id="407"/>
            <p14:sldId id="403"/>
            <p14:sldId id="433"/>
            <p14:sldId id="404"/>
            <p14:sldId id="515"/>
            <p14:sldId id="399"/>
            <p14:sldId id="397"/>
            <p14:sldId id="400"/>
            <p14:sldId id="440"/>
            <p14:sldId id="395"/>
            <p14:sldId id="547"/>
            <p14:sldId id="371"/>
            <p14:sldId id="581"/>
            <p14:sldId id="582"/>
            <p14:sldId id="583"/>
          </p14:sldIdLst>
        </p14:section>
        <p14:section name="Модели для программирования" id="{A1DECE23-BDE9-4AC4-BFBD-487E9A1FDFBF}">
          <p14:sldIdLst>
            <p14:sldId id="517"/>
          </p14:sldIdLst>
        </p14:section>
        <p14:section name="ЛР" id="{E96D6ECA-38E2-4E0E-86F5-09BC82E38018}">
          <p14:sldIdLst>
            <p14:sldId id="540"/>
            <p14:sldId id="470"/>
            <p14:sldId id="472"/>
            <p14:sldId id="485"/>
            <p14:sldId id="489"/>
            <p14:sldId id="486"/>
            <p14:sldId id="578"/>
            <p14:sldId id="488"/>
            <p14:sldId id="487"/>
            <p14:sldId id="498"/>
            <p14:sldId id="579"/>
            <p14:sldId id="580"/>
            <p14:sldId id="597"/>
            <p14:sldId id="594"/>
            <p14:sldId id="592"/>
            <p14:sldId id="595"/>
            <p14:sldId id="596"/>
            <p14:sldId id="499"/>
            <p14:sldId id="497"/>
            <p14:sldId id="490"/>
            <p14:sldId id="468"/>
            <p14:sldId id="575"/>
            <p14:sldId id="576"/>
            <p14:sldId id="577"/>
            <p14:sldId id="491"/>
            <p14:sldId id="480"/>
            <p14:sldId id="492"/>
            <p14:sldId id="481"/>
            <p14:sldId id="837"/>
            <p14:sldId id="482"/>
            <p14:sldId id="494"/>
            <p14:sldId id="574"/>
            <p14:sldId id="484"/>
            <p14:sldId id="496"/>
            <p14:sldId id="495"/>
            <p14:sldId id="820"/>
            <p14:sldId id="493"/>
            <p14:sldId id="483"/>
            <p14:sldId id="473"/>
            <p14:sldId id="465"/>
            <p14:sldId id="474"/>
            <p14:sldId id="754"/>
            <p14:sldId id="755"/>
            <p14:sldId id="466"/>
            <p14:sldId id="756"/>
            <p14:sldId id="467"/>
            <p14:sldId id="476"/>
            <p14:sldId id="765"/>
            <p14:sldId id="766"/>
            <p14:sldId id="767"/>
            <p14:sldId id="647"/>
            <p14:sldId id="648"/>
            <p14:sldId id="835"/>
            <p14:sldId id="836"/>
            <p14:sldId id="833"/>
            <p14:sldId id="834"/>
            <p14:sldId id="477"/>
            <p14:sldId id="479"/>
            <p14:sldId id="469"/>
            <p14:sldId id="463"/>
          </p14:sldIdLst>
        </p14:section>
        <p14:section name="Физическая модель сочтавляющие" id="{52A5AB1F-E5B7-4BC7-BDB2-34C786BFF841}">
          <p14:sldIdLst>
            <p14:sldId id="381"/>
            <p14:sldId id="588"/>
            <p14:sldId id="589"/>
            <p14:sldId id="287"/>
            <p14:sldId id="289"/>
            <p14:sldId id="288"/>
            <p14:sldId id="300"/>
            <p14:sldId id="302"/>
            <p14:sldId id="375"/>
            <p14:sldId id="377"/>
            <p14:sldId id="376"/>
            <p14:sldId id="309"/>
            <p14:sldId id="382"/>
            <p14:sldId id="384"/>
            <p14:sldId id="291"/>
            <p14:sldId id="584"/>
            <p14:sldId id="585"/>
            <p14:sldId id="586"/>
            <p14:sldId id="587"/>
            <p14:sldId id="383"/>
            <p14:sldId id="386"/>
            <p14:sldId id="389"/>
            <p14:sldId id="387"/>
            <p14:sldId id="843"/>
            <p14:sldId id="844"/>
            <p14:sldId id="385"/>
            <p14:sldId id="838"/>
            <p14:sldId id="390"/>
            <p14:sldId id="304"/>
            <p14:sldId id="380"/>
            <p14:sldId id="307"/>
            <p14:sldId id="541"/>
            <p14:sldId id="615"/>
            <p14:sldId id="598"/>
            <p14:sldId id="599"/>
            <p14:sldId id="714"/>
            <p14:sldId id="715"/>
            <p14:sldId id="600"/>
            <p14:sldId id="601"/>
            <p14:sldId id="602"/>
            <p14:sldId id="603"/>
            <p14:sldId id="604"/>
            <p14:sldId id="542"/>
            <p14:sldId id="605"/>
            <p14:sldId id="606"/>
            <p14:sldId id="607"/>
            <p14:sldId id="608"/>
            <p14:sldId id="609"/>
            <p14:sldId id="610"/>
            <p14:sldId id="611"/>
            <p14:sldId id="613"/>
            <p14:sldId id="612"/>
            <p14:sldId id="614"/>
            <p14:sldId id="546"/>
            <p14:sldId id="543"/>
            <p14:sldId id="616"/>
            <p14:sldId id="617"/>
            <p14:sldId id="618"/>
            <p14:sldId id="619"/>
            <p14:sldId id="620"/>
            <p14:sldId id="621"/>
            <p14:sldId id="623"/>
            <p14:sldId id="627"/>
            <p14:sldId id="624"/>
            <p14:sldId id="625"/>
            <p14:sldId id="626"/>
            <p14:sldId id="628"/>
            <p14:sldId id="629"/>
            <p14:sldId id="630"/>
            <p14:sldId id="631"/>
            <p14:sldId id="632"/>
            <p14:sldId id="649"/>
            <p14:sldId id="544"/>
            <p14:sldId id="293"/>
            <p14:sldId id="656"/>
            <p14:sldId id="357"/>
            <p14:sldId id="306"/>
          </p14:sldIdLst>
        </p14:section>
        <p14:section name="Модели для программирования" id="{ACC11D86-03BF-45A8-BA5F-89BB26F4D9E8}">
          <p14:sldIdLst>
            <p14:sldId id="260"/>
            <p14:sldId id="532"/>
            <p14:sldId id="533"/>
            <p14:sldId id="526"/>
            <p14:sldId id="527"/>
            <p14:sldId id="528"/>
            <p14:sldId id="529"/>
            <p14:sldId id="305"/>
            <p14:sldId id="308"/>
            <p14:sldId id="530"/>
            <p14:sldId id="531"/>
            <p14:sldId id="534"/>
            <p14:sldId id="535"/>
            <p14:sldId id="570"/>
            <p14:sldId id="536"/>
            <p14:sldId id="537"/>
            <p14:sldId id="538"/>
            <p14:sldId id="539"/>
            <p14:sldId id="571"/>
            <p14:sldId id="572"/>
            <p14:sldId id="573"/>
          </p14:sldIdLst>
        </p14:section>
        <p14:section name="Ассемблер ПК" id="{F264C469-2546-4529-8CD0-9FB80A760FA2}">
          <p14:sldIdLst>
            <p14:sldId id="646"/>
            <p14:sldId id="658"/>
            <p14:sldId id="659"/>
            <p14:sldId id="709"/>
            <p14:sldId id="661"/>
            <p14:sldId id="711"/>
            <p14:sldId id="712"/>
            <p14:sldId id="710"/>
            <p14:sldId id="713"/>
            <p14:sldId id="663"/>
            <p14:sldId id="664"/>
            <p14:sldId id="717"/>
            <p14:sldId id="718"/>
            <p14:sldId id="719"/>
            <p14:sldId id="720"/>
            <p14:sldId id="721"/>
            <p14:sldId id="667"/>
            <p14:sldId id="716"/>
            <p14:sldId id="665"/>
            <p14:sldId id="722"/>
            <p14:sldId id="723"/>
            <p14:sldId id="724"/>
            <p14:sldId id="666"/>
            <p14:sldId id="669"/>
            <p14:sldId id="670"/>
            <p14:sldId id="725"/>
            <p14:sldId id="672"/>
            <p14:sldId id="673"/>
            <p14:sldId id="671"/>
            <p14:sldId id="768"/>
            <p14:sldId id="727"/>
            <p14:sldId id="726"/>
            <p14:sldId id="770"/>
            <p14:sldId id="728"/>
            <p14:sldId id="769"/>
            <p14:sldId id="729"/>
            <p14:sldId id="771"/>
            <p14:sldId id="525"/>
            <p14:sldId id="292"/>
            <p14:sldId id="358"/>
            <p14:sldId id="294"/>
            <p14:sldId id="568"/>
            <p14:sldId id="569"/>
            <p14:sldId id="378"/>
            <p14:sldId id="379"/>
            <p14:sldId id="352"/>
            <p14:sldId id="290"/>
            <p14:sldId id="262"/>
            <p14:sldId id="263"/>
            <p14:sldId id="459"/>
            <p14:sldId id="551"/>
            <p14:sldId id="270"/>
            <p14:sldId id="514"/>
            <p14:sldId id="271"/>
            <p14:sldId id="279"/>
            <p14:sldId id="280"/>
            <p14:sldId id="283"/>
            <p14:sldId id="340"/>
            <p14:sldId id="338"/>
            <p14:sldId id="339"/>
            <p14:sldId id="341"/>
            <p14:sldId id="337"/>
            <p14:sldId id="342"/>
            <p14:sldId id="281"/>
            <p14:sldId id="272"/>
            <p14:sldId id="274"/>
            <p14:sldId id="276"/>
            <p14:sldId id="277"/>
            <p14:sldId id="275"/>
            <p14:sldId id="278"/>
            <p14:sldId id="282"/>
            <p14:sldId id="359"/>
            <p14:sldId id="360"/>
            <p14:sldId id="391"/>
            <p14:sldId id="361"/>
            <p14:sldId id="265"/>
            <p14:sldId id="267"/>
            <p14:sldId id="273"/>
            <p14:sldId id="285"/>
            <p14:sldId id="286"/>
            <p14:sldId id="435"/>
            <p14:sldId id="436"/>
          </p14:sldIdLst>
        </p14:section>
        <p14:section name="КР СП" id="{9BFC21C0-5C5D-4AA9-9F9A-ED8DED3FBC24}">
          <p14:sldIdLst>
            <p14:sldId id="557"/>
            <p14:sldId id="635"/>
            <p14:sldId id="763"/>
            <p14:sldId id="636"/>
            <p14:sldId id="639"/>
            <p14:sldId id="730"/>
            <p14:sldId id="731"/>
            <p14:sldId id="732"/>
            <p14:sldId id="733"/>
            <p14:sldId id="734"/>
            <p14:sldId id="758"/>
            <p14:sldId id="759"/>
            <p14:sldId id="760"/>
            <p14:sldId id="761"/>
            <p14:sldId id="678"/>
            <p14:sldId id="679"/>
            <p14:sldId id="682"/>
            <p14:sldId id="764"/>
            <p14:sldId id="684"/>
            <p14:sldId id="686"/>
            <p14:sldId id="689"/>
            <p14:sldId id="690"/>
            <p14:sldId id="691"/>
            <p14:sldId id="693"/>
            <p14:sldId id="694"/>
            <p14:sldId id="695"/>
            <p14:sldId id="696"/>
            <p14:sldId id="697"/>
            <p14:sldId id="698"/>
            <p14:sldId id="699"/>
            <p14:sldId id="700"/>
            <p14:sldId id="701"/>
            <p14:sldId id="784"/>
            <p14:sldId id="706"/>
            <p14:sldId id="637"/>
            <p14:sldId id="707"/>
            <p14:sldId id="762"/>
            <p14:sldId id="736"/>
            <p14:sldId id="780"/>
            <p14:sldId id="753"/>
            <p14:sldId id="781"/>
            <p14:sldId id="783"/>
            <p14:sldId id="737"/>
            <p14:sldId id="738"/>
            <p14:sldId id="739"/>
            <p14:sldId id="740"/>
            <p14:sldId id="782"/>
            <p14:sldId id="741"/>
            <p14:sldId id="743"/>
            <p14:sldId id="638"/>
            <p14:sldId id="748"/>
            <p14:sldId id="750"/>
            <p14:sldId id="749"/>
            <p14:sldId id="751"/>
            <p14:sldId id="752"/>
            <p14:sldId id="677"/>
            <p14:sldId id="643"/>
            <p14:sldId id="645"/>
            <p14:sldId id="641"/>
            <p14:sldId id="644"/>
          </p14:sldIdLst>
        </p14:section>
        <p14:section name="Раздел без заголовка" id="{C4B623EA-B55F-4898-8838-A7B36E4EE682}">
          <p14:sldIdLst/>
        </p14:section>
        <p14:section name="Раздел без заголовка" id="{AD3AF0A2-2AA3-4B7C-9E9B-81F08BEDC646}">
          <p14:sldIdLst>
            <p14:sldId id="642"/>
            <p14:sldId id="772"/>
            <p14:sldId id="556"/>
            <p14:sldId id="562"/>
            <p14:sldId id="757"/>
            <p14:sldId id="563"/>
            <p14:sldId id="564"/>
            <p14:sldId id="565"/>
            <p14:sldId id="437"/>
          </p14:sldIdLst>
        </p14:section>
        <p14:section name="Архив_2017" id="{268DD8B8-4443-4107-8474-1F2748B34615}">
          <p14:sldIdLst>
            <p14:sldId id="425"/>
            <p14:sldId id="446"/>
            <p14:sldId id="462"/>
            <p14:sldId id="500"/>
            <p14:sldId id="421"/>
            <p14:sldId id="422"/>
            <p14:sldId id="353"/>
            <p14:sldId id="438"/>
            <p14:sldId id="295"/>
            <p14:sldId id="284"/>
            <p14:sldId id="372"/>
            <p14:sldId id="264"/>
            <p14:sldId id="367"/>
            <p14:sldId id="363"/>
            <p14:sldId id="370"/>
            <p14:sldId id="552"/>
            <p14:sldId id="553"/>
            <p14:sldId id="554"/>
            <p14:sldId id="633"/>
            <p14:sldId id="634"/>
          </p14:sldIdLst>
        </p14:section>
        <p14:section name="Рубежный Контроль по СП" id="{5F698F97-B696-4FF8-8C8B-825834A06F41}">
          <p14:sldIdLst>
            <p14:sldId id="651"/>
            <p14:sldId id="652"/>
            <p14:sldId id="789"/>
            <p14:sldId id="654"/>
            <p14:sldId id="773"/>
            <p14:sldId id="788"/>
            <p14:sldId id="653"/>
            <p14:sldId id="774"/>
            <p14:sldId id="655"/>
            <p14:sldId id="775"/>
            <p14:sldId id="776"/>
            <p14:sldId id="777"/>
            <p14:sldId id="778"/>
            <p14:sldId id="779"/>
            <p14:sldId id="364"/>
            <p14:sldId id="839"/>
            <p14:sldId id="785"/>
            <p14:sldId id="840"/>
            <p14:sldId id="786"/>
            <p14:sldId id="841"/>
            <p14:sldId id="842"/>
            <p14:sldId id="787"/>
          </p14:sldIdLst>
        </p14:section>
        <p14:section name="Физическая модель" id="{1C5D2606-4F16-4582-8EFB-DFD3C24F2DEC}">
          <p14:sldIdLst>
            <p14:sldId id="318"/>
            <p14:sldId id="505"/>
            <p14:sldId id="549"/>
            <p14:sldId id="548"/>
          </p14:sldIdLst>
        </p14:section>
        <p14:section name="Конец Общее" id="{11063DDC-1577-403F-AFD6-6170DB61C909}">
          <p14:sldIdLst>
            <p14:sldId id="550"/>
          </p14:sldIdLst>
        </p14:section>
        <p14:section name="ДУБЛИ" id="{9315E0BA-A7C9-45D6-823C-F5F0B64F15AB}">
          <p14:sldIdLst>
            <p14:sldId id="590"/>
            <p14:sldId id="591"/>
            <p14:sldId id="806"/>
            <p14:sldId id="807"/>
            <p14:sldId id="808"/>
            <p14:sldId id="819"/>
          </p14:sldIdLst>
        </p14:section>
        <p14:section name="Из ОП" id="{E75E1522-8D6E-4396-9C49-B539B7865417}">
          <p14:sldIdLst>
            <p14:sldId id="825"/>
            <p14:sldId id="827"/>
            <p14:sldId id="828"/>
            <p14:sldId id="829"/>
            <p14:sldId id="830"/>
            <p14:sldId id="831"/>
            <p14:sldId id="845"/>
            <p14:sldId id="84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30" autoAdjust="0"/>
    <p:restoredTop sz="96099" autoAdjust="0"/>
  </p:normalViewPr>
  <p:slideViewPr>
    <p:cSldViewPr>
      <p:cViewPr varScale="1">
        <p:scale>
          <a:sx n="86" d="100"/>
          <a:sy n="86" d="100"/>
        </p:scale>
        <p:origin x="1507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2" d="100"/>
        <a:sy n="122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99" Type="http://schemas.openxmlformats.org/officeDocument/2006/relationships/slide" Target="slides/slide297.xml"/><Relationship Id="rId21" Type="http://schemas.openxmlformats.org/officeDocument/2006/relationships/slide" Target="slides/slide19.xml"/><Relationship Id="rId63" Type="http://schemas.openxmlformats.org/officeDocument/2006/relationships/slide" Target="slides/slide61.xml"/><Relationship Id="rId159" Type="http://schemas.openxmlformats.org/officeDocument/2006/relationships/slide" Target="slides/slide157.xml"/><Relationship Id="rId324" Type="http://schemas.openxmlformats.org/officeDocument/2006/relationships/slide" Target="slides/slide322.xml"/><Relationship Id="rId366" Type="http://schemas.openxmlformats.org/officeDocument/2006/relationships/slide" Target="slides/slide364.xml"/><Relationship Id="rId170" Type="http://schemas.openxmlformats.org/officeDocument/2006/relationships/slide" Target="slides/slide168.xml"/><Relationship Id="rId226" Type="http://schemas.openxmlformats.org/officeDocument/2006/relationships/slide" Target="slides/slide224.xml"/><Relationship Id="rId433" Type="http://schemas.openxmlformats.org/officeDocument/2006/relationships/slide" Target="slides/slide431.xml"/><Relationship Id="rId268" Type="http://schemas.openxmlformats.org/officeDocument/2006/relationships/slide" Target="slides/slide266.xml"/><Relationship Id="rId475" Type="http://schemas.openxmlformats.org/officeDocument/2006/relationships/slide" Target="slides/slide473.xml"/><Relationship Id="rId32" Type="http://schemas.openxmlformats.org/officeDocument/2006/relationships/slide" Target="slides/slide30.xml"/><Relationship Id="rId74" Type="http://schemas.openxmlformats.org/officeDocument/2006/relationships/slide" Target="slides/slide72.xml"/><Relationship Id="rId128" Type="http://schemas.openxmlformats.org/officeDocument/2006/relationships/slide" Target="slides/slide126.xml"/><Relationship Id="rId335" Type="http://schemas.openxmlformats.org/officeDocument/2006/relationships/slide" Target="slides/slide333.xml"/><Relationship Id="rId377" Type="http://schemas.openxmlformats.org/officeDocument/2006/relationships/slide" Target="slides/slide375.xml"/><Relationship Id="rId500" Type="http://schemas.openxmlformats.org/officeDocument/2006/relationships/slide" Target="slides/slide498.xml"/><Relationship Id="rId5" Type="http://schemas.openxmlformats.org/officeDocument/2006/relationships/slide" Target="slides/slide3.xml"/><Relationship Id="rId181" Type="http://schemas.openxmlformats.org/officeDocument/2006/relationships/slide" Target="slides/slide179.xml"/><Relationship Id="rId237" Type="http://schemas.openxmlformats.org/officeDocument/2006/relationships/slide" Target="slides/slide235.xml"/><Relationship Id="rId402" Type="http://schemas.openxmlformats.org/officeDocument/2006/relationships/slide" Target="slides/slide400.xml"/><Relationship Id="rId279" Type="http://schemas.openxmlformats.org/officeDocument/2006/relationships/slide" Target="slides/slide277.xml"/><Relationship Id="rId444" Type="http://schemas.openxmlformats.org/officeDocument/2006/relationships/slide" Target="slides/slide442.xml"/><Relationship Id="rId486" Type="http://schemas.openxmlformats.org/officeDocument/2006/relationships/slide" Target="slides/slide484.xml"/><Relationship Id="rId43" Type="http://schemas.openxmlformats.org/officeDocument/2006/relationships/slide" Target="slides/slide41.xml"/><Relationship Id="rId139" Type="http://schemas.openxmlformats.org/officeDocument/2006/relationships/slide" Target="slides/slide137.xml"/><Relationship Id="rId290" Type="http://schemas.openxmlformats.org/officeDocument/2006/relationships/slide" Target="slides/slide288.xml"/><Relationship Id="rId304" Type="http://schemas.openxmlformats.org/officeDocument/2006/relationships/slide" Target="slides/slide302.xml"/><Relationship Id="rId346" Type="http://schemas.openxmlformats.org/officeDocument/2006/relationships/slide" Target="slides/slide344.xml"/><Relationship Id="rId388" Type="http://schemas.openxmlformats.org/officeDocument/2006/relationships/slide" Target="slides/slide386.xml"/><Relationship Id="rId511" Type="http://schemas.openxmlformats.org/officeDocument/2006/relationships/slide" Target="slides/slide509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92" Type="http://schemas.openxmlformats.org/officeDocument/2006/relationships/slide" Target="slides/slide190.xml"/><Relationship Id="rId206" Type="http://schemas.openxmlformats.org/officeDocument/2006/relationships/slide" Target="slides/slide204.xml"/><Relationship Id="rId413" Type="http://schemas.openxmlformats.org/officeDocument/2006/relationships/slide" Target="slides/slide411.xml"/><Relationship Id="rId248" Type="http://schemas.openxmlformats.org/officeDocument/2006/relationships/slide" Target="slides/slide246.xml"/><Relationship Id="rId455" Type="http://schemas.openxmlformats.org/officeDocument/2006/relationships/slide" Target="slides/slide453.xml"/><Relationship Id="rId497" Type="http://schemas.openxmlformats.org/officeDocument/2006/relationships/slide" Target="slides/slide495.xml"/><Relationship Id="rId12" Type="http://schemas.openxmlformats.org/officeDocument/2006/relationships/slide" Target="slides/slide10.xml"/><Relationship Id="rId108" Type="http://schemas.openxmlformats.org/officeDocument/2006/relationships/slide" Target="slides/slide106.xml"/><Relationship Id="rId315" Type="http://schemas.openxmlformats.org/officeDocument/2006/relationships/slide" Target="slides/slide313.xml"/><Relationship Id="rId357" Type="http://schemas.openxmlformats.org/officeDocument/2006/relationships/slide" Target="slides/slide355.xml"/><Relationship Id="rId522" Type="http://schemas.openxmlformats.org/officeDocument/2006/relationships/tableStyles" Target="tableStyles.xml"/><Relationship Id="rId54" Type="http://schemas.openxmlformats.org/officeDocument/2006/relationships/slide" Target="slides/slide52.xml"/><Relationship Id="rId96" Type="http://schemas.openxmlformats.org/officeDocument/2006/relationships/slide" Target="slides/slide94.xml"/><Relationship Id="rId161" Type="http://schemas.openxmlformats.org/officeDocument/2006/relationships/slide" Target="slides/slide159.xml"/><Relationship Id="rId217" Type="http://schemas.openxmlformats.org/officeDocument/2006/relationships/slide" Target="slides/slide215.xml"/><Relationship Id="rId399" Type="http://schemas.openxmlformats.org/officeDocument/2006/relationships/slide" Target="slides/slide397.xml"/><Relationship Id="rId259" Type="http://schemas.openxmlformats.org/officeDocument/2006/relationships/slide" Target="slides/slide257.xml"/><Relationship Id="rId424" Type="http://schemas.openxmlformats.org/officeDocument/2006/relationships/slide" Target="slides/slide422.xml"/><Relationship Id="rId466" Type="http://schemas.openxmlformats.org/officeDocument/2006/relationships/slide" Target="slides/slide464.xml"/><Relationship Id="rId23" Type="http://schemas.openxmlformats.org/officeDocument/2006/relationships/slide" Target="slides/slide21.xml"/><Relationship Id="rId119" Type="http://schemas.openxmlformats.org/officeDocument/2006/relationships/slide" Target="slides/slide117.xml"/><Relationship Id="rId270" Type="http://schemas.openxmlformats.org/officeDocument/2006/relationships/slide" Target="slides/slide268.xml"/><Relationship Id="rId326" Type="http://schemas.openxmlformats.org/officeDocument/2006/relationships/slide" Target="slides/slide324.xml"/><Relationship Id="rId65" Type="http://schemas.openxmlformats.org/officeDocument/2006/relationships/slide" Target="slides/slide63.xml"/><Relationship Id="rId130" Type="http://schemas.openxmlformats.org/officeDocument/2006/relationships/slide" Target="slides/slide128.xml"/><Relationship Id="rId368" Type="http://schemas.openxmlformats.org/officeDocument/2006/relationships/slide" Target="slides/slide366.xml"/><Relationship Id="rId172" Type="http://schemas.openxmlformats.org/officeDocument/2006/relationships/slide" Target="slides/slide170.xml"/><Relationship Id="rId228" Type="http://schemas.openxmlformats.org/officeDocument/2006/relationships/slide" Target="slides/slide226.xml"/><Relationship Id="rId435" Type="http://schemas.openxmlformats.org/officeDocument/2006/relationships/slide" Target="slides/slide433.xml"/><Relationship Id="rId477" Type="http://schemas.openxmlformats.org/officeDocument/2006/relationships/slide" Target="slides/slide475.xml"/><Relationship Id="rId281" Type="http://schemas.openxmlformats.org/officeDocument/2006/relationships/slide" Target="slides/slide279.xml"/><Relationship Id="rId337" Type="http://schemas.openxmlformats.org/officeDocument/2006/relationships/slide" Target="slides/slide335.xml"/><Relationship Id="rId502" Type="http://schemas.openxmlformats.org/officeDocument/2006/relationships/slide" Target="slides/slide500.xml"/><Relationship Id="rId34" Type="http://schemas.openxmlformats.org/officeDocument/2006/relationships/slide" Target="slides/slide32.xml"/><Relationship Id="rId76" Type="http://schemas.openxmlformats.org/officeDocument/2006/relationships/slide" Target="slides/slide74.xml"/><Relationship Id="rId141" Type="http://schemas.openxmlformats.org/officeDocument/2006/relationships/slide" Target="slides/slide139.xml"/><Relationship Id="rId379" Type="http://schemas.openxmlformats.org/officeDocument/2006/relationships/slide" Target="slides/slide377.xml"/><Relationship Id="rId7" Type="http://schemas.openxmlformats.org/officeDocument/2006/relationships/slide" Target="slides/slide5.xml"/><Relationship Id="rId183" Type="http://schemas.openxmlformats.org/officeDocument/2006/relationships/slide" Target="slides/slide181.xml"/><Relationship Id="rId239" Type="http://schemas.openxmlformats.org/officeDocument/2006/relationships/slide" Target="slides/slide237.xml"/><Relationship Id="rId390" Type="http://schemas.openxmlformats.org/officeDocument/2006/relationships/slide" Target="slides/slide388.xml"/><Relationship Id="rId404" Type="http://schemas.openxmlformats.org/officeDocument/2006/relationships/slide" Target="slides/slide402.xml"/><Relationship Id="rId446" Type="http://schemas.openxmlformats.org/officeDocument/2006/relationships/slide" Target="slides/slide444.xml"/><Relationship Id="rId250" Type="http://schemas.openxmlformats.org/officeDocument/2006/relationships/slide" Target="slides/slide248.xml"/><Relationship Id="rId292" Type="http://schemas.openxmlformats.org/officeDocument/2006/relationships/slide" Target="slides/slide290.xml"/><Relationship Id="rId306" Type="http://schemas.openxmlformats.org/officeDocument/2006/relationships/slide" Target="slides/slide304.xml"/><Relationship Id="rId488" Type="http://schemas.openxmlformats.org/officeDocument/2006/relationships/slide" Target="slides/slide486.xml"/><Relationship Id="rId45" Type="http://schemas.openxmlformats.org/officeDocument/2006/relationships/slide" Target="slides/slide43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348" Type="http://schemas.openxmlformats.org/officeDocument/2006/relationships/slide" Target="slides/slide346.xml"/><Relationship Id="rId513" Type="http://schemas.openxmlformats.org/officeDocument/2006/relationships/slide" Target="slides/slide511.xml"/><Relationship Id="rId152" Type="http://schemas.openxmlformats.org/officeDocument/2006/relationships/slide" Target="slides/slide150.xml"/><Relationship Id="rId194" Type="http://schemas.openxmlformats.org/officeDocument/2006/relationships/slide" Target="slides/slide192.xml"/><Relationship Id="rId208" Type="http://schemas.openxmlformats.org/officeDocument/2006/relationships/slide" Target="slides/slide206.xml"/><Relationship Id="rId415" Type="http://schemas.openxmlformats.org/officeDocument/2006/relationships/slide" Target="slides/slide413.xml"/><Relationship Id="rId457" Type="http://schemas.openxmlformats.org/officeDocument/2006/relationships/slide" Target="slides/slide455.xml"/><Relationship Id="rId261" Type="http://schemas.openxmlformats.org/officeDocument/2006/relationships/slide" Target="slides/slide259.xml"/><Relationship Id="rId499" Type="http://schemas.openxmlformats.org/officeDocument/2006/relationships/slide" Target="slides/slide497.xml"/><Relationship Id="rId14" Type="http://schemas.openxmlformats.org/officeDocument/2006/relationships/slide" Target="slides/slide12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282" Type="http://schemas.openxmlformats.org/officeDocument/2006/relationships/slide" Target="slides/slide280.xml"/><Relationship Id="rId317" Type="http://schemas.openxmlformats.org/officeDocument/2006/relationships/slide" Target="slides/slide315.xml"/><Relationship Id="rId338" Type="http://schemas.openxmlformats.org/officeDocument/2006/relationships/slide" Target="slides/slide336.xml"/><Relationship Id="rId359" Type="http://schemas.openxmlformats.org/officeDocument/2006/relationships/slide" Target="slides/slide357.xml"/><Relationship Id="rId503" Type="http://schemas.openxmlformats.org/officeDocument/2006/relationships/slide" Target="slides/slide501.xml"/><Relationship Id="rId8" Type="http://schemas.openxmlformats.org/officeDocument/2006/relationships/slide" Target="slides/slide6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163" Type="http://schemas.openxmlformats.org/officeDocument/2006/relationships/slide" Target="slides/slide161.xml"/><Relationship Id="rId184" Type="http://schemas.openxmlformats.org/officeDocument/2006/relationships/slide" Target="slides/slide182.xml"/><Relationship Id="rId219" Type="http://schemas.openxmlformats.org/officeDocument/2006/relationships/slide" Target="slides/slide217.xml"/><Relationship Id="rId370" Type="http://schemas.openxmlformats.org/officeDocument/2006/relationships/slide" Target="slides/slide368.xml"/><Relationship Id="rId391" Type="http://schemas.openxmlformats.org/officeDocument/2006/relationships/slide" Target="slides/slide389.xml"/><Relationship Id="rId405" Type="http://schemas.openxmlformats.org/officeDocument/2006/relationships/slide" Target="slides/slide403.xml"/><Relationship Id="rId426" Type="http://schemas.openxmlformats.org/officeDocument/2006/relationships/slide" Target="slides/slide424.xml"/><Relationship Id="rId447" Type="http://schemas.openxmlformats.org/officeDocument/2006/relationships/slide" Target="slides/slide445.xml"/><Relationship Id="rId230" Type="http://schemas.openxmlformats.org/officeDocument/2006/relationships/slide" Target="slides/slide228.xml"/><Relationship Id="rId251" Type="http://schemas.openxmlformats.org/officeDocument/2006/relationships/slide" Target="slides/slide249.xml"/><Relationship Id="rId468" Type="http://schemas.openxmlformats.org/officeDocument/2006/relationships/slide" Target="slides/slide466.xml"/><Relationship Id="rId489" Type="http://schemas.openxmlformats.org/officeDocument/2006/relationships/slide" Target="slides/slide487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272" Type="http://schemas.openxmlformats.org/officeDocument/2006/relationships/slide" Target="slides/slide270.xml"/><Relationship Id="rId293" Type="http://schemas.openxmlformats.org/officeDocument/2006/relationships/slide" Target="slides/slide291.xml"/><Relationship Id="rId307" Type="http://schemas.openxmlformats.org/officeDocument/2006/relationships/slide" Target="slides/slide305.xml"/><Relationship Id="rId328" Type="http://schemas.openxmlformats.org/officeDocument/2006/relationships/slide" Target="slides/slide326.xml"/><Relationship Id="rId349" Type="http://schemas.openxmlformats.org/officeDocument/2006/relationships/slide" Target="slides/slide347.xml"/><Relationship Id="rId514" Type="http://schemas.openxmlformats.org/officeDocument/2006/relationships/slide" Target="slides/slide512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slide" Target="slides/slide151.xml"/><Relationship Id="rId174" Type="http://schemas.openxmlformats.org/officeDocument/2006/relationships/slide" Target="slides/slide172.xml"/><Relationship Id="rId195" Type="http://schemas.openxmlformats.org/officeDocument/2006/relationships/slide" Target="slides/slide193.xml"/><Relationship Id="rId209" Type="http://schemas.openxmlformats.org/officeDocument/2006/relationships/slide" Target="slides/slide207.xml"/><Relationship Id="rId360" Type="http://schemas.openxmlformats.org/officeDocument/2006/relationships/slide" Target="slides/slide358.xml"/><Relationship Id="rId381" Type="http://schemas.openxmlformats.org/officeDocument/2006/relationships/slide" Target="slides/slide379.xml"/><Relationship Id="rId416" Type="http://schemas.openxmlformats.org/officeDocument/2006/relationships/slide" Target="slides/slide414.xml"/><Relationship Id="rId220" Type="http://schemas.openxmlformats.org/officeDocument/2006/relationships/slide" Target="slides/slide218.xml"/><Relationship Id="rId241" Type="http://schemas.openxmlformats.org/officeDocument/2006/relationships/slide" Target="slides/slide239.xml"/><Relationship Id="rId437" Type="http://schemas.openxmlformats.org/officeDocument/2006/relationships/slide" Target="slides/slide435.xml"/><Relationship Id="rId458" Type="http://schemas.openxmlformats.org/officeDocument/2006/relationships/slide" Target="slides/slide456.xml"/><Relationship Id="rId479" Type="http://schemas.openxmlformats.org/officeDocument/2006/relationships/slide" Target="slides/slide477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262" Type="http://schemas.openxmlformats.org/officeDocument/2006/relationships/slide" Target="slides/slide260.xml"/><Relationship Id="rId283" Type="http://schemas.openxmlformats.org/officeDocument/2006/relationships/slide" Target="slides/slide281.xml"/><Relationship Id="rId318" Type="http://schemas.openxmlformats.org/officeDocument/2006/relationships/slide" Target="slides/slide316.xml"/><Relationship Id="rId339" Type="http://schemas.openxmlformats.org/officeDocument/2006/relationships/slide" Target="slides/slide337.xml"/><Relationship Id="rId490" Type="http://schemas.openxmlformats.org/officeDocument/2006/relationships/slide" Target="slides/slide488.xml"/><Relationship Id="rId504" Type="http://schemas.openxmlformats.org/officeDocument/2006/relationships/slide" Target="slides/slide502.xml"/><Relationship Id="rId78" Type="http://schemas.openxmlformats.org/officeDocument/2006/relationships/slide" Target="slides/slide76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43" Type="http://schemas.openxmlformats.org/officeDocument/2006/relationships/slide" Target="slides/slide141.xml"/><Relationship Id="rId164" Type="http://schemas.openxmlformats.org/officeDocument/2006/relationships/slide" Target="slides/slide162.xml"/><Relationship Id="rId185" Type="http://schemas.openxmlformats.org/officeDocument/2006/relationships/slide" Target="slides/slide183.xml"/><Relationship Id="rId350" Type="http://schemas.openxmlformats.org/officeDocument/2006/relationships/slide" Target="slides/slide348.xml"/><Relationship Id="rId371" Type="http://schemas.openxmlformats.org/officeDocument/2006/relationships/slide" Target="slides/slide369.xml"/><Relationship Id="rId406" Type="http://schemas.openxmlformats.org/officeDocument/2006/relationships/slide" Target="slides/slide404.xml"/><Relationship Id="rId9" Type="http://schemas.openxmlformats.org/officeDocument/2006/relationships/slide" Target="slides/slide7.xml"/><Relationship Id="rId210" Type="http://schemas.openxmlformats.org/officeDocument/2006/relationships/slide" Target="slides/slide208.xml"/><Relationship Id="rId392" Type="http://schemas.openxmlformats.org/officeDocument/2006/relationships/slide" Target="slides/slide390.xml"/><Relationship Id="rId427" Type="http://schemas.openxmlformats.org/officeDocument/2006/relationships/slide" Target="slides/slide425.xml"/><Relationship Id="rId448" Type="http://schemas.openxmlformats.org/officeDocument/2006/relationships/slide" Target="slides/slide446.xml"/><Relationship Id="rId469" Type="http://schemas.openxmlformats.org/officeDocument/2006/relationships/slide" Target="slides/slide467.xml"/><Relationship Id="rId26" Type="http://schemas.openxmlformats.org/officeDocument/2006/relationships/slide" Target="slides/slide24.xml"/><Relationship Id="rId231" Type="http://schemas.openxmlformats.org/officeDocument/2006/relationships/slide" Target="slides/slide229.xml"/><Relationship Id="rId252" Type="http://schemas.openxmlformats.org/officeDocument/2006/relationships/slide" Target="slides/slide250.xml"/><Relationship Id="rId273" Type="http://schemas.openxmlformats.org/officeDocument/2006/relationships/slide" Target="slides/slide271.xml"/><Relationship Id="rId294" Type="http://schemas.openxmlformats.org/officeDocument/2006/relationships/slide" Target="slides/slide292.xml"/><Relationship Id="rId308" Type="http://schemas.openxmlformats.org/officeDocument/2006/relationships/slide" Target="slides/slide306.xml"/><Relationship Id="rId329" Type="http://schemas.openxmlformats.org/officeDocument/2006/relationships/slide" Target="slides/slide327.xml"/><Relationship Id="rId480" Type="http://schemas.openxmlformats.org/officeDocument/2006/relationships/slide" Target="slides/slide478.xml"/><Relationship Id="rId515" Type="http://schemas.openxmlformats.org/officeDocument/2006/relationships/slide" Target="slides/slide513.xml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54" Type="http://schemas.openxmlformats.org/officeDocument/2006/relationships/slide" Target="slides/slide152.xml"/><Relationship Id="rId175" Type="http://schemas.openxmlformats.org/officeDocument/2006/relationships/slide" Target="slides/slide173.xml"/><Relationship Id="rId340" Type="http://schemas.openxmlformats.org/officeDocument/2006/relationships/slide" Target="slides/slide338.xml"/><Relationship Id="rId361" Type="http://schemas.openxmlformats.org/officeDocument/2006/relationships/slide" Target="slides/slide359.xml"/><Relationship Id="rId196" Type="http://schemas.openxmlformats.org/officeDocument/2006/relationships/slide" Target="slides/slide194.xml"/><Relationship Id="rId200" Type="http://schemas.openxmlformats.org/officeDocument/2006/relationships/slide" Target="slides/slide198.xml"/><Relationship Id="rId382" Type="http://schemas.openxmlformats.org/officeDocument/2006/relationships/slide" Target="slides/slide380.xml"/><Relationship Id="rId417" Type="http://schemas.openxmlformats.org/officeDocument/2006/relationships/slide" Target="slides/slide415.xml"/><Relationship Id="rId438" Type="http://schemas.openxmlformats.org/officeDocument/2006/relationships/slide" Target="slides/slide436.xml"/><Relationship Id="rId459" Type="http://schemas.openxmlformats.org/officeDocument/2006/relationships/slide" Target="slides/slide457.xml"/><Relationship Id="rId16" Type="http://schemas.openxmlformats.org/officeDocument/2006/relationships/slide" Target="slides/slide14.xml"/><Relationship Id="rId221" Type="http://schemas.openxmlformats.org/officeDocument/2006/relationships/slide" Target="slides/slide219.xml"/><Relationship Id="rId242" Type="http://schemas.openxmlformats.org/officeDocument/2006/relationships/slide" Target="slides/slide240.xml"/><Relationship Id="rId263" Type="http://schemas.openxmlformats.org/officeDocument/2006/relationships/slide" Target="slides/slide261.xml"/><Relationship Id="rId284" Type="http://schemas.openxmlformats.org/officeDocument/2006/relationships/slide" Target="slides/slide282.xml"/><Relationship Id="rId319" Type="http://schemas.openxmlformats.org/officeDocument/2006/relationships/slide" Target="slides/slide317.xml"/><Relationship Id="rId470" Type="http://schemas.openxmlformats.org/officeDocument/2006/relationships/slide" Target="slides/slide468.xml"/><Relationship Id="rId491" Type="http://schemas.openxmlformats.org/officeDocument/2006/relationships/slide" Target="slides/slide489.xml"/><Relationship Id="rId505" Type="http://schemas.openxmlformats.org/officeDocument/2006/relationships/slide" Target="slides/slide503.xml"/><Relationship Id="rId37" Type="http://schemas.openxmlformats.org/officeDocument/2006/relationships/slide" Target="slides/slide35.xml"/><Relationship Id="rId58" Type="http://schemas.openxmlformats.org/officeDocument/2006/relationships/slide" Target="slides/slide56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44" Type="http://schemas.openxmlformats.org/officeDocument/2006/relationships/slide" Target="slides/slide142.xml"/><Relationship Id="rId330" Type="http://schemas.openxmlformats.org/officeDocument/2006/relationships/slide" Target="slides/slide328.xml"/><Relationship Id="rId90" Type="http://schemas.openxmlformats.org/officeDocument/2006/relationships/slide" Target="slides/slide88.xml"/><Relationship Id="rId165" Type="http://schemas.openxmlformats.org/officeDocument/2006/relationships/slide" Target="slides/slide163.xml"/><Relationship Id="rId186" Type="http://schemas.openxmlformats.org/officeDocument/2006/relationships/slide" Target="slides/slide184.xml"/><Relationship Id="rId351" Type="http://schemas.openxmlformats.org/officeDocument/2006/relationships/slide" Target="slides/slide349.xml"/><Relationship Id="rId372" Type="http://schemas.openxmlformats.org/officeDocument/2006/relationships/slide" Target="slides/slide370.xml"/><Relationship Id="rId393" Type="http://schemas.openxmlformats.org/officeDocument/2006/relationships/slide" Target="slides/slide391.xml"/><Relationship Id="rId407" Type="http://schemas.openxmlformats.org/officeDocument/2006/relationships/slide" Target="slides/slide405.xml"/><Relationship Id="rId428" Type="http://schemas.openxmlformats.org/officeDocument/2006/relationships/slide" Target="slides/slide426.xml"/><Relationship Id="rId449" Type="http://schemas.openxmlformats.org/officeDocument/2006/relationships/slide" Target="slides/slide447.xml"/><Relationship Id="rId211" Type="http://schemas.openxmlformats.org/officeDocument/2006/relationships/slide" Target="slides/slide209.xml"/><Relationship Id="rId232" Type="http://schemas.openxmlformats.org/officeDocument/2006/relationships/slide" Target="slides/slide230.xml"/><Relationship Id="rId253" Type="http://schemas.openxmlformats.org/officeDocument/2006/relationships/slide" Target="slides/slide251.xml"/><Relationship Id="rId274" Type="http://schemas.openxmlformats.org/officeDocument/2006/relationships/slide" Target="slides/slide272.xml"/><Relationship Id="rId295" Type="http://schemas.openxmlformats.org/officeDocument/2006/relationships/slide" Target="slides/slide293.xml"/><Relationship Id="rId309" Type="http://schemas.openxmlformats.org/officeDocument/2006/relationships/slide" Target="slides/slide307.xml"/><Relationship Id="rId460" Type="http://schemas.openxmlformats.org/officeDocument/2006/relationships/slide" Target="slides/slide458.xml"/><Relationship Id="rId481" Type="http://schemas.openxmlformats.org/officeDocument/2006/relationships/slide" Target="slides/slide479.xml"/><Relationship Id="rId516" Type="http://schemas.openxmlformats.org/officeDocument/2006/relationships/slide" Target="slides/slide514.xml"/><Relationship Id="rId27" Type="http://schemas.openxmlformats.org/officeDocument/2006/relationships/slide" Target="slides/slide25.xml"/><Relationship Id="rId48" Type="http://schemas.openxmlformats.org/officeDocument/2006/relationships/slide" Target="slides/slide46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34" Type="http://schemas.openxmlformats.org/officeDocument/2006/relationships/slide" Target="slides/slide132.xml"/><Relationship Id="rId320" Type="http://schemas.openxmlformats.org/officeDocument/2006/relationships/slide" Target="slides/slide318.xml"/><Relationship Id="rId80" Type="http://schemas.openxmlformats.org/officeDocument/2006/relationships/slide" Target="slides/slide78.xml"/><Relationship Id="rId155" Type="http://schemas.openxmlformats.org/officeDocument/2006/relationships/slide" Target="slides/slide153.xml"/><Relationship Id="rId176" Type="http://schemas.openxmlformats.org/officeDocument/2006/relationships/slide" Target="slides/slide174.xml"/><Relationship Id="rId197" Type="http://schemas.openxmlformats.org/officeDocument/2006/relationships/slide" Target="slides/slide195.xml"/><Relationship Id="rId341" Type="http://schemas.openxmlformats.org/officeDocument/2006/relationships/slide" Target="slides/slide339.xml"/><Relationship Id="rId362" Type="http://schemas.openxmlformats.org/officeDocument/2006/relationships/slide" Target="slides/slide360.xml"/><Relationship Id="rId383" Type="http://schemas.openxmlformats.org/officeDocument/2006/relationships/slide" Target="slides/slide381.xml"/><Relationship Id="rId418" Type="http://schemas.openxmlformats.org/officeDocument/2006/relationships/slide" Target="slides/slide416.xml"/><Relationship Id="rId439" Type="http://schemas.openxmlformats.org/officeDocument/2006/relationships/slide" Target="slides/slide437.xml"/><Relationship Id="rId201" Type="http://schemas.openxmlformats.org/officeDocument/2006/relationships/slide" Target="slides/slide199.xml"/><Relationship Id="rId222" Type="http://schemas.openxmlformats.org/officeDocument/2006/relationships/slide" Target="slides/slide220.xml"/><Relationship Id="rId243" Type="http://schemas.openxmlformats.org/officeDocument/2006/relationships/slide" Target="slides/slide241.xml"/><Relationship Id="rId264" Type="http://schemas.openxmlformats.org/officeDocument/2006/relationships/slide" Target="slides/slide262.xml"/><Relationship Id="rId285" Type="http://schemas.openxmlformats.org/officeDocument/2006/relationships/slide" Target="slides/slide283.xml"/><Relationship Id="rId450" Type="http://schemas.openxmlformats.org/officeDocument/2006/relationships/slide" Target="slides/slide448.xml"/><Relationship Id="rId471" Type="http://schemas.openxmlformats.org/officeDocument/2006/relationships/slide" Target="slides/slide469.xml"/><Relationship Id="rId506" Type="http://schemas.openxmlformats.org/officeDocument/2006/relationships/slide" Target="slides/slide504.xml"/><Relationship Id="rId17" Type="http://schemas.openxmlformats.org/officeDocument/2006/relationships/slide" Target="slides/slide15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24" Type="http://schemas.openxmlformats.org/officeDocument/2006/relationships/slide" Target="slides/slide122.xml"/><Relationship Id="rId310" Type="http://schemas.openxmlformats.org/officeDocument/2006/relationships/slide" Target="slides/slide308.xml"/><Relationship Id="rId492" Type="http://schemas.openxmlformats.org/officeDocument/2006/relationships/slide" Target="slides/slide490.xml"/><Relationship Id="rId70" Type="http://schemas.openxmlformats.org/officeDocument/2006/relationships/slide" Target="slides/slide68.xml"/><Relationship Id="rId91" Type="http://schemas.openxmlformats.org/officeDocument/2006/relationships/slide" Target="slides/slide89.xml"/><Relationship Id="rId145" Type="http://schemas.openxmlformats.org/officeDocument/2006/relationships/slide" Target="slides/slide143.xml"/><Relationship Id="rId166" Type="http://schemas.openxmlformats.org/officeDocument/2006/relationships/slide" Target="slides/slide164.xml"/><Relationship Id="rId187" Type="http://schemas.openxmlformats.org/officeDocument/2006/relationships/slide" Target="slides/slide185.xml"/><Relationship Id="rId331" Type="http://schemas.openxmlformats.org/officeDocument/2006/relationships/slide" Target="slides/slide329.xml"/><Relationship Id="rId352" Type="http://schemas.openxmlformats.org/officeDocument/2006/relationships/slide" Target="slides/slide350.xml"/><Relationship Id="rId373" Type="http://schemas.openxmlformats.org/officeDocument/2006/relationships/slide" Target="slides/slide371.xml"/><Relationship Id="rId394" Type="http://schemas.openxmlformats.org/officeDocument/2006/relationships/slide" Target="slides/slide392.xml"/><Relationship Id="rId408" Type="http://schemas.openxmlformats.org/officeDocument/2006/relationships/slide" Target="slides/slide406.xml"/><Relationship Id="rId429" Type="http://schemas.openxmlformats.org/officeDocument/2006/relationships/slide" Target="slides/slide427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0.xml"/><Relationship Id="rId233" Type="http://schemas.openxmlformats.org/officeDocument/2006/relationships/slide" Target="slides/slide231.xml"/><Relationship Id="rId254" Type="http://schemas.openxmlformats.org/officeDocument/2006/relationships/slide" Target="slides/slide252.xml"/><Relationship Id="rId440" Type="http://schemas.openxmlformats.org/officeDocument/2006/relationships/slide" Target="slides/slide438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275" Type="http://schemas.openxmlformats.org/officeDocument/2006/relationships/slide" Target="slides/slide273.xml"/><Relationship Id="rId296" Type="http://schemas.openxmlformats.org/officeDocument/2006/relationships/slide" Target="slides/slide294.xml"/><Relationship Id="rId300" Type="http://schemas.openxmlformats.org/officeDocument/2006/relationships/slide" Target="slides/slide298.xml"/><Relationship Id="rId461" Type="http://schemas.openxmlformats.org/officeDocument/2006/relationships/slide" Target="slides/slide459.xml"/><Relationship Id="rId482" Type="http://schemas.openxmlformats.org/officeDocument/2006/relationships/slide" Target="slides/slide480.xml"/><Relationship Id="rId517" Type="http://schemas.openxmlformats.org/officeDocument/2006/relationships/notesMaster" Target="notesMasters/notesMaster1.xml"/><Relationship Id="rId60" Type="http://schemas.openxmlformats.org/officeDocument/2006/relationships/slide" Target="slides/slide58.xml"/><Relationship Id="rId81" Type="http://schemas.openxmlformats.org/officeDocument/2006/relationships/slide" Target="slides/slide79.xml"/><Relationship Id="rId135" Type="http://schemas.openxmlformats.org/officeDocument/2006/relationships/slide" Target="slides/slide133.xml"/><Relationship Id="rId156" Type="http://schemas.openxmlformats.org/officeDocument/2006/relationships/slide" Target="slides/slide154.xml"/><Relationship Id="rId177" Type="http://schemas.openxmlformats.org/officeDocument/2006/relationships/slide" Target="slides/slide175.xml"/><Relationship Id="rId198" Type="http://schemas.openxmlformats.org/officeDocument/2006/relationships/slide" Target="slides/slide196.xml"/><Relationship Id="rId321" Type="http://schemas.openxmlformats.org/officeDocument/2006/relationships/slide" Target="slides/slide319.xml"/><Relationship Id="rId342" Type="http://schemas.openxmlformats.org/officeDocument/2006/relationships/slide" Target="slides/slide340.xml"/><Relationship Id="rId363" Type="http://schemas.openxmlformats.org/officeDocument/2006/relationships/slide" Target="slides/slide361.xml"/><Relationship Id="rId384" Type="http://schemas.openxmlformats.org/officeDocument/2006/relationships/slide" Target="slides/slide382.xml"/><Relationship Id="rId419" Type="http://schemas.openxmlformats.org/officeDocument/2006/relationships/slide" Target="slides/slide417.xml"/><Relationship Id="rId202" Type="http://schemas.openxmlformats.org/officeDocument/2006/relationships/slide" Target="slides/slide200.xml"/><Relationship Id="rId223" Type="http://schemas.openxmlformats.org/officeDocument/2006/relationships/slide" Target="slides/slide221.xml"/><Relationship Id="rId244" Type="http://schemas.openxmlformats.org/officeDocument/2006/relationships/slide" Target="slides/slide242.xml"/><Relationship Id="rId430" Type="http://schemas.openxmlformats.org/officeDocument/2006/relationships/slide" Target="slides/slide428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265" Type="http://schemas.openxmlformats.org/officeDocument/2006/relationships/slide" Target="slides/slide263.xml"/><Relationship Id="rId286" Type="http://schemas.openxmlformats.org/officeDocument/2006/relationships/slide" Target="slides/slide284.xml"/><Relationship Id="rId451" Type="http://schemas.openxmlformats.org/officeDocument/2006/relationships/slide" Target="slides/slide449.xml"/><Relationship Id="rId472" Type="http://schemas.openxmlformats.org/officeDocument/2006/relationships/slide" Target="slides/slide470.xml"/><Relationship Id="rId493" Type="http://schemas.openxmlformats.org/officeDocument/2006/relationships/slide" Target="slides/slide491.xml"/><Relationship Id="rId507" Type="http://schemas.openxmlformats.org/officeDocument/2006/relationships/slide" Target="slides/slide505.xml"/><Relationship Id="rId50" Type="http://schemas.openxmlformats.org/officeDocument/2006/relationships/slide" Target="slides/slide48.xml"/><Relationship Id="rId104" Type="http://schemas.openxmlformats.org/officeDocument/2006/relationships/slide" Target="slides/slide102.xml"/><Relationship Id="rId125" Type="http://schemas.openxmlformats.org/officeDocument/2006/relationships/slide" Target="slides/slide123.xml"/><Relationship Id="rId146" Type="http://schemas.openxmlformats.org/officeDocument/2006/relationships/slide" Target="slides/slide144.xml"/><Relationship Id="rId167" Type="http://schemas.openxmlformats.org/officeDocument/2006/relationships/slide" Target="slides/slide165.xml"/><Relationship Id="rId188" Type="http://schemas.openxmlformats.org/officeDocument/2006/relationships/slide" Target="slides/slide186.xml"/><Relationship Id="rId311" Type="http://schemas.openxmlformats.org/officeDocument/2006/relationships/slide" Target="slides/slide309.xml"/><Relationship Id="rId332" Type="http://schemas.openxmlformats.org/officeDocument/2006/relationships/slide" Target="slides/slide330.xml"/><Relationship Id="rId353" Type="http://schemas.openxmlformats.org/officeDocument/2006/relationships/slide" Target="slides/slide351.xml"/><Relationship Id="rId374" Type="http://schemas.openxmlformats.org/officeDocument/2006/relationships/slide" Target="slides/slide372.xml"/><Relationship Id="rId395" Type="http://schemas.openxmlformats.org/officeDocument/2006/relationships/slide" Target="slides/slide393.xml"/><Relationship Id="rId409" Type="http://schemas.openxmlformats.org/officeDocument/2006/relationships/slide" Target="slides/slide407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13" Type="http://schemas.openxmlformats.org/officeDocument/2006/relationships/slide" Target="slides/slide211.xml"/><Relationship Id="rId234" Type="http://schemas.openxmlformats.org/officeDocument/2006/relationships/slide" Target="slides/slide232.xml"/><Relationship Id="rId420" Type="http://schemas.openxmlformats.org/officeDocument/2006/relationships/slide" Target="slides/slide41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55" Type="http://schemas.openxmlformats.org/officeDocument/2006/relationships/slide" Target="slides/slide253.xml"/><Relationship Id="rId276" Type="http://schemas.openxmlformats.org/officeDocument/2006/relationships/slide" Target="slides/slide274.xml"/><Relationship Id="rId297" Type="http://schemas.openxmlformats.org/officeDocument/2006/relationships/slide" Target="slides/slide295.xml"/><Relationship Id="rId441" Type="http://schemas.openxmlformats.org/officeDocument/2006/relationships/slide" Target="slides/slide439.xml"/><Relationship Id="rId462" Type="http://schemas.openxmlformats.org/officeDocument/2006/relationships/slide" Target="slides/slide460.xml"/><Relationship Id="rId483" Type="http://schemas.openxmlformats.org/officeDocument/2006/relationships/slide" Target="slides/slide481.xml"/><Relationship Id="rId518" Type="http://schemas.openxmlformats.org/officeDocument/2006/relationships/handoutMaster" Target="handoutMasters/handoutMaster1.xml"/><Relationship Id="rId40" Type="http://schemas.openxmlformats.org/officeDocument/2006/relationships/slide" Target="slides/slide38.xml"/><Relationship Id="rId115" Type="http://schemas.openxmlformats.org/officeDocument/2006/relationships/slide" Target="slides/slide113.xml"/><Relationship Id="rId136" Type="http://schemas.openxmlformats.org/officeDocument/2006/relationships/slide" Target="slides/slide134.xml"/><Relationship Id="rId157" Type="http://schemas.openxmlformats.org/officeDocument/2006/relationships/slide" Target="slides/slide155.xml"/><Relationship Id="rId178" Type="http://schemas.openxmlformats.org/officeDocument/2006/relationships/slide" Target="slides/slide176.xml"/><Relationship Id="rId301" Type="http://schemas.openxmlformats.org/officeDocument/2006/relationships/slide" Target="slides/slide299.xml"/><Relationship Id="rId322" Type="http://schemas.openxmlformats.org/officeDocument/2006/relationships/slide" Target="slides/slide320.xml"/><Relationship Id="rId343" Type="http://schemas.openxmlformats.org/officeDocument/2006/relationships/slide" Target="slides/slide341.xml"/><Relationship Id="rId364" Type="http://schemas.openxmlformats.org/officeDocument/2006/relationships/slide" Target="slides/slide362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9" Type="http://schemas.openxmlformats.org/officeDocument/2006/relationships/slide" Target="slides/slide197.xml"/><Relationship Id="rId203" Type="http://schemas.openxmlformats.org/officeDocument/2006/relationships/slide" Target="slides/slide201.xml"/><Relationship Id="rId385" Type="http://schemas.openxmlformats.org/officeDocument/2006/relationships/slide" Target="slides/slide383.xml"/><Relationship Id="rId19" Type="http://schemas.openxmlformats.org/officeDocument/2006/relationships/slide" Target="slides/slide17.xml"/><Relationship Id="rId224" Type="http://schemas.openxmlformats.org/officeDocument/2006/relationships/slide" Target="slides/slide222.xml"/><Relationship Id="rId245" Type="http://schemas.openxmlformats.org/officeDocument/2006/relationships/slide" Target="slides/slide243.xml"/><Relationship Id="rId266" Type="http://schemas.openxmlformats.org/officeDocument/2006/relationships/slide" Target="slides/slide264.xml"/><Relationship Id="rId287" Type="http://schemas.openxmlformats.org/officeDocument/2006/relationships/slide" Target="slides/slide285.xml"/><Relationship Id="rId410" Type="http://schemas.openxmlformats.org/officeDocument/2006/relationships/slide" Target="slides/slide408.xml"/><Relationship Id="rId431" Type="http://schemas.openxmlformats.org/officeDocument/2006/relationships/slide" Target="slides/slide429.xml"/><Relationship Id="rId452" Type="http://schemas.openxmlformats.org/officeDocument/2006/relationships/slide" Target="slides/slide450.xml"/><Relationship Id="rId473" Type="http://schemas.openxmlformats.org/officeDocument/2006/relationships/slide" Target="slides/slide471.xml"/><Relationship Id="rId494" Type="http://schemas.openxmlformats.org/officeDocument/2006/relationships/slide" Target="slides/slide492.xml"/><Relationship Id="rId508" Type="http://schemas.openxmlformats.org/officeDocument/2006/relationships/slide" Target="slides/slide506.xml"/><Relationship Id="rId30" Type="http://schemas.openxmlformats.org/officeDocument/2006/relationships/slide" Target="slides/slide2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168" Type="http://schemas.openxmlformats.org/officeDocument/2006/relationships/slide" Target="slides/slide166.xml"/><Relationship Id="rId312" Type="http://schemas.openxmlformats.org/officeDocument/2006/relationships/slide" Target="slides/slide310.xml"/><Relationship Id="rId333" Type="http://schemas.openxmlformats.org/officeDocument/2006/relationships/slide" Target="slides/slide331.xml"/><Relationship Id="rId354" Type="http://schemas.openxmlformats.org/officeDocument/2006/relationships/slide" Target="slides/slide352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189" Type="http://schemas.openxmlformats.org/officeDocument/2006/relationships/slide" Target="slides/slide187.xml"/><Relationship Id="rId375" Type="http://schemas.openxmlformats.org/officeDocument/2006/relationships/slide" Target="slides/slide373.xml"/><Relationship Id="rId396" Type="http://schemas.openxmlformats.org/officeDocument/2006/relationships/slide" Target="slides/slide394.xml"/><Relationship Id="rId3" Type="http://schemas.openxmlformats.org/officeDocument/2006/relationships/slide" Target="slides/slide1.xml"/><Relationship Id="rId214" Type="http://schemas.openxmlformats.org/officeDocument/2006/relationships/slide" Target="slides/slide212.xml"/><Relationship Id="rId235" Type="http://schemas.openxmlformats.org/officeDocument/2006/relationships/slide" Target="slides/slide233.xml"/><Relationship Id="rId256" Type="http://schemas.openxmlformats.org/officeDocument/2006/relationships/slide" Target="slides/slide254.xml"/><Relationship Id="rId277" Type="http://schemas.openxmlformats.org/officeDocument/2006/relationships/slide" Target="slides/slide275.xml"/><Relationship Id="rId298" Type="http://schemas.openxmlformats.org/officeDocument/2006/relationships/slide" Target="slides/slide296.xml"/><Relationship Id="rId400" Type="http://schemas.openxmlformats.org/officeDocument/2006/relationships/slide" Target="slides/slide398.xml"/><Relationship Id="rId421" Type="http://schemas.openxmlformats.org/officeDocument/2006/relationships/slide" Target="slides/slide419.xml"/><Relationship Id="rId442" Type="http://schemas.openxmlformats.org/officeDocument/2006/relationships/slide" Target="slides/slide440.xml"/><Relationship Id="rId463" Type="http://schemas.openxmlformats.org/officeDocument/2006/relationships/slide" Target="slides/slide461.xml"/><Relationship Id="rId484" Type="http://schemas.openxmlformats.org/officeDocument/2006/relationships/slide" Target="slides/slide482.xml"/><Relationship Id="rId519" Type="http://schemas.openxmlformats.org/officeDocument/2006/relationships/presProps" Target="presProps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slide" Target="slides/slide156.xml"/><Relationship Id="rId302" Type="http://schemas.openxmlformats.org/officeDocument/2006/relationships/slide" Target="slides/slide300.xml"/><Relationship Id="rId323" Type="http://schemas.openxmlformats.org/officeDocument/2006/relationships/slide" Target="slides/slide321.xml"/><Relationship Id="rId344" Type="http://schemas.openxmlformats.org/officeDocument/2006/relationships/slide" Target="slides/slide342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179" Type="http://schemas.openxmlformats.org/officeDocument/2006/relationships/slide" Target="slides/slide177.xml"/><Relationship Id="rId365" Type="http://schemas.openxmlformats.org/officeDocument/2006/relationships/slide" Target="slides/slide363.xml"/><Relationship Id="rId386" Type="http://schemas.openxmlformats.org/officeDocument/2006/relationships/slide" Target="slides/slide384.xml"/><Relationship Id="rId190" Type="http://schemas.openxmlformats.org/officeDocument/2006/relationships/slide" Target="slides/slide188.xml"/><Relationship Id="rId204" Type="http://schemas.openxmlformats.org/officeDocument/2006/relationships/slide" Target="slides/slide202.xml"/><Relationship Id="rId225" Type="http://schemas.openxmlformats.org/officeDocument/2006/relationships/slide" Target="slides/slide223.xml"/><Relationship Id="rId246" Type="http://schemas.openxmlformats.org/officeDocument/2006/relationships/slide" Target="slides/slide244.xml"/><Relationship Id="rId267" Type="http://schemas.openxmlformats.org/officeDocument/2006/relationships/slide" Target="slides/slide265.xml"/><Relationship Id="rId288" Type="http://schemas.openxmlformats.org/officeDocument/2006/relationships/slide" Target="slides/slide286.xml"/><Relationship Id="rId411" Type="http://schemas.openxmlformats.org/officeDocument/2006/relationships/slide" Target="slides/slide409.xml"/><Relationship Id="rId432" Type="http://schemas.openxmlformats.org/officeDocument/2006/relationships/slide" Target="slides/slide430.xml"/><Relationship Id="rId453" Type="http://schemas.openxmlformats.org/officeDocument/2006/relationships/slide" Target="slides/slide451.xml"/><Relationship Id="rId474" Type="http://schemas.openxmlformats.org/officeDocument/2006/relationships/slide" Target="slides/slide472.xml"/><Relationship Id="rId509" Type="http://schemas.openxmlformats.org/officeDocument/2006/relationships/slide" Target="slides/slide507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313" Type="http://schemas.openxmlformats.org/officeDocument/2006/relationships/slide" Target="slides/slide311.xml"/><Relationship Id="rId495" Type="http://schemas.openxmlformats.org/officeDocument/2006/relationships/slide" Target="slides/slide493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94" Type="http://schemas.openxmlformats.org/officeDocument/2006/relationships/slide" Target="slides/slide92.xml"/><Relationship Id="rId148" Type="http://schemas.openxmlformats.org/officeDocument/2006/relationships/slide" Target="slides/slide146.xml"/><Relationship Id="rId169" Type="http://schemas.openxmlformats.org/officeDocument/2006/relationships/slide" Target="slides/slide167.xml"/><Relationship Id="rId334" Type="http://schemas.openxmlformats.org/officeDocument/2006/relationships/slide" Target="slides/slide332.xml"/><Relationship Id="rId355" Type="http://schemas.openxmlformats.org/officeDocument/2006/relationships/slide" Target="slides/slide353.xml"/><Relationship Id="rId376" Type="http://schemas.openxmlformats.org/officeDocument/2006/relationships/slide" Target="slides/slide374.xml"/><Relationship Id="rId397" Type="http://schemas.openxmlformats.org/officeDocument/2006/relationships/slide" Target="slides/slide395.xml"/><Relationship Id="rId520" Type="http://schemas.openxmlformats.org/officeDocument/2006/relationships/viewProps" Target="viewProps.xml"/><Relationship Id="rId4" Type="http://schemas.openxmlformats.org/officeDocument/2006/relationships/slide" Target="slides/slide2.xml"/><Relationship Id="rId180" Type="http://schemas.openxmlformats.org/officeDocument/2006/relationships/slide" Target="slides/slide178.xml"/><Relationship Id="rId215" Type="http://schemas.openxmlformats.org/officeDocument/2006/relationships/slide" Target="slides/slide213.xml"/><Relationship Id="rId236" Type="http://schemas.openxmlformats.org/officeDocument/2006/relationships/slide" Target="slides/slide234.xml"/><Relationship Id="rId257" Type="http://schemas.openxmlformats.org/officeDocument/2006/relationships/slide" Target="slides/slide255.xml"/><Relationship Id="rId278" Type="http://schemas.openxmlformats.org/officeDocument/2006/relationships/slide" Target="slides/slide276.xml"/><Relationship Id="rId401" Type="http://schemas.openxmlformats.org/officeDocument/2006/relationships/slide" Target="slides/slide399.xml"/><Relationship Id="rId422" Type="http://schemas.openxmlformats.org/officeDocument/2006/relationships/slide" Target="slides/slide420.xml"/><Relationship Id="rId443" Type="http://schemas.openxmlformats.org/officeDocument/2006/relationships/slide" Target="slides/slide441.xml"/><Relationship Id="rId464" Type="http://schemas.openxmlformats.org/officeDocument/2006/relationships/slide" Target="slides/slide462.xml"/><Relationship Id="rId303" Type="http://schemas.openxmlformats.org/officeDocument/2006/relationships/slide" Target="slides/slide301.xml"/><Relationship Id="rId485" Type="http://schemas.openxmlformats.org/officeDocument/2006/relationships/slide" Target="slides/slide483.xml"/><Relationship Id="rId42" Type="http://schemas.openxmlformats.org/officeDocument/2006/relationships/slide" Target="slides/slide40.xml"/><Relationship Id="rId84" Type="http://schemas.openxmlformats.org/officeDocument/2006/relationships/slide" Target="slides/slide82.xml"/><Relationship Id="rId138" Type="http://schemas.openxmlformats.org/officeDocument/2006/relationships/slide" Target="slides/slide136.xml"/><Relationship Id="rId345" Type="http://schemas.openxmlformats.org/officeDocument/2006/relationships/slide" Target="slides/slide343.xml"/><Relationship Id="rId387" Type="http://schemas.openxmlformats.org/officeDocument/2006/relationships/slide" Target="slides/slide385.xml"/><Relationship Id="rId510" Type="http://schemas.openxmlformats.org/officeDocument/2006/relationships/slide" Target="slides/slide508.xml"/><Relationship Id="rId191" Type="http://schemas.openxmlformats.org/officeDocument/2006/relationships/slide" Target="slides/slide189.xml"/><Relationship Id="rId205" Type="http://schemas.openxmlformats.org/officeDocument/2006/relationships/slide" Target="slides/slide203.xml"/><Relationship Id="rId247" Type="http://schemas.openxmlformats.org/officeDocument/2006/relationships/slide" Target="slides/slide245.xml"/><Relationship Id="rId412" Type="http://schemas.openxmlformats.org/officeDocument/2006/relationships/slide" Target="slides/slide410.xml"/><Relationship Id="rId107" Type="http://schemas.openxmlformats.org/officeDocument/2006/relationships/slide" Target="slides/slide105.xml"/><Relationship Id="rId289" Type="http://schemas.openxmlformats.org/officeDocument/2006/relationships/slide" Target="slides/slide287.xml"/><Relationship Id="rId454" Type="http://schemas.openxmlformats.org/officeDocument/2006/relationships/slide" Target="slides/slide452.xml"/><Relationship Id="rId496" Type="http://schemas.openxmlformats.org/officeDocument/2006/relationships/slide" Target="slides/slide494.xml"/><Relationship Id="rId11" Type="http://schemas.openxmlformats.org/officeDocument/2006/relationships/slide" Target="slides/slide9.xml"/><Relationship Id="rId53" Type="http://schemas.openxmlformats.org/officeDocument/2006/relationships/slide" Target="slides/slide51.xml"/><Relationship Id="rId149" Type="http://schemas.openxmlformats.org/officeDocument/2006/relationships/slide" Target="slides/slide147.xml"/><Relationship Id="rId314" Type="http://schemas.openxmlformats.org/officeDocument/2006/relationships/slide" Target="slides/slide312.xml"/><Relationship Id="rId356" Type="http://schemas.openxmlformats.org/officeDocument/2006/relationships/slide" Target="slides/slide354.xml"/><Relationship Id="rId398" Type="http://schemas.openxmlformats.org/officeDocument/2006/relationships/slide" Target="slides/slide396.xml"/><Relationship Id="rId521" Type="http://schemas.openxmlformats.org/officeDocument/2006/relationships/theme" Target="theme/theme1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216" Type="http://schemas.openxmlformats.org/officeDocument/2006/relationships/slide" Target="slides/slide214.xml"/><Relationship Id="rId423" Type="http://schemas.openxmlformats.org/officeDocument/2006/relationships/slide" Target="slides/slide421.xml"/><Relationship Id="rId258" Type="http://schemas.openxmlformats.org/officeDocument/2006/relationships/slide" Target="slides/slide256.xml"/><Relationship Id="rId465" Type="http://schemas.openxmlformats.org/officeDocument/2006/relationships/slide" Target="slides/slide463.xml"/><Relationship Id="rId22" Type="http://schemas.openxmlformats.org/officeDocument/2006/relationships/slide" Target="slides/slide20.xml"/><Relationship Id="rId64" Type="http://schemas.openxmlformats.org/officeDocument/2006/relationships/slide" Target="slides/slide62.xml"/><Relationship Id="rId118" Type="http://schemas.openxmlformats.org/officeDocument/2006/relationships/slide" Target="slides/slide116.xml"/><Relationship Id="rId325" Type="http://schemas.openxmlformats.org/officeDocument/2006/relationships/slide" Target="slides/slide323.xml"/><Relationship Id="rId367" Type="http://schemas.openxmlformats.org/officeDocument/2006/relationships/slide" Target="slides/slide365.xml"/><Relationship Id="rId171" Type="http://schemas.openxmlformats.org/officeDocument/2006/relationships/slide" Target="slides/slide169.xml"/><Relationship Id="rId227" Type="http://schemas.openxmlformats.org/officeDocument/2006/relationships/slide" Target="slides/slide225.xml"/><Relationship Id="rId269" Type="http://schemas.openxmlformats.org/officeDocument/2006/relationships/slide" Target="slides/slide267.xml"/><Relationship Id="rId434" Type="http://schemas.openxmlformats.org/officeDocument/2006/relationships/slide" Target="slides/slide432.xml"/><Relationship Id="rId476" Type="http://schemas.openxmlformats.org/officeDocument/2006/relationships/slide" Target="slides/slide474.xml"/><Relationship Id="rId33" Type="http://schemas.openxmlformats.org/officeDocument/2006/relationships/slide" Target="slides/slide31.xml"/><Relationship Id="rId129" Type="http://schemas.openxmlformats.org/officeDocument/2006/relationships/slide" Target="slides/slide127.xml"/><Relationship Id="rId280" Type="http://schemas.openxmlformats.org/officeDocument/2006/relationships/slide" Target="slides/slide278.xml"/><Relationship Id="rId336" Type="http://schemas.openxmlformats.org/officeDocument/2006/relationships/slide" Target="slides/slide334.xml"/><Relationship Id="rId501" Type="http://schemas.openxmlformats.org/officeDocument/2006/relationships/slide" Target="slides/slide499.xml"/><Relationship Id="rId75" Type="http://schemas.openxmlformats.org/officeDocument/2006/relationships/slide" Target="slides/slide73.xml"/><Relationship Id="rId140" Type="http://schemas.openxmlformats.org/officeDocument/2006/relationships/slide" Target="slides/slide138.xml"/><Relationship Id="rId182" Type="http://schemas.openxmlformats.org/officeDocument/2006/relationships/slide" Target="slides/slide180.xml"/><Relationship Id="rId378" Type="http://schemas.openxmlformats.org/officeDocument/2006/relationships/slide" Target="slides/slide376.xml"/><Relationship Id="rId403" Type="http://schemas.openxmlformats.org/officeDocument/2006/relationships/slide" Target="slides/slide401.xml"/><Relationship Id="rId6" Type="http://schemas.openxmlformats.org/officeDocument/2006/relationships/slide" Target="slides/slide4.xml"/><Relationship Id="rId238" Type="http://schemas.openxmlformats.org/officeDocument/2006/relationships/slide" Target="slides/slide236.xml"/><Relationship Id="rId445" Type="http://schemas.openxmlformats.org/officeDocument/2006/relationships/slide" Target="slides/slide443.xml"/><Relationship Id="rId487" Type="http://schemas.openxmlformats.org/officeDocument/2006/relationships/slide" Target="slides/slide485.xml"/><Relationship Id="rId291" Type="http://schemas.openxmlformats.org/officeDocument/2006/relationships/slide" Target="slides/slide289.xml"/><Relationship Id="rId305" Type="http://schemas.openxmlformats.org/officeDocument/2006/relationships/slide" Target="slides/slide303.xml"/><Relationship Id="rId347" Type="http://schemas.openxmlformats.org/officeDocument/2006/relationships/slide" Target="slides/slide345.xml"/><Relationship Id="rId512" Type="http://schemas.openxmlformats.org/officeDocument/2006/relationships/slide" Target="slides/slide510.xml"/><Relationship Id="rId44" Type="http://schemas.openxmlformats.org/officeDocument/2006/relationships/slide" Target="slides/slide42.xml"/><Relationship Id="rId86" Type="http://schemas.openxmlformats.org/officeDocument/2006/relationships/slide" Target="slides/slide84.xml"/><Relationship Id="rId151" Type="http://schemas.openxmlformats.org/officeDocument/2006/relationships/slide" Target="slides/slide149.xml"/><Relationship Id="rId389" Type="http://schemas.openxmlformats.org/officeDocument/2006/relationships/slide" Target="slides/slide387.xml"/><Relationship Id="rId193" Type="http://schemas.openxmlformats.org/officeDocument/2006/relationships/slide" Target="slides/slide191.xml"/><Relationship Id="rId207" Type="http://schemas.openxmlformats.org/officeDocument/2006/relationships/slide" Target="slides/slide205.xml"/><Relationship Id="rId249" Type="http://schemas.openxmlformats.org/officeDocument/2006/relationships/slide" Target="slides/slide247.xml"/><Relationship Id="rId414" Type="http://schemas.openxmlformats.org/officeDocument/2006/relationships/slide" Target="slides/slide412.xml"/><Relationship Id="rId456" Type="http://schemas.openxmlformats.org/officeDocument/2006/relationships/slide" Target="slides/slide454.xml"/><Relationship Id="rId498" Type="http://schemas.openxmlformats.org/officeDocument/2006/relationships/slide" Target="slides/slide496.xml"/><Relationship Id="rId13" Type="http://schemas.openxmlformats.org/officeDocument/2006/relationships/slide" Target="slides/slide11.xml"/><Relationship Id="rId109" Type="http://schemas.openxmlformats.org/officeDocument/2006/relationships/slide" Target="slides/slide107.xml"/><Relationship Id="rId260" Type="http://schemas.openxmlformats.org/officeDocument/2006/relationships/slide" Target="slides/slide258.xml"/><Relationship Id="rId316" Type="http://schemas.openxmlformats.org/officeDocument/2006/relationships/slide" Target="slides/slide314.xml"/><Relationship Id="rId55" Type="http://schemas.openxmlformats.org/officeDocument/2006/relationships/slide" Target="slides/slide53.xml"/><Relationship Id="rId97" Type="http://schemas.openxmlformats.org/officeDocument/2006/relationships/slide" Target="slides/slide95.xml"/><Relationship Id="rId120" Type="http://schemas.openxmlformats.org/officeDocument/2006/relationships/slide" Target="slides/slide118.xml"/><Relationship Id="rId358" Type="http://schemas.openxmlformats.org/officeDocument/2006/relationships/slide" Target="slides/slide356.xml"/><Relationship Id="rId162" Type="http://schemas.openxmlformats.org/officeDocument/2006/relationships/slide" Target="slides/slide160.xml"/><Relationship Id="rId218" Type="http://schemas.openxmlformats.org/officeDocument/2006/relationships/slide" Target="slides/slide216.xml"/><Relationship Id="rId425" Type="http://schemas.openxmlformats.org/officeDocument/2006/relationships/slide" Target="slides/slide423.xml"/><Relationship Id="rId467" Type="http://schemas.openxmlformats.org/officeDocument/2006/relationships/slide" Target="slides/slide465.xml"/><Relationship Id="rId271" Type="http://schemas.openxmlformats.org/officeDocument/2006/relationships/slide" Target="slides/slide269.xml"/><Relationship Id="rId24" Type="http://schemas.openxmlformats.org/officeDocument/2006/relationships/slide" Target="slides/slide22.xml"/><Relationship Id="rId66" Type="http://schemas.openxmlformats.org/officeDocument/2006/relationships/slide" Target="slides/slide64.xml"/><Relationship Id="rId131" Type="http://schemas.openxmlformats.org/officeDocument/2006/relationships/slide" Target="slides/slide129.xml"/><Relationship Id="rId327" Type="http://schemas.openxmlformats.org/officeDocument/2006/relationships/slide" Target="slides/slide325.xml"/><Relationship Id="rId369" Type="http://schemas.openxmlformats.org/officeDocument/2006/relationships/slide" Target="slides/slide367.xml"/><Relationship Id="rId173" Type="http://schemas.openxmlformats.org/officeDocument/2006/relationships/slide" Target="slides/slide171.xml"/><Relationship Id="rId229" Type="http://schemas.openxmlformats.org/officeDocument/2006/relationships/slide" Target="slides/slide227.xml"/><Relationship Id="rId380" Type="http://schemas.openxmlformats.org/officeDocument/2006/relationships/slide" Target="slides/slide378.xml"/><Relationship Id="rId436" Type="http://schemas.openxmlformats.org/officeDocument/2006/relationships/slide" Target="slides/slide434.xml"/><Relationship Id="rId240" Type="http://schemas.openxmlformats.org/officeDocument/2006/relationships/slide" Target="slides/slide238.xml"/><Relationship Id="rId478" Type="http://schemas.openxmlformats.org/officeDocument/2006/relationships/slide" Target="slides/slide47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1512139107611561E-2"/>
          <c:y val="5.3085875984251962E-2"/>
          <c:w val="0.69715452755905516"/>
          <c:h val="0.70972145669291342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Реальная</c:v>
                </c:pt>
              </c:strCache>
            </c:strRef>
          </c:tx>
          <c:marker>
            <c:symbol val="none"/>
          </c:marker>
          <c:cat>
            <c:numRef>
              <c:f>Лист1!$A$2:$A$5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2.5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C67-49D5-A8EF-3EAF0B27475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Проект</c:v>
                </c:pt>
              </c:strCache>
            </c:strRef>
          </c:tx>
          <c:marker>
            <c:symbol val="none"/>
          </c:marker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1-2C67-49D5-A8EF-3EAF0B274751}"/>
              </c:ext>
            </c:extLst>
          </c:dPt>
          <c:cat>
            <c:numRef>
              <c:f>Лист1!$A$2:$A$5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C67-49D5-A8EF-3EAF0B2747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4358784"/>
        <c:axId val="204360320"/>
      </c:lineChart>
      <c:catAx>
        <c:axId val="2043587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04360320"/>
        <c:crosses val="autoZero"/>
        <c:auto val="1"/>
        <c:lblAlgn val="ctr"/>
        <c:lblOffset val="100"/>
        <c:noMultiLvlLbl val="0"/>
      </c:catAx>
      <c:valAx>
        <c:axId val="20436032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204358784"/>
        <c:crosses val="autoZero"/>
        <c:crossBetween val="between"/>
      </c:valAx>
      <c:spPr>
        <a:noFill/>
        <a:ln>
          <a:solidFill>
            <a:schemeClr val="bg1"/>
          </a:solidFill>
        </a:ln>
      </c:spPr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C30874-771B-4D64-A88E-5FC1EC65DC19}" type="datetimeFigureOut">
              <a:rPr lang="ru-RU" smtClean="0"/>
              <a:t>26.01.2024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63768B-D4EA-4CC0-AC45-F36D108F8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0356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2B6AF72-3BC7-40B6-BB52-2D31AEF4C6B6}" type="datetimeFigureOut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dirty="0"/>
              <a:t>Образец текста</a:t>
            </a:r>
          </a:p>
          <a:p>
            <a:pPr lvl="1"/>
            <a:r>
              <a:rPr lang="ru-RU" noProof="0" dirty="0"/>
              <a:t>Второй уровень</a:t>
            </a:r>
          </a:p>
          <a:p>
            <a:pPr lvl="2"/>
            <a:r>
              <a:rPr lang="ru-RU" noProof="0" dirty="0"/>
              <a:t>Третий уровень</a:t>
            </a:r>
          </a:p>
          <a:p>
            <a:pPr lvl="3"/>
            <a:r>
              <a:rPr lang="ru-RU" noProof="0" dirty="0"/>
              <a:t>Четвертый уровень</a:t>
            </a:r>
          </a:p>
          <a:p>
            <a:pPr lvl="4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C3FDC06-F348-4EB9-8F0D-A59869F1F5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2438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7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5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6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8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9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0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" Target="../slides/slide211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2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3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5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8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9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1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2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3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4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5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6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" Target="../slides/slide2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" Target="../slides/slide228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slide" Target="../slides/slide229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" Target="../slides/slide230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" Target="../slides/slide231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2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3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4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5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6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9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0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7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slide" Target="../slides/slide250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slide" Target="../slides/slide251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8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slide" Target="../slides/slide259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3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7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0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1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2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3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" Target="../slides/slide285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6.xml"/><Relationship Id="rId1" Type="http://schemas.openxmlformats.org/officeDocument/2006/relationships/notesMaster" Target="../notesMasters/notesMaster1.xml"/></Relationships>
</file>

<file path=ppt/notesSlides/_rels/notesSlide1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7.xml"/><Relationship Id="rId1" Type="http://schemas.openxmlformats.org/officeDocument/2006/relationships/notesMaster" Target="../notesMasters/notesMaster1.xml"/></Relationships>
</file>

<file path=ppt/notesSlides/_rels/notesSlide1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8.xml"/><Relationship Id="rId1" Type="http://schemas.openxmlformats.org/officeDocument/2006/relationships/notesMaster" Target="../notesMasters/notesMaster1.xml"/></Relationships>
</file>

<file path=ppt/notesSlides/_rels/notesSlide1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4.xml"/><Relationship Id="rId1" Type="http://schemas.openxmlformats.org/officeDocument/2006/relationships/notesMaster" Target="../notesMasters/notesMaster1.xml"/></Relationships>
</file>

<file path=ppt/notesSlides/_rels/notesSlide1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6.xml"/><Relationship Id="rId1" Type="http://schemas.openxmlformats.org/officeDocument/2006/relationships/notesMaster" Target="../notesMasters/notesMaster1.xml"/></Relationships>
</file>

<file path=ppt/notesSlides/_rels/notesSlide1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9.xml"/><Relationship Id="rId1" Type="http://schemas.openxmlformats.org/officeDocument/2006/relationships/notesMaster" Target="../notesMasters/notesMaster1.xml"/></Relationships>
</file>

<file path=ppt/notesSlides/_rels/notesSlide1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0.xml"/><Relationship Id="rId1" Type="http://schemas.openxmlformats.org/officeDocument/2006/relationships/notesMaster" Target="../notesMasters/notesMaster1.xml"/></Relationships>
</file>

<file path=ppt/notesSlides/_rels/notesSlide1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1.xml"/><Relationship Id="rId1" Type="http://schemas.openxmlformats.org/officeDocument/2006/relationships/notesMaster" Target="../notesMasters/notesMaster1.xml"/></Relationships>
</file>

<file path=ppt/notesSlides/_rels/notesSlide1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2.xml"/><Relationship Id="rId1" Type="http://schemas.openxmlformats.org/officeDocument/2006/relationships/notesMaster" Target="../notesMasters/notesMaster1.xml"/></Relationships>
</file>

<file path=ppt/notesSlides/_rels/notesSlide1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3.xml"/><Relationship Id="rId1" Type="http://schemas.openxmlformats.org/officeDocument/2006/relationships/notesMaster" Target="../notesMasters/notesMaster1.xml"/></Relationships>
</file>

<file path=ppt/notesSlides/_rels/notesSlide1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0.xml"/><Relationship Id="rId1" Type="http://schemas.openxmlformats.org/officeDocument/2006/relationships/notesMaster" Target="../notesMasters/notesMaster1.xml"/></Relationships>
</file>

<file path=ppt/notesSlides/_rels/notesSlide1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0.xml"/><Relationship Id="rId1" Type="http://schemas.openxmlformats.org/officeDocument/2006/relationships/notesMaster" Target="../notesMasters/notesMaster1.xml"/></Relationships>
</file>

<file path=ppt/notesSlides/_rels/notesSlide1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4.xml"/><Relationship Id="rId1" Type="http://schemas.openxmlformats.org/officeDocument/2006/relationships/notesMaster" Target="../notesMasters/notesMaster1.xml"/></Relationships>
</file>

<file path=ppt/notesSlides/_rels/notesSlide1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slide" Target="../slides/slide341.xml"/><Relationship Id="rId1" Type="http://schemas.openxmlformats.org/officeDocument/2006/relationships/notesMaster" Target="../notesMasters/notesMaster1.xml"/></Relationships>
</file>

<file path=ppt/notesSlides/_rels/notesSlide1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2.xml"/><Relationship Id="rId1" Type="http://schemas.openxmlformats.org/officeDocument/2006/relationships/notesMaster" Target="../notesMasters/notesMaster1.xml"/></Relationships>
</file>

<file path=ppt/notesSlides/_rels/notesSlide1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3.xml"/><Relationship Id="rId1" Type="http://schemas.openxmlformats.org/officeDocument/2006/relationships/notesMaster" Target="../notesMasters/notesMaster1.xml"/></Relationships>
</file>

<file path=ppt/notesSlides/_rels/notesSlide1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4.xml"/><Relationship Id="rId1" Type="http://schemas.openxmlformats.org/officeDocument/2006/relationships/notesMaster" Target="../notesMasters/notesMaster1.xml"/></Relationships>
</file>

<file path=ppt/notesSlides/_rels/notesSlide1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5.xml"/><Relationship Id="rId1" Type="http://schemas.openxmlformats.org/officeDocument/2006/relationships/notesMaster" Target="../notesMasters/notesMaster1.xml"/></Relationships>
</file>

<file path=ppt/notesSlides/_rels/notesSlide1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8.xml"/><Relationship Id="rId1" Type="http://schemas.openxmlformats.org/officeDocument/2006/relationships/notesMaster" Target="../notesMasters/notesMaster1.xml"/></Relationships>
</file>

<file path=ppt/notesSlides/_rels/notesSlide1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9.xml"/><Relationship Id="rId1" Type="http://schemas.openxmlformats.org/officeDocument/2006/relationships/notesMaster" Target="../notesMasters/notesMaster1.xml"/></Relationships>
</file>

<file path=ppt/notesSlides/_rels/notesSlide1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0.xml"/><Relationship Id="rId1" Type="http://schemas.openxmlformats.org/officeDocument/2006/relationships/notesMaster" Target="../notesMasters/notesMaster1.xml"/></Relationships>
</file>

<file path=ppt/notesSlides/_rels/notesSlide1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1.xml"/><Relationship Id="rId1" Type="http://schemas.openxmlformats.org/officeDocument/2006/relationships/notesMaster" Target="../notesMasters/notesMaster1.xml"/></Relationships>
</file>

<file path=ppt/notesSlides/_rels/notesSlide1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4.xml"/><Relationship Id="rId1" Type="http://schemas.openxmlformats.org/officeDocument/2006/relationships/notesMaster" Target="../notesMasters/notesMaster1.xml"/></Relationships>
</file>

<file path=ppt/notesSlides/_rels/notesSlide1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5.xml"/><Relationship Id="rId1" Type="http://schemas.openxmlformats.org/officeDocument/2006/relationships/notesMaster" Target="../notesMasters/notesMaster1.xml"/></Relationships>
</file>

<file path=ppt/notesSlides/_rels/notesSlide1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6.xml"/><Relationship Id="rId1" Type="http://schemas.openxmlformats.org/officeDocument/2006/relationships/notesMaster" Target="../notesMasters/notesMaster1.xml"/></Relationships>
</file>

<file path=ppt/notesSlides/_rels/notesSlide1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7.xml"/><Relationship Id="rId1" Type="http://schemas.openxmlformats.org/officeDocument/2006/relationships/notesMaster" Target="../notesMasters/notesMaster1.xml"/></Relationships>
</file>

<file path=ppt/notesSlides/_rels/notesSlide1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9.xml"/><Relationship Id="rId1" Type="http://schemas.openxmlformats.org/officeDocument/2006/relationships/notesMaster" Target="../notesMasters/notesMaster1.xml"/></Relationships>
</file>

<file path=ppt/notesSlides/_rels/notesSlide1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7.xml"/><Relationship Id="rId1" Type="http://schemas.openxmlformats.org/officeDocument/2006/relationships/notesMaster" Target="../notesMasters/notesMaster1.xml"/></Relationships>
</file>

<file path=ppt/notesSlides/_rels/notesSlide1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4.xml"/><Relationship Id="rId1" Type="http://schemas.openxmlformats.org/officeDocument/2006/relationships/notesMaster" Target="../notesMasters/notesMaster1.xml"/></Relationships>
</file>

<file path=ppt/notesSlides/_rels/notesSlide1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5.xml"/><Relationship Id="rId1" Type="http://schemas.openxmlformats.org/officeDocument/2006/relationships/notesMaster" Target="../notesMasters/notesMaster1.xml"/></Relationships>
</file>

<file path=ppt/notesSlides/_rels/notesSlide1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6.xml"/><Relationship Id="rId1" Type="http://schemas.openxmlformats.org/officeDocument/2006/relationships/notesMaster" Target="../notesMasters/notesMaster1.xml"/></Relationships>
</file>

<file path=ppt/notesSlides/_rels/notesSlide1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5.xml"/><Relationship Id="rId1" Type="http://schemas.openxmlformats.org/officeDocument/2006/relationships/notesMaster" Target="../notesMasters/notesMaster1.xml"/></Relationships>
</file>

<file path=ppt/notesSlides/_rels/notesSlide1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7.xml"/><Relationship Id="rId1" Type="http://schemas.openxmlformats.org/officeDocument/2006/relationships/notesMaster" Target="../notesMasters/notesMaster1.xml"/></Relationships>
</file>

<file path=ppt/notesSlides/_rels/notesSlide1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9.xml"/><Relationship Id="rId1" Type="http://schemas.openxmlformats.org/officeDocument/2006/relationships/notesMaster" Target="../notesMasters/notesMaster1.xml"/></Relationships>
</file>

<file path=ppt/notesSlides/_rels/notesSlide1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9.xml"/><Relationship Id="rId1" Type="http://schemas.openxmlformats.org/officeDocument/2006/relationships/notesMaster" Target="../notesMasters/notesMaster1.xml"/></Relationships>
</file>

<file path=ppt/notesSlides/_rels/notesSlide1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4.xml"/><Relationship Id="rId1" Type="http://schemas.openxmlformats.org/officeDocument/2006/relationships/notesMaster" Target="../notesMasters/notesMaster1.xml"/></Relationships>
</file>

<file path=ppt/notesSlides/_rels/notesSlide1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0.xml"/><Relationship Id="rId1" Type="http://schemas.openxmlformats.org/officeDocument/2006/relationships/notesMaster" Target="../notesMasters/notesMaster1.xml"/></Relationships>
</file>

<file path=ppt/notesSlides/_rels/notesSlide1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3.xml"/><Relationship Id="rId1" Type="http://schemas.openxmlformats.org/officeDocument/2006/relationships/notesMaster" Target="../notesMasters/notesMaster1.xml"/></Relationships>
</file>

<file path=ppt/notesSlides/_rels/notesSlide1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5.xml"/><Relationship Id="rId1" Type="http://schemas.openxmlformats.org/officeDocument/2006/relationships/notesMaster" Target="../notesMasters/notesMaster1.xml"/></Relationships>
</file>

<file path=ppt/notesSlides/_rels/notesSlide1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7.xml"/><Relationship Id="rId1" Type="http://schemas.openxmlformats.org/officeDocument/2006/relationships/notesMaster" Target="../notesMasters/notesMaster1.xml"/></Relationships>
</file>

<file path=ppt/notesSlides/_rels/notesSlide1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0.xml"/><Relationship Id="rId1" Type="http://schemas.openxmlformats.org/officeDocument/2006/relationships/notesMaster" Target="../notesMasters/notesMaster1.xml"/></Relationships>
</file>

<file path=ppt/notesSlides/_rels/notesSlide2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1.xml"/><Relationship Id="rId1" Type="http://schemas.openxmlformats.org/officeDocument/2006/relationships/notesMaster" Target="../notesMasters/notesMaster1.xml"/></Relationships>
</file>

<file path=ppt/notesSlides/_rels/notesSlide2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2.xml"/><Relationship Id="rId1" Type="http://schemas.openxmlformats.org/officeDocument/2006/relationships/notesMaster" Target="../notesMasters/notesMaster1.xml"/></Relationships>
</file>

<file path=ppt/notesSlides/_rels/notesSlide2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3.xml"/><Relationship Id="rId1" Type="http://schemas.openxmlformats.org/officeDocument/2006/relationships/notesMaster" Target="../notesMasters/notesMaster1.xml"/></Relationships>
</file>

<file path=ppt/notesSlides/_rels/notesSlide2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4.xml"/><Relationship Id="rId1" Type="http://schemas.openxmlformats.org/officeDocument/2006/relationships/notesMaster" Target="../notesMasters/notesMaster1.xml"/></Relationships>
</file>

<file path=ppt/notesSlides/_rels/notesSlide2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5.xml"/><Relationship Id="rId1" Type="http://schemas.openxmlformats.org/officeDocument/2006/relationships/notesMaster" Target="../notesMasters/notesMaster1.xml"/></Relationships>
</file>

<file path=ppt/notesSlides/_rels/notesSlide2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6.xml"/><Relationship Id="rId1" Type="http://schemas.openxmlformats.org/officeDocument/2006/relationships/notesMaster" Target="../notesMasters/notesMaster1.xml"/></Relationships>
</file>

<file path=ppt/notesSlides/_rels/notesSlide2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7.xml"/><Relationship Id="rId1" Type="http://schemas.openxmlformats.org/officeDocument/2006/relationships/notesMaster" Target="../notesMasters/notesMaster1.xml"/></Relationships>
</file>

<file path=ppt/notesSlides/_rels/notesSlide2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8.xml"/><Relationship Id="rId1" Type="http://schemas.openxmlformats.org/officeDocument/2006/relationships/notesMaster" Target="../notesMasters/notesMaster1.xml"/></Relationships>
</file>

<file path=ppt/notesSlides/_rels/notesSlide2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0.xml"/><Relationship Id="rId1" Type="http://schemas.openxmlformats.org/officeDocument/2006/relationships/notesMaster" Target="../notesMasters/notesMaster1.xml"/></Relationships>
</file>

<file path=ppt/notesSlides/_rels/notesSlide2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1.xml"/><Relationship Id="rId1" Type="http://schemas.openxmlformats.org/officeDocument/2006/relationships/notesMaster" Target="../notesMasters/notesMaster1.xml"/></Relationships>
</file>

<file path=ppt/notesSlides/_rels/notesSlide2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5.xml"/><Relationship Id="rId1" Type="http://schemas.openxmlformats.org/officeDocument/2006/relationships/notesMaster" Target="../notesMasters/notesMaster1.xml"/></Relationships>
</file>

<file path=ppt/notesSlides/_rels/notesSlide2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0.xml"/><Relationship Id="rId1" Type="http://schemas.openxmlformats.org/officeDocument/2006/relationships/notesMaster" Target="../notesMasters/notesMaster1.xml"/></Relationships>
</file>

<file path=ppt/notesSlides/_rels/notesSlide2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1.xml"/><Relationship Id="rId1" Type="http://schemas.openxmlformats.org/officeDocument/2006/relationships/notesMaster" Target="../notesMasters/notesMaster1.xml"/></Relationships>
</file>

<file path=ppt/notesSlides/_rels/notesSlide2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8.xml"/><Relationship Id="rId1" Type="http://schemas.openxmlformats.org/officeDocument/2006/relationships/notesMaster" Target="../notesMasters/notesMaster1.xml"/></Relationships>
</file>

<file path=ppt/notesSlides/_rels/notesSlide2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9.xml"/><Relationship Id="rId1" Type="http://schemas.openxmlformats.org/officeDocument/2006/relationships/notesMaster" Target="../notesMasters/notesMaster1.xml"/></Relationships>
</file>

<file path=ppt/notesSlides/_rels/notesSlide2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0.xml"/><Relationship Id="rId1" Type="http://schemas.openxmlformats.org/officeDocument/2006/relationships/notesMaster" Target="../notesMasters/notesMaster1.xml"/></Relationships>
</file>

<file path=ppt/notesSlides/_rels/notesSlide2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2.xml"/><Relationship Id="rId1" Type="http://schemas.openxmlformats.org/officeDocument/2006/relationships/notesMaster" Target="../notesMasters/notesMaster1.xml"/></Relationships>
</file>

<file path=ppt/notesSlides/_rels/notesSlide2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6.xml"/><Relationship Id="rId1" Type="http://schemas.openxmlformats.org/officeDocument/2006/relationships/notesMaster" Target="../notesMasters/notesMaster1.xml"/></Relationships>
</file>

<file path=ppt/notesSlides/_rels/notesSlide2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7.xml"/><Relationship Id="rId1" Type="http://schemas.openxmlformats.org/officeDocument/2006/relationships/notesMaster" Target="../notesMasters/notesMaster1.xml"/></Relationships>
</file>

<file path=ppt/notesSlides/_rels/notesSlide2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8.xml"/><Relationship Id="rId1" Type="http://schemas.openxmlformats.org/officeDocument/2006/relationships/notesMaster" Target="../notesMasters/notesMaster1.xml"/></Relationships>
</file>

<file path=ppt/notesSlides/_rels/notesSlide2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9.xml"/><Relationship Id="rId1" Type="http://schemas.openxmlformats.org/officeDocument/2006/relationships/notesMaster" Target="../notesMasters/notesMaster1.xml"/></Relationships>
</file>

<file path=ppt/notesSlides/_rels/notesSlide2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0.xml"/><Relationship Id="rId1" Type="http://schemas.openxmlformats.org/officeDocument/2006/relationships/notesMaster" Target="../notesMasters/notesMaster1.xml"/></Relationships>
</file>

<file path=ppt/notesSlides/_rels/notesSlide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501.xml"/><Relationship Id="rId1" Type="http://schemas.openxmlformats.org/officeDocument/2006/relationships/notesMaster" Target="../notesMasters/notesMaster1.xml"/></Relationships>
</file>

<file path=ppt/notesSlides/_rels/notesSlide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50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16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16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NB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2415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345381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52513" y="395288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b="1" dirty="0">
                <a:solidFill>
                  <a:srgbClr val="FF0000"/>
                </a:solidFill>
              </a:rPr>
              <a:t>ALT</a:t>
            </a:r>
            <a:r>
              <a:rPr lang="en-US" sz="1400" b="1" baseline="0" dirty="0">
                <a:solidFill>
                  <a:srgbClr val="FF0000"/>
                </a:solidFill>
              </a:rPr>
              <a:t> – </a:t>
            </a:r>
            <a:r>
              <a:rPr lang="ru-RU" sz="1400" b="1" baseline="0" dirty="0">
                <a:solidFill>
                  <a:srgbClr val="FF0000"/>
                </a:solidFill>
              </a:rPr>
              <a:t>ВВОД!!!</a:t>
            </a:r>
          </a:p>
          <a:p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176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246356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177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679033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Показать в </a:t>
            </a:r>
            <a:r>
              <a:rPr lang="en-US" dirty="0"/>
              <a:t>QC </a:t>
            </a:r>
            <a:r>
              <a:rPr lang="ru-RU" dirty="0"/>
              <a:t>– работу цикла (</a:t>
            </a:r>
            <a:r>
              <a:rPr lang="en-US" dirty="0"/>
              <a:t>LOOP_PPT.ASM</a:t>
            </a:r>
            <a:r>
              <a:rPr lang="ru-RU" dirty="0"/>
              <a:t>)</a:t>
            </a:r>
            <a:endParaRPr lang="en-US" dirty="0"/>
          </a:p>
          <a:p>
            <a:endParaRPr lang="en-US" dirty="0"/>
          </a:p>
          <a:p>
            <a:pPr eaLnBrk="1" hangingPunct="1">
              <a:buNone/>
            </a:pPr>
            <a:r>
              <a:rPr lang="ru-RU" altLang="ru-RU" dirty="0"/>
              <a:t>…</a:t>
            </a:r>
            <a:endParaRPr lang="en-US" altLang="ru-RU" dirty="0"/>
          </a:p>
          <a:p>
            <a:pPr eaLnBrk="1" hangingPunct="1">
              <a:buNone/>
            </a:pPr>
            <a:r>
              <a:rPr lang="en-US" altLang="ru-RU" b="1" dirty="0">
                <a:solidFill>
                  <a:srgbClr val="00B050"/>
                </a:solidFill>
              </a:rPr>
              <a:t>; </a:t>
            </a:r>
            <a:r>
              <a:rPr lang="ru-RU" altLang="ru-RU" b="1" dirty="0">
                <a:solidFill>
                  <a:srgbClr val="00B050"/>
                </a:solidFill>
              </a:rPr>
              <a:t>Начальные условия цикла </a:t>
            </a:r>
            <a:endParaRPr lang="en-US" altLang="ru-RU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dirty="0"/>
              <a:t>MOV AL, 5</a:t>
            </a:r>
          </a:p>
          <a:p>
            <a:pPr eaLnBrk="1" hangingPunct="1">
              <a:buNone/>
            </a:pPr>
            <a:r>
              <a:rPr lang="en-US" altLang="ru-RU" dirty="0"/>
              <a:t>MOV CX , 10 </a:t>
            </a:r>
            <a:r>
              <a:rPr lang="en-US" altLang="ru-RU" b="1" dirty="0">
                <a:solidFill>
                  <a:srgbClr val="00B050"/>
                </a:solidFill>
              </a:rPr>
              <a:t>; </a:t>
            </a:r>
            <a:r>
              <a:rPr lang="ru-RU" altLang="ru-RU" b="1" dirty="0">
                <a:solidFill>
                  <a:srgbClr val="00B050"/>
                </a:solidFill>
              </a:rPr>
              <a:t>Число циклов</a:t>
            </a:r>
            <a:r>
              <a:rPr lang="en-US" altLang="ru-RU" b="1" dirty="0">
                <a:solidFill>
                  <a:srgbClr val="00B050"/>
                </a:solidFill>
              </a:rPr>
              <a:t> </a:t>
            </a:r>
            <a:r>
              <a:rPr lang="ru-RU" altLang="ru-RU" b="1" dirty="0">
                <a:solidFill>
                  <a:srgbClr val="00B050"/>
                </a:solidFill>
              </a:rPr>
              <a:t>в </a:t>
            </a:r>
            <a:r>
              <a:rPr lang="en-US" altLang="ru-RU" b="1" dirty="0">
                <a:solidFill>
                  <a:srgbClr val="00B050"/>
                </a:solidFill>
              </a:rPr>
              <a:t>CX</a:t>
            </a:r>
          </a:p>
          <a:p>
            <a:pPr eaLnBrk="1" hangingPunct="1">
              <a:buNone/>
            </a:pPr>
            <a:r>
              <a:rPr lang="en-US" altLang="ru-RU" b="1" dirty="0">
                <a:solidFill>
                  <a:srgbClr val="FF0000"/>
                </a:solidFill>
              </a:rPr>
              <a:t>Label</a:t>
            </a:r>
            <a:r>
              <a:rPr lang="en-US" altLang="ru-RU" dirty="0"/>
              <a:t>:</a:t>
            </a:r>
          </a:p>
          <a:p>
            <a:pPr eaLnBrk="1" hangingPunct="1">
              <a:buNone/>
            </a:pPr>
            <a:r>
              <a:rPr lang="en-US" altLang="ru-RU" dirty="0"/>
              <a:t>…        </a:t>
            </a:r>
            <a:r>
              <a:rPr lang="en-US" altLang="ru-RU" b="1" dirty="0">
                <a:solidFill>
                  <a:srgbClr val="00B050"/>
                </a:solidFill>
              </a:rPr>
              <a:t>; </a:t>
            </a:r>
            <a:r>
              <a:rPr lang="ru-RU" altLang="ru-RU" b="1" dirty="0">
                <a:solidFill>
                  <a:srgbClr val="00B050"/>
                </a:solidFill>
              </a:rPr>
              <a:t>Тело цикла</a:t>
            </a:r>
            <a:endParaRPr lang="en-US" altLang="ru-RU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dirty="0"/>
              <a:t>INC AL </a:t>
            </a:r>
            <a:endParaRPr lang="ru-RU" altLang="ru-RU" dirty="0"/>
          </a:p>
          <a:p>
            <a:pPr eaLnBrk="1" hangingPunct="1">
              <a:buNone/>
            </a:pPr>
            <a:r>
              <a:rPr lang="en-US" altLang="ru-RU" dirty="0"/>
              <a:t>LOOP </a:t>
            </a:r>
            <a:r>
              <a:rPr lang="en-US" altLang="ru-RU" b="1" dirty="0">
                <a:solidFill>
                  <a:srgbClr val="FF0000"/>
                </a:solidFill>
              </a:rPr>
              <a:t>Label</a:t>
            </a:r>
          </a:p>
          <a:p>
            <a:pPr eaLnBrk="1" hangingPunct="1">
              <a:buNone/>
            </a:pPr>
            <a:r>
              <a:rPr lang="en-US" altLang="ru-RU" b="1" dirty="0">
                <a:solidFill>
                  <a:srgbClr val="00B050"/>
                </a:solidFill>
              </a:rPr>
              <a:t>;  </a:t>
            </a:r>
            <a:r>
              <a:rPr lang="ru-RU" altLang="ru-RU" b="1" dirty="0">
                <a:solidFill>
                  <a:srgbClr val="00B050"/>
                </a:solidFill>
              </a:rPr>
              <a:t>Результат:  </a:t>
            </a:r>
            <a:r>
              <a:rPr lang="en-US" altLang="ru-RU" b="1" dirty="0">
                <a:solidFill>
                  <a:srgbClr val="00B050"/>
                </a:solidFill>
              </a:rPr>
              <a:t>AL = 15</a:t>
            </a:r>
            <a:endParaRPr lang="ru-RU" altLang="ru-RU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b="1" dirty="0"/>
              <a:t>…</a:t>
            </a:r>
            <a:endParaRPr lang="en-US" altLang="ru-RU" dirty="0"/>
          </a:p>
          <a:p>
            <a:r>
              <a:rPr lang="ru-RU" dirty="0"/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178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393938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179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771214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LOOP_PP2.ASM. </a:t>
            </a:r>
            <a:r>
              <a:rPr lang="ru-RU" dirty="0"/>
              <a:t>Вопросы по вложенным циклам: (вложенность, особенности)</a:t>
            </a:r>
          </a:p>
          <a:p>
            <a:r>
              <a:rPr lang="ru-RU" dirty="0"/>
              <a:t>; Начальные условия внешнего цикла</a:t>
            </a:r>
          </a:p>
          <a:p>
            <a:r>
              <a:rPr lang="en-US" dirty="0"/>
              <a:t>MOV AL, 0</a:t>
            </a:r>
          </a:p>
          <a:p>
            <a:r>
              <a:rPr lang="en-US" dirty="0"/>
              <a:t>MOV CX , 5; </a:t>
            </a:r>
            <a:r>
              <a:rPr lang="ru-RU" dirty="0"/>
              <a:t>Число циклов в </a:t>
            </a:r>
            <a:r>
              <a:rPr lang="en-US" dirty="0"/>
              <a:t>CX</a:t>
            </a:r>
            <a:r>
              <a:rPr lang="ru-RU" dirty="0"/>
              <a:t> = 5</a:t>
            </a:r>
            <a:endParaRPr lang="en-US" dirty="0"/>
          </a:p>
          <a:p>
            <a:r>
              <a:rPr lang="en-US" dirty="0"/>
              <a:t>Label2:</a:t>
            </a:r>
          </a:p>
          <a:p>
            <a:r>
              <a:rPr lang="en-US" dirty="0"/>
              <a:t>PUSH CX</a:t>
            </a:r>
            <a:endParaRPr lang="ru-RU" dirty="0"/>
          </a:p>
          <a:p>
            <a:r>
              <a:rPr lang="ru-RU" dirty="0"/>
              <a:t>; Начальные условия внутреннего цикла</a:t>
            </a:r>
          </a:p>
          <a:p>
            <a:r>
              <a:rPr lang="en-US" dirty="0"/>
              <a:t>MOV CX , 10 ; </a:t>
            </a:r>
            <a:r>
              <a:rPr lang="ru-RU" dirty="0"/>
              <a:t>Число циклов в </a:t>
            </a:r>
            <a:r>
              <a:rPr lang="en-US" dirty="0"/>
              <a:t>CX</a:t>
            </a:r>
            <a:r>
              <a:rPr lang="ru-RU" dirty="0"/>
              <a:t> = 10</a:t>
            </a:r>
            <a:endParaRPr lang="en-US" dirty="0"/>
          </a:p>
          <a:p>
            <a:r>
              <a:rPr lang="en-US" dirty="0"/>
              <a:t>Label1:</a:t>
            </a:r>
          </a:p>
          <a:p>
            <a:r>
              <a:rPr lang="en-US" dirty="0"/>
              <a:t>; </a:t>
            </a:r>
            <a:r>
              <a:rPr lang="ru-RU" dirty="0"/>
              <a:t>Тело цикла</a:t>
            </a:r>
          </a:p>
          <a:p>
            <a:r>
              <a:rPr lang="en-US" dirty="0"/>
              <a:t>INC AL</a:t>
            </a:r>
          </a:p>
          <a:p>
            <a:r>
              <a:rPr lang="en-US" dirty="0"/>
              <a:t>LOOP Label1</a:t>
            </a:r>
          </a:p>
          <a:p>
            <a:r>
              <a:rPr lang="en-US" dirty="0"/>
              <a:t>POP CX</a:t>
            </a:r>
          </a:p>
          <a:p>
            <a:r>
              <a:rPr lang="en-US" dirty="0"/>
              <a:t>LOOP Label2</a:t>
            </a:r>
          </a:p>
          <a:p>
            <a:r>
              <a:rPr lang="en-US" dirty="0"/>
              <a:t>;  </a:t>
            </a:r>
            <a:r>
              <a:rPr lang="ru-RU" dirty="0"/>
              <a:t>Результат:  </a:t>
            </a:r>
            <a:r>
              <a:rPr lang="en-US" dirty="0"/>
              <a:t>AL = </a:t>
            </a:r>
            <a:r>
              <a:rPr lang="ru-RU" dirty="0"/>
              <a:t>50</a:t>
            </a:r>
            <a:endParaRPr lang="en-US" dirty="0"/>
          </a:p>
          <a:p>
            <a:r>
              <a:rPr lang="en-US" dirty="0"/>
              <a:t>; AL = 10*5 = 50 (32H)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181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423631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182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578599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183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969821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184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828151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185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762180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188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7038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8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D49587-8BD6-4311-9657-A60FD7FBB143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201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455035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1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2323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83B0FB-5197-4834-9C4C-293C792FDA6E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Джордейн см. управление устройствами</a:t>
            </a:r>
            <a:r>
              <a:rPr lang="en-US" dirty="0"/>
              <a:t> (136 </a:t>
            </a:r>
            <a:r>
              <a:rPr lang="ru-RU" dirty="0"/>
              <a:t>стр.</a:t>
            </a:r>
            <a:r>
              <a:rPr lang="en-US" dirty="0"/>
              <a:t>)</a:t>
            </a:r>
            <a:r>
              <a:rPr lang="ru-RU" dirty="0"/>
              <a:t>.</a:t>
            </a:r>
          </a:p>
          <a:p>
            <a:r>
              <a:rPr lang="ru-RU" dirty="0"/>
              <a:t>Общие МУ (глава 18)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206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777804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3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1914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13045F-8613-47FE-9D56-312A536DB699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4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2016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BB2A9A-DABA-4891-AE26-648289F6F66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52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900" u="sng">
                <a:solidFill>
                  <a:srgbClr val="FF0000"/>
                </a:solidFill>
              </a:rPr>
              <a:t>Принцип однородности памяти: </a:t>
            </a:r>
            <a:endParaRPr lang="ru-RU" altLang="ru-RU" sz="90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ru-RU" altLang="ru-RU" sz="900"/>
              <a:t>Команды и данные хранятся в одной и той же памяти и внешне в памяти неразличимы. Распознать их можно только по способу использования; то есть одно и то же значение в ячейке памяти может использоваться и как данные, и как команда, и как адрес в зависимости лишь от способа обращения к нему. Это позволяет производить над командами те же операции, что и над числами, и, соответственно, открывает ряд возможностей. Так, циклически изменяя адресную часть команды, можно обеспечить обращение к последовательным элементам массива данных. Такой прием носит название модификации команд и с позиций современного программирования не приветствуется. Более полезным является другое следствие принципа однородности, когда команды одной программы могут быть получены как результат исполнения другой программы. Эта возможность лежит в основе трансляции — перевода текста программы с языка высокого уровня на язык конкретной вычислительной машины.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u="sng">
                <a:solidFill>
                  <a:srgbClr val="FF0000"/>
                </a:solidFill>
              </a:rPr>
              <a:t>Принцип адресации: </a:t>
            </a:r>
            <a:endParaRPr lang="ru-RU" altLang="ru-RU" sz="90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ru-RU" altLang="ru-RU" sz="900"/>
              <a:t>Структурно основная память состоит из пронумерованных ячеек, причем процессору в произвольный момент доступна любая ячейка. Двоичные коды команд и данных разделяются на единицы информации, называемые словами, и хранятся в ячейках памяти, а для доступа к ним используются номера соответствующих ячеек — адреса.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u="sng">
                <a:solidFill>
                  <a:srgbClr val="FF0000"/>
                </a:solidFill>
              </a:rPr>
              <a:t>Принцип программного управления:</a:t>
            </a:r>
            <a:r>
              <a:rPr lang="ru-RU" altLang="ru-RU" sz="900"/>
              <a:t>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/>
              <a:t>Все вычисления, предусмотренные алгоритмом решения задачи, должны быть представлены в виде программы, состоящей из последовательности управляющих слов — команд. Каждая команда предписывает некоторую операцию из набора операций, реализуемых вычислительной машиной. Команды программы хранятся в последовательных ячейках памяти вычислительной машины и выполняются в естественной последовательности, то есть в порядке их положения в программе. При необходимости, с помощью специальных команд, эта последовательность может быть изменена. Решение об изменении порядка выполнения команд программы принимается либо на основании анализа результатов предшествующих вычислений, либо безусловно.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u="sng">
                <a:solidFill>
                  <a:srgbClr val="FF0000"/>
                </a:solidFill>
              </a:rPr>
              <a:t>Принцип двоичного кодирования: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/>
              <a:t>Согласно этому принципу, вся информация, как данные, так и команды, кодируются двоичными цифрами </a:t>
            </a:r>
            <a:r>
              <a:rPr lang="ru-RU" altLang="ru-RU" sz="900" b="1"/>
              <a:t>0 и 1</a:t>
            </a:r>
            <a:r>
              <a:rPr lang="ru-RU" altLang="ru-RU" sz="900"/>
              <a:t>. Каждый тип информации представляется двоичной последовательностью и имеет свой формат. Последовательность битов в формате, имеющая определенный смысл, называется полем. В числовой информации обычно выделяют поле знака и поле значащих разрядов. В формате команды можно выделить два поля: поле кода операции и поле адресов.</a:t>
            </a:r>
          </a:p>
          <a:p>
            <a:pPr eaLnBrk="1" hangingPunct="1">
              <a:spcBef>
                <a:spcPct val="0"/>
              </a:spcBef>
            </a:pPr>
            <a:endParaRPr lang="ru-RU" altLang="ru-RU" sz="900"/>
          </a:p>
        </p:txBody>
      </p:sp>
      <p:sp>
        <p:nvSpPr>
          <p:cNvPr id="22118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97CDFF-B133-41F2-9724-8A936EECB49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5233A57-5012-4654-97A1-B6071B39AB33}" type="slidenum">
              <a:rPr lang="ru-RU" smtClean="0"/>
              <a:pPr>
                <a:defRPr/>
              </a:pPr>
              <a:t>211</a:t>
            </a:fld>
            <a:endParaRPr lang="ru-RU"/>
          </a:p>
        </p:txBody>
      </p:sp>
      <p:sp>
        <p:nvSpPr>
          <p:cNvPr id="5" name="Заметки 4"/>
          <p:cNvSpPr txBox="1">
            <a:spLocks noGrp="1" noRot="1" noChangeAspect="1" noMove="1" noResize="1" noEditPoints="1" noAdjustHandles="1" noChangeArrowheads="1" noChangeShapeType="1" noTextEdit="1"/>
          </p:cNvSpPr>
          <p:nvPr>
            <p:ph type="body" idx="1"/>
          </p:nvPr>
        </p:nvSpPr>
        <p:spPr>
          <a:blipFill rotWithShape="1">
            <a:blip r:embed="rId3"/>
            <a:stretch>
              <a:fillRect l="-301" t="-699" b="-2098"/>
            </a:stretch>
          </a:blipFill>
        </p:spPr>
        <p:txBody>
          <a:bodyPr/>
          <a:lstStyle/>
          <a:p>
            <a:pPr>
              <a:defRPr/>
            </a:pPr>
            <a:r>
              <a:rPr lang="ru-RU" sz="1400">
                <a:noFill/>
              </a:rPr>
              <a:t> </a:t>
            </a:r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7267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660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2221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95B3C3-4842-40D7-91ED-E11D83C5507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212</a:t>
            </a:fld>
            <a:endParaRPr lang="ru-RU" alt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08050" y="6227763"/>
          <a:ext cx="4681538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8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Номер/Адрес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Команда/Оператор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Команда 1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Команда 2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Команда 3</a:t>
                      </a:r>
                    </a:p>
                    <a:p>
                      <a:r>
                        <a:rPr lang="ru-RU" dirty="0"/>
                        <a:t>…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8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064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754130-DBD3-42C1-9D09-B93A4A174CE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9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166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5336B2-5B94-4304-B212-155214367B3E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838825" cy="4476750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u="sng" dirty="0"/>
              <a:t>Опрос на тему</a:t>
            </a:r>
            <a:r>
              <a:rPr lang="ru-RU" sz="1800" dirty="0"/>
              <a:t>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“</a:t>
            </a:r>
            <a:r>
              <a:rPr lang="ru-RU" sz="1800" u="sng" dirty="0"/>
              <a:t>Почему язык </a:t>
            </a:r>
            <a:r>
              <a:rPr lang="ru-RU" sz="1800" dirty="0"/>
              <a:t>СИ/СИ++ часто</a:t>
            </a:r>
            <a:r>
              <a:rPr lang="en-US" sz="1800" dirty="0"/>
              <a:t>/</a:t>
            </a:r>
            <a:r>
              <a:rPr lang="ru-RU" sz="1800" dirty="0"/>
              <a:t>иногда называют/называли языком системного программиста</a:t>
            </a:r>
            <a:r>
              <a:rPr lang="en-US" sz="1800" dirty="0"/>
              <a:t>?”</a:t>
            </a:r>
            <a:r>
              <a:rPr lang="ru-RU" sz="1800" dirty="0"/>
              <a:t>: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dirty="0"/>
              <a:t>Работа с </a:t>
            </a:r>
            <a:r>
              <a:rPr lang="ru-RU" sz="1800" u="sng" dirty="0"/>
              <a:t>адресами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dirty="0"/>
              <a:t>Работа с </a:t>
            </a:r>
            <a:r>
              <a:rPr lang="ru-RU" sz="1800" u="sng" dirty="0"/>
              <a:t>битами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dirty="0"/>
              <a:t>Команды</a:t>
            </a:r>
            <a:r>
              <a:rPr lang="ru-RU" sz="1800" u="sng" dirty="0"/>
              <a:t> сдвига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dirty="0"/>
              <a:t>Использование команд Ассемблера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dirty="0"/>
              <a:t>Разработка системных программ (компиляторов и т.д.)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dirty="0"/>
              <a:t>Основа для других языков программирования (</a:t>
            </a:r>
            <a:r>
              <a:rPr lang="en-US" sz="1800" dirty="0"/>
              <a:t>JAVA, PHP, PowerShell</a:t>
            </a:r>
            <a:r>
              <a:rPr lang="ru-RU" sz="1800" dirty="0"/>
              <a:t>)</a:t>
            </a:r>
            <a:endParaRPr lang="en-US" sz="1800" dirty="0"/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dirty="0"/>
              <a:t>Разработка драйверов на СИ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800" dirty="0"/>
              <a:t>Работа с динамической памятью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u="sng" dirty="0"/>
              <a:t>Примечание</a:t>
            </a:r>
            <a:r>
              <a:rPr lang="ru-RU" sz="1800" dirty="0"/>
              <a:t>: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NB</a:t>
            </a:r>
            <a:r>
              <a:rPr lang="ru-RU" sz="1800" dirty="0"/>
              <a:t>: компиляторы и интерпретаторы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800" dirty="0"/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1800" dirty="0"/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800" dirty="0"/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800" dirty="0"/>
          </a:p>
        </p:txBody>
      </p:sp>
      <p:sp>
        <p:nvSpPr>
          <p:cNvPr id="17818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3B544D-1A74-483B-8531-8963B799412C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0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269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7AD0B1-E9F5-48BD-A342-DE2037FD4A08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2387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92150" y="4427538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dirty="0"/>
              <a:t>Значения для представления данных: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dirty="0"/>
              <a:t>1б</a:t>
            </a:r>
            <a:r>
              <a:rPr lang="ru-RU" altLang="ru-RU" baseline="0" dirty="0"/>
              <a:t> – 0-256 (+127  ÷ -128)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aseline="0" dirty="0"/>
              <a:t>2б – 0  - 65535  (+32767 </a:t>
            </a:r>
            <a:r>
              <a:rPr kumimoji="0" lang="ru-RU" alt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÷ - </a:t>
            </a:r>
            <a:r>
              <a:rPr lang="ru-RU" altLang="ru-RU" baseline="0" dirty="0"/>
              <a:t>32768 </a:t>
            </a:r>
            <a:r>
              <a:rPr kumimoji="0" lang="ru-RU" alt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altLang="ru-RU" baseline="0" dirty="0"/>
              <a:t>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aseline="0" dirty="0"/>
              <a:t>4б – 0  - 1099511627775  (549755813887÷ 549755813888 )</a:t>
            </a:r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2426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592512F-5469-4B93-A459-E6C2EA9970E1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3411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92150" y="4427538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dirty="0"/>
              <a:t>Детально см. Скэнлон</a:t>
            </a:r>
          </a:p>
        </p:txBody>
      </p:sp>
      <p:sp>
        <p:nvSpPr>
          <p:cNvPr id="22528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C4AA1F-8588-4282-AB76-157D5B7E3C6D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0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 CF</a:t>
            </a:r>
            <a:r>
              <a:rPr lang="ru-RU" altLang="ru-RU" sz="800" dirty="0"/>
              <a:t> – бит переноса: устанавливается в 1, когда арифметическая операция генерирует перенос или выход за разрядную сетку результата. сбрасывается в 0 в противном случае. Этот флаг показывает состояние переполнения для </a:t>
            </a:r>
            <a:r>
              <a:rPr lang="ru-RU" altLang="ru-RU" sz="800" dirty="0" err="1"/>
              <a:t>беззнаковых</a:t>
            </a:r>
            <a:r>
              <a:rPr lang="ru-RU" altLang="ru-RU" sz="800" dirty="0"/>
              <a:t> целочисленных арифметических действий. Он также используется в арифметических действиях с повышенной точностью. Может быть установлен командой STC или сброшен командой CLC.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PF</a:t>
            </a:r>
            <a:r>
              <a:rPr lang="ru-RU" altLang="ru-RU" sz="800" dirty="0"/>
              <a:t> – бит четности: устанавливается в 1, если результат последней операции имеет четное число единиц.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AF</a:t>
            </a:r>
            <a:r>
              <a:rPr lang="ru-RU" altLang="ru-RU" sz="800" dirty="0"/>
              <a:t> – бит вспомогательного переноса: устанавливается в 1, если арифметическая операция генерирует перенос из младшей тетрады битов (из 3 бита в 4), сбрасывается в 0 в противном случае. Этот флаг используется в двоично-десятичной арифметике.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ZF</a:t>
            </a:r>
            <a:r>
              <a:rPr lang="ru-RU" altLang="ru-RU" sz="800" dirty="0"/>
              <a:t> – бит нулевого значения: устанавливается в 1, если результат нулевой,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SF</a:t>
            </a:r>
            <a:r>
              <a:rPr lang="ru-RU" altLang="ru-RU" sz="800" dirty="0"/>
              <a:t> – знаковый бит: устанавливается равным старшему биту результата, который определяет знак в знаковых целочисленных операциях (0 – положительное число, 1 – отрицательное число).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TF</a:t>
            </a:r>
            <a:r>
              <a:rPr lang="ru-RU" altLang="ru-RU" sz="800" dirty="0"/>
              <a:t> – бит пошаговой отладки: устанавливается в 1 для включения режима пошаговой отладки программы,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IF</a:t>
            </a:r>
            <a:r>
              <a:rPr lang="ru-RU" altLang="ru-RU" sz="800" dirty="0"/>
              <a:t> – бит прерываний: при значении 1 микропроцессор реагирует на внешние аппаратные прерывания по входу INTR. При значении 0 микропроцессор игнорирует внешние прерывания.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DF</a:t>
            </a:r>
            <a:r>
              <a:rPr lang="ru-RU" altLang="ru-RU" sz="800" dirty="0"/>
              <a:t> – бит направления: управляет строковыми командами (MOVS, CMPS, SCAS, LODS, STOS). Если DF = 1 (команда STD), то содержимое индексных </a:t>
            </a:r>
            <a:r>
              <a:rPr lang="ru-RU" altLang="ru-RU" sz="800" dirty="0" err="1"/>
              <a:t>регистровESI</a:t>
            </a:r>
            <a:r>
              <a:rPr lang="ru-RU" altLang="ru-RU" sz="800" dirty="0"/>
              <a:t>, EDI увеличивается, если DF = 0 (команда CLD), то содержимое индексных регистров ESI, EDI уменьшается.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OF</a:t>
            </a:r>
            <a:r>
              <a:rPr lang="ru-RU" altLang="ru-RU" sz="800" dirty="0"/>
              <a:t> – бит переполнения: устанавливается в 1, если целочисленный результат выходит за пределы разрядной сетки. Тем самым данный бит указывает на потерю старшего бита результата.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IOPL</a:t>
            </a:r>
            <a:r>
              <a:rPr lang="ru-RU" altLang="ru-RU" sz="800" dirty="0"/>
              <a:t> – уровень приоритета: 2-битовое поле, которое отображает уровень приоритета ввода-вывода для выполняемой в данное время программы или задачи. Действительный приоритет задачи может быть меньше или равен IOPL.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NT</a:t>
            </a:r>
            <a:r>
              <a:rPr lang="ru-RU" altLang="ru-RU" sz="800" dirty="0"/>
              <a:t> – флаг вложенной задачи: управляет последовательностью вызванных и прерванных задач. Установлен в 1, если текущая задача связана с предыдущей, сброшен в 0, если текущая задача не связана с другими задачами.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RF</a:t>
            </a:r>
            <a:r>
              <a:rPr lang="ru-RU" altLang="ru-RU" sz="800" dirty="0"/>
              <a:t> — флаг возобновления: используется при обработке прерываний от регистров отладки.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VM</a:t>
            </a:r>
            <a:r>
              <a:rPr lang="ru-RU" altLang="ru-RU" sz="800" dirty="0"/>
              <a:t> — флаг виртуального 8086: признак работы процессора в режиме виртуального 8086: 1 – процессор работает в режиме виртуального 8086, 0 – процессор работает в реальном или защищенном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AC</a:t>
            </a:r>
            <a:r>
              <a:rPr lang="ru-RU" altLang="ru-RU" sz="800" dirty="0"/>
              <a:t> — флаг контроля выравнивания: предназначен для разрешения контроля выравнивания при обращениях к памяти. Если требуется контролировать выравнивание данных и команд по адресам, кратным 2 или 4, то установка данных битов приведет к тому, что все обращения по некратным адресам будут вызывать исключительную ситуацию.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VIF</a:t>
            </a:r>
            <a:r>
              <a:rPr lang="ru-RU" altLang="ru-RU" sz="800" dirty="0"/>
              <a:t> — флаг виртуального прерывания: при определенных условиях (одно из которых – работа микропроцессора в V-режиме) является аналогом флага IF. Флаг VIF используется совместно с флагом VIP.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VIP</a:t>
            </a:r>
            <a:r>
              <a:rPr lang="ru-RU" altLang="ru-RU" sz="800" dirty="0"/>
              <a:t> — флаг отложенного виртуального прерывания: устанавливается в 1 для индикации отложенного прерывания. Используется совместно с VIF в виртуальном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ID</a:t>
            </a:r>
            <a:r>
              <a:rPr lang="ru-RU" altLang="ru-RU" sz="800" dirty="0"/>
              <a:t> — флаг поддержки идентификации процессора: используется для отображения поддержки микропроцессором инструкции CPUID.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dirty="0"/>
              <a:t> </a:t>
            </a:r>
          </a:p>
        </p:txBody>
      </p:sp>
      <p:sp>
        <p:nvSpPr>
          <p:cNvPr id="24986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4BBB52-9522-42A6-9F17-1D0ACF31523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222</a:t>
            </a:fld>
            <a:endParaRPr lang="ru-RU"/>
          </a:p>
        </p:txBody>
      </p:sp>
      <p:sp>
        <p:nvSpPr>
          <p:cNvPr id="6" name="Заметки 2"/>
          <p:cNvSpPr txBox="1">
            <a:spLocks/>
          </p:cNvSpPr>
          <p:nvPr/>
        </p:nvSpPr>
        <p:spPr>
          <a:xfrm>
            <a:off x="7029400" y="-108520"/>
            <a:ext cx="6552728" cy="842493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/>
          <a:lstStyle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CF</a:t>
            </a:r>
            <a:r>
              <a:rPr lang="ru-RU" altLang="ru-RU" dirty="0"/>
              <a:t> – бит переноса: устанавливается в 1, когда арифметическая операция генерирует перенос или выход за разрядную сетку результата. сбрасывается в 0 в противном случае. Этот флаг показывает состояние переполнения для </a:t>
            </a:r>
            <a:r>
              <a:rPr lang="ru-RU" altLang="ru-RU" dirty="0" err="1"/>
              <a:t>беззнаковых</a:t>
            </a:r>
            <a:r>
              <a:rPr lang="ru-RU" altLang="ru-RU" dirty="0"/>
              <a:t> целочисленных арифметических действий. Он также используется в арифметических действиях с повышенной точностью. Может быть установлен командой STC или сброшен командой CLC.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PF</a:t>
            </a:r>
            <a:r>
              <a:rPr lang="ru-RU" altLang="ru-RU" dirty="0"/>
              <a:t> – бит четности: устанавливается в 1, если результат последней операции имеет четное число единиц.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AF</a:t>
            </a:r>
            <a:r>
              <a:rPr lang="ru-RU" altLang="ru-RU" dirty="0"/>
              <a:t> – бит вспомогательного переноса: устанавливается в 1, если арифметическая операция генерирует перенос из младшей тетрады битов (из 3 бита в 4), сбрасывается в 0 в противном случае. Этот флаг используется в двоично-десятичной арифметике.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ZF</a:t>
            </a:r>
            <a:r>
              <a:rPr lang="ru-RU" altLang="ru-RU" dirty="0"/>
              <a:t> – бит нулевого значения: устанавливается в 1, если результат нулевой,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SF</a:t>
            </a:r>
            <a:r>
              <a:rPr lang="ru-RU" altLang="ru-RU" dirty="0"/>
              <a:t> – знаковый бит: устанавливается равным старшему биту результата, который определяет знак в знаковых целочисленных операциях (0 – положительное число, 1 – отрицательное число).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TF</a:t>
            </a:r>
            <a:r>
              <a:rPr lang="ru-RU" altLang="ru-RU" dirty="0"/>
              <a:t> – бит пошаговой отладки: устанавливается в 1 для включения режима пошаговой отладки программы,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IF</a:t>
            </a:r>
            <a:r>
              <a:rPr lang="ru-RU" altLang="ru-RU" dirty="0"/>
              <a:t> – бит прерываний: при значении 1 микропроцессор реагирует на внешние аппаратные прерывания по входу INTR. При значении 0 микропроцессор игнорирует внешние прерывания.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DF</a:t>
            </a:r>
            <a:r>
              <a:rPr lang="ru-RU" altLang="ru-RU" dirty="0"/>
              <a:t> – бит направления: управляет строковыми командами (MOVS, CMPS, SCAS, LODS, STOS). Если DF = 1 (команда STD), то содержимое индексных регистров ESI, EDI увеличивается, если DF = 0 (команда CLD), то содержимое индексных регистров ESI, EDI уменьшается.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OF</a:t>
            </a:r>
            <a:r>
              <a:rPr lang="ru-RU" altLang="ru-RU" dirty="0"/>
              <a:t> – бит переполнения: устанавливается в 1, если целочисленный результат выходит за пределы разрядной сетки. Тем самым данный бит указывает на потерю старшего бита результата.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IOPL</a:t>
            </a:r>
            <a:r>
              <a:rPr lang="ru-RU" altLang="ru-RU" dirty="0"/>
              <a:t> – уровень приоритета: 2-битовое поле, которое отображает уровень приоритета ввода-вывода для выполняемой в данное время программы или задачи. Действительный приоритет задачи может быть меньше или равен IOPL.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NT</a:t>
            </a:r>
            <a:r>
              <a:rPr lang="ru-RU" altLang="ru-RU" dirty="0"/>
              <a:t> – флаг вложенной задачи: управляет последовательностью вызванных и прерванных задач. Установлен в 1, если текущая задача связана с предыдущей, сброшен в 0, если текущая задача не связана с другими задачами.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RF</a:t>
            </a:r>
            <a:r>
              <a:rPr lang="ru-RU" altLang="ru-RU" dirty="0"/>
              <a:t> — флаг возобновления: используется при обработке прерываний от регистров отладки.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VM</a:t>
            </a:r>
            <a:r>
              <a:rPr lang="ru-RU" altLang="ru-RU" dirty="0"/>
              <a:t> — флаг виртуального 8086: признак работы процессора в режиме виртуального 8086: 1 – процессор работает в режиме виртуального 8086, 0 – процессор работает в реальном или защищенном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AC</a:t>
            </a:r>
            <a:r>
              <a:rPr lang="ru-RU" altLang="ru-RU" dirty="0"/>
              <a:t> — флаг контроля выравнивания: предназначен для разрешения контроля выравнивания при обращениях к памяти. Если требуется контролировать выравнивание данных и команд по адресам, кратным 2 или 4, то установка данных битов приведет к тому, что все обращения по некратным адресам будут вызывать исключительную ситуацию.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VIF</a:t>
            </a:r>
            <a:r>
              <a:rPr lang="ru-RU" altLang="ru-RU" dirty="0"/>
              <a:t> — флаг виртуального прерывания: при определенных условиях (одно из которых – работа микропроцессора в V-режиме) является аналогом флага IF. Флаг VIF используется совместно с флагом VIP.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VIP</a:t>
            </a:r>
            <a:r>
              <a:rPr lang="ru-RU" altLang="ru-RU" dirty="0"/>
              <a:t> — флаг отложенного виртуального прерывания: устанавливается в 1 для индикации отложенного прерывания. Используется совместно с VIF в виртуальном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ID</a:t>
            </a:r>
            <a:r>
              <a:rPr lang="ru-RU" altLang="ru-RU" dirty="0"/>
              <a:t> — флаг поддержки идентификации процессора: используется для отображения поддержки микропроцессором инструкции CPUID.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dirty="0"/>
              <a:t> </a:t>
            </a:r>
            <a:endParaRPr lang="ru-RU" dirty="0"/>
          </a:p>
        </p:txBody>
      </p:sp>
      <p:sp>
        <p:nvSpPr>
          <p:cNvPr id="7" name="Заметки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6973853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Продемонстрировать</a:t>
            </a:r>
            <a:r>
              <a:rPr lang="ru-RU" baseline="0" dirty="0"/>
              <a:t> в отладчике </a:t>
            </a:r>
            <a:r>
              <a:rPr lang="en-US" baseline="0" dirty="0"/>
              <a:t>SF</a:t>
            </a:r>
            <a:r>
              <a:rPr lang="ru-RU" baseline="0" dirty="0"/>
              <a:t>:</a:t>
            </a:r>
          </a:p>
          <a:p>
            <a:r>
              <a:rPr lang="en-US" baseline="0" dirty="0"/>
              <a:t> MOV CL , 10</a:t>
            </a:r>
          </a:p>
          <a:p>
            <a:endParaRPr lang="ru-RU" baseline="0" dirty="0"/>
          </a:p>
          <a:p>
            <a:r>
              <a:rPr lang="ru-RU" b="1" u="sng" baseline="0" dirty="0">
                <a:solidFill>
                  <a:srgbClr val="FF0000"/>
                </a:solidFill>
              </a:rPr>
              <a:t>В примере  - </a:t>
            </a:r>
            <a:r>
              <a:rPr lang="en-US" b="1" u="sng" baseline="0" dirty="0">
                <a:solidFill>
                  <a:srgbClr val="FF0000"/>
                </a:solidFill>
              </a:rPr>
              <a:t>FIRSTFL.ASM</a:t>
            </a:r>
            <a:endParaRPr lang="ru-RU" b="1" u="sng" baseline="0" dirty="0">
              <a:solidFill>
                <a:srgbClr val="FF0000"/>
              </a:solidFill>
            </a:endParaRPr>
          </a:p>
          <a:p>
            <a:r>
              <a:rPr lang="en-US" baseline="0" dirty="0"/>
              <a:t> SUB CL, 15</a:t>
            </a:r>
            <a:endParaRPr lang="ru-RU" baseline="0" dirty="0"/>
          </a:p>
          <a:p>
            <a:r>
              <a:rPr lang="en-US" b="1" baseline="0" dirty="0">
                <a:solidFill>
                  <a:srgbClr val="FF0000"/>
                </a:solidFill>
              </a:rPr>
              <a:t>;  SF = 1 </a:t>
            </a:r>
            <a:r>
              <a:rPr lang="en-US" baseline="0" dirty="0"/>
              <a:t>(</a:t>
            </a:r>
            <a:r>
              <a:rPr lang="ru-RU" baseline="0" dirty="0"/>
              <a:t>число = - 5)</a:t>
            </a:r>
          </a:p>
          <a:p>
            <a:r>
              <a:rPr lang="ru-RU" baseline="0" dirty="0"/>
              <a:t> ADD CL , 30</a:t>
            </a:r>
          </a:p>
          <a:p>
            <a:r>
              <a:rPr lang="ru-RU" baseline="0" dirty="0"/>
              <a:t>;  </a:t>
            </a:r>
            <a:r>
              <a:rPr lang="ru-RU" b="1" baseline="0" dirty="0">
                <a:solidFill>
                  <a:srgbClr val="FF0000"/>
                </a:solidFill>
              </a:rPr>
              <a:t>SF = 0 </a:t>
            </a:r>
            <a:r>
              <a:rPr lang="ru-RU" baseline="0" dirty="0"/>
              <a:t>(число = + 25)</a:t>
            </a:r>
            <a:endParaRPr lang="en-US" baseline="0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223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23447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443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92150" y="4427538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2630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D07CE5-BB3D-48FB-8393-AA554B3F01CD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5459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92150" y="4427538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2733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9E552-07ED-4CD6-9449-02CCFB9D0D52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2835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73B2F4-A4B5-495F-8940-78B181129CC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7507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92150" y="4427538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2938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FF7ACD-73B6-4455-9E1A-8E65E291566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227</a:t>
            </a:fld>
            <a:endParaRPr lang="ru-RU" altLang="ru-RU"/>
          </a:p>
        </p:txBody>
      </p:sp>
      <p:pic>
        <p:nvPicPr>
          <p:cNvPr id="27750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413" y="5003800"/>
            <a:ext cx="46101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115797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7507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92150" y="4427538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2938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FF7ACD-73B6-4455-9E1A-8E65E291566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228</a:t>
            </a:fld>
            <a:endParaRPr lang="ru-RU" altLang="ru-RU"/>
          </a:p>
        </p:txBody>
      </p:sp>
      <p:pic>
        <p:nvPicPr>
          <p:cNvPr id="27750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413" y="5003800"/>
            <a:ext cx="46101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7507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92150" y="4427538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2938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FF7ACD-73B6-4455-9E1A-8E65E291566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229</a:t>
            </a:fld>
            <a:endParaRPr lang="ru-RU" altLang="ru-RU"/>
          </a:p>
        </p:txBody>
      </p:sp>
      <p:pic>
        <p:nvPicPr>
          <p:cNvPr id="27750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413" y="5003800"/>
            <a:ext cx="46101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8538" y="395288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8531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92150" y="4427538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r>
              <a:rPr lang="ru-RU" altLang="ru-RU" b="1" dirty="0">
                <a:solidFill>
                  <a:srgbClr val="FF0000"/>
                </a:solidFill>
              </a:rPr>
              <a:t>ГРАНИЦА СЕГМЕНТА!!! – задание </a:t>
            </a:r>
            <a:r>
              <a:rPr lang="en-US" altLang="ru-RU" b="1" dirty="0">
                <a:solidFill>
                  <a:srgbClr val="FF0000"/>
                </a:solidFill>
              </a:rPr>
              <a:t>?</a:t>
            </a:r>
            <a:r>
              <a:rPr lang="ru-RU" altLang="ru-RU" b="1" dirty="0">
                <a:solidFill>
                  <a:srgbClr val="FF0000"/>
                </a:solidFill>
              </a:rPr>
              <a:t> ДЕЛЬТА чему равна</a:t>
            </a:r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3040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0E7CE7-D552-4403-AF07-0F3E63FF578C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230</a:t>
            </a:fld>
            <a:endParaRPr lang="ru-RU" altLang="ru-RU"/>
          </a:p>
        </p:txBody>
      </p:sp>
      <p:pic>
        <p:nvPicPr>
          <p:cNvPr id="27853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3995738"/>
            <a:ext cx="5932487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8538" y="395288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8531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92150" y="4427538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  <a:p>
            <a:pPr eaLnBrk="1" hangingPunct="1">
              <a:spcBef>
                <a:spcPct val="0"/>
              </a:spcBef>
            </a:pPr>
            <a:r>
              <a:rPr lang="ru-RU" altLang="ru-RU" b="1" dirty="0">
                <a:solidFill>
                  <a:srgbClr val="FF0000"/>
                </a:solidFill>
              </a:rPr>
              <a:t>ГРАНИЦА СЕГМЕНТА!!! – задание </a:t>
            </a:r>
            <a:r>
              <a:rPr lang="en-US" altLang="ru-RU" b="1" dirty="0">
                <a:solidFill>
                  <a:srgbClr val="FF0000"/>
                </a:solidFill>
              </a:rPr>
              <a:t>?</a:t>
            </a:r>
            <a:r>
              <a:rPr lang="ru-RU" altLang="ru-RU" b="1" dirty="0">
                <a:solidFill>
                  <a:srgbClr val="FF0000"/>
                </a:solidFill>
              </a:rPr>
              <a:t> ДЕЛЬТА чему равна</a:t>
            </a:r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3040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0E7CE7-D552-4403-AF07-0F3E63FF578C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231</a:t>
            </a:fld>
            <a:endParaRPr lang="ru-RU" altLang="ru-RU"/>
          </a:p>
        </p:txBody>
      </p:sp>
      <p:pic>
        <p:nvPicPr>
          <p:cNvPr id="27853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88" y="3995738"/>
            <a:ext cx="5932487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1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347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B3B6FD-2BB6-4063-A849-6B9E9DDD4A71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2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552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0404E5-E8D4-408C-AF02-CAA7696D051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3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654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201D5F-2345-41E7-9082-3FA7A09526D6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4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757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A37E61-3498-4660-94E8-6542698B2E59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7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/>
              <a:t>LK2_SKAN.doc</a:t>
            </a:r>
            <a:r>
              <a:rPr lang="en-US" altLang="ru-RU" baseline="0"/>
              <a:t> d </a:t>
            </a:r>
            <a:endParaRPr lang="ru-RU" altLang="ru-RU"/>
          </a:p>
        </p:txBody>
      </p:sp>
      <p:sp>
        <p:nvSpPr>
          <p:cNvPr id="24678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866B5A-CD52-4E4B-9B90-9796B0DAD38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80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FD6487-9368-4446-A29B-1EF089928ED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b="1" dirty="0"/>
              <a:t>echo off</a:t>
            </a:r>
            <a:endParaRPr lang="ru-RU" sz="1000" dirty="0"/>
          </a:p>
          <a:p>
            <a:r>
              <a:rPr lang="en-US" sz="1000" b="1" dirty="0"/>
              <a:t>:menu</a:t>
            </a:r>
            <a:endParaRPr lang="ru-RU" sz="1000" dirty="0"/>
          </a:p>
          <a:p>
            <a:r>
              <a:rPr lang="en-US" sz="1000" b="1" dirty="0" err="1"/>
              <a:t>cls</a:t>
            </a:r>
            <a:endParaRPr lang="ru-RU" sz="1000" dirty="0"/>
          </a:p>
          <a:p>
            <a:r>
              <a:rPr lang="en-US" sz="1000" b="1" dirty="0"/>
              <a:t>echo 1. </a:t>
            </a:r>
            <a:r>
              <a:rPr lang="ru-RU" sz="1000" b="1" dirty="0"/>
              <a:t>Режим 1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2. Режим 2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3. Выход</a:t>
            </a:r>
            <a:endParaRPr lang="ru-RU" sz="1000" dirty="0"/>
          </a:p>
          <a:p>
            <a:r>
              <a:rPr lang="en-US" sz="1000" b="1" dirty="0"/>
              <a:t>REM</a:t>
            </a:r>
            <a:r>
              <a:rPr lang="ru-RU" sz="1000" b="1" dirty="0"/>
              <a:t> ЗАПРОС НАЖАТИЯ КЛАВИШИ</a:t>
            </a:r>
            <a:endParaRPr lang="ru-RU" sz="1000" dirty="0"/>
          </a:p>
          <a:p>
            <a:r>
              <a:rPr lang="en-US" sz="1000" b="1" dirty="0"/>
              <a:t>be ask "</a:t>
            </a:r>
            <a:r>
              <a:rPr lang="en-US" sz="1000" b="1" dirty="0" err="1"/>
              <a:t>Выберете</a:t>
            </a:r>
            <a:r>
              <a:rPr lang="en-US" sz="1000" b="1" dirty="0"/>
              <a:t> </a:t>
            </a:r>
            <a:r>
              <a:rPr lang="en-US" sz="1000" b="1" dirty="0" err="1"/>
              <a:t>пункт</a:t>
            </a:r>
            <a:r>
              <a:rPr lang="en-US" sz="1000" b="1" dirty="0"/>
              <a:t> (1,2,3)" '123' default=2 timeout=10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if ERRORLEVEL 3 </a:t>
            </a:r>
            <a:r>
              <a:rPr lang="en-US" sz="1000" b="1" dirty="0" err="1"/>
              <a:t>goto</a:t>
            </a:r>
            <a:r>
              <a:rPr lang="en-US" sz="1000" b="1" dirty="0"/>
              <a:t> 3</a:t>
            </a:r>
            <a:endParaRPr lang="ru-RU" sz="1000" dirty="0"/>
          </a:p>
          <a:p>
            <a:r>
              <a:rPr lang="en-US" sz="1000" b="1" dirty="0"/>
              <a:t>if ERRORLEVEL 2 </a:t>
            </a:r>
            <a:r>
              <a:rPr lang="en-US" sz="1000" b="1" dirty="0" err="1"/>
              <a:t>goto</a:t>
            </a:r>
            <a:r>
              <a:rPr lang="en-US" sz="1000" b="1" dirty="0"/>
              <a:t> 2</a:t>
            </a:r>
            <a:endParaRPr lang="ru-RU" sz="1000" dirty="0"/>
          </a:p>
          <a:p>
            <a:r>
              <a:rPr lang="en-US" sz="1000" b="1" dirty="0"/>
              <a:t>if ERRORLEVEL 1 </a:t>
            </a:r>
            <a:r>
              <a:rPr lang="en-US" sz="1000" b="1" dirty="0" err="1"/>
              <a:t>goto</a:t>
            </a:r>
            <a:r>
              <a:rPr lang="en-US" sz="1000" b="1" dirty="0"/>
              <a:t> 1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:1</a:t>
            </a:r>
            <a:endParaRPr lang="ru-RU" sz="1000" dirty="0"/>
          </a:p>
          <a:p>
            <a:r>
              <a:rPr lang="en-US" sz="1000" b="1" dirty="0"/>
              <a:t>echo 1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:2</a:t>
            </a:r>
            <a:endParaRPr lang="ru-RU" sz="1000" dirty="0"/>
          </a:p>
          <a:p>
            <a:r>
              <a:rPr lang="en-US" sz="1000" b="1" dirty="0"/>
              <a:t>echo 2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:3</a:t>
            </a:r>
            <a:endParaRPr lang="ru-RU" sz="1000" dirty="0"/>
          </a:p>
          <a:p>
            <a:r>
              <a:rPr lang="en-US" sz="1000" b="1" dirty="0"/>
              <a:t>echo 3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ru-RU" sz="1000" b="1" dirty="0"/>
              <a:t>:</a:t>
            </a:r>
            <a:r>
              <a:rPr lang="en-US" sz="1000" b="1" dirty="0"/>
              <a:t>fin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Завершение программы</a:t>
            </a:r>
            <a:endParaRPr lang="ru-RU" sz="1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25320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0001110 = 1</a:t>
            </a:r>
            <a:r>
              <a:rPr lang="en-US" dirty="0"/>
              <a:t>EH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239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605383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000 </a:t>
            </a:r>
            <a:r>
              <a:rPr lang="en-US" b="1" dirty="0">
                <a:solidFill>
                  <a:srgbClr val="FF0000"/>
                </a:solidFill>
              </a:rPr>
              <a:t>01</a:t>
            </a:r>
            <a:r>
              <a:rPr lang="en-US" dirty="0"/>
              <a:t> 110 =0Eh  *** 01 = CS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240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922571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7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dirty="0"/>
              <a:t>ЛК2 СКАН</a:t>
            </a:r>
          </a:p>
        </p:txBody>
      </p:sp>
      <p:sp>
        <p:nvSpPr>
          <p:cNvPr id="24678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866B5A-CD52-4E4B-9B90-9796B0DAD38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250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72" y="4283968"/>
            <a:ext cx="5841082" cy="414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733738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251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032" y="4067944"/>
            <a:ext cx="75342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96465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7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678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866B5A-CD52-4E4B-9B90-9796B0DAD38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7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4678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866B5A-CD52-4E4B-9B90-9796B0DAD38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259</a:t>
            </a:fld>
            <a:endParaRPr lang="ru-RU" altLang="ru-RU"/>
          </a:p>
        </p:txBody>
      </p:sp>
      <p:pic>
        <p:nvPicPr>
          <p:cNvPr id="338946" name="Picture 2" descr="Лек_0020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64" y="4572000"/>
            <a:ext cx="5932487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COMMND.ASM</a:t>
            </a:r>
            <a:r>
              <a:rPr lang="ru-RU" b="1" dirty="0">
                <a:solidFill>
                  <a:srgbClr val="FF0000"/>
                </a:solidFill>
              </a:rPr>
              <a:t> – </a:t>
            </a:r>
            <a:r>
              <a:rPr lang="en-US" b="1" dirty="0">
                <a:solidFill>
                  <a:srgbClr val="FF0000"/>
                </a:solidFill>
              </a:rPr>
              <a:t>QC25/2017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263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14053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7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678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866B5A-CD52-4E4B-9B90-9796B0DAD38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5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dirty="0"/>
              <a:t>Значения для представления данных: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dirty="0"/>
              <a:t>1б</a:t>
            </a:r>
            <a:r>
              <a:rPr lang="ru-RU" altLang="ru-RU" baseline="0" dirty="0"/>
              <a:t> – 0-256 (+128  ÷ -127)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aseline="0" dirty="0"/>
              <a:t>2б – 0  - 65535  (+32768 </a:t>
            </a:r>
            <a:r>
              <a:rPr kumimoji="0" lang="ru-RU" alt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÷ - </a:t>
            </a:r>
            <a:r>
              <a:rPr lang="ru-RU" altLang="ru-RU" baseline="0" dirty="0"/>
              <a:t>32767 </a:t>
            </a:r>
            <a:r>
              <a:rPr kumimoji="0" lang="ru-RU" alt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altLang="ru-RU" baseline="0" dirty="0"/>
              <a:t>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aseline="0" dirty="0"/>
              <a:t>4б – 0  - 1099511627775  (549755813888÷ 549755813887 )</a:t>
            </a:r>
          </a:p>
        </p:txBody>
      </p:sp>
      <p:sp>
        <p:nvSpPr>
          <p:cNvPr id="23859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734F4D-D7CE-4725-A576-082B1623A8C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b="1" dirty="0"/>
              <a:t>echo off</a:t>
            </a:r>
            <a:endParaRPr lang="ru-RU" sz="1000" dirty="0"/>
          </a:p>
          <a:p>
            <a:r>
              <a:rPr lang="en-US" sz="1000" b="1" dirty="0"/>
              <a:t>:menu</a:t>
            </a:r>
            <a:endParaRPr lang="ru-RU" sz="1000" dirty="0"/>
          </a:p>
          <a:p>
            <a:r>
              <a:rPr lang="en-US" sz="1000" b="1" dirty="0" err="1"/>
              <a:t>cls</a:t>
            </a:r>
            <a:endParaRPr lang="ru-RU" sz="1000" dirty="0"/>
          </a:p>
          <a:p>
            <a:r>
              <a:rPr lang="en-US" sz="1000" b="1" dirty="0"/>
              <a:t>echo 1. </a:t>
            </a:r>
            <a:r>
              <a:rPr lang="ru-RU" sz="1000" b="1" dirty="0"/>
              <a:t>Режим 1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2. Режим 2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3. Выход</a:t>
            </a:r>
            <a:endParaRPr lang="ru-RU" sz="1000" dirty="0"/>
          </a:p>
          <a:p>
            <a:r>
              <a:rPr lang="en-US" sz="1000" b="1" dirty="0"/>
              <a:t>REM</a:t>
            </a:r>
            <a:r>
              <a:rPr lang="ru-RU" sz="1000" b="1" dirty="0"/>
              <a:t> ЗАПРОС НАЖАТИЯ КЛАВИШИ</a:t>
            </a:r>
            <a:endParaRPr lang="ru-RU" sz="1000" dirty="0"/>
          </a:p>
          <a:p>
            <a:r>
              <a:rPr lang="en-US" sz="1000" b="1" dirty="0"/>
              <a:t>be ask "</a:t>
            </a:r>
            <a:r>
              <a:rPr lang="en-US" sz="1000" b="1" dirty="0" err="1"/>
              <a:t>Выберете</a:t>
            </a:r>
            <a:r>
              <a:rPr lang="en-US" sz="1000" b="1" dirty="0"/>
              <a:t> </a:t>
            </a:r>
            <a:r>
              <a:rPr lang="en-US" sz="1000" b="1" dirty="0" err="1"/>
              <a:t>пункт</a:t>
            </a:r>
            <a:r>
              <a:rPr lang="en-US" sz="1000" b="1" dirty="0"/>
              <a:t> (1,2,3)" '123' default=2 timeout=10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if ERRORLEVEL 3 </a:t>
            </a:r>
            <a:r>
              <a:rPr lang="en-US" sz="1000" b="1" dirty="0" err="1"/>
              <a:t>goto</a:t>
            </a:r>
            <a:r>
              <a:rPr lang="en-US" sz="1000" b="1" dirty="0"/>
              <a:t> 3</a:t>
            </a:r>
            <a:endParaRPr lang="ru-RU" sz="1000" dirty="0"/>
          </a:p>
          <a:p>
            <a:r>
              <a:rPr lang="en-US" sz="1000" b="1" dirty="0"/>
              <a:t>if ERRORLEVEL 2 </a:t>
            </a:r>
            <a:r>
              <a:rPr lang="en-US" sz="1000" b="1" dirty="0" err="1"/>
              <a:t>goto</a:t>
            </a:r>
            <a:r>
              <a:rPr lang="en-US" sz="1000" b="1" dirty="0"/>
              <a:t> 2</a:t>
            </a:r>
            <a:endParaRPr lang="ru-RU" sz="1000" dirty="0"/>
          </a:p>
          <a:p>
            <a:r>
              <a:rPr lang="en-US" sz="1000" b="1" dirty="0"/>
              <a:t>if ERRORLEVEL 1 </a:t>
            </a:r>
            <a:r>
              <a:rPr lang="en-US" sz="1000" b="1" dirty="0" err="1"/>
              <a:t>goto</a:t>
            </a:r>
            <a:r>
              <a:rPr lang="en-US" sz="1000" b="1" dirty="0"/>
              <a:t> 1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:1</a:t>
            </a:r>
            <a:endParaRPr lang="ru-RU" sz="1000" dirty="0"/>
          </a:p>
          <a:p>
            <a:r>
              <a:rPr lang="en-US" sz="1000" b="1" dirty="0"/>
              <a:t>echo 1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:2</a:t>
            </a:r>
            <a:endParaRPr lang="ru-RU" sz="1000" dirty="0"/>
          </a:p>
          <a:p>
            <a:r>
              <a:rPr lang="en-US" sz="1000" b="1" dirty="0"/>
              <a:t>echo 2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:3</a:t>
            </a:r>
            <a:endParaRPr lang="ru-RU" sz="1000" dirty="0"/>
          </a:p>
          <a:p>
            <a:r>
              <a:rPr lang="en-US" sz="1000" b="1" dirty="0"/>
              <a:t>echo 3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ru-RU" sz="1000" b="1" dirty="0"/>
              <a:t>:</a:t>
            </a:r>
            <a:r>
              <a:rPr lang="en-US" sz="1000" b="1" dirty="0"/>
              <a:t>fin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Завершение программы</a:t>
            </a:r>
            <a:endParaRPr lang="ru-RU" sz="1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25320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7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678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866B5A-CD52-4E4B-9B90-9796B0DAD38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/>
              <a:t>Про отладку, ее место, назначение и сравнение с тестированием</a:t>
            </a:r>
          </a:p>
        </p:txBody>
      </p:sp>
      <p:sp>
        <p:nvSpPr>
          <p:cNvPr id="24371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1D2DA8-A6DA-46CF-9FA8-C36AD7CBB561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2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1811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84A8B4-7BD1-4608-9F3D-726CB2FBDE8F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/>
              <a:t>Про отладку, ее место, назначение и сравнение с тестированием</a:t>
            </a:r>
          </a:p>
        </p:txBody>
      </p:sp>
      <p:sp>
        <p:nvSpPr>
          <p:cNvPr id="24371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1D2DA8-A6DA-46CF-9FA8-C36AD7CBB561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5233A57-5012-4654-97A1-B6071B39AB33}" type="slidenum">
              <a:rPr lang="ru-RU" smtClean="0"/>
              <a:pPr>
                <a:defRPr/>
              </a:pPr>
              <a:t>285</a:t>
            </a:fld>
            <a:endParaRPr lang="ru-RU"/>
          </a:p>
        </p:txBody>
      </p:sp>
      <p:sp>
        <p:nvSpPr>
          <p:cNvPr id="5" name="Заметки 4"/>
          <p:cNvSpPr txBox="1">
            <a:spLocks noGrp="1" noRot="1" noChangeAspect="1" noMove="1" noResize="1" noEditPoints="1" noAdjustHandles="1" noChangeArrowheads="1" noChangeShapeType="1" noTextEdit="1"/>
          </p:cNvSpPr>
          <p:nvPr>
            <p:ph type="body" idx="1"/>
          </p:nvPr>
        </p:nvSpPr>
        <p:spPr>
          <a:blipFill rotWithShape="1">
            <a:blip r:embed="rId3"/>
            <a:stretch>
              <a:fillRect l="-301" t="-699" b="-2098"/>
            </a:stretch>
          </a:blipFill>
        </p:spPr>
        <p:txBody>
          <a:bodyPr/>
          <a:lstStyle/>
          <a:p>
            <a:pPr>
              <a:defRPr/>
            </a:pPr>
            <a:r>
              <a:rPr lang="ru-RU" sz="1400">
                <a:noFill/>
              </a:rPr>
              <a:t> </a:t>
            </a:r>
          </a:p>
        </p:txBody>
      </p:sp>
    </p:spTree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7267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660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2221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95B3C3-4842-40D7-91ED-E11D83C5507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286</a:t>
            </a:fld>
            <a:endParaRPr lang="ru-RU" alt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08050" y="6227763"/>
          <a:ext cx="4681538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8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Номер/Адрес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Команда/Оператор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1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Команда 1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2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Команда 2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Команда 3</a:t>
                      </a:r>
                    </a:p>
                    <a:p>
                      <a:r>
                        <a:rPr lang="ru-RU" dirty="0"/>
                        <a:t>…</a:t>
                      </a:r>
                    </a:p>
                  </a:txBody>
                  <a:tcPr marL="91460" marR="9146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1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52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900" u="sng">
                <a:solidFill>
                  <a:srgbClr val="FF0000"/>
                </a:solidFill>
              </a:rPr>
              <a:t>Принцип однородности памяти: </a:t>
            </a:r>
            <a:endParaRPr lang="ru-RU" altLang="ru-RU" sz="90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ru-RU" altLang="ru-RU" sz="900"/>
              <a:t>Команды и данные хранятся в одной и той же памяти и внешне в памяти неразличимы. Распознать их можно только по способу использования; то есть одно и то же значение в ячейке памяти может использоваться и как данные, и как команда, и как адрес в зависимости лишь от способа обращения к нему. Это позволяет производить над командами те же операции, что и над числами, и, соответственно, открывает ряд возможностей. Так, циклически изменяя адресную часть команды, можно обеспечить обращение к последовательным элементам массива данных. Такой прием носит название модификации команд и с позиций современного программирования не приветствуется. Более полезным является другое следствие принципа однородности, когда команды одной программы могут быть получены как результат исполнения другой программы. Эта возможность лежит в основе трансляции — перевода текста программы с языка высокого уровня на язык конкретной вычислительной машины.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u="sng">
                <a:solidFill>
                  <a:srgbClr val="FF0000"/>
                </a:solidFill>
              </a:rPr>
              <a:t>Принцип адресации: </a:t>
            </a:r>
            <a:endParaRPr lang="ru-RU" altLang="ru-RU" sz="90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ru-RU" altLang="ru-RU" sz="900"/>
              <a:t>Структурно основная память состоит из пронумерованных ячеек, причем процессору в произвольный момент доступна любая ячейка. Двоичные коды команд и данных разделяются на единицы информации, называемые словами, и хранятся в ячейках памяти, а для доступа к ним используются номера соответствующих ячеек — адреса.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u="sng">
                <a:solidFill>
                  <a:srgbClr val="FF0000"/>
                </a:solidFill>
              </a:rPr>
              <a:t>Принцип программного управления:</a:t>
            </a:r>
            <a:r>
              <a:rPr lang="ru-RU" altLang="ru-RU" sz="900"/>
              <a:t>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/>
              <a:t>Все вычисления, предусмотренные алгоритмом решения задачи, должны быть представлены в виде программы, состоящей из последовательности управляющих слов — команд. Каждая команда предписывает некоторую операцию из набора операций, реализуемых вычислительной машиной. Команды программы хранятся в последовательных ячейках памяти вычислительной машины и выполняются в естественной последовательности, то есть в порядке их положения в программе. При необходимости, с помощью специальных команд, эта последовательность может быть изменена. Решение об изменении порядка выполнения команд программы принимается либо на основании анализа результатов предшествующих вычислений, либо безусловно.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 u="sng">
                <a:solidFill>
                  <a:srgbClr val="FF0000"/>
                </a:solidFill>
              </a:rPr>
              <a:t>Принцип двоичного кодирования: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900"/>
              <a:t>Согласно этому принципу, вся информация, как данные, так и команды, кодируются двоичными цифрами </a:t>
            </a:r>
            <a:r>
              <a:rPr lang="ru-RU" altLang="ru-RU" sz="900" b="1"/>
              <a:t>0 и 1</a:t>
            </a:r>
            <a:r>
              <a:rPr lang="ru-RU" altLang="ru-RU" sz="900"/>
              <a:t>. Каждый тип информации представляется двоичной последовательностью и имеет свой формат. Последовательность битов в формате, имеющая определенный смысл, называется полем. В числовой информации обычно выделяют поле знака и поле значащих разрядов. В формате команды можно выделить два поля: поле кода операции и поле адресов.</a:t>
            </a:r>
          </a:p>
          <a:p>
            <a:pPr eaLnBrk="1" hangingPunct="1">
              <a:spcBef>
                <a:spcPct val="0"/>
              </a:spcBef>
            </a:pPr>
            <a:endParaRPr lang="ru-RU" altLang="ru-RU" sz="900"/>
          </a:p>
        </p:txBody>
      </p:sp>
      <p:sp>
        <p:nvSpPr>
          <p:cNvPr id="22118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97CDFF-B133-41F2-9724-8A936EECB49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4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2016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BB2A9A-DABA-4891-AE26-648289F6F66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8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781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A48889-874A-4DBF-AE14-88F7A82F5ED9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9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883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2350C2-54C7-4AB4-A69B-32293F6518F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b="1" dirty="0"/>
              <a:t>echo off</a:t>
            </a:r>
            <a:endParaRPr lang="ru-RU" sz="1000" dirty="0"/>
          </a:p>
          <a:p>
            <a:r>
              <a:rPr lang="en-US" sz="1000" b="1" dirty="0"/>
              <a:t>:menu</a:t>
            </a:r>
            <a:endParaRPr lang="ru-RU" sz="1000" dirty="0"/>
          </a:p>
          <a:p>
            <a:r>
              <a:rPr lang="en-US" sz="1000" b="1" dirty="0" err="1"/>
              <a:t>cls</a:t>
            </a:r>
            <a:endParaRPr lang="ru-RU" sz="1000" dirty="0"/>
          </a:p>
          <a:p>
            <a:r>
              <a:rPr lang="en-US" sz="1000" b="1" dirty="0"/>
              <a:t>echo 1. </a:t>
            </a:r>
            <a:r>
              <a:rPr lang="ru-RU" sz="1000" b="1" dirty="0"/>
              <a:t>Режим 1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2. Режим 2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3. Выход</a:t>
            </a:r>
            <a:endParaRPr lang="ru-RU" sz="1000" dirty="0"/>
          </a:p>
          <a:p>
            <a:r>
              <a:rPr lang="en-US" sz="1000" b="1" dirty="0"/>
              <a:t>REM</a:t>
            </a:r>
            <a:r>
              <a:rPr lang="ru-RU" sz="1000" b="1" dirty="0"/>
              <a:t> ЗАПРОС НАЖАТИЯ КЛАВИШИ</a:t>
            </a:r>
            <a:endParaRPr lang="ru-RU" sz="1000" dirty="0"/>
          </a:p>
          <a:p>
            <a:r>
              <a:rPr lang="en-US" sz="1000" b="1" dirty="0"/>
              <a:t>be ask "</a:t>
            </a:r>
            <a:r>
              <a:rPr lang="en-US" sz="1000" b="1" dirty="0" err="1"/>
              <a:t>Выберете</a:t>
            </a:r>
            <a:r>
              <a:rPr lang="en-US" sz="1000" b="1" dirty="0"/>
              <a:t> </a:t>
            </a:r>
            <a:r>
              <a:rPr lang="en-US" sz="1000" b="1" dirty="0" err="1"/>
              <a:t>пункт</a:t>
            </a:r>
            <a:r>
              <a:rPr lang="en-US" sz="1000" b="1" dirty="0"/>
              <a:t> (1,2,3)" '123' default=2 timeout=10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if ERRORLEVEL 3 </a:t>
            </a:r>
            <a:r>
              <a:rPr lang="en-US" sz="1000" b="1" dirty="0" err="1"/>
              <a:t>goto</a:t>
            </a:r>
            <a:r>
              <a:rPr lang="en-US" sz="1000" b="1" dirty="0"/>
              <a:t> 3</a:t>
            </a:r>
            <a:endParaRPr lang="ru-RU" sz="1000" dirty="0"/>
          </a:p>
          <a:p>
            <a:r>
              <a:rPr lang="en-US" sz="1000" b="1" dirty="0"/>
              <a:t>if ERRORLEVEL 2 </a:t>
            </a:r>
            <a:r>
              <a:rPr lang="en-US" sz="1000" b="1" dirty="0" err="1"/>
              <a:t>goto</a:t>
            </a:r>
            <a:r>
              <a:rPr lang="en-US" sz="1000" b="1" dirty="0"/>
              <a:t> 2</a:t>
            </a:r>
            <a:endParaRPr lang="ru-RU" sz="1000" dirty="0"/>
          </a:p>
          <a:p>
            <a:r>
              <a:rPr lang="en-US" sz="1000" b="1" dirty="0"/>
              <a:t>if ERRORLEVEL 1 </a:t>
            </a:r>
            <a:r>
              <a:rPr lang="en-US" sz="1000" b="1" dirty="0" err="1"/>
              <a:t>goto</a:t>
            </a:r>
            <a:r>
              <a:rPr lang="en-US" sz="1000" b="1" dirty="0"/>
              <a:t> 1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:1</a:t>
            </a:r>
            <a:endParaRPr lang="ru-RU" sz="1000" dirty="0"/>
          </a:p>
          <a:p>
            <a:r>
              <a:rPr lang="en-US" sz="1000" b="1" dirty="0"/>
              <a:t>echo 1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:2</a:t>
            </a:r>
            <a:endParaRPr lang="ru-RU" sz="1000" dirty="0"/>
          </a:p>
          <a:p>
            <a:r>
              <a:rPr lang="en-US" sz="1000" b="1" dirty="0"/>
              <a:t>echo 2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:3</a:t>
            </a:r>
            <a:endParaRPr lang="ru-RU" sz="1000" dirty="0"/>
          </a:p>
          <a:p>
            <a:r>
              <a:rPr lang="en-US" sz="1000" b="1" dirty="0"/>
              <a:t>echo 3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ru-RU" sz="1000" b="1" dirty="0"/>
              <a:t>:</a:t>
            </a:r>
            <a:r>
              <a:rPr lang="en-US" sz="1000" b="1" dirty="0"/>
              <a:t>fin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Завершение программы</a:t>
            </a:r>
            <a:endParaRPr lang="ru-RU" sz="1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25320"/>
      </p:ext>
    </p:extLst>
  </p:cSld>
  <p:clrMapOvr>
    <a:masterClrMapping/>
  </p:clrMapOvr>
</p:notes>
</file>

<file path=ppt/notesSlides/notesSlide1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0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 CF</a:t>
            </a:r>
            <a:r>
              <a:rPr lang="ru-RU" altLang="ru-RU" sz="800" dirty="0"/>
              <a:t> – бит переноса: устанавливается в 1, когда арифметическая операция генерирует перенос или выход за разрядную сетку результата. сбрасывается в 0 в противном случае. Этот флаг показывает состояние переполнения для </a:t>
            </a:r>
            <a:r>
              <a:rPr lang="ru-RU" altLang="ru-RU" sz="800" dirty="0" err="1"/>
              <a:t>беззнаковых</a:t>
            </a:r>
            <a:r>
              <a:rPr lang="ru-RU" altLang="ru-RU" sz="800" dirty="0"/>
              <a:t> целочисленных арифметических действий. Он также используется в арифметических действиях с повышенной точностью. Может быть установлен командой STC или сброшен командой CLC.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PF</a:t>
            </a:r>
            <a:r>
              <a:rPr lang="ru-RU" altLang="ru-RU" sz="800" dirty="0"/>
              <a:t> – бит четности: устанавливается в 1, если результат последней операции имеет четное число единиц.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AF</a:t>
            </a:r>
            <a:r>
              <a:rPr lang="ru-RU" altLang="ru-RU" sz="800" dirty="0"/>
              <a:t> – бит вспомогательного переноса: устанавливается в 1, если арифметическая операция генерирует перенос из младшей тетрады битов (из 3 бита в 4), сбрасывается в 0 в противном случае. Этот флаг используется в двоично-десятичной арифметике.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ZF</a:t>
            </a:r>
            <a:r>
              <a:rPr lang="ru-RU" altLang="ru-RU" sz="800" dirty="0"/>
              <a:t> – бит нулевого значения: устанавливается в 1, если результат нулевой,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SF</a:t>
            </a:r>
            <a:r>
              <a:rPr lang="ru-RU" altLang="ru-RU" sz="800" dirty="0"/>
              <a:t> – знаковый бит: устанавливается равным старшему биту результата, который определяет знак в знаковых целочисленных операциях (0 – положительное число, 1 – отрицательное число).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TF</a:t>
            </a:r>
            <a:r>
              <a:rPr lang="ru-RU" altLang="ru-RU" sz="800" dirty="0"/>
              <a:t> – бит пошаговой отладки: устанавливается в 1 для включения режима пошаговой отладки программы,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IF</a:t>
            </a:r>
            <a:r>
              <a:rPr lang="ru-RU" altLang="ru-RU" sz="800" dirty="0"/>
              <a:t> – бит прерываний: при значении 1 микропроцессор реагирует на внешние аппаратные прерывания по входу INTR. При значении 0 микропроцессор игнорирует внешние прерывания.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DF</a:t>
            </a:r>
            <a:r>
              <a:rPr lang="ru-RU" altLang="ru-RU" sz="800" dirty="0"/>
              <a:t> – бит направления: управляет строковыми командами (MOVS, CMPS, SCAS, LODS, STOS). Если DF = 1 (команда STD), то содержимое индексных </a:t>
            </a:r>
            <a:r>
              <a:rPr lang="ru-RU" altLang="ru-RU" sz="800" dirty="0" err="1"/>
              <a:t>регистровESI</a:t>
            </a:r>
            <a:r>
              <a:rPr lang="ru-RU" altLang="ru-RU" sz="800" dirty="0"/>
              <a:t>, EDI увеличивается, если DF = 0 (команда CLD), то содержимое индексных регистров ESI, EDI уменьшается.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OF</a:t>
            </a:r>
            <a:r>
              <a:rPr lang="ru-RU" altLang="ru-RU" sz="800" dirty="0"/>
              <a:t> – бит переполнения: устанавливается в 1, если целочисленный результат выходит за пределы разрядной сетки. Тем самым данный бит указывает на потерю старшего бита результата.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IOPL</a:t>
            </a:r>
            <a:r>
              <a:rPr lang="ru-RU" altLang="ru-RU" sz="800" dirty="0"/>
              <a:t> – уровень приоритета: 2-битовое поле, которое отображает уровень приоритета ввода-вывода для выполняемой в данное время программы или задачи. Действительный приоритет задачи может быть меньше или равен IOPL.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NT</a:t>
            </a:r>
            <a:r>
              <a:rPr lang="ru-RU" altLang="ru-RU" sz="800" dirty="0"/>
              <a:t> – флаг вложенной задачи: управляет последовательностью вызванных и прерванных задач. Установлен в 1, если текущая задача связана с предыдущей, сброшен в 0, если текущая задача не связана с другими задачами.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RF</a:t>
            </a:r>
            <a:r>
              <a:rPr lang="ru-RU" altLang="ru-RU" sz="800" dirty="0"/>
              <a:t> — флаг возобновления: используется при обработке прерываний от регистров отладки.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VM</a:t>
            </a:r>
            <a:r>
              <a:rPr lang="ru-RU" altLang="ru-RU" sz="800" dirty="0"/>
              <a:t> — флаг виртуального 8086: признак работы процессора в режиме виртуального 8086: 1 – процессор работает в режиме виртуального 8086, 0 – процессор работает в реальном или защищенном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AC</a:t>
            </a:r>
            <a:r>
              <a:rPr lang="ru-RU" altLang="ru-RU" sz="800" dirty="0"/>
              <a:t> — флаг контроля выравнивания: предназначен для разрешения контроля выравнивания при обращениях к памяти. Если требуется контролировать выравнивание данных и команд по адресам, кратным 2 или 4, то установка данных битов приведет к тому, что все обращения по некратным адресам будут вызывать исключительную ситуацию.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VIF</a:t>
            </a:r>
            <a:r>
              <a:rPr lang="ru-RU" altLang="ru-RU" sz="800" dirty="0"/>
              <a:t> — флаг виртуального прерывания: при определенных условиях (одно из которых – работа микропроцессора в V-режиме) является аналогом флага IF. Флаг VIF используется совместно с флагом VIP.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VIP</a:t>
            </a:r>
            <a:r>
              <a:rPr lang="ru-RU" altLang="ru-RU" sz="800" dirty="0"/>
              <a:t> — флаг отложенного виртуального прерывания: устанавливается в 1 для индикации отложенного прерывания. Используется совместно с VIF в виртуальном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ID</a:t>
            </a:r>
            <a:r>
              <a:rPr lang="ru-RU" altLang="ru-RU" sz="800" dirty="0"/>
              <a:t> — флаг поддержки идентификации процессора: используется для отображения поддержки микропроцессором инструкции CPUID.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dirty="0"/>
              <a:t> </a:t>
            </a:r>
          </a:p>
        </p:txBody>
      </p:sp>
      <p:sp>
        <p:nvSpPr>
          <p:cNvPr id="24986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4BBB52-9522-42A6-9F17-1D0ACF31523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3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 sz="1600" b="1" dirty="0"/>
              <a:t>FIRSTdKP.asm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600" b="1" dirty="0" err="1"/>
              <a:t>I,d</a:t>
            </a:r>
            <a:endParaRPr lang="en-US" altLang="ru-RU" sz="1600" b="1" dirty="0"/>
          </a:p>
          <a:p>
            <a:pPr eaLnBrk="1" hangingPunct="1">
              <a:spcBef>
                <a:spcPct val="0"/>
              </a:spcBef>
            </a:pPr>
            <a:r>
              <a:rPr lang="en-US" altLang="ru-RU" sz="1600" b="1" dirty="0" err="1"/>
              <a:t>I,x</a:t>
            </a:r>
            <a:endParaRPr lang="en-US" altLang="ru-RU" sz="1600" b="1" dirty="0"/>
          </a:p>
          <a:p>
            <a:pPr eaLnBrk="1" hangingPunct="1">
              <a:spcBef>
                <a:spcPct val="0"/>
              </a:spcBef>
            </a:pPr>
            <a:r>
              <a:rPr lang="ru-RU" altLang="ru-RU" sz="1600" b="1" dirty="0"/>
              <a:t>В </a:t>
            </a:r>
            <a:r>
              <a:rPr lang="en-US" altLang="ru-RU" sz="1600" b="1" dirty="0"/>
              <a:t>QC - WATCH</a:t>
            </a:r>
            <a:endParaRPr lang="ru-RU" altLang="ru-RU" b="1" dirty="0"/>
          </a:p>
        </p:txBody>
      </p:sp>
      <p:sp>
        <p:nvSpPr>
          <p:cNvPr id="25293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A1E7E9-4ECF-4727-9C44-DE3C4442F62F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0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 CF</a:t>
            </a:r>
            <a:r>
              <a:rPr lang="ru-RU" altLang="ru-RU" sz="800" dirty="0"/>
              <a:t> – бит переноса: устанавливается в 1, когда арифметическая операция генерирует перенос или выход за разрядную сетку результата. сбрасывается в 0 в противном случае. Этот флаг показывает состояние переполнения для </a:t>
            </a:r>
            <a:r>
              <a:rPr lang="ru-RU" altLang="ru-RU" sz="800" dirty="0" err="1"/>
              <a:t>беззнаковых</a:t>
            </a:r>
            <a:r>
              <a:rPr lang="ru-RU" altLang="ru-RU" sz="800" dirty="0"/>
              <a:t> целочисленных арифметических действий. Он также используется в арифметических действиях с повышенной точностью. Может быть установлен командой STC или сброшен командой CLC.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PF</a:t>
            </a:r>
            <a:r>
              <a:rPr lang="ru-RU" altLang="ru-RU" sz="800" dirty="0"/>
              <a:t> – бит четности: устанавливается в 1, если результат последней операции имеет четное число единиц.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AF</a:t>
            </a:r>
            <a:r>
              <a:rPr lang="ru-RU" altLang="ru-RU" sz="800" dirty="0"/>
              <a:t> – бит вспомогательного переноса: устанавливается в 1, если арифметическая операция генерирует перенос из младшей тетрады битов (из 3 бита в 4), сбрасывается в 0 в противном случае. Этот флаг используется в двоично-десятичной арифметике.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ZF</a:t>
            </a:r>
            <a:r>
              <a:rPr lang="ru-RU" altLang="ru-RU" sz="800" dirty="0"/>
              <a:t> – бит нулевого значения: устанавливается в 1, если результат нулевой,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SF</a:t>
            </a:r>
            <a:r>
              <a:rPr lang="ru-RU" altLang="ru-RU" sz="800" dirty="0"/>
              <a:t> – знаковый бит: устанавливается равным старшему биту результата, который определяет знак в знаковых целочисленных операциях (0 – положительное число, 1 – отрицательное число).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TF</a:t>
            </a:r>
            <a:r>
              <a:rPr lang="ru-RU" altLang="ru-RU" sz="800" dirty="0"/>
              <a:t> – бит пошаговой отладки: устанавливается в 1 для включения режима пошаговой отладки программы,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IF</a:t>
            </a:r>
            <a:r>
              <a:rPr lang="ru-RU" altLang="ru-RU" sz="800" dirty="0"/>
              <a:t> – бит прерываний: при значении 1 микропроцессор реагирует на внешние аппаратные прерывания по входу INTR. При значении 0 микропроцессор игнорирует внешние прерывания.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DF</a:t>
            </a:r>
            <a:r>
              <a:rPr lang="ru-RU" altLang="ru-RU" sz="800" dirty="0"/>
              <a:t> – бит направления: управляет строковыми командами (MOVS, CMPS, SCAS, LODS, STOS). Если DF = 1 (команда STD), то содержимое индексных </a:t>
            </a:r>
            <a:r>
              <a:rPr lang="ru-RU" altLang="ru-RU" sz="800" dirty="0" err="1"/>
              <a:t>регистровESI</a:t>
            </a:r>
            <a:r>
              <a:rPr lang="ru-RU" altLang="ru-RU" sz="800" dirty="0"/>
              <a:t>, EDI увеличивается, если DF = 0 (команда CLD), то содержимое индексных регистров ESI, EDI уменьшается.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OF</a:t>
            </a:r>
            <a:r>
              <a:rPr lang="ru-RU" altLang="ru-RU" sz="800" dirty="0"/>
              <a:t> – бит переполнения: устанавливается в 1, если целочисленный результат выходит за пределы разрядной сетки. Тем самым данный бит указывает на потерю старшего бита результата.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IOPL</a:t>
            </a:r>
            <a:r>
              <a:rPr lang="ru-RU" altLang="ru-RU" sz="800" dirty="0"/>
              <a:t> – уровень приоритета: 2-битовое поле, которое отображает уровень приоритета ввода-вывода для выполняемой в данное время программы или задачи. Действительный приоритет задачи может быть меньше или равен IOPL.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NT</a:t>
            </a:r>
            <a:r>
              <a:rPr lang="ru-RU" altLang="ru-RU" sz="800" dirty="0"/>
              <a:t> – флаг вложенной задачи: управляет последовательностью вызванных и прерванных задач. Установлен в 1, если текущая задача связана с предыдущей, сброшен в 0, если текущая задача не связана с другими задачами.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RF</a:t>
            </a:r>
            <a:r>
              <a:rPr lang="ru-RU" altLang="ru-RU" sz="800" dirty="0"/>
              <a:t> — флаг возобновления: используется при обработке прерываний от регистров отладки.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VM</a:t>
            </a:r>
            <a:r>
              <a:rPr lang="ru-RU" altLang="ru-RU" sz="800" dirty="0"/>
              <a:t> — флаг виртуального 8086: признак работы процессора в режиме виртуального 8086: 1 – процессор работает в режиме виртуального 8086, 0 – процессор работает в реальном или защищенном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AC</a:t>
            </a:r>
            <a:r>
              <a:rPr lang="ru-RU" altLang="ru-RU" sz="800" dirty="0"/>
              <a:t> — флаг контроля выравнивания: предназначен для разрешения контроля выравнивания при обращениях к памяти. Если требуется контролировать выравнивание данных и команд по адресам, кратным 2 или 4, то установка данных битов приведет к тому, что все обращения по некратным адресам будут вызывать исключительную ситуацию.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VIF</a:t>
            </a:r>
            <a:r>
              <a:rPr lang="ru-RU" altLang="ru-RU" sz="800" dirty="0"/>
              <a:t> — флаг виртуального прерывания: при определенных условиях (одно из которых – работа микропроцессора в V-режиме) является аналогом флага IF. Флаг VIF используется совместно с флагом VIP.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VIP</a:t>
            </a:r>
            <a:r>
              <a:rPr lang="ru-RU" altLang="ru-RU" sz="800" dirty="0"/>
              <a:t> — флаг отложенного виртуального прерывания: устанавливается в 1 для индикации отложенного прерывания. Используется совместно с VIF в виртуальном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ID</a:t>
            </a:r>
            <a:r>
              <a:rPr lang="ru-RU" altLang="ru-RU" sz="800" dirty="0"/>
              <a:t> — флаг поддержки идентификации процессора: используется для отображения поддержки микропроцессором инструкции CPUID.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dirty="0"/>
              <a:t> </a:t>
            </a:r>
          </a:p>
        </p:txBody>
      </p:sp>
      <p:sp>
        <p:nvSpPr>
          <p:cNvPr id="24986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4BBB52-9522-42A6-9F17-1D0ACF31523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301</a:t>
            </a:fld>
            <a:endParaRPr lang="ru-RU"/>
          </a:p>
        </p:txBody>
      </p:sp>
      <p:sp>
        <p:nvSpPr>
          <p:cNvPr id="6" name="Заметки 2"/>
          <p:cNvSpPr txBox="1">
            <a:spLocks/>
          </p:cNvSpPr>
          <p:nvPr/>
        </p:nvSpPr>
        <p:spPr>
          <a:xfrm>
            <a:off x="7029400" y="-108520"/>
            <a:ext cx="6552728" cy="842493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/>
          <a:lstStyle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CF</a:t>
            </a:r>
            <a:r>
              <a:rPr lang="ru-RU" altLang="ru-RU" dirty="0"/>
              <a:t> – бит переноса: устанавливается в 1, когда арифметическая операция генерирует перенос или выход за разрядную сетку результата. сбрасывается в 0 в противном случае. Этот флаг показывает состояние переполнения для </a:t>
            </a:r>
            <a:r>
              <a:rPr lang="ru-RU" altLang="ru-RU" dirty="0" err="1"/>
              <a:t>беззнаковых</a:t>
            </a:r>
            <a:r>
              <a:rPr lang="ru-RU" altLang="ru-RU" dirty="0"/>
              <a:t> целочисленных арифметических действий. Он также используется в арифметических действиях с повышенной точностью. Может быть установлен командой STC или сброшен командой CLC.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PF</a:t>
            </a:r>
            <a:r>
              <a:rPr lang="ru-RU" altLang="ru-RU" dirty="0"/>
              <a:t> – бит четности: устанавливается в 1, если результат последней операции имеет четное число единиц.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AF</a:t>
            </a:r>
            <a:r>
              <a:rPr lang="ru-RU" altLang="ru-RU" dirty="0"/>
              <a:t> – бит вспомогательного переноса: устанавливается в 1, если арифметическая операция генерирует перенос из младшей тетрады битов (из 3 бита в 4), сбрасывается в 0 в противном случае. Этот флаг используется в двоично-десятичной арифметике.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ZF</a:t>
            </a:r>
            <a:r>
              <a:rPr lang="ru-RU" altLang="ru-RU" dirty="0"/>
              <a:t> – бит нулевого значения: устанавливается в 1, если результат нулевой,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SF</a:t>
            </a:r>
            <a:r>
              <a:rPr lang="ru-RU" altLang="ru-RU" dirty="0"/>
              <a:t> – знаковый бит: устанавливается равным старшему биту результата, который определяет знак в знаковых целочисленных операциях (0 – положительное число, 1 – отрицательное число).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TF</a:t>
            </a:r>
            <a:r>
              <a:rPr lang="ru-RU" altLang="ru-RU" dirty="0"/>
              <a:t> – бит пошаговой отладки: устанавливается в 1 для включения режима пошаговой отладки программы,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IF</a:t>
            </a:r>
            <a:r>
              <a:rPr lang="ru-RU" altLang="ru-RU" dirty="0"/>
              <a:t> – бит прерываний: при значении 1 микропроцессор реагирует на внешние аппаратные прерывания по входу INTR. При значении 0 микропроцессор игнорирует внешние прерывания.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DF</a:t>
            </a:r>
            <a:r>
              <a:rPr lang="ru-RU" altLang="ru-RU" dirty="0"/>
              <a:t> – бит направления: управляет строковыми командами (MOVS, CMPS, SCAS, LODS, STOS). Если DF = 1 (команда STD), то содержимое индексных регистров ESI, EDI увеличивается, если DF = 0 (команда CLD), то содержимое индексных регистров ESI, EDI уменьшается.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OF</a:t>
            </a:r>
            <a:r>
              <a:rPr lang="ru-RU" altLang="ru-RU" dirty="0"/>
              <a:t> – бит переполнения: устанавливается в 1, если целочисленный результат выходит за пределы разрядной сетки. Тем самым данный бит указывает на потерю старшего бита результата.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IOPL</a:t>
            </a:r>
            <a:r>
              <a:rPr lang="ru-RU" altLang="ru-RU" dirty="0"/>
              <a:t> – уровень приоритета: 2-битовое поле, которое отображает уровень приоритета ввода-вывода для выполняемой в данное время программы или задачи. Действительный приоритет задачи может быть меньше или равен IOPL.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NT</a:t>
            </a:r>
            <a:r>
              <a:rPr lang="ru-RU" altLang="ru-RU" dirty="0"/>
              <a:t> – флаг вложенной задачи: управляет последовательностью вызванных и прерванных задач. Установлен в 1, если текущая задача связана с предыдущей, сброшен в 0, если текущая задача не связана с другими задачами.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RF</a:t>
            </a:r>
            <a:r>
              <a:rPr lang="ru-RU" altLang="ru-RU" dirty="0"/>
              <a:t> — флаг возобновления: используется при обработке прерываний от регистров отладки.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VM</a:t>
            </a:r>
            <a:r>
              <a:rPr lang="ru-RU" altLang="ru-RU" dirty="0"/>
              <a:t> — флаг виртуального 8086: признак работы процессора в режиме виртуального 8086: 1 – процессор работает в режиме виртуального 8086, 0 – процессор работает в реальном или защищенном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AC</a:t>
            </a:r>
            <a:r>
              <a:rPr lang="ru-RU" altLang="ru-RU" dirty="0"/>
              <a:t> — флаг контроля выравнивания: предназначен для разрешения контроля выравнивания при обращениях к памяти. Если требуется контролировать выравнивание данных и команд по адресам, кратным 2 или 4, то установка данных битов приведет к тому, что все обращения по некратным адресам будут вызывать исключительную ситуацию.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VIF</a:t>
            </a:r>
            <a:r>
              <a:rPr lang="ru-RU" altLang="ru-RU" dirty="0"/>
              <a:t> — флаг виртуального прерывания: при определенных условиях (одно из которых – работа микропроцессора в V-режиме) является аналогом флага IF. Флаг VIF используется совместно с флагом VIP.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VIP</a:t>
            </a:r>
            <a:r>
              <a:rPr lang="ru-RU" altLang="ru-RU" dirty="0"/>
              <a:t> — флаг отложенного виртуального прерывания: устанавливается в 1 для индикации отложенного прерывания. Используется совместно с VIF в виртуальном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ID</a:t>
            </a:r>
            <a:r>
              <a:rPr lang="ru-RU" altLang="ru-RU" dirty="0"/>
              <a:t> — флаг поддержки идентификации процессора: используется для отображения поддержки микропроцессором инструкции CPUID.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dirty="0"/>
              <a:t> </a:t>
            </a:r>
            <a:endParaRPr lang="ru-RU" dirty="0"/>
          </a:p>
        </p:txBody>
      </p:sp>
      <p:sp>
        <p:nvSpPr>
          <p:cNvPr id="7" name="Заметки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6973853"/>
      </p:ext>
    </p:extLst>
  </p:cSld>
  <p:clrMapOvr>
    <a:masterClrMapping/>
  </p:clrMapOvr>
</p:notes>
</file>

<file path=ppt/notesSlides/notesSlide1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Продемонстрировать</a:t>
            </a:r>
            <a:r>
              <a:rPr lang="ru-RU" baseline="0" dirty="0"/>
              <a:t> в отладчике </a:t>
            </a:r>
            <a:r>
              <a:rPr lang="en-US" baseline="0" dirty="0"/>
              <a:t>SF</a:t>
            </a:r>
            <a:r>
              <a:rPr lang="ru-RU" baseline="0" dirty="0"/>
              <a:t>:</a:t>
            </a:r>
          </a:p>
          <a:p>
            <a:r>
              <a:rPr lang="en-US" baseline="0" dirty="0"/>
              <a:t> MOV CL , 10</a:t>
            </a:r>
          </a:p>
          <a:p>
            <a:endParaRPr lang="ru-RU" baseline="0" dirty="0"/>
          </a:p>
          <a:p>
            <a:r>
              <a:rPr lang="ru-RU" b="1" u="sng" baseline="0" dirty="0">
                <a:solidFill>
                  <a:srgbClr val="FF0000"/>
                </a:solidFill>
              </a:rPr>
              <a:t>В примере  - </a:t>
            </a:r>
            <a:r>
              <a:rPr lang="en-US" b="1" u="sng" baseline="0" dirty="0">
                <a:solidFill>
                  <a:srgbClr val="FF0000"/>
                </a:solidFill>
              </a:rPr>
              <a:t>FIRSTFL.ASM</a:t>
            </a:r>
            <a:endParaRPr lang="ru-RU" b="1" u="sng" baseline="0" dirty="0">
              <a:solidFill>
                <a:srgbClr val="FF0000"/>
              </a:solidFill>
            </a:endParaRPr>
          </a:p>
          <a:p>
            <a:r>
              <a:rPr lang="en-US" baseline="0" dirty="0"/>
              <a:t> SUB CL, 15</a:t>
            </a:r>
            <a:endParaRPr lang="ru-RU" baseline="0" dirty="0"/>
          </a:p>
          <a:p>
            <a:r>
              <a:rPr lang="en-US" b="1" baseline="0" dirty="0">
                <a:solidFill>
                  <a:srgbClr val="FF0000"/>
                </a:solidFill>
              </a:rPr>
              <a:t>;  SF = 1 </a:t>
            </a:r>
            <a:r>
              <a:rPr lang="en-US" baseline="0" dirty="0"/>
              <a:t>(</a:t>
            </a:r>
            <a:r>
              <a:rPr lang="ru-RU" baseline="0" dirty="0"/>
              <a:t>число = - 5)</a:t>
            </a:r>
          </a:p>
          <a:p>
            <a:r>
              <a:rPr lang="ru-RU" baseline="0" dirty="0"/>
              <a:t> ADD CL , 30</a:t>
            </a:r>
          </a:p>
          <a:p>
            <a:r>
              <a:rPr lang="ru-RU" baseline="0" dirty="0"/>
              <a:t>;  </a:t>
            </a:r>
            <a:r>
              <a:rPr lang="ru-RU" b="1" baseline="0" dirty="0">
                <a:solidFill>
                  <a:srgbClr val="FF0000"/>
                </a:solidFill>
              </a:rPr>
              <a:t>SF = 0 </a:t>
            </a:r>
            <a:r>
              <a:rPr lang="ru-RU" baseline="0" dirty="0"/>
              <a:t>(число = + 25)</a:t>
            </a:r>
            <a:endParaRPr lang="en-US" baseline="0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302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23447"/>
      </p:ext>
    </p:extLst>
  </p:cSld>
  <p:clrMapOvr>
    <a:masterClrMapping/>
  </p:clrMapOvr>
</p:notes>
</file>

<file path=ppt/notesSlides/notesSlide1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ЛК4_СП_Ассемблер.</a:t>
            </a:r>
            <a:r>
              <a:rPr lang="en-US" dirty="0"/>
              <a:t>doc - SCAN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303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305501"/>
      </p:ext>
    </p:extLst>
  </p:cSld>
  <p:clrMapOvr>
    <a:masterClrMapping/>
  </p:clrMapOvr>
</p:notes>
</file>

<file path=ppt/notesSlides/notesSlide1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ЛК2_</a:t>
            </a:r>
            <a:r>
              <a:rPr lang="en-US" dirty="0"/>
              <a:t>SCAN</a:t>
            </a:r>
            <a:r>
              <a:rPr lang="ru-RU" dirty="0"/>
              <a:t> – сканированные материалы</a:t>
            </a:r>
            <a:endParaRPr lang="en-US" dirty="0"/>
          </a:p>
          <a:p>
            <a:r>
              <a:rPr lang="ru-RU" dirty="0"/>
              <a:t>ЛК</a:t>
            </a:r>
            <a:r>
              <a:rPr lang="en-US" dirty="0"/>
              <a:t>4</a:t>
            </a:r>
            <a:r>
              <a:rPr lang="ru-RU" dirty="0"/>
              <a:t>_</a:t>
            </a:r>
            <a:r>
              <a:rPr lang="en-US" dirty="0"/>
              <a:t>SCAN</a:t>
            </a:r>
            <a:r>
              <a:rPr lang="ru-RU" dirty="0"/>
              <a:t> </a:t>
            </a:r>
            <a:r>
              <a:rPr lang="en-US" dirty="0"/>
              <a:t> - </a:t>
            </a:r>
            <a:r>
              <a:rPr lang="ru-RU" dirty="0"/>
              <a:t>Ассемблер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825093"/>
      </p:ext>
    </p:extLst>
  </p:cSld>
  <p:clrMapOvr>
    <a:masterClrMapping/>
  </p:clrMapOvr>
</p:notes>
</file>

<file path=ppt/notesSlides/notesSlide1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122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623173"/>
      </p:ext>
    </p:extLst>
  </p:cSld>
  <p:clrMapOvr>
    <a:masterClrMapping/>
  </p:clrMapOvr>
</p:notes>
</file>

<file path=ppt/notesSlides/notesSlide1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174191"/>
      </p:ext>
    </p:extLst>
  </p:cSld>
  <p:clrMapOvr>
    <a:masterClrMapping/>
  </p:clrMapOvr>
</p:notes>
</file>

<file path=ppt/notesSlides/notesSlide1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2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190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454000-30F6-44A1-8AA8-99FDEE43FC86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b="1" dirty="0"/>
              <a:t>echo off</a:t>
            </a:r>
            <a:endParaRPr lang="ru-RU" sz="1000" dirty="0"/>
          </a:p>
          <a:p>
            <a:r>
              <a:rPr lang="en-US" sz="1000" b="1" dirty="0"/>
              <a:t>:menu</a:t>
            </a:r>
            <a:endParaRPr lang="ru-RU" sz="1000" dirty="0"/>
          </a:p>
          <a:p>
            <a:r>
              <a:rPr lang="en-US" sz="1000" b="1" dirty="0" err="1"/>
              <a:t>cls</a:t>
            </a:r>
            <a:endParaRPr lang="ru-RU" sz="1000" dirty="0"/>
          </a:p>
          <a:p>
            <a:r>
              <a:rPr lang="en-US" sz="1000" b="1" dirty="0"/>
              <a:t>echo 1. </a:t>
            </a:r>
            <a:r>
              <a:rPr lang="ru-RU" sz="1000" b="1" dirty="0"/>
              <a:t>Режим 1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2. Режим 2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3. Выход</a:t>
            </a:r>
            <a:endParaRPr lang="ru-RU" sz="1000" dirty="0"/>
          </a:p>
          <a:p>
            <a:r>
              <a:rPr lang="en-US" sz="1000" b="1" dirty="0"/>
              <a:t>REM</a:t>
            </a:r>
            <a:r>
              <a:rPr lang="ru-RU" sz="1000" b="1" dirty="0"/>
              <a:t> ЗАПРОС НАЖАТИЯ КЛАВИШИ</a:t>
            </a:r>
            <a:endParaRPr lang="ru-RU" sz="1000" dirty="0"/>
          </a:p>
          <a:p>
            <a:r>
              <a:rPr lang="en-US" sz="1000" b="1" dirty="0"/>
              <a:t>be ask "</a:t>
            </a:r>
            <a:r>
              <a:rPr lang="en-US" sz="1000" b="1" dirty="0" err="1"/>
              <a:t>Выберете</a:t>
            </a:r>
            <a:r>
              <a:rPr lang="en-US" sz="1000" b="1" dirty="0"/>
              <a:t> </a:t>
            </a:r>
            <a:r>
              <a:rPr lang="en-US" sz="1000" b="1" dirty="0" err="1"/>
              <a:t>пункт</a:t>
            </a:r>
            <a:r>
              <a:rPr lang="en-US" sz="1000" b="1" dirty="0"/>
              <a:t> (1,2,3)" '123' default=2 timeout=10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if ERRORLEVEL 3 </a:t>
            </a:r>
            <a:r>
              <a:rPr lang="en-US" sz="1000" b="1" dirty="0" err="1"/>
              <a:t>goto</a:t>
            </a:r>
            <a:r>
              <a:rPr lang="en-US" sz="1000" b="1" dirty="0"/>
              <a:t> 3</a:t>
            </a:r>
            <a:endParaRPr lang="ru-RU" sz="1000" dirty="0"/>
          </a:p>
          <a:p>
            <a:r>
              <a:rPr lang="en-US" sz="1000" b="1" dirty="0"/>
              <a:t>if ERRORLEVEL 2 </a:t>
            </a:r>
            <a:r>
              <a:rPr lang="en-US" sz="1000" b="1" dirty="0" err="1"/>
              <a:t>goto</a:t>
            </a:r>
            <a:r>
              <a:rPr lang="en-US" sz="1000" b="1" dirty="0"/>
              <a:t> 2</a:t>
            </a:r>
            <a:endParaRPr lang="ru-RU" sz="1000" dirty="0"/>
          </a:p>
          <a:p>
            <a:r>
              <a:rPr lang="en-US" sz="1000" b="1" dirty="0"/>
              <a:t>if ERRORLEVEL 1 </a:t>
            </a:r>
            <a:r>
              <a:rPr lang="en-US" sz="1000" b="1" dirty="0" err="1"/>
              <a:t>goto</a:t>
            </a:r>
            <a:r>
              <a:rPr lang="en-US" sz="1000" b="1" dirty="0"/>
              <a:t> 1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:1</a:t>
            </a:r>
            <a:endParaRPr lang="ru-RU" sz="1000" dirty="0"/>
          </a:p>
          <a:p>
            <a:r>
              <a:rPr lang="en-US" sz="1000" b="1" dirty="0"/>
              <a:t>echo 1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:2</a:t>
            </a:r>
            <a:endParaRPr lang="ru-RU" sz="1000" dirty="0"/>
          </a:p>
          <a:p>
            <a:r>
              <a:rPr lang="en-US" sz="1000" b="1" dirty="0"/>
              <a:t>echo 2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:3</a:t>
            </a:r>
            <a:endParaRPr lang="ru-RU" sz="1000" dirty="0"/>
          </a:p>
          <a:p>
            <a:r>
              <a:rPr lang="en-US" sz="1000" b="1" dirty="0"/>
              <a:t>echo 3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ru-RU" sz="1000" b="1" dirty="0"/>
              <a:t>:</a:t>
            </a:r>
            <a:r>
              <a:rPr lang="en-US" sz="1000" b="1" dirty="0"/>
              <a:t>fin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Завершение программы</a:t>
            </a:r>
            <a:endParaRPr lang="ru-RU" sz="1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25320"/>
      </p:ext>
    </p:extLst>
  </p:cSld>
  <p:clrMapOvr>
    <a:masterClrMapping/>
  </p:clrMapOvr>
</p:notes>
</file>

<file path=ppt/notesSlides/notesSlide1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8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4781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A48889-874A-4DBF-AE14-88F7A82F5ED9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341</a:t>
            </a:fld>
            <a:endParaRPr lang="ru-RU" altLang="ru-RU"/>
          </a:p>
        </p:txBody>
      </p:sp>
      <p:pic>
        <p:nvPicPr>
          <p:cNvPr id="3328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80" y="4335066"/>
            <a:ext cx="5943600" cy="32194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</p:cSld>
  <p:clrMapOvr>
    <a:masterClrMapping/>
  </p:clrMapOvr>
</p:notes>
</file>

<file path=ppt/notesSlides/notesSlide1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9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883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2350C2-54C7-4AB4-A69B-32293F6518F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0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 CF</a:t>
            </a:r>
            <a:r>
              <a:rPr lang="ru-RU" altLang="ru-RU" sz="800" dirty="0"/>
              <a:t> – бит переноса: устанавливается в 1, когда арифметическая операция генерирует перенос или выход за разрядную сетку результата. сбрасывается в 0 в противном случае. Этот флаг показывает состояние переполнения для </a:t>
            </a:r>
            <a:r>
              <a:rPr lang="ru-RU" altLang="ru-RU" sz="800" dirty="0" err="1"/>
              <a:t>беззнаковых</a:t>
            </a:r>
            <a:r>
              <a:rPr lang="ru-RU" altLang="ru-RU" sz="800" dirty="0"/>
              <a:t> целочисленных арифметических действий. Он также используется в арифметических действиях с повышенной точностью. Может быть установлен командой STC или сброшен командой CLC.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PF</a:t>
            </a:r>
            <a:r>
              <a:rPr lang="ru-RU" altLang="ru-RU" sz="800" dirty="0"/>
              <a:t> – бит четности: устанавливается в 1, если результат последней операции имеет четное число единиц.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AF</a:t>
            </a:r>
            <a:r>
              <a:rPr lang="ru-RU" altLang="ru-RU" sz="800" dirty="0"/>
              <a:t> – бит вспомогательного переноса: устанавливается в 1, если арифметическая операция генерирует перенос из младшей тетрады битов (из 3 бита в 4), сбрасывается в 0 в противном случае. Этот флаг используется в двоично-десятичной арифметике.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ZF</a:t>
            </a:r>
            <a:r>
              <a:rPr lang="ru-RU" altLang="ru-RU" sz="800" dirty="0"/>
              <a:t> – бит нулевого значения: устанавливается в 1, если результат нулевой,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SF</a:t>
            </a:r>
            <a:r>
              <a:rPr lang="ru-RU" altLang="ru-RU" sz="800" dirty="0"/>
              <a:t> – знаковый бит: устанавливается равным старшему биту результата, который определяет знак в знаковых целочисленных операциях (0 – положительное число, 1 – отрицательное число).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TF</a:t>
            </a:r>
            <a:r>
              <a:rPr lang="ru-RU" altLang="ru-RU" sz="800" dirty="0"/>
              <a:t> – бит пошаговой отладки: устанавливается в 1 для включения режима пошаговой отладки программы,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IF</a:t>
            </a:r>
            <a:r>
              <a:rPr lang="ru-RU" altLang="ru-RU" sz="800" dirty="0"/>
              <a:t> – бит прерываний: при значении 1 микропроцессор реагирует на внешние аппаратные прерывания по входу INTR. При значении 0 микропроцессор игнорирует внешние прерывания.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DF</a:t>
            </a:r>
            <a:r>
              <a:rPr lang="ru-RU" altLang="ru-RU" sz="800" dirty="0"/>
              <a:t> – бит направления: управляет строковыми командами (MOVS, CMPS, SCAS, LODS, STOS). Если DF = 1 (команда STD), то содержимое индексных </a:t>
            </a:r>
            <a:r>
              <a:rPr lang="ru-RU" altLang="ru-RU" sz="800" dirty="0" err="1"/>
              <a:t>регистровESI</a:t>
            </a:r>
            <a:r>
              <a:rPr lang="ru-RU" altLang="ru-RU" sz="800" dirty="0"/>
              <a:t>, EDI увеличивается, если DF = 0 (команда CLD), то содержимое индексных регистров ESI, EDI уменьшается.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OF</a:t>
            </a:r>
            <a:r>
              <a:rPr lang="ru-RU" altLang="ru-RU" sz="800" dirty="0"/>
              <a:t> – бит переполнения: устанавливается в 1, если целочисленный результат выходит за пределы разрядной сетки. Тем самым данный бит указывает на потерю старшего бита результата.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IOPL</a:t>
            </a:r>
            <a:r>
              <a:rPr lang="ru-RU" altLang="ru-RU" sz="800" dirty="0"/>
              <a:t> – уровень приоритета: 2-битовое поле, которое отображает уровень приоритета ввода-вывода для выполняемой в данное время программы или задачи. Действительный приоритет задачи может быть меньше или равен IOPL.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NT</a:t>
            </a:r>
            <a:r>
              <a:rPr lang="ru-RU" altLang="ru-RU" sz="800" dirty="0"/>
              <a:t> – флаг вложенной задачи: управляет последовательностью вызванных и прерванных задач. Установлен в 1, если текущая задача связана с предыдущей, сброшен в 0, если текущая задача не связана с другими задачами.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RF</a:t>
            </a:r>
            <a:r>
              <a:rPr lang="ru-RU" altLang="ru-RU" sz="800" dirty="0"/>
              <a:t> — флаг возобновления: используется при обработке прерываний от регистров отладки.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VM</a:t>
            </a:r>
            <a:r>
              <a:rPr lang="ru-RU" altLang="ru-RU" sz="800" dirty="0"/>
              <a:t> — флаг виртуального 8086: признак работы процессора в режиме виртуального 8086: 1 – процессор работает в режиме виртуального 8086, 0 – процессор работает в реальном или защищенном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AC</a:t>
            </a:r>
            <a:r>
              <a:rPr lang="ru-RU" altLang="ru-RU" sz="800" dirty="0"/>
              <a:t> — флаг контроля выравнивания: предназначен для разрешения контроля выравнивания при обращениях к памяти. Если требуется контролировать выравнивание данных и команд по адресам, кратным 2 или 4, то установка данных битов приведет к тому, что все обращения по некратным адресам будут вызывать исключительную ситуацию.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VIF</a:t>
            </a:r>
            <a:r>
              <a:rPr lang="ru-RU" altLang="ru-RU" sz="800" dirty="0"/>
              <a:t> — флаг виртуального прерывания: при определенных условиях (одно из которых – работа микропроцессора в V-режиме) является аналогом флага IF. Флаг VIF используется совместно с флагом VIP.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VIP</a:t>
            </a:r>
            <a:r>
              <a:rPr lang="ru-RU" altLang="ru-RU" sz="800" dirty="0"/>
              <a:t> — флаг отложенного виртуального прерывания: устанавливается в 1 для индикации отложенного прерывания. Используется совместно с VIF в виртуальном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b="1" dirty="0"/>
              <a:t>ID</a:t>
            </a:r>
            <a:r>
              <a:rPr lang="ru-RU" altLang="ru-RU" sz="800" dirty="0"/>
              <a:t> — флаг поддержки идентификации процессора: используется для отображения поддержки микропроцессором инструкции CPUID.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800" dirty="0"/>
              <a:t> </a:t>
            </a:r>
          </a:p>
        </p:txBody>
      </p:sp>
      <p:sp>
        <p:nvSpPr>
          <p:cNvPr id="24986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4BBB52-9522-42A6-9F17-1D0ACF31523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344</a:t>
            </a:fld>
            <a:endParaRPr lang="ru-RU"/>
          </a:p>
        </p:txBody>
      </p:sp>
      <p:sp>
        <p:nvSpPr>
          <p:cNvPr id="6" name="Заметки 2"/>
          <p:cNvSpPr txBox="1">
            <a:spLocks/>
          </p:cNvSpPr>
          <p:nvPr/>
        </p:nvSpPr>
        <p:spPr>
          <a:xfrm>
            <a:off x="7029400" y="-108520"/>
            <a:ext cx="6552728" cy="842493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/>
          <a:lstStyle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CF</a:t>
            </a:r>
            <a:r>
              <a:rPr lang="ru-RU" altLang="ru-RU" dirty="0"/>
              <a:t> – бит переноса: устанавливается в 1, когда арифметическая операция генерирует перенос или выход за разрядную сетку результата. сбрасывается в 0 в противном случае. Этот флаг показывает состояние переполнения для </a:t>
            </a:r>
            <a:r>
              <a:rPr lang="ru-RU" altLang="ru-RU" dirty="0" err="1"/>
              <a:t>беззнаковых</a:t>
            </a:r>
            <a:r>
              <a:rPr lang="ru-RU" altLang="ru-RU" dirty="0"/>
              <a:t> целочисленных арифметических действий. Он также используется в арифметических действиях с повышенной точностью. Может быть установлен командой STC или сброшен командой CLC.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PF</a:t>
            </a:r>
            <a:r>
              <a:rPr lang="ru-RU" altLang="ru-RU" dirty="0"/>
              <a:t> – бит четности: устанавливается в 1, если результат последней операции имеет четное число единиц.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AF</a:t>
            </a:r>
            <a:r>
              <a:rPr lang="ru-RU" altLang="ru-RU" dirty="0"/>
              <a:t> – бит вспомогательного переноса: устанавливается в 1, если арифметическая операция генерирует перенос из младшей тетрады битов (из 3 бита в 4), сбрасывается в 0 в противном случае. Этот флаг используется в двоично-десятичной арифметике.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ZF</a:t>
            </a:r>
            <a:r>
              <a:rPr lang="ru-RU" altLang="ru-RU" dirty="0"/>
              <a:t> – бит нулевого значения: устанавливается в 1, если результат нулевой,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SF</a:t>
            </a:r>
            <a:r>
              <a:rPr lang="ru-RU" altLang="ru-RU" dirty="0"/>
              <a:t> – знаковый бит: устанавливается равным старшему биту результата, который определяет знак в знаковых целочисленных операциях (0 – положительное число, 1 – отрицательное число).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TF</a:t>
            </a:r>
            <a:r>
              <a:rPr lang="ru-RU" altLang="ru-RU" dirty="0"/>
              <a:t> – бит пошаговой отладки: устанавливается в 1 для включения режима пошаговой отладки программы, сбрасывается в 0 в противном случае.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IF</a:t>
            </a:r>
            <a:r>
              <a:rPr lang="ru-RU" altLang="ru-RU" dirty="0"/>
              <a:t> – бит прерываний: при значении 1 микропроцессор реагирует на внешние аппаратные прерывания по входу INTR. При значении 0 микропроцессор игнорирует внешние прерывания.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DF</a:t>
            </a:r>
            <a:r>
              <a:rPr lang="ru-RU" altLang="ru-RU" dirty="0"/>
              <a:t> – бит направления: управляет строковыми командами (MOVS, CMPS, SCAS, LODS, STOS). Если DF = 1 (команда STD), то содержимое индексных регистров ESI, EDI увеличивается, если DF = 0 (команда CLD), то содержимое индексных регистров ESI, EDI уменьшается.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OF</a:t>
            </a:r>
            <a:r>
              <a:rPr lang="ru-RU" altLang="ru-RU" dirty="0"/>
              <a:t> – бит переполнения: устанавливается в 1, если целочисленный результат выходит за пределы разрядной сетки. Тем самым данный бит указывает на потерю старшего бита результата.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IOPL</a:t>
            </a:r>
            <a:r>
              <a:rPr lang="ru-RU" altLang="ru-RU" dirty="0"/>
              <a:t> – уровень приоритета: 2-битовое поле, которое отображает уровень приоритета ввода-вывода для выполняемой в данное время программы или задачи. Действительный приоритет задачи может быть меньше или равен IOPL.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NT</a:t>
            </a:r>
            <a:r>
              <a:rPr lang="ru-RU" altLang="ru-RU" dirty="0"/>
              <a:t> – флаг вложенной задачи: управляет последовательностью вызванных и прерванных задач. Установлен в 1, если текущая задача связана с предыдущей, сброшен в 0, если текущая задача не связана с другими задачами.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RF</a:t>
            </a:r>
            <a:r>
              <a:rPr lang="ru-RU" altLang="ru-RU" dirty="0"/>
              <a:t> — флаг возобновления: используется при обработке прерываний от регистров отладки.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VM</a:t>
            </a:r>
            <a:r>
              <a:rPr lang="ru-RU" altLang="ru-RU" dirty="0"/>
              <a:t> — флаг виртуального 8086: признак работы процессора в режиме виртуального 8086: 1 – процессор работает в режиме виртуального 8086, 0 – процессор работает в реальном или защищенном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AC</a:t>
            </a:r>
            <a:r>
              <a:rPr lang="ru-RU" altLang="ru-RU" dirty="0"/>
              <a:t> — флаг контроля выравнивания: предназначен для разрешения контроля выравнивания при обращениях к памяти. Если требуется контролировать выравнивание данных и команд по адресам, кратным 2 или 4, то установка данных битов приведет к тому, что все обращения по некратным адресам будут вызывать исключительную ситуацию.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VIF</a:t>
            </a:r>
            <a:r>
              <a:rPr lang="ru-RU" altLang="ru-RU" dirty="0"/>
              <a:t> — флаг виртуального прерывания: при определенных условиях (одно из которых – работа микропроцессора в V-режиме) является аналогом флага IF. Флаг VIF используется совместно с флагом VIP.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VIP</a:t>
            </a:r>
            <a:r>
              <a:rPr lang="ru-RU" altLang="ru-RU" dirty="0"/>
              <a:t> — флаг отложенного виртуального прерывания: устанавливается в 1 для индикации отложенного прерывания. Используется совместно с VIF в виртуальном режиме.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b="1" dirty="0"/>
              <a:t>ID</a:t>
            </a:r>
            <a:r>
              <a:rPr lang="ru-RU" altLang="ru-RU" dirty="0"/>
              <a:t> — флаг поддержки идентификации процессора: используется для отображения поддержки микропроцессором инструкции CPUID.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dirty="0"/>
              <a:t> </a:t>
            </a:r>
            <a:endParaRPr lang="ru-RU" dirty="0"/>
          </a:p>
        </p:txBody>
      </p:sp>
      <p:sp>
        <p:nvSpPr>
          <p:cNvPr id="7" name="Заметки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6973853"/>
      </p:ext>
    </p:extLst>
  </p:cSld>
  <p:clrMapOvr>
    <a:masterClrMapping/>
  </p:clrMapOvr>
</p:notes>
</file>

<file path=ppt/notesSlides/notesSlide1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Продемонстрировать</a:t>
            </a:r>
            <a:r>
              <a:rPr lang="ru-RU" baseline="0" dirty="0"/>
              <a:t> в отладчике </a:t>
            </a:r>
            <a:r>
              <a:rPr lang="en-US" baseline="0" dirty="0"/>
              <a:t>SF</a:t>
            </a:r>
            <a:r>
              <a:rPr lang="ru-RU" baseline="0" dirty="0"/>
              <a:t>:</a:t>
            </a:r>
          </a:p>
          <a:p>
            <a:r>
              <a:rPr lang="en-US" baseline="0" dirty="0"/>
              <a:t> MOV CL , 10</a:t>
            </a:r>
          </a:p>
          <a:p>
            <a:endParaRPr lang="ru-RU" baseline="0" dirty="0"/>
          </a:p>
          <a:p>
            <a:r>
              <a:rPr lang="ru-RU" b="1" u="sng" baseline="0" dirty="0">
                <a:solidFill>
                  <a:srgbClr val="FF0000"/>
                </a:solidFill>
              </a:rPr>
              <a:t>В примере  - </a:t>
            </a:r>
            <a:r>
              <a:rPr lang="en-US" b="1" u="sng" baseline="0" dirty="0">
                <a:solidFill>
                  <a:srgbClr val="FF0000"/>
                </a:solidFill>
              </a:rPr>
              <a:t>FIRSTFL.ASM</a:t>
            </a:r>
            <a:endParaRPr lang="ru-RU" b="1" u="sng" baseline="0" dirty="0">
              <a:solidFill>
                <a:srgbClr val="FF0000"/>
              </a:solidFill>
            </a:endParaRPr>
          </a:p>
          <a:p>
            <a:r>
              <a:rPr lang="en-US" baseline="0" dirty="0"/>
              <a:t> SUB CL, 15</a:t>
            </a:r>
            <a:endParaRPr lang="ru-RU" baseline="0" dirty="0"/>
          </a:p>
          <a:p>
            <a:r>
              <a:rPr lang="en-US" b="1" baseline="0" dirty="0">
                <a:solidFill>
                  <a:srgbClr val="FF0000"/>
                </a:solidFill>
              </a:rPr>
              <a:t>;  SF = 1 </a:t>
            </a:r>
            <a:r>
              <a:rPr lang="en-US" baseline="0" dirty="0"/>
              <a:t>(</a:t>
            </a:r>
            <a:r>
              <a:rPr lang="ru-RU" baseline="0" dirty="0"/>
              <a:t>число = - 5)</a:t>
            </a:r>
          </a:p>
          <a:p>
            <a:r>
              <a:rPr lang="ru-RU" baseline="0" dirty="0"/>
              <a:t> ADD CL , 30</a:t>
            </a:r>
          </a:p>
          <a:p>
            <a:r>
              <a:rPr lang="ru-RU" baseline="0" dirty="0"/>
              <a:t>;  </a:t>
            </a:r>
            <a:r>
              <a:rPr lang="ru-RU" b="1" baseline="0" dirty="0">
                <a:solidFill>
                  <a:srgbClr val="FF0000"/>
                </a:solidFill>
              </a:rPr>
              <a:t>SF = 0 </a:t>
            </a:r>
            <a:r>
              <a:rPr lang="ru-RU" baseline="0" dirty="0"/>
              <a:t>(число = + 25)</a:t>
            </a:r>
            <a:endParaRPr lang="en-US" baseline="0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23447"/>
      </p:ext>
    </p:extLst>
  </p:cSld>
  <p:clrMapOvr>
    <a:masterClrMapping/>
  </p:clrMapOvr>
</p:notes>
</file>

<file path=ppt/notesSlides/notesSlide1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1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088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546FFEF-062F-4286-BCB6-349C1E3FCE30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2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190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454000-30F6-44A1-8AA8-99FDEE43FC86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3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 sz="1600" b="1" dirty="0"/>
              <a:t>FIRSTdKP.asm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600" b="1" dirty="0" err="1"/>
              <a:t>I,d</a:t>
            </a:r>
            <a:endParaRPr lang="en-US" altLang="ru-RU" sz="1600" b="1" dirty="0"/>
          </a:p>
          <a:p>
            <a:pPr eaLnBrk="1" hangingPunct="1">
              <a:spcBef>
                <a:spcPct val="0"/>
              </a:spcBef>
            </a:pPr>
            <a:r>
              <a:rPr lang="en-US" altLang="ru-RU" sz="1600" b="1" dirty="0" err="1"/>
              <a:t>I,x</a:t>
            </a:r>
            <a:endParaRPr lang="en-US" altLang="ru-RU" sz="1600" b="1" dirty="0"/>
          </a:p>
          <a:p>
            <a:pPr eaLnBrk="1" hangingPunct="1">
              <a:spcBef>
                <a:spcPct val="0"/>
              </a:spcBef>
            </a:pPr>
            <a:r>
              <a:rPr lang="ru-RU" altLang="ru-RU" sz="1600" b="1" dirty="0"/>
              <a:t>В </a:t>
            </a:r>
            <a:r>
              <a:rPr lang="en-US" altLang="ru-RU" sz="1600" b="1" dirty="0"/>
              <a:t>QC - WATCH</a:t>
            </a:r>
            <a:endParaRPr lang="ru-RU" altLang="ru-RU" b="1" dirty="0"/>
          </a:p>
        </p:txBody>
      </p:sp>
      <p:sp>
        <p:nvSpPr>
          <p:cNvPr id="25293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A1E7E9-4ECF-4727-9C44-DE3C4442F62F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49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395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4959152-B77E-4318-BCAE-F4BEF92246EC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0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907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080B8C-D8AA-4BA0-BF28-91D00E854C5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b="1" dirty="0"/>
              <a:t>echo off</a:t>
            </a:r>
            <a:endParaRPr lang="ru-RU" sz="1000" dirty="0"/>
          </a:p>
          <a:p>
            <a:r>
              <a:rPr lang="en-US" sz="1000" b="1" dirty="0"/>
              <a:t>:menu</a:t>
            </a:r>
            <a:endParaRPr lang="ru-RU" sz="1000" dirty="0"/>
          </a:p>
          <a:p>
            <a:r>
              <a:rPr lang="en-US" sz="1000" b="1" dirty="0" err="1"/>
              <a:t>cls</a:t>
            </a:r>
            <a:endParaRPr lang="ru-RU" sz="1000" dirty="0"/>
          </a:p>
          <a:p>
            <a:r>
              <a:rPr lang="en-US" sz="1000" b="1" dirty="0"/>
              <a:t>echo 1. </a:t>
            </a:r>
            <a:r>
              <a:rPr lang="ru-RU" sz="1000" b="1" dirty="0"/>
              <a:t>Режим 1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2. Режим 2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3. Выход</a:t>
            </a:r>
            <a:endParaRPr lang="ru-RU" sz="1000" dirty="0"/>
          </a:p>
          <a:p>
            <a:r>
              <a:rPr lang="en-US" sz="1000" b="1" dirty="0"/>
              <a:t>REM</a:t>
            </a:r>
            <a:r>
              <a:rPr lang="ru-RU" sz="1000" b="1" dirty="0"/>
              <a:t> ЗАПРОС НАЖАТИЯ КЛАВИШИ</a:t>
            </a:r>
            <a:endParaRPr lang="ru-RU" sz="1000" dirty="0"/>
          </a:p>
          <a:p>
            <a:r>
              <a:rPr lang="en-US" sz="1000" b="1" dirty="0"/>
              <a:t>be ask "</a:t>
            </a:r>
            <a:r>
              <a:rPr lang="en-US" sz="1000" b="1" dirty="0" err="1"/>
              <a:t>Выберете</a:t>
            </a:r>
            <a:r>
              <a:rPr lang="en-US" sz="1000" b="1" dirty="0"/>
              <a:t> </a:t>
            </a:r>
            <a:r>
              <a:rPr lang="en-US" sz="1000" b="1" dirty="0" err="1"/>
              <a:t>пункт</a:t>
            </a:r>
            <a:r>
              <a:rPr lang="en-US" sz="1000" b="1" dirty="0"/>
              <a:t> (1,2,3)" '123' default=2 timeout=10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if ERRORLEVEL 3 </a:t>
            </a:r>
            <a:r>
              <a:rPr lang="en-US" sz="1000" b="1" dirty="0" err="1"/>
              <a:t>goto</a:t>
            </a:r>
            <a:r>
              <a:rPr lang="en-US" sz="1000" b="1" dirty="0"/>
              <a:t> 3</a:t>
            </a:r>
            <a:endParaRPr lang="ru-RU" sz="1000" dirty="0"/>
          </a:p>
          <a:p>
            <a:r>
              <a:rPr lang="en-US" sz="1000" b="1" dirty="0"/>
              <a:t>if ERRORLEVEL 2 </a:t>
            </a:r>
            <a:r>
              <a:rPr lang="en-US" sz="1000" b="1" dirty="0" err="1"/>
              <a:t>goto</a:t>
            </a:r>
            <a:r>
              <a:rPr lang="en-US" sz="1000" b="1" dirty="0"/>
              <a:t> 2</a:t>
            </a:r>
            <a:endParaRPr lang="ru-RU" sz="1000" dirty="0"/>
          </a:p>
          <a:p>
            <a:r>
              <a:rPr lang="en-US" sz="1000" b="1" dirty="0"/>
              <a:t>if ERRORLEVEL 1 </a:t>
            </a:r>
            <a:r>
              <a:rPr lang="en-US" sz="1000" b="1" dirty="0" err="1"/>
              <a:t>goto</a:t>
            </a:r>
            <a:r>
              <a:rPr lang="en-US" sz="1000" b="1" dirty="0"/>
              <a:t> 1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:1</a:t>
            </a:r>
            <a:endParaRPr lang="ru-RU" sz="1000" dirty="0"/>
          </a:p>
          <a:p>
            <a:r>
              <a:rPr lang="en-US" sz="1000" b="1" dirty="0"/>
              <a:t>echo 1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:2</a:t>
            </a:r>
            <a:endParaRPr lang="ru-RU" sz="1000" dirty="0"/>
          </a:p>
          <a:p>
            <a:r>
              <a:rPr lang="en-US" sz="1000" b="1" dirty="0"/>
              <a:t>echo 2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:3</a:t>
            </a:r>
            <a:endParaRPr lang="ru-RU" sz="1000" dirty="0"/>
          </a:p>
          <a:p>
            <a:r>
              <a:rPr lang="en-US" sz="1000" b="1" dirty="0"/>
              <a:t>echo 3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ru-RU" sz="1000" b="1" dirty="0"/>
              <a:t>:</a:t>
            </a:r>
            <a:r>
              <a:rPr lang="en-US" sz="1000" b="1" dirty="0"/>
              <a:t>fin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Завершение программы</a:t>
            </a:r>
            <a:endParaRPr lang="ru-RU" sz="1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25320"/>
      </p:ext>
    </p:extLst>
  </p:cSld>
  <p:clrMapOvr>
    <a:masterClrMapping/>
  </p:clrMapOvr>
</p:notes>
</file>

<file path=ppt/notesSlides/notesSlide1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5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70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65F467-5CDC-4B06-868E-BA223BF71701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5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70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65F467-5CDC-4B06-868E-BA223BF71701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80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FD6487-9368-4446-A29B-1EF089928ED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79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6010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6D99B8-9EFC-4786-BD85-A9B29FFE1EE1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90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6112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1C462C-1B9B-4335-BAAC-C2DC284F4E0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0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907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080B8C-D8AA-4BA0-BF28-91D00E854C5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10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498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9382F6-6105-4721-BB80-E4DE085792C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20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5600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2D7619-6C34-4287-9184-3B8DF401DE73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31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450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C21FF6-AF5E-441D-ADFD-BA25FEB3FF22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41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6214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05AEFA-0831-466D-B87B-2F735FA1B10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b="1" dirty="0"/>
              <a:t>echo off</a:t>
            </a:r>
            <a:endParaRPr lang="ru-RU" sz="1000" dirty="0"/>
          </a:p>
          <a:p>
            <a:r>
              <a:rPr lang="en-US" sz="1000" b="1" dirty="0"/>
              <a:t>:menu</a:t>
            </a:r>
            <a:endParaRPr lang="ru-RU" sz="1000" dirty="0"/>
          </a:p>
          <a:p>
            <a:r>
              <a:rPr lang="en-US" sz="1000" b="1" dirty="0" err="1"/>
              <a:t>cls</a:t>
            </a:r>
            <a:endParaRPr lang="ru-RU" sz="1000" dirty="0"/>
          </a:p>
          <a:p>
            <a:r>
              <a:rPr lang="en-US" sz="1000" b="1" dirty="0"/>
              <a:t>echo 1. </a:t>
            </a:r>
            <a:r>
              <a:rPr lang="ru-RU" sz="1000" b="1" dirty="0"/>
              <a:t>Режим 1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2. Режим 2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3. Выход</a:t>
            </a:r>
            <a:endParaRPr lang="ru-RU" sz="1000" dirty="0"/>
          </a:p>
          <a:p>
            <a:r>
              <a:rPr lang="en-US" sz="1000" b="1" dirty="0"/>
              <a:t>REM</a:t>
            </a:r>
            <a:r>
              <a:rPr lang="ru-RU" sz="1000" b="1" dirty="0"/>
              <a:t> ЗАПРОС НАЖАТИЯ КЛАВИШИ</a:t>
            </a:r>
            <a:endParaRPr lang="ru-RU" sz="1000" dirty="0"/>
          </a:p>
          <a:p>
            <a:r>
              <a:rPr lang="en-US" sz="1000" b="1" dirty="0"/>
              <a:t>be ask "</a:t>
            </a:r>
            <a:r>
              <a:rPr lang="en-US" sz="1000" b="1" dirty="0" err="1"/>
              <a:t>Выберете</a:t>
            </a:r>
            <a:r>
              <a:rPr lang="en-US" sz="1000" b="1" dirty="0"/>
              <a:t> </a:t>
            </a:r>
            <a:r>
              <a:rPr lang="en-US" sz="1000" b="1" dirty="0" err="1"/>
              <a:t>пункт</a:t>
            </a:r>
            <a:r>
              <a:rPr lang="en-US" sz="1000" b="1" dirty="0"/>
              <a:t> (1,2,3)" '123' default=2 timeout=10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if ERRORLEVEL 3 </a:t>
            </a:r>
            <a:r>
              <a:rPr lang="en-US" sz="1000" b="1" dirty="0" err="1"/>
              <a:t>goto</a:t>
            </a:r>
            <a:r>
              <a:rPr lang="en-US" sz="1000" b="1" dirty="0"/>
              <a:t> 3</a:t>
            </a:r>
            <a:endParaRPr lang="ru-RU" sz="1000" dirty="0"/>
          </a:p>
          <a:p>
            <a:r>
              <a:rPr lang="en-US" sz="1000" b="1" dirty="0"/>
              <a:t>if ERRORLEVEL 2 </a:t>
            </a:r>
            <a:r>
              <a:rPr lang="en-US" sz="1000" b="1" dirty="0" err="1"/>
              <a:t>goto</a:t>
            </a:r>
            <a:r>
              <a:rPr lang="en-US" sz="1000" b="1" dirty="0"/>
              <a:t> 2</a:t>
            </a:r>
            <a:endParaRPr lang="ru-RU" sz="1000" dirty="0"/>
          </a:p>
          <a:p>
            <a:r>
              <a:rPr lang="en-US" sz="1000" b="1" dirty="0"/>
              <a:t>if ERRORLEVEL 1 </a:t>
            </a:r>
            <a:r>
              <a:rPr lang="en-US" sz="1000" b="1" dirty="0" err="1"/>
              <a:t>goto</a:t>
            </a:r>
            <a:r>
              <a:rPr lang="en-US" sz="1000" b="1" dirty="0"/>
              <a:t> 1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:1</a:t>
            </a:r>
            <a:endParaRPr lang="ru-RU" sz="1000" dirty="0"/>
          </a:p>
          <a:p>
            <a:r>
              <a:rPr lang="en-US" sz="1000" b="1" dirty="0"/>
              <a:t>echo 1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:2</a:t>
            </a:r>
            <a:endParaRPr lang="ru-RU" sz="1000" dirty="0"/>
          </a:p>
          <a:p>
            <a:r>
              <a:rPr lang="en-US" sz="1000" b="1" dirty="0"/>
              <a:t>echo 2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:3</a:t>
            </a:r>
            <a:endParaRPr lang="ru-RU" sz="1000" dirty="0"/>
          </a:p>
          <a:p>
            <a:r>
              <a:rPr lang="en-US" sz="1000" b="1" dirty="0"/>
              <a:t>echo 3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ru-RU" sz="1000" b="1" dirty="0"/>
              <a:t>:</a:t>
            </a:r>
            <a:r>
              <a:rPr lang="en-US" sz="1000" b="1" dirty="0"/>
              <a:t>fin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Завершение программы</a:t>
            </a:r>
            <a:endParaRPr lang="ru-RU" sz="1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25320"/>
      </p:ext>
    </p:extLst>
  </p:cSld>
  <p:clrMapOvr>
    <a:masterClrMapping/>
  </p:clrMapOvr>
</p:notes>
</file>

<file path=ppt/notesSlides/notesSlide1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78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4AB0E6F-3B7C-4E3E-95F9-0931C3375A51}" type="slidenum">
              <a:rPr lang="ru-RU" smtClean="0"/>
              <a:pPr>
                <a:defRPr/>
              </a:pPr>
              <a:t>385</a:t>
            </a:fld>
            <a:endParaRPr lang="ru-RU"/>
          </a:p>
        </p:txBody>
      </p:sp>
    </p:spTree>
  </p:cSld>
  <p:clrMapOvr>
    <a:masterClrMapping/>
  </p:clrMapOvr>
</p:notes>
</file>

<file path=ppt/notesSlides/notesSlide1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387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272228"/>
      </p:ext>
    </p:extLst>
  </p:cSld>
  <p:clrMapOvr>
    <a:masterClrMapping/>
  </p:clrMapOvr>
</p:notes>
</file>

<file path=ppt/notesSlides/notesSlide1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399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294455"/>
      </p:ext>
    </p:extLst>
  </p:cSld>
  <p:clrMapOvr>
    <a:masterClrMapping/>
  </p:clrMapOvr>
</p:notes>
</file>

<file path=ppt/notesSlides/notesSlide1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OLD_OBR:  MOV AL, 0   ; наш резидент не установлен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STI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POP DS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JMP     CS:SAVEINT2D      ; Вызов старого обработчика   2FH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NEWINT2D  ENDP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;;;;;;;;;;;;;;;;;;;;;;;;;;;;;;;;;;;;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Процедура печати строки для резидентной программы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21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(09H)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нельзя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DX - </a:t>
            </a:r>
            <a:r>
              <a:rPr lang="en-US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adress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string NEAR (DS -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БАЗА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Конец строки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'$'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PRINT   PROC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PUSH DI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PUSH  AX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PUSH CX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PUSH  DX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PUSH  BX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MOV     DI,DX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  Позиция курсора в начале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MOV     AH,03H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MOV     BH,00H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     10H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MOV  CX , 70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цикл вывода и проверки символов строки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LOOP1:   MOV     AL,DS:[DI]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CMP     AL,'$'      ; Конец строки для вывода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JE      FIN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       Печать символа на экран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  DI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MOV     BH,0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MOV     AH,0AH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PUSH CX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MOV     CX,0001H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INT     10H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 CX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Новая позиция курсора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NEXT4:   MOV     AH,02H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   DL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MOV     BH,00H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INT     10H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JMP     LOOP1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 Конец цикла вывода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FIN: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 BX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POP DX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POP CX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 AX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POP  DI     ; Восстановление стека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RET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PRINT   ENDP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REZMSG1 </a:t>
            </a:r>
            <a:r>
              <a:rPr lang="en-US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db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'TSR was unloaded (Ctrl+F1 - TSR part)!','$'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REZMSG2 </a:t>
            </a:r>
            <a:r>
              <a:rPr lang="en-US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db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'TSR: F1 - pushed!!!', '$'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;;;;;;;;;;;;;;;;;;;;;;;;;;;;;;;;;;;;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Часть инициализации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INIT:    CLI                ; Запрет прерываний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Установка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DS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PUSH CS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 DS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; проверка параметров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MOV AL ,   CS:80H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CMP AL, 0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JNE INIT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  ; Есть параметры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Проверка в </a:t>
            </a:r>
            <a:r>
              <a:rPr lang="ru-RU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мамяти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INIT1:         PUSH CS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        POP DS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       MOV AH, 0EEh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MOV AL, 1   ; Проверка наличия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   INT 2Dh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   CMP  AL, 0FFh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   JNE INIT2   ; переход если резидент не(!) в памяти (на загрузку)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 Сообщение  о том, что уже загружен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MOV AH , 09H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MOV DX, OFFSET MSG_INMEM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    21H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; Выход из программы   без установки резидента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EXITTSR: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MOV AL, 0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MOV AH, 4CH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STI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INT 21H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; </a:t>
            </a:r>
            <a:r>
              <a:rPr lang="ru-RU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Вызрузка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или справка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INIT_UND: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; Есть параметры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;;;;;;;;;;;;;;;;;;;;;;;;;;;;;;;;;      разборка параметров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MOV SI ,  OFFSET ( PSP + 81H)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LODSB            ;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первый пробел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LODSB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CMP    AL , '/'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JNE     ERR_PAR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LODSB              ; символ параметра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CMP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, '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'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    INIT_HELP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CMP   AL , 'h'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JE    INIT_HELP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CMP   AL , 'U'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JE    INIT_UND1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CMP   AL , 'u'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JE    INIT_UND1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JMP  ERR_PAR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;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Выгрузка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резидента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INIT_UND1: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MOV AH , 0EEH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MOV AL,2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INT 2Dh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CMP AL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, 0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FFH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;      Сообщение о том что нет выгрузки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MOV AH , 09H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MOV DX, OFFSET MSG_NOUNLD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    21H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JMP    EXITTSR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; Сообщение о выгрузке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INIT3: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MOV AH , 09H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MOV DX, OFFSET MSG_UNLD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INT    21H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JMP    EXITTSR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Справка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INIT_HELP: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MOV AH , 09H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MOV DX, OFFSET </a:t>
            </a:r>
            <a:r>
              <a:rPr lang="en-US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MSG_Help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INT    21H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JMP    EXITTSR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409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39293"/>
      </p:ext>
    </p:extLst>
  </p:cSld>
  <p:clrMapOvr>
    <a:masterClrMapping/>
  </p:clrMapOvr>
</p:notes>
</file>

<file path=ppt/notesSlides/notesSlide1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899244"/>
      </p:ext>
    </p:extLst>
  </p:cSld>
  <p:clrMapOvr>
    <a:masterClrMapping/>
  </p:clrMapOvr>
</p:notes>
</file>

<file path=ppt/notesSlides/notesSlide1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863115"/>
      </p:ext>
    </p:extLst>
  </p:cSld>
  <p:clrMapOvr>
    <a:masterClrMapping/>
  </p:clrMapOvr>
</p:notes>
</file>

<file path=ppt/notesSlides/notesSlide1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6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18944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43306D-E3BC-4302-BA8E-57F14EF7984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453</a:t>
            </a:fld>
            <a:endParaRPr lang="ru-RU" altLang="ru-RU" dirty="0"/>
          </a:p>
        </p:txBody>
      </p:sp>
    </p:spTree>
  </p:cSld>
  <p:clrMapOvr>
    <a:masterClrMapping/>
  </p:clrMapOvr>
</p:notes>
</file>

<file path=ppt/notesSlides/notesSlide1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44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064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E0EA13-BF42-4FF7-82CF-E3920683497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99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9046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781F21-0CE7-4850-9F07-F5107B6FC189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1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459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9095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17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6815098-834A-4346-9D26-6B77B84AE4A1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Продемонстрировать в отладчике работу со стеком (</a:t>
            </a:r>
            <a:r>
              <a:rPr lang="en-US" dirty="0"/>
              <a:t>stack.asm</a:t>
            </a:r>
            <a:r>
              <a:rPr lang="ru-RU" dirty="0"/>
              <a:t>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969821"/>
      </p:ext>
    </p:extLst>
  </p:cSld>
  <p:clrMapOvr>
    <a:masterClrMapping/>
  </p:clrMapOvr>
</p:notes>
</file>

<file path=ppt/notesSlides/notesSlide2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99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9046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781F21-0CE7-4850-9F07-F5107B6FC189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00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1504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44D76B8-C0B1-456F-A4ED-3A76C8B602CE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462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295482"/>
      </p:ext>
    </p:extLst>
  </p:cSld>
  <p:clrMapOvr>
    <a:masterClrMapping/>
  </p:clrMapOvr>
</p:notes>
</file>

<file path=ppt/notesSlides/notesSlide2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463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427497"/>
      </p:ext>
    </p:extLst>
  </p:cSld>
  <p:clrMapOvr>
    <a:masterClrMapping/>
  </p:clrMapOvr>
</p:notes>
</file>

<file path=ppt/notesSlides/notesSlide2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464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501056"/>
      </p:ext>
    </p:extLst>
  </p:cSld>
  <p:clrMapOvr>
    <a:masterClrMapping/>
  </p:clrMapOvr>
</p:notes>
</file>

<file path=ppt/notesSlides/notesSlide2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465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722083"/>
      </p:ext>
    </p:extLst>
  </p:cSld>
  <p:clrMapOvr>
    <a:masterClrMapping/>
  </p:clrMapOvr>
</p:notes>
</file>

<file path=ppt/notesSlides/notesSlide2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466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521495"/>
      </p:ext>
    </p:extLst>
  </p:cSld>
  <p:clrMapOvr>
    <a:masterClrMapping/>
  </p:clrMapOvr>
</p:notes>
</file>

<file path=ppt/notesSlides/notesSlide2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467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808689"/>
      </p:ext>
    </p:extLst>
  </p:cSld>
  <p:clrMapOvr>
    <a:masterClrMapping/>
  </p:clrMapOvr>
</p:notes>
</file>

<file path=ppt/notesSlides/notesSlide2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468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125618"/>
      </p:ext>
    </p:extLst>
  </p:cSld>
  <p:clrMapOvr>
    <a:masterClrMapping/>
  </p:clrMapOvr>
</p:notes>
</file>

<file path=ppt/notesSlides/notesSlide2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469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6672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9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14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229162-3628-46C0-A0D6-C85FE02382E8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ru-RU" altLang="ru-RU"/>
          </a:p>
        </p:txBody>
      </p:sp>
      <p:pic>
        <p:nvPicPr>
          <p:cNvPr id="27955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5635625"/>
            <a:ext cx="48958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9275" y="5076825"/>
          <a:ext cx="5935663" cy="1825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12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AX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DS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POP ES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POP AX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2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470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704558"/>
      </p:ext>
    </p:extLst>
  </p:cSld>
  <p:clrMapOvr>
    <a:masterClrMapping/>
  </p:clrMapOvr>
</p:notes>
</file>

<file path=ppt/notesSlides/notesSlide2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471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345381"/>
      </p:ext>
    </p:extLst>
  </p:cSld>
  <p:clrMapOvr>
    <a:masterClrMapping/>
  </p:clrMapOvr>
</p:notes>
</file>

<file path=ppt/notesSlides/notesSlide2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475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087481"/>
      </p:ext>
    </p:extLst>
  </p:cSld>
  <p:clrMapOvr>
    <a:masterClrMapping/>
  </p:clrMapOvr>
</p:notes>
</file>

<file path=ppt/notesSlides/notesSlide2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480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805294"/>
      </p:ext>
    </p:extLst>
  </p:cSld>
  <p:clrMapOvr>
    <a:masterClrMapping/>
  </p:clrMapOvr>
</p:notes>
</file>

<file path=ppt/notesSlides/notesSlide2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481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805294"/>
      </p:ext>
    </p:extLst>
  </p:cSld>
  <p:clrMapOvr>
    <a:masterClrMapping/>
  </p:clrMapOvr>
</p:notes>
</file>

<file path=ppt/notesSlides/notesSlide2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51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20713" y="450056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6317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ED8BF2-1662-44EF-A2F0-83AE59473B9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51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20713" y="450056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6317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ED8BF2-1662-44EF-A2F0-83AE59473B9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51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20713" y="450056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6317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ED8BF2-1662-44EF-A2F0-83AE59473B9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51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20713" y="450056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6317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ED8BF2-1662-44EF-A2F0-83AE59473B9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51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20713" y="450056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6317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ED8BF2-1662-44EF-A2F0-83AE59473B9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0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24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680E62-A2CE-433F-A37F-7780B34F80A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ru-RU" altLang="ru-RU"/>
          </a:p>
        </p:txBody>
      </p:sp>
      <p:pic>
        <p:nvPicPr>
          <p:cNvPr id="280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5635625"/>
            <a:ext cx="48958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9275" y="5076825"/>
          <a:ext cx="5935663" cy="1825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12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AX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DS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POP ES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POP AX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2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496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075526"/>
      </p:ext>
    </p:extLst>
  </p:cSld>
  <p:clrMapOvr>
    <a:masterClrMapping/>
  </p:clrMapOvr>
</p:notes>
</file>

<file path=ppt/notesSlides/notesSlide2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497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926846"/>
      </p:ext>
    </p:extLst>
  </p:cSld>
  <p:clrMapOvr>
    <a:masterClrMapping/>
  </p:clrMapOvr>
</p:notes>
</file>

<file path=ppt/notesSlides/notesSlide2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51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20713" y="450056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6317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ED8BF2-1662-44EF-A2F0-83AE59473B9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51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20713" y="450056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6317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ED8BF2-1662-44EF-A2F0-83AE59473B9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515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20713" y="450056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6317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ED8BF2-1662-44EF-A2F0-83AE59473B9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9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14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229162-3628-46C0-A0D6-C85FE02382E8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501</a:t>
            </a:fld>
            <a:endParaRPr lang="ru-RU" altLang="ru-RU"/>
          </a:p>
        </p:txBody>
      </p:sp>
      <p:pic>
        <p:nvPicPr>
          <p:cNvPr id="27955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5635625"/>
            <a:ext cx="48958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9275" y="5076825"/>
          <a:ext cx="5935663" cy="1825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12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AX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DS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POP ES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POP AX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2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0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24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680E62-A2CE-433F-A37F-7780B34F80A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502</a:t>
            </a:fld>
            <a:endParaRPr lang="ru-RU" altLang="ru-RU"/>
          </a:p>
        </p:txBody>
      </p:sp>
      <p:pic>
        <p:nvPicPr>
          <p:cNvPr id="280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5635625"/>
            <a:ext cx="48958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9275" y="5076825"/>
          <a:ext cx="5935663" cy="1825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12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AX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DS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POP ES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POP AX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78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4AB0E6F-3B7C-4E3E-95F9-0931C3375A51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9321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50</a:t>
            </a:fld>
            <a:endParaRPr lang="ru-RU"/>
          </a:p>
        </p:txBody>
      </p:sp>
      <p:sp>
        <p:nvSpPr>
          <p:cNvPr id="5" name="Объект 2"/>
          <p:cNvSpPr>
            <a:spLocks noGrp="1"/>
          </p:cNvSpPr>
          <p:nvPr>
            <p:ph type="body" idx="1"/>
          </p:nvPr>
        </p:nvSpPr>
        <p:spPr>
          <a:xfrm>
            <a:off x="7389440" y="827584"/>
            <a:ext cx="5486400" cy="6840760"/>
          </a:xfrm>
          <a:solidFill>
            <a:schemeClr val="bg1"/>
          </a:solidFill>
        </p:spPr>
        <p:txBody>
          <a:bodyPr/>
          <a:lstStyle/>
          <a:p>
            <a:r>
              <a:rPr lang="ru-RU" sz="1400" u="sng" dirty="0"/>
              <a:t>Содержание ТЗ:</a:t>
            </a:r>
          </a:p>
          <a:p>
            <a:r>
              <a:rPr lang="ru-RU" sz="1400" u="sng" dirty="0">
                <a:hlinkClick r:id="" action="ppaction://hlinkfile"/>
              </a:rPr>
              <a:t>1. НАИМЕНОВАНИЕ</a:t>
            </a:r>
            <a:r>
              <a:rPr lang="ru-RU" sz="1400" dirty="0">
                <a:hlinkClick r:id="" action="ppaction://hlinkfile"/>
              </a:rPr>
              <a:t>	3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2. ОСНОВАНИЕ ДЛЯ РАЗРАБОТКИ</a:t>
            </a:r>
            <a:r>
              <a:rPr lang="ru-RU" sz="1400" dirty="0">
                <a:hlinkClick r:id="" action="ppaction://hlinkfile"/>
              </a:rPr>
              <a:t>	3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3. НАЗНАЧЕНИЕ РАЗРАБОТКИ</a:t>
            </a:r>
            <a:r>
              <a:rPr lang="ru-RU" sz="1400" dirty="0">
                <a:hlinkClick r:id="" action="ppaction://hlinkfile"/>
              </a:rPr>
              <a:t>	3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4. ИСПОЛНИТЕЛЬ</a:t>
            </a:r>
            <a:r>
              <a:rPr lang="ru-RU" sz="1400" dirty="0">
                <a:hlinkClick r:id="" action="ppaction://hlinkfile"/>
              </a:rPr>
              <a:t>	3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5. ТЕХНИЧЕСКИЕ ТРЕБОВАНИЯ</a:t>
            </a:r>
            <a:r>
              <a:rPr lang="ru-RU" sz="1400" dirty="0">
                <a:hlinkClick r:id="" action="ppaction://hlinkfile"/>
              </a:rPr>
              <a:t>	3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5.1. Требования к функциональным характеристикам</a:t>
            </a:r>
            <a:r>
              <a:rPr lang="ru-RU" sz="1400" dirty="0">
                <a:hlinkClick r:id="" action="ppaction://hlinkfile"/>
              </a:rPr>
              <a:t>	3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5.2. Требования к программному обеспечению</a:t>
            </a:r>
            <a:r>
              <a:rPr lang="ru-RU" sz="1400" dirty="0">
                <a:hlinkClick r:id="" action="ppaction://hlinkfile"/>
              </a:rPr>
              <a:t>	4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5.3. Требования к условиям эксплуатации</a:t>
            </a:r>
            <a:r>
              <a:rPr lang="ru-RU" sz="1400" dirty="0">
                <a:hlinkClick r:id="" action="ppaction://hlinkfile"/>
              </a:rPr>
              <a:t>	4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5.4. Требования к информационному обеспечению</a:t>
            </a:r>
            <a:r>
              <a:rPr lang="ru-RU" sz="1400" dirty="0">
                <a:hlinkClick r:id="" action="ppaction://hlinkfile"/>
              </a:rPr>
              <a:t>	4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5.5. Требования к надежности</a:t>
            </a:r>
            <a:r>
              <a:rPr lang="ru-RU" sz="1400" dirty="0">
                <a:hlinkClick r:id="" action="ppaction://hlinkfile"/>
              </a:rPr>
              <a:t>	5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5.6. Требования к составу и характеристикам технических средств</a:t>
            </a:r>
            <a:r>
              <a:rPr lang="ru-RU" sz="1400" dirty="0">
                <a:hlinkClick r:id="" action="ppaction://hlinkfile"/>
              </a:rPr>
              <a:t>	5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5.7. Требования к программной совместимости</a:t>
            </a:r>
            <a:r>
              <a:rPr lang="ru-RU" sz="1400" dirty="0">
                <a:hlinkClick r:id="" action="ppaction://hlinkfile"/>
              </a:rPr>
              <a:t>	5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6. ТРЕБОВАНИЯ К ПРОГРАММНОЙ ДОКУМЕНТАЦИИ</a:t>
            </a:r>
            <a:r>
              <a:rPr lang="ru-RU" sz="1400" dirty="0">
                <a:hlinkClick r:id="" action="ppaction://hlinkfile"/>
              </a:rPr>
              <a:t>	5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6.1.  Разрабатываемые технические и эксплуатационные документы</a:t>
            </a:r>
            <a:r>
              <a:rPr lang="ru-RU" sz="1400" dirty="0">
                <a:hlinkClick r:id="" action="ppaction://hlinkfile"/>
              </a:rPr>
              <a:t>	5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7. ТЕХНИКО-ЭКОНОМИЧЕСКИЕ ПОКАЗАТЕЛИ</a:t>
            </a:r>
            <a:r>
              <a:rPr lang="ru-RU" sz="1400" dirty="0">
                <a:hlinkClick r:id="" action="ppaction://hlinkfile"/>
              </a:rPr>
              <a:t>	5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8. СТАДИИ И ЭТАПЫ РАЗРАБОТКИ</a:t>
            </a:r>
            <a:r>
              <a:rPr lang="ru-RU" sz="1400" dirty="0">
                <a:hlinkClick r:id="" action="ppaction://hlinkfile"/>
              </a:rPr>
              <a:t>	5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8.1. Сроки выполнения отдельных этапов работ</a:t>
            </a:r>
            <a:r>
              <a:rPr lang="ru-RU" sz="1400" dirty="0">
                <a:hlinkClick r:id="" action="ppaction://hlinkfile"/>
              </a:rPr>
              <a:t>	5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9. ПОРЯДОК КОНТРОЛЯ И ПРИЁМКИ ЗАДАНИЯ</a:t>
            </a:r>
            <a:r>
              <a:rPr lang="ru-RU" sz="1400" dirty="0">
                <a:hlinkClick r:id="" action="ppaction://hlinkfile"/>
              </a:rPr>
              <a:t>	6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9.1. Требования к сдаче ПО и условия приёмки</a:t>
            </a:r>
            <a:r>
              <a:rPr lang="ru-RU" sz="1400" dirty="0">
                <a:hlinkClick r:id="" action="ppaction://hlinkfile"/>
              </a:rPr>
              <a:t>	6</a:t>
            </a:r>
            <a:endParaRPr lang="ru-RU" sz="1400" dirty="0"/>
          </a:p>
          <a:p>
            <a:r>
              <a:rPr lang="ru-RU" sz="1400" u="sng" dirty="0">
                <a:hlinkClick r:id="" action="ppaction://hlinkfile"/>
              </a:rPr>
              <a:t>10. ДОПОЛНИТЕЛЬНЫЕ ТРЕБОВАНИЯ</a:t>
            </a:r>
            <a:r>
              <a:rPr lang="ru-RU" sz="1400" dirty="0">
                <a:hlinkClick r:id="" action="ppaction://hlinkfile"/>
              </a:rPr>
              <a:t>	6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4306459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51</a:t>
            </a:fld>
            <a:endParaRPr lang="ru-RU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165304" y="-10918"/>
            <a:ext cx="8229600" cy="9756205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ru-RU" sz="1600" b="1" dirty="0"/>
              <a:t>Требования к функциональным характеристикам</a:t>
            </a:r>
            <a:endParaRPr lang="ru-RU" sz="1600" b="1" i="1" dirty="0"/>
          </a:p>
          <a:p>
            <a:pPr fontAlgn="auto">
              <a:spcAft>
                <a:spcPts val="0"/>
              </a:spcAft>
            </a:pPr>
            <a:r>
              <a:rPr lang="ru-RU" sz="1600" dirty="0"/>
              <a:t>	Резидентная программы должна удовлетворять следующим основным требованиям: 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Резидентная программа должна выполнять совокупность </a:t>
            </a:r>
            <a:r>
              <a:rPr lang="ru-RU" sz="1600" b="1" dirty="0"/>
              <a:t>функций</a:t>
            </a:r>
            <a:r>
              <a:rPr lang="ru-RU" sz="1600" dirty="0"/>
              <a:t> заданных вариантом.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Программа должна обеспечивать </a:t>
            </a:r>
            <a:r>
              <a:rPr lang="ru-RU" sz="1600" b="1" dirty="0"/>
              <a:t>загрузку</a:t>
            </a:r>
            <a:r>
              <a:rPr lang="ru-RU" sz="1600" dirty="0"/>
              <a:t> в оперативную память (ОП) с фиксацией в виде резидента (</a:t>
            </a:r>
            <a:r>
              <a:rPr lang="en-US" sz="1600" dirty="0"/>
              <a:t>TSR</a:t>
            </a:r>
            <a:r>
              <a:rPr lang="ru-RU" sz="1600" dirty="0"/>
              <a:t> программы), для чего используются специальные функции и прерывания </a:t>
            </a:r>
            <a:r>
              <a:rPr lang="en-US" sz="1600" dirty="0"/>
              <a:t>DOS</a:t>
            </a:r>
            <a:r>
              <a:rPr lang="ru-RU" sz="1600" dirty="0"/>
              <a:t>;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В случае нехватки оперативной памяти для загрузки резидента вывести уведомление об ошибке;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Программа должна обеспечивать </a:t>
            </a:r>
            <a:r>
              <a:rPr lang="ru-RU" sz="1600" b="1" dirty="0"/>
              <a:t>сохранение</a:t>
            </a:r>
            <a:r>
              <a:rPr lang="ru-RU" sz="1600" dirty="0"/>
              <a:t> и вызов старого драйвера (</a:t>
            </a:r>
            <a:r>
              <a:rPr lang="en-US" sz="1600" dirty="0"/>
              <a:t>TSR</a:t>
            </a:r>
            <a:r>
              <a:rPr lang="ru-RU" sz="1600" dirty="0"/>
              <a:t> программы) по данному прерыванию, если такой драйвер был ранее установлен в операционной среде;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Программа должна выдавать </a:t>
            </a:r>
            <a:r>
              <a:rPr lang="ru-RU" sz="1600" b="1" dirty="0"/>
              <a:t>справку</a:t>
            </a:r>
            <a:r>
              <a:rPr lang="ru-RU" sz="1600" dirty="0"/>
              <a:t> по своей работе программы при задании ключа “/?” при запуске в режиме командной строки, при этом проверка повторности и загрузка резидента не производиться;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Программа должна обеспечивать </a:t>
            </a:r>
            <a:r>
              <a:rPr lang="ru-RU" sz="1600" b="1" dirty="0"/>
              <a:t>выгрузку</a:t>
            </a:r>
            <a:r>
              <a:rPr lang="ru-RU" sz="1600" dirty="0"/>
              <a:t> резидентной программы с полным освобождением ОП. Должна выгружаться как резидентная часть программы (ее тело) так и </a:t>
            </a:r>
            <a:r>
              <a:rPr lang="en-US" sz="1600" dirty="0"/>
              <a:t>PSP</a:t>
            </a:r>
            <a:r>
              <a:rPr lang="ru-RU" sz="1600" dirty="0"/>
              <a:t> – окружение программы (варианты технологии выгрузки программ определяются по группам, контроль освобождения ОП выполняется утилитой MEM по числу свободных байтов до и после выгрузки из памяти);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При выгрузке программа должна корректно </a:t>
            </a:r>
            <a:r>
              <a:rPr lang="ru-RU" sz="1600" b="1" dirty="0"/>
              <a:t>восстанавливать</a:t>
            </a:r>
            <a:r>
              <a:rPr lang="ru-RU" sz="1600" dirty="0"/>
              <a:t> старый обработчик данного прерывания;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Должна быть выполнена проверка повторной загрузки резидента, если выгрузка резидента производится не по повторному запуску приложения;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Программа должна выдавать </a:t>
            </a:r>
            <a:r>
              <a:rPr lang="ru-RU" sz="1600" b="1" dirty="0"/>
              <a:t>сообщение</a:t>
            </a:r>
            <a:r>
              <a:rPr lang="ru-RU" sz="1600" dirty="0"/>
              <a:t> о своем завершении, очистки ОП и восстановлении старых резидентных программ;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Программа оформляется в формате </a:t>
            </a:r>
            <a:r>
              <a:rPr lang="ru-RU" sz="1600" b="1" dirty="0"/>
              <a:t>*.СОМ</a:t>
            </a:r>
            <a:r>
              <a:rPr lang="ru-RU" sz="1600" dirty="0"/>
              <a:t> – файла (исполнимого модуля).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В программе методике испытаний должны быть четко определены </a:t>
            </a:r>
            <a:r>
              <a:rPr lang="ru-RU" sz="1600" b="1" dirty="0"/>
              <a:t>условия</a:t>
            </a:r>
            <a:r>
              <a:rPr lang="ru-RU" sz="1600" dirty="0"/>
              <a:t> проведения </a:t>
            </a:r>
            <a:r>
              <a:rPr lang="ru-RU" sz="1600" b="1" dirty="0"/>
              <a:t>испытаний</a:t>
            </a:r>
            <a:r>
              <a:rPr lang="ru-RU" sz="1600" dirty="0"/>
              <a:t> программы на соответствие ТЗ.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Должна быть реализована возможность в зависимости от варианта выгружать резидент одним из следующих способов: по нажатию сочетания клавиш </a:t>
            </a:r>
            <a:r>
              <a:rPr lang="en-US" sz="1600" dirty="0"/>
              <a:t>Ctrl</a:t>
            </a:r>
            <a:r>
              <a:rPr lang="ru-RU" sz="1600" dirty="0"/>
              <a:t>+</a:t>
            </a:r>
            <a:r>
              <a:rPr lang="en-US" sz="1600" dirty="0"/>
              <a:t>U</a:t>
            </a:r>
            <a:r>
              <a:rPr lang="ru-RU" sz="1600" dirty="0"/>
              <a:t>, по вызову отдельной программы </a:t>
            </a:r>
            <a:r>
              <a:rPr lang="en-US" sz="1600" dirty="0"/>
              <a:t>UNLOADER</a:t>
            </a:r>
            <a:r>
              <a:rPr lang="ru-RU" sz="1600" dirty="0"/>
              <a:t>.</a:t>
            </a:r>
            <a:r>
              <a:rPr lang="en-US" sz="1600" dirty="0"/>
              <a:t>COM</a:t>
            </a:r>
            <a:r>
              <a:rPr lang="ru-RU" sz="1600" dirty="0"/>
              <a:t>, по заданию ключа /</a:t>
            </a:r>
            <a:r>
              <a:rPr lang="en-US" sz="1600" dirty="0"/>
              <a:t>u</a:t>
            </a:r>
            <a:r>
              <a:rPr lang="ru-RU" sz="1600" dirty="0"/>
              <a:t> при запуске основной программы, при повторном запуске резидентной программы.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При нажатии заданной клавиши (</a:t>
            </a:r>
            <a:r>
              <a:rPr lang="ru-RU" sz="1600" b="1" dirty="0"/>
              <a:t>F1</a:t>
            </a:r>
            <a:r>
              <a:rPr lang="ru-RU" sz="1600" dirty="0"/>
              <a:t>) вывести через заданное число секунд (</a:t>
            </a:r>
            <a:r>
              <a:rPr lang="ru-RU" sz="1600" b="1" dirty="0"/>
              <a:t>задается в тексте программы</a:t>
            </a:r>
            <a:r>
              <a:rPr lang="ru-RU" sz="1600" dirty="0"/>
              <a:t>) в определенное место экрана, которое также указывается в тексте резидентной программы текстовое сообщение, содержащее: ФИО студента, индекс группы и номер варианта КР.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При нажатии заданной клавиши (</a:t>
            </a:r>
            <a:r>
              <a:rPr lang="ru-RU" sz="1600" b="1" dirty="0"/>
              <a:t>F2</a:t>
            </a:r>
            <a:r>
              <a:rPr lang="ru-RU" sz="1600" dirty="0"/>
              <a:t>) модифицировать изображение заданной русской буквы (</a:t>
            </a:r>
            <a:r>
              <a:rPr lang="ru-RU" sz="1600" b="1" dirty="0"/>
              <a:t>задается в тексте программы</a:t>
            </a:r>
            <a:r>
              <a:rPr lang="ru-RU" sz="1600" dirty="0"/>
              <a:t>) из обычного шрифта в курсив и обратно в обычный шрифт при повторном нажатии клавиши.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При нажатии заданной клавиши (</a:t>
            </a:r>
            <a:r>
              <a:rPr lang="ru-RU" sz="1600" b="1" dirty="0"/>
              <a:t>F3</a:t>
            </a:r>
            <a:r>
              <a:rPr lang="ru-RU" sz="1600" dirty="0"/>
              <a:t>) включить режим русификации клавиатуры для заданного множества русских букв (</a:t>
            </a:r>
            <a:r>
              <a:rPr lang="ru-RU" sz="1600" b="1" dirty="0"/>
              <a:t>задается в тексте программы</a:t>
            </a:r>
            <a:r>
              <a:rPr lang="ru-RU" sz="1600" dirty="0"/>
              <a:t>) и выключить его при повторном нажатии функциональной клавиши.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При нажатии заданной клавиши (</a:t>
            </a:r>
            <a:r>
              <a:rPr lang="ru-RU" sz="1600" b="1" dirty="0"/>
              <a:t>F4</a:t>
            </a:r>
            <a:r>
              <a:rPr lang="ru-RU" sz="1600" dirty="0"/>
              <a:t>) обеспечить замену множества букв на другое множество, либо запретить ввод множества букв. При повторном нажатии клавиши (</a:t>
            </a:r>
            <a:r>
              <a:rPr lang="ru-RU" sz="1600" b="1" dirty="0"/>
              <a:t>F4</a:t>
            </a:r>
            <a:r>
              <a:rPr lang="ru-RU" sz="1600" dirty="0"/>
              <a:t>) обычный режим ввода восстанавливается. </a:t>
            </a:r>
          </a:p>
          <a:p>
            <a:pPr fontAlgn="auto">
              <a:spcAft>
                <a:spcPts val="0"/>
              </a:spcAft>
            </a:pPr>
            <a:r>
              <a:rPr lang="ru-RU" sz="1600" dirty="0"/>
              <a:t>Обеспечить индикацию нажатия функциональных клавиш.</a:t>
            </a:r>
          </a:p>
          <a:p>
            <a:pPr fontAlgn="auto">
              <a:spcAft>
                <a:spcPts val="0"/>
              </a:spcAft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2754060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16926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13072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88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802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4DE243-A240-44C5-86F6-AD646D791349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70648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01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/>
              <a:t>ЗАПУСК :   </a:t>
            </a:r>
            <a:r>
              <a:rPr lang="en-US" altLang="ru-RU"/>
              <a:t>DOSBox-0.74\DOSBox.exe" -noconsole –userconf</a:t>
            </a: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C:\Users\User\AppData\Local\DOSBox</a:t>
            </a:r>
            <a:r>
              <a:rPr lang="ru-RU" altLang="ru-RU"/>
              <a:t>  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8534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396F1D-406D-4A06-8449-931DBC598DA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6371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25C714-007F-41ED-97A4-6C9271D7555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66</a:t>
            </a:fld>
            <a:endParaRPr lang="ru-RU" altLang="ru-RU"/>
          </a:p>
        </p:txBody>
      </p:sp>
      <p:sp>
        <p:nvSpPr>
          <p:cNvPr id="221188" name="Заметки 7"/>
          <p:cNvSpPr>
            <a:spLocks noGrp="1"/>
          </p:cNvSpPr>
          <p:nvPr>
            <p:ph type="body" sz="quarter" idx="11"/>
          </p:nvPr>
        </p:nvSpPr>
        <p:spPr bwMode="auto">
          <a:xfrm>
            <a:off x="685800" y="4343400"/>
            <a:ext cx="5407025" cy="660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ru-RU" sz="1600" u="sng" dirty="0"/>
              <a:t>Запустить</a:t>
            </a:r>
            <a:r>
              <a:rPr lang="ru-RU" sz="1600" dirty="0"/>
              <a:t> </a:t>
            </a:r>
            <a:r>
              <a:rPr lang="en-US" sz="1600" dirty="0"/>
              <a:t>CMD.EXE </a:t>
            </a:r>
            <a:r>
              <a:rPr lang="ru-RU" sz="1600" dirty="0"/>
              <a:t>разными способами: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600" dirty="0"/>
              <a:t>Иконка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600" dirty="0"/>
              <a:t>ТС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600" dirty="0"/>
              <a:t>Пуск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1600" dirty="0"/>
              <a:t>В расширенном режиме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BA586BF-48E5-4A50-9B61-B796B6593A5A}" type="slidenum">
              <a:rPr lang="ru-RU" smtClean="0"/>
              <a:pPr>
                <a:defRPr/>
              </a:pPr>
              <a:t>89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19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/>
              <a:t>Set-ExecutionPolicy Unrestricted -Scope Process</a:t>
            </a:r>
            <a:r>
              <a:rPr lang="ru-RU" altLang="ru-RU"/>
              <a:t>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– для запуска команд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Get-ExecutionPolicy -Scope Process</a:t>
            </a:r>
            <a:endParaRPr lang="ru-RU" altLang="ru-RU"/>
          </a:p>
        </p:txBody>
      </p:sp>
      <p:sp>
        <p:nvSpPr>
          <p:cNvPr id="18227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4FE33C-A241-4D12-B5AA-B58000DB04B0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2995" name="Заметки 2"/>
          <p:cNvSpPr>
            <a:spLocks noGrp="1"/>
          </p:cNvSpPr>
          <p:nvPr>
            <p:ph type="body" idx="1"/>
          </p:nvPr>
        </p:nvSpPr>
        <p:spPr bwMode="auto">
          <a:xfrm>
            <a:off x="7173416" y="827584"/>
            <a:ext cx="6264696" cy="7704856"/>
          </a:xfrm>
          <a:solidFill>
            <a:schemeClr val="bg1"/>
          </a:solidFill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Set-</a:t>
            </a:r>
            <a:r>
              <a:rPr lang="en-US" altLang="ru-RU" sz="1500" b="1" dirty="0" err="1"/>
              <a:t>ExecutionPolicy</a:t>
            </a:r>
            <a:r>
              <a:rPr lang="en-US" altLang="ru-RU" sz="1500" b="1" dirty="0"/>
              <a:t> Unrestricted -Scope Process</a:t>
            </a:r>
            <a:r>
              <a:rPr lang="ru-RU" altLang="ru-RU" sz="1500" b="1" dirty="0"/>
              <a:t> 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# </a:t>
            </a:r>
            <a:r>
              <a:rPr lang="ru-RU" altLang="ru-RU" sz="1500" b="1" dirty="0"/>
              <a:t>№– для запуска команд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Get-</a:t>
            </a:r>
            <a:r>
              <a:rPr lang="en-US" altLang="ru-RU" sz="1500" b="1" dirty="0" err="1"/>
              <a:t>ExecutionPolicy</a:t>
            </a:r>
            <a:r>
              <a:rPr lang="en-US" altLang="ru-RU" sz="1500" b="1" dirty="0"/>
              <a:t> -Scope Process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500" b="1" u="sng" dirty="0">
                <a:solidFill>
                  <a:srgbClr val="FF0000"/>
                </a:solidFill>
              </a:rPr>
              <a:t>ПРИМЕР</a:t>
            </a:r>
            <a:r>
              <a:rPr lang="ru-RU" altLang="ru-RU" sz="1500" b="1" dirty="0"/>
              <a:t>: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>
                <a:solidFill>
                  <a:srgbClr val="FF0000"/>
                </a:solidFill>
              </a:rPr>
              <a:t>echo</a:t>
            </a:r>
            <a:r>
              <a:rPr lang="en-US" altLang="ru-RU" sz="1500" b="1" dirty="0"/>
              <a:t> "</a:t>
            </a:r>
            <a:r>
              <a:rPr lang="ru-RU" altLang="ru-RU" sz="1500" b="1" dirty="0"/>
              <a:t>Пример сценария на </a:t>
            </a:r>
            <a:r>
              <a:rPr lang="en-US" altLang="ru-RU" sz="1500" b="1" dirty="0"/>
              <a:t>PS </a:t>
            </a:r>
            <a:r>
              <a:rPr lang="ru-RU" altLang="ru-RU" sz="1500" b="1" dirty="0"/>
              <a:t>для ЛР №8 по ОС"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500" b="1" dirty="0"/>
              <a:t># Цикл вывода и обработки позиций меню</a:t>
            </a:r>
            <a:r>
              <a:rPr lang="en-US" altLang="ru-RU" sz="1500" b="1" dirty="0"/>
              <a:t> men=0 </a:t>
            </a:r>
            <a:r>
              <a:rPr lang="ru-RU" altLang="ru-RU" sz="1500" b="1" dirty="0"/>
              <a:t> для цикла</a:t>
            </a:r>
            <a:endParaRPr lang="en-US" altLang="ru-RU" sz="1500" b="1" dirty="0"/>
          </a:p>
          <a:p>
            <a:pPr eaLnBrk="1" hangingPunct="1">
              <a:spcBef>
                <a:spcPct val="0"/>
              </a:spcBef>
            </a:pPr>
            <a:r>
              <a:rPr lang="ru-RU" altLang="ru-RU" sz="1500" b="1" dirty="0"/>
              <a:t>$</a:t>
            </a:r>
            <a:r>
              <a:rPr lang="en-US" altLang="ru-RU" sz="1500" b="1" dirty="0"/>
              <a:t>men=0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>
                <a:solidFill>
                  <a:srgbClr val="FF0000"/>
                </a:solidFill>
              </a:rPr>
              <a:t>while</a:t>
            </a:r>
            <a:r>
              <a:rPr lang="en-US" altLang="ru-RU" sz="1500" b="1" dirty="0"/>
              <a:t> ( $men -</a:t>
            </a:r>
            <a:r>
              <a:rPr lang="en-US" altLang="ru-RU" sz="1500" b="1" dirty="0" err="1"/>
              <a:t>eq</a:t>
            </a:r>
            <a:r>
              <a:rPr lang="en-US" altLang="ru-RU" sz="1500" b="1" dirty="0"/>
              <a:t> 0 )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{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 err="1"/>
              <a:t>cls</a:t>
            </a:r>
            <a:endParaRPr lang="en-US" altLang="ru-RU" sz="1500" b="1" dirty="0"/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echo "1. </a:t>
            </a:r>
            <a:r>
              <a:rPr lang="ru-RU" altLang="ru-RU" sz="1500" b="1" dirty="0"/>
              <a:t>Фамилия студента. "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echo "2. </a:t>
            </a:r>
            <a:r>
              <a:rPr lang="ru-RU" altLang="ru-RU" sz="1500" b="1" dirty="0"/>
              <a:t>Содержание каталога:"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echo "3. </a:t>
            </a:r>
            <a:r>
              <a:rPr lang="ru-RU" altLang="ru-RU" sz="1500" b="1" dirty="0"/>
              <a:t>Вывод даты"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echo "4. </a:t>
            </a:r>
            <a:r>
              <a:rPr lang="ru-RU" altLang="ru-RU" sz="1500" b="1" dirty="0"/>
              <a:t>Завершение работы"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echo " "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echo " "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echo "</a:t>
            </a:r>
            <a:r>
              <a:rPr lang="ru-RU" altLang="ru-RU" sz="1500" b="1" dirty="0"/>
              <a:t>Выберете пункт меню[1,2,3,4 ]:"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500" b="1" dirty="0">
                <a:solidFill>
                  <a:srgbClr val="FF0000"/>
                </a:solidFill>
              </a:rPr>
              <a:t>$</a:t>
            </a:r>
            <a:r>
              <a:rPr lang="en-US" altLang="ru-RU" sz="1500" b="1" dirty="0">
                <a:solidFill>
                  <a:srgbClr val="FF0000"/>
                </a:solidFill>
              </a:rPr>
              <a:t>d</a:t>
            </a:r>
            <a:r>
              <a:rPr lang="en-US" altLang="ru-RU" sz="1500" b="1" dirty="0"/>
              <a:t>= Read-Host "</a:t>
            </a:r>
            <a:r>
              <a:rPr lang="ru-RU" altLang="ru-RU" sz="1500" b="1" dirty="0"/>
              <a:t>Выберете пункт меню[1,2,3 ,4]:"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>
                <a:solidFill>
                  <a:srgbClr val="FF0000"/>
                </a:solidFill>
              </a:rPr>
              <a:t>switch</a:t>
            </a:r>
            <a:r>
              <a:rPr lang="en-US" altLang="ru-RU" sz="1500" b="1" dirty="0"/>
              <a:t> </a:t>
            </a:r>
            <a:r>
              <a:rPr lang="en-US" altLang="ru-RU" sz="1500" b="1" dirty="0">
                <a:solidFill>
                  <a:srgbClr val="FF0000"/>
                </a:solidFill>
              </a:rPr>
              <a:t>($d</a:t>
            </a:r>
            <a:r>
              <a:rPr lang="en-US" altLang="ru-RU" sz="1500" b="1" dirty="0"/>
              <a:t>)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{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 1 { echo "</a:t>
            </a:r>
            <a:r>
              <a:rPr lang="ru-RU" altLang="ru-RU" sz="1500" b="1" dirty="0"/>
              <a:t>Студент  - Большаков С.А. - гр. ИУ5-00"; } # фамилия студента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500" b="1" dirty="0"/>
              <a:t> 2 { </a:t>
            </a:r>
            <a:r>
              <a:rPr lang="en-US" altLang="ru-RU" sz="1500" b="1" dirty="0"/>
              <a:t>Get-</a:t>
            </a:r>
            <a:r>
              <a:rPr lang="en-US" altLang="ru-RU" sz="1500" b="1" dirty="0" err="1"/>
              <a:t>ChildItem</a:t>
            </a:r>
            <a:r>
              <a:rPr lang="en-US" altLang="ru-RU" sz="1500" b="1" dirty="0"/>
              <a:t>; } # </a:t>
            </a:r>
            <a:r>
              <a:rPr lang="ru-RU" altLang="ru-RU" sz="1500" b="1" dirty="0"/>
              <a:t>распечатка содержимого текущего каталога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500" b="1" dirty="0"/>
              <a:t> 3 { </a:t>
            </a:r>
            <a:r>
              <a:rPr lang="en-US" altLang="ru-RU" sz="1500" b="1" dirty="0"/>
              <a:t>Get-Date   ; } # </a:t>
            </a:r>
            <a:r>
              <a:rPr lang="ru-RU" altLang="ru-RU" sz="1500" b="1" dirty="0"/>
              <a:t>распечатка текущей даты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500" b="1" dirty="0"/>
              <a:t> 4 { </a:t>
            </a:r>
            <a:r>
              <a:rPr lang="en-US" altLang="ru-RU" sz="1500" b="1" dirty="0"/>
              <a:t>echo "</a:t>
            </a:r>
            <a:r>
              <a:rPr lang="ru-RU" altLang="ru-RU" sz="1500" b="1" dirty="0"/>
              <a:t>Конец работы скрипта!" </a:t>
            </a:r>
            <a:r>
              <a:rPr lang="ru-RU" altLang="ru-RU" sz="1500" b="1" dirty="0">
                <a:solidFill>
                  <a:srgbClr val="FF0000"/>
                </a:solidFill>
              </a:rPr>
              <a:t>; $</a:t>
            </a:r>
            <a:r>
              <a:rPr lang="en-US" altLang="ru-RU" sz="1500" b="1" dirty="0">
                <a:solidFill>
                  <a:srgbClr val="FF0000"/>
                </a:solidFill>
              </a:rPr>
              <a:t>men=1; </a:t>
            </a:r>
            <a:r>
              <a:rPr lang="ru-RU" altLang="ru-RU" sz="1500" b="1" dirty="0"/>
              <a:t># Для </a:t>
            </a:r>
            <a:r>
              <a:rPr lang="ru-RU" altLang="ru-RU" sz="1500" b="1" u="sng" dirty="0">
                <a:solidFill>
                  <a:srgbClr val="FF0000"/>
                </a:solidFill>
              </a:rPr>
              <a:t>конца</a:t>
            </a:r>
            <a:r>
              <a:rPr lang="ru-RU" altLang="ru-RU" sz="1500" b="1" dirty="0">
                <a:solidFill>
                  <a:srgbClr val="FF0000"/>
                </a:solidFill>
              </a:rPr>
              <a:t> </a:t>
            </a:r>
            <a:r>
              <a:rPr lang="ru-RU" altLang="ru-RU" sz="1500" b="1" dirty="0"/>
              <a:t>цикла</a:t>
            </a:r>
            <a:endParaRPr lang="en-US" altLang="ru-RU" sz="1500" b="1" dirty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/>
              <a:t>   $p=Read-Host "</a:t>
            </a:r>
            <a:r>
              <a:rPr lang="ru-RU" altLang="ru-RU" sz="1500" b="1" dirty="0"/>
              <a:t>Нажмите любую клавишу ..." ; </a:t>
            </a:r>
            <a:r>
              <a:rPr lang="en-US" altLang="ru-RU" sz="1500" b="1" dirty="0" err="1"/>
              <a:t>cls</a:t>
            </a:r>
            <a:r>
              <a:rPr lang="en-US" altLang="ru-RU" sz="1500" b="1" dirty="0"/>
              <a:t> ; </a:t>
            </a:r>
            <a:r>
              <a:rPr lang="en-US" altLang="ru-RU" sz="1500" b="1" dirty="0">
                <a:solidFill>
                  <a:srgbClr val="FF0000"/>
                </a:solidFill>
              </a:rPr>
              <a:t>exit</a:t>
            </a:r>
            <a:r>
              <a:rPr lang="en-US" altLang="ru-RU" sz="1500" b="1" dirty="0"/>
              <a:t>; } # </a:t>
            </a:r>
            <a:r>
              <a:rPr lang="ru-RU" altLang="ru-RU" sz="1500" b="1" dirty="0"/>
              <a:t>Выход из скрипта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500" b="1" dirty="0"/>
              <a:t># Если позиция меню выбрана неправильно  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500" b="1" dirty="0"/>
              <a:t> </a:t>
            </a:r>
            <a:r>
              <a:rPr lang="en-US" altLang="ru-RU" sz="1500" b="1" dirty="0"/>
              <a:t>Default { echo "ERROR: </a:t>
            </a:r>
            <a:r>
              <a:rPr lang="ru-RU" altLang="ru-RU" sz="1500" b="1" dirty="0"/>
              <a:t>Неверно введен номер пункта меню!!!!"; } 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500" b="1" dirty="0"/>
              <a:t> }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500" b="1" dirty="0"/>
              <a:t>$</a:t>
            </a:r>
            <a:r>
              <a:rPr lang="en-US" altLang="ru-RU" sz="1500" b="1" dirty="0"/>
              <a:t>p=Read-Host "</a:t>
            </a:r>
            <a:r>
              <a:rPr lang="ru-RU" altLang="ru-RU" sz="1500" b="1" dirty="0"/>
              <a:t>Нажмите любую клавишу ..."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500" b="1" dirty="0"/>
              <a:t>}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500" b="1" dirty="0">
                <a:solidFill>
                  <a:srgbClr val="FF0000"/>
                </a:solidFill>
              </a:rPr>
              <a:t>exit</a:t>
            </a:r>
            <a:r>
              <a:rPr lang="en-US" altLang="ru-RU" sz="1500" b="1" dirty="0"/>
              <a:t>;</a:t>
            </a:r>
          </a:p>
          <a:p>
            <a:pPr eaLnBrk="1" hangingPunct="1">
              <a:spcBef>
                <a:spcPct val="0"/>
              </a:spcBef>
            </a:pPr>
            <a:endParaRPr lang="ru-RU" altLang="ru-RU" sz="1500" b="1" dirty="0"/>
          </a:p>
        </p:txBody>
      </p:sp>
      <p:sp>
        <p:nvSpPr>
          <p:cNvPr id="18330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D81336-0DF9-49CF-9572-749D8693553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94</a:t>
            </a:fld>
            <a:endParaRPr lang="ru-RU" altLang="ru-RU"/>
          </a:p>
        </p:txBody>
      </p:sp>
      <p:sp>
        <p:nvSpPr>
          <p:cNvPr id="2" name="Стрелка вправо с вырезом 1"/>
          <p:cNvSpPr/>
          <p:nvPr/>
        </p:nvSpPr>
        <p:spPr>
          <a:xfrm>
            <a:off x="2165236" y="5508104"/>
            <a:ext cx="4104456" cy="468052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196752" y="4258524"/>
            <a:ext cx="5072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Пример скрипта на </a:t>
            </a:r>
            <a:r>
              <a:rPr lang="en-US" sz="2400" dirty="0">
                <a:solidFill>
                  <a:srgbClr val="FF0000"/>
                </a:solidFill>
              </a:rPr>
              <a:t>PS (LR8_PS.PS1)</a:t>
            </a:r>
          </a:p>
          <a:p>
            <a:r>
              <a:rPr lang="ru-RU" sz="2400" dirty="0"/>
              <a:t>Запустить через </a:t>
            </a:r>
            <a:r>
              <a:rPr lang="ru-RU" sz="2400" b="1" dirty="0"/>
              <a:t>ПУСК</a:t>
            </a:r>
            <a:r>
              <a:rPr lang="en-US" sz="2400" dirty="0"/>
              <a:t> </a:t>
            </a:r>
            <a:r>
              <a:rPr lang="ru-RU" sz="2400" dirty="0"/>
              <a:t> - </a:t>
            </a:r>
            <a:r>
              <a:rPr lang="en-US" sz="2400" dirty="0"/>
              <a:t>test51.PS1</a:t>
            </a:r>
            <a:endParaRPr lang="ru-RU" sz="2400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40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1600"/>
              <a:t>Предложить решить вариант вывода с помощью КФ</a:t>
            </a:r>
            <a:r>
              <a:rPr lang="en-US" altLang="ru-RU" sz="1600"/>
              <a:t> (</a:t>
            </a:r>
            <a:r>
              <a:rPr lang="ru-RU" altLang="ru-RU" sz="1600"/>
              <a:t>игровой вариант</a:t>
            </a:r>
            <a:r>
              <a:rPr lang="en-US" altLang="ru-RU" sz="1600"/>
              <a:t>)</a:t>
            </a:r>
            <a:r>
              <a:rPr lang="ru-RU" altLang="ru-RU" sz="1600"/>
              <a:t> </a:t>
            </a:r>
            <a:r>
              <a:rPr lang="ru-RU" altLang="ru-RU" sz="2000" u="sng"/>
              <a:t>(</a:t>
            </a:r>
            <a:r>
              <a:rPr lang="en-US" altLang="ru-RU" sz="2000" u="sng"/>
              <a:t>My.bat</a:t>
            </a:r>
            <a:r>
              <a:rPr lang="ru-RU" altLang="ru-RU" sz="2000" u="sng"/>
              <a:t>):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2000" b="1"/>
              <a:t>Dir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2000" b="1"/>
              <a:t>Pause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2000" b="1"/>
              <a:t>exit</a:t>
            </a:r>
            <a:r>
              <a:rPr lang="ru-RU" altLang="ru-RU" sz="2000" b="1"/>
              <a:t> </a:t>
            </a:r>
          </a:p>
          <a:p>
            <a:pPr eaLnBrk="1" hangingPunct="1">
              <a:spcBef>
                <a:spcPct val="0"/>
              </a:spcBef>
            </a:pPr>
            <a:endParaRPr lang="ru-RU" altLang="ru-RU" sz="2000" b="1"/>
          </a:p>
        </p:txBody>
      </p:sp>
      <p:sp>
        <p:nvSpPr>
          <p:cNvPr id="18432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7BE881-834E-4087-B689-AF20103E4132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81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BEFCA92-5D19-4B94-9CCB-B356EF8B9542}" type="slidenum">
              <a:rPr lang="ru-RU" smtClean="0"/>
              <a:pPr>
                <a:defRPr/>
              </a:pPr>
              <a:t>97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91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z="1800" b="1">
                <a:solidFill>
                  <a:srgbClr val="FF0000"/>
                </a:solidFill>
              </a:rPr>
              <a:t>Почему нельзя использовать  два драйвера одновременно Вы компетентно ответите в конце семестра!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51E8AB-4D3D-4234-8D05-171A07CD0CDE}" type="slidenum">
              <a:rPr lang="ru-RU" smtClean="0"/>
              <a:pPr>
                <a:defRPr/>
              </a:pPr>
              <a:t>100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32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>
              <a:spcBef>
                <a:spcPct val="0"/>
              </a:spcBef>
              <a:buFont typeface="+mj-lt"/>
              <a:buAutoNum type="arabicPeriod"/>
            </a:pPr>
            <a:r>
              <a:rPr lang="ru-RU" altLang="ru-RU" sz="1800" b="1" dirty="0"/>
              <a:t>Демонстрация ФМ</a:t>
            </a:r>
          </a:p>
          <a:p>
            <a:pPr marL="228600" indent="-228600" eaLnBrk="1" hangingPunct="1">
              <a:spcBef>
                <a:spcPct val="0"/>
              </a:spcBef>
              <a:buFont typeface="+mj-lt"/>
              <a:buAutoNum type="arabicPeriod"/>
            </a:pPr>
            <a:r>
              <a:rPr lang="ru-RU" altLang="ru-RU" sz="1800" b="1" dirty="0"/>
              <a:t>Требование к ЛР и КР по ФМ</a:t>
            </a:r>
          </a:p>
          <a:p>
            <a:pPr marL="228600" indent="-228600" eaLnBrk="1" hangingPunct="1">
              <a:spcBef>
                <a:spcPct val="0"/>
              </a:spcBef>
              <a:buFont typeface="+mj-lt"/>
              <a:buAutoNum type="arabicPeriod"/>
            </a:pPr>
            <a:r>
              <a:rPr lang="ru-RU" altLang="ru-RU" sz="1800" b="1" dirty="0"/>
              <a:t>Отладка в ФМ (Переменные окружения)</a:t>
            </a:r>
          </a:p>
          <a:p>
            <a:pPr marL="228600" indent="-228600" eaLnBrk="1" hangingPunct="1">
              <a:spcBef>
                <a:spcPct val="0"/>
              </a:spcBef>
              <a:buFont typeface="+mj-lt"/>
              <a:buAutoNum type="arabicPeriod"/>
            </a:pPr>
            <a:endParaRPr lang="ru-RU" altLang="ru-RU" sz="1800" b="1" dirty="0"/>
          </a:p>
          <a:p>
            <a:pPr eaLnBrk="1" hangingPunct="1">
              <a:spcBef>
                <a:spcPct val="0"/>
              </a:spcBef>
            </a:pPr>
            <a:endParaRPr lang="ru-RU" altLang="ru-RU" sz="1800" b="1" dirty="0"/>
          </a:p>
        </p:txBody>
      </p:sp>
      <p:sp>
        <p:nvSpPr>
          <p:cNvPr id="23962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7A0D19-FBE1-4376-A399-5C9CE33883FF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42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064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1D47D3-F0B5-449E-AD8E-5AA2C4217700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07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7715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792C1B-84BF-4675-8557-D382DAD60F1C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60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166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3011E4-0F1C-4168-B140-2430EFE04099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65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269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0924AB-72E7-42F5-A72C-3AA58D6135DE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6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8944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43306D-E3BC-4302-BA8E-57F14EF7984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73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8842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73C0FC-4909-4502-A6DF-8B4EC5EC03D3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83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9149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4E8801-E203-46FB-9035-BBADF908816D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93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9251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81BA85-28A5-4508-B2B0-2630CFCF0FA6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6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8944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43306D-E3BC-4302-BA8E-57F14EF7984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04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9354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39ACBB-934A-49A2-A384-930A2D2FBDB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75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9763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1E460B-26D4-4D53-8FDB-167AFDBD053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b="1" dirty="0"/>
              <a:t>echo off</a:t>
            </a:r>
            <a:endParaRPr lang="ru-RU" sz="1000" dirty="0"/>
          </a:p>
          <a:p>
            <a:r>
              <a:rPr lang="en-US" sz="1000" b="1" dirty="0"/>
              <a:t>:menu</a:t>
            </a:r>
            <a:endParaRPr lang="ru-RU" sz="1000" dirty="0"/>
          </a:p>
          <a:p>
            <a:r>
              <a:rPr lang="en-US" sz="1000" b="1" dirty="0" err="1"/>
              <a:t>cls</a:t>
            </a:r>
            <a:endParaRPr lang="ru-RU" sz="1000" dirty="0"/>
          </a:p>
          <a:p>
            <a:r>
              <a:rPr lang="en-US" sz="1000" b="1" dirty="0"/>
              <a:t>echo 1. </a:t>
            </a:r>
            <a:r>
              <a:rPr lang="ru-RU" sz="1000" b="1" dirty="0"/>
              <a:t>Режим 1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2. Режим 2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3. Выход</a:t>
            </a:r>
            <a:endParaRPr lang="ru-RU" sz="1000" dirty="0"/>
          </a:p>
          <a:p>
            <a:r>
              <a:rPr lang="en-US" sz="1000" b="1" dirty="0"/>
              <a:t>REM</a:t>
            </a:r>
            <a:r>
              <a:rPr lang="ru-RU" sz="1000" b="1" dirty="0"/>
              <a:t> ЗАПРОС НАЖАТИЯ КЛАВИШИ</a:t>
            </a:r>
            <a:endParaRPr lang="ru-RU" sz="1000" dirty="0"/>
          </a:p>
          <a:p>
            <a:r>
              <a:rPr lang="en-US" sz="1000" b="1" dirty="0"/>
              <a:t>be ask "</a:t>
            </a:r>
            <a:r>
              <a:rPr lang="en-US" sz="1000" b="1" dirty="0" err="1"/>
              <a:t>Выберете</a:t>
            </a:r>
            <a:r>
              <a:rPr lang="en-US" sz="1000" b="1" dirty="0"/>
              <a:t> </a:t>
            </a:r>
            <a:r>
              <a:rPr lang="en-US" sz="1000" b="1" dirty="0" err="1"/>
              <a:t>пункт</a:t>
            </a:r>
            <a:r>
              <a:rPr lang="en-US" sz="1000" b="1" dirty="0"/>
              <a:t> (1,2,3)" '123' default=2 timeout=10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if ERRORLEVEL 3 </a:t>
            </a:r>
            <a:r>
              <a:rPr lang="en-US" sz="1000" b="1" dirty="0" err="1"/>
              <a:t>goto</a:t>
            </a:r>
            <a:r>
              <a:rPr lang="en-US" sz="1000" b="1" dirty="0"/>
              <a:t> 3</a:t>
            </a:r>
            <a:endParaRPr lang="ru-RU" sz="1000" dirty="0"/>
          </a:p>
          <a:p>
            <a:r>
              <a:rPr lang="en-US" sz="1000" b="1" dirty="0"/>
              <a:t>if ERRORLEVEL 2 </a:t>
            </a:r>
            <a:r>
              <a:rPr lang="en-US" sz="1000" b="1" dirty="0" err="1"/>
              <a:t>goto</a:t>
            </a:r>
            <a:r>
              <a:rPr lang="en-US" sz="1000" b="1" dirty="0"/>
              <a:t> 2</a:t>
            </a:r>
            <a:endParaRPr lang="ru-RU" sz="1000" dirty="0"/>
          </a:p>
          <a:p>
            <a:r>
              <a:rPr lang="en-US" sz="1000" b="1" dirty="0"/>
              <a:t>if ERRORLEVEL 1 </a:t>
            </a:r>
            <a:r>
              <a:rPr lang="en-US" sz="1000" b="1" dirty="0" err="1"/>
              <a:t>goto</a:t>
            </a:r>
            <a:r>
              <a:rPr lang="en-US" sz="1000" b="1" dirty="0"/>
              <a:t> 1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:1</a:t>
            </a:r>
            <a:endParaRPr lang="ru-RU" sz="1000" dirty="0"/>
          </a:p>
          <a:p>
            <a:r>
              <a:rPr lang="en-US" sz="1000" b="1" dirty="0"/>
              <a:t>echo 1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:2</a:t>
            </a:r>
            <a:endParaRPr lang="ru-RU" sz="1000" dirty="0"/>
          </a:p>
          <a:p>
            <a:r>
              <a:rPr lang="en-US" sz="1000" b="1" dirty="0"/>
              <a:t>echo 2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menu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en-US" sz="1000" b="1" dirty="0"/>
              <a:t>:3</a:t>
            </a:r>
            <a:endParaRPr lang="ru-RU" sz="1000" dirty="0"/>
          </a:p>
          <a:p>
            <a:r>
              <a:rPr lang="en-US" sz="1000" b="1" dirty="0"/>
              <a:t>echo 3</a:t>
            </a:r>
            <a:endParaRPr lang="ru-RU" sz="1000" dirty="0"/>
          </a:p>
          <a:p>
            <a:r>
              <a:rPr lang="en-US" sz="1000" b="1" dirty="0"/>
              <a:t>pause</a:t>
            </a:r>
            <a:endParaRPr lang="ru-RU" sz="1000" dirty="0"/>
          </a:p>
          <a:p>
            <a:r>
              <a:rPr lang="en-US" sz="1000" b="1" dirty="0" err="1"/>
              <a:t>goto</a:t>
            </a:r>
            <a:r>
              <a:rPr lang="en-US" sz="1000" b="1" dirty="0"/>
              <a:t> fin</a:t>
            </a:r>
            <a:endParaRPr lang="ru-RU" sz="1000" dirty="0"/>
          </a:p>
          <a:p>
            <a:r>
              <a:rPr lang="en-US" sz="1000" b="1" dirty="0"/>
              <a:t> </a:t>
            </a:r>
            <a:endParaRPr lang="ru-RU" sz="1000" dirty="0"/>
          </a:p>
          <a:p>
            <a:r>
              <a:rPr lang="ru-RU" sz="1000" b="1" dirty="0"/>
              <a:t>:</a:t>
            </a:r>
            <a:r>
              <a:rPr lang="en-US" sz="1000" b="1" dirty="0"/>
              <a:t>fin</a:t>
            </a:r>
            <a:endParaRPr lang="ru-RU" sz="1000" dirty="0"/>
          </a:p>
          <a:p>
            <a:r>
              <a:rPr lang="en-US" sz="1000" b="1" dirty="0"/>
              <a:t>ECHO</a:t>
            </a:r>
            <a:r>
              <a:rPr lang="ru-RU" sz="1000" b="1" dirty="0"/>
              <a:t> Завершение программы</a:t>
            </a:r>
            <a:endParaRPr lang="ru-RU" sz="1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253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812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928F29-D01E-4249-8E62-20403133FF5C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60350" y="4211638"/>
            <a:ext cx="6408738" cy="4681537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Данная простая программа КФ</a:t>
            </a:r>
            <a:r>
              <a:rPr lang="en-US" sz="1600" dirty="0"/>
              <a:t> </a:t>
            </a:r>
            <a:r>
              <a:rPr lang="ru-RU" sz="1600" u="sng" dirty="0"/>
              <a:t>выполняет следующее</a:t>
            </a:r>
            <a:r>
              <a:rPr lang="ru-RU" sz="1600" dirty="0"/>
              <a:t>: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u="sng" dirty="0"/>
              <a:t>Выводит</a:t>
            </a:r>
            <a:r>
              <a:rPr lang="ru-RU" sz="1600" dirty="0"/>
              <a:t> на экран слово </a:t>
            </a:r>
            <a:r>
              <a:rPr lang="en-US" sz="1600" dirty="0"/>
              <a:t>“</a:t>
            </a:r>
            <a:r>
              <a:rPr lang="ru-RU" sz="1600" dirty="0">
                <a:solidFill>
                  <a:srgbClr val="FF0000"/>
                </a:solidFill>
              </a:rPr>
              <a:t>Привет</a:t>
            </a:r>
            <a:r>
              <a:rPr lang="en-US" sz="1600" dirty="0"/>
              <a:t>!!!”</a:t>
            </a:r>
            <a:r>
              <a:rPr lang="ru-RU" sz="1600" dirty="0"/>
              <a:t> с командой</a:t>
            </a:r>
            <a:endParaRPr lang="en-US" sz="1600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b="1" dirty="0">
                <a:solidFill>
                  <a:srgbClr val="FF0000"/>
                </a:solidFill>
              </a:rPr>
              <a:t>ECHO</a:t>
            </a:r>
            <a:r>
              <a:rPr lang="fr-FR" sz="1600" dirty="0"/>
              <a:t> </a:t>
            </a:r>
            <a:r>
              <a:rPr lang="ru-RU" sz="1600" dirty="0"/>
              <a:t>Привет!!!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b="1" u="sng" dirty="0"/>
              <a:t>Выводит</a:t>
            </a:r>
            <a:r>
              <a:rPr lang="ru-RU" sz="1600" dirty="0"/>
              <a:t> на экран текст </a:t>
            </a:r>
            <a:r>
              <a:rPr lang="en-US" sz="1600" dirty="0"/>
              <a:t>“</a:t>
            </a:r>
            <a:r>
              <a:rPr lang="ru-RU" sz="1600" dirty="0"/>
              <a:t>Без вывода команды в КС</a:t>
            </a:r>
            <a:r>
              <a:rPr lang="en-US" sz="1600" dirty="0"/>
              <a:t>” </a:t>
            </a:r>
            <a:r>
              <a:rPr lang="ru-RU" sz="1600" dirty="0"/>
              <a:t>без вывода команды на экран</a:t>
            </a:r>
            <a:endParaRPr lang="en-US" sz="1600" dirty="0"/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600" dirty="0">
                <a:solidFill>
                  <a:srgbClr val="FF0000"/>
                </a:solidFill>
              </a:rPr>
              <a:t>@</a:t>
            </a:r>
            <a:r>
              <a:rPr lang="fr-FR" sz="1600" dirty="0"/>
              <a:t>ECHO </a:t>
            </a:r>
            <a:r>
              <a:rPr lang="ru-RU" sz="1600" dirty="0"/>
              <a:t>Без вывода команды в КС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/>
              <a:t>Выключает</a:t>
            </a:r>
            <a:r>
              <a:rPr lang="ru-RU" sz="1600" dirty="0"/>
              <a:t> режим вывода </a:t>
            </a:r>
            <a:r>
              <a:rPr lang="ru-RU" sz="1600" u="sng" dirty="0"/>
              <a:t>команд</a:t>
            </a:r>
            <a:r>
              <a:rPr lang="ru-RU" sz="1600" dirty="0"/>
              <a:t> в окно КС</a:t>
            </a:r>
            <a:r>
              <a:rPr lang="en-US" sz="1600" dirty="0"/>
              <a:t>:</a:t>
            </a:r>
            <a:endParaRPr lang="ru-RU" sz="1600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dirty="0"/>
              <a:t>          </a:t>
            </a:r>
            <a:r>
              <a:rPr lang="fr-FR" sz="1600" b="1" dirty="0">
                <a:solidFill>
                  <a:srgbClr val="FF0000"/>
                </a:solidFill>
              </a:rPr>
              <a:t>ECHO</a:t>
            </a:r>
            <a:r>
              <a:rPr lang="fr-FR" sz="1600" dirty="0"/>
              <a:t> </a:t>
            </a:r>
            <a:r>
              <a:rPr lang="fr-FR" sz="1600" b="1" dirty="0">
                <a:solidFill>
                  <a:srgbClr val="00B0F0"/>
                </a:solidFill>
              </a:rPr>
              <a:t>OFF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/>
              <a:t>Использует</a:t>
            </a:r>
            <a:r>
              <a:rPr lang="ru-RU" sz="1600" dirty="0"/>
              <a:t> комментарий:</a:t>
            </a:r>
            <a:endParaRPr lang="fr-FR" sz="1600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b="1" dirty="0">
                <a:solidFill>
                  <a:srgbClr val="FF0000"/>
                </a:solidFill>
              </a:rPr>
              <a:t>REM</a:t>
            </a:r>
            <a:r>
              <a:rPr lang="fr-FR" sz="1600" dirty="0"/>
              <a:t> </a:t>
            </a:r>
            <a:r>
              <a:rPr lang="ru-RU" sz="1600" dirty="0"/>
              <a:t>Большаков С.А.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/>
              <a:t>Выводит</a:t>
            </a:r>
            <a:r>
              <a:rPr lang="ru-RU" sz="1600" dirty="0"/>
              <a:t> текст: </a:t>
            </a:r>
            <a:r>
              <a:rPr lang="en-US" sz="1600" dirty="0"/>
              <a:t>“</a:t>
            </a:r>
            <a:r>
              <a:rPr lang="ru-RU" sz="1600" dirty="0"/>
              <a:t>Первый КФ ЛР #2</a:t>
            </a:r>
            <a:r>
              <a:rPr lang="en-US" sz="1600" dirty="0"/>
              <a:t>”</a:t>
            </a:r>
            <a:endParaRPr lang="ru-RU" sz="1600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Включает</a:t>
            </a:r>
            <a:r>
              <a:rPr lang="ru-RU" sz="1600" u="sng" dirty="0"/>
              <a:t> </a:t>
            </a:r>
            <a:r>
              <a:rPr lang="ru-RU" sz="1600" dirty="0"/>
              <a:t>режим вывода </a:t>
            </a:r>
            <a:r>
              <a:rPr lang="ru-RU" sz="1600" u="sng" dirty="0"/>
              <a:t>команд</a:t>
            </a:r>
            <a:r>
              <a:rPr lang="ru-RU" sz="1600" dirty="0"/>
              <a:t> в окно КС</a:t>
            </a:r>
            <a:r>
              <a:rPr lang="en-US" sz="1600" dirty="0"/>
              <a:t>:</a:t>
            </a:r>
            <a:endParaRPr lang="ru-RU" sz="1600" dirty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b="1" dirty="0">
                <a:solidFill>
                  <a:srgbClr val="FF0000"/>
                </a:solidFill>
              </a:rPr>
              <a:t>ECHO</a:t>
            </a:r>
            <a:r>
              <a:rPr lang="fr-FR" sz="1600" dirty="0"/>
              <a:t> ECHO </a:t>
            </a:r>
            <a:r>
              <a:rPr lang="fr-FR" sz="1600" b="1" dirty="0">
                <a:solidFill>
                  <a:srgbClr val="00B0F0"/>
                </a:solidFill>
              </a:rPr>
              <a:t>ON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b="1" dirty="0">
                <a:solidFill>
                  <a:srgbClr val="FF0000"/>
                </a:solidFill>
              </a:rPr>
              <a:t>ECHO</a:t>
            </a:r>
            <a:r>
              <a:rPr lang="fr-FR" sz="1600" dirty="0"/>
              <a:t> </a:t>
            </a:r>
            <a:r>
              <a:rPr lang="ru-RU" sz="1600" dirty="0"/>
              <a:t>ВЫВОД ВКЛЮЧЕН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Запрашивает</a:t>
            </a:r>
            <a:r>
              <a:rPr lang="ru-RU" sz="1600" u="sng" dirty="0"/>
              <a:t> паузу</a:t>
            </a:r>
            <a:r>
              <a:rPr lang="ru-RU" sz="1600" dirty="0"/>
              <a:t> в работе КФ : </a:t>
            </a:r>
            <a:r>
              <a:rPr lang="fr-FR" sz="1600" b="1" dirty="0">
                <a:solidFill>
                  <a:srgbClr val="FF0000"/>
                </a:solidFill>
              </a:rPr>
              <a:t>PAUSE </a:t>
            </a:r>
            <a:endParaRPr lang="ru-RU" sz="1600" b="1" dirty="0">
              <a:solidFill>
                <a:srgbClr val="FF0000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Завершает</a:t>
            </a:r>
            <a:r>
              <a:rPr lang="ru-RU" sz="1600" u="sng" dirty="0"/>
              <a:t> КФ:  </a:t>
            </a:r>
            <a:r>
              <a:rPr lang="fr-FR" sz="1600" b="1" dirty="0">
                <a:solidFill>
                  <a:srgbClr val="FF0000"/>
                </a:solidFill>
              </a:rPr>
              <a:t>EXIT</a:t>
            </a:r>
            <a:endParaRPr lang="ru-RU" sz="1600" b="1" dirty="0">
              <a:solidFill>
                <a:srgbClr val="FF0000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NB </a:t>
            </a:r>
            <a:r>
              <a:rPr lang="ru-RU" sz="2000" b="1" dirty="0">
                <a:solidFill>
                  <a:srgbClr val="FF0000"/>
                </a:solidFill>
              </a:rPr>
              <a:t>КОНСОЛЬ</a:t>
            </a:r>
            <a:r>
              <a:rPr lang="ru-RU" sz="2000" dirty="0"/>
              <a:t> –</a:t>
            </a:r>
            <a:r>
              <a:rPr lang="en-US" sz="2000" dirty="0"/>
              <a:t>&gt;</a:t>
            </a:r>
            <a:r>
              <a:rPr lang="ru-RU" sz="2000" dirty="0"/>
              <a:t> ЭКРАН + КЛАВИАТУРА</a:t>
            </a:r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600" dirty="0"/>
          </a:p>
          <a:p>
            <a:pPr marL="171450" indent="-1714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1600" dirty="0"/>
          </a:p>
        </p:txBody>
      </p:sp>
      <p:sp>
        <p:nvSpPr>
          <p:cNvPr id="19456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4904BC-92A3-4701-8987-4CD5FA12624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24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9558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D87DE-D15B-4EBF-B564-A6A1BE6EF71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34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9661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701C62-8FC7-41C2-8316-BB36B33AA657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85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9866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6605645-8198-44B5-8A96-F565213A308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96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9968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4BB04B-736D-43DC-97DF-6925DED81623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06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0070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6CB5EA-B8DD-431C-B00B-F625B24A3F05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16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0173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54870E-A813-4EA7-9F55-6A614B7EA238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26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/>
              <a:t>icrosoft Windows [Version 6.1.7601]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c) Корпорация Майкрософт (Microsoft Corp.), 2009. Все права защищены.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:\Users\User&gt;set /?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ывод, задание и удаление переменных среды cmd.exe.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ET [переменная=[строка]]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переменная  Имя переменной среды.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строка      Строка символов, присваиваемая указанной переменной.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ведите SET без параметров для вывода текущих переменных среды.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зменение команды SET при включении расширенной обработки команд: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сли при вызове указать только имя переменной без знака равенства и значения,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оманда SET выведет значения всех переменных, имя которых начинается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указанной строки.  Например: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SET P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та команда выведет значения всех переменных, имена которых начинаются с 'P'.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сли имя переменной не найдено в текущей среде, при возврате команда SET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становит значение ошибки ERRORLEVEL 1.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оманда SET не допускает использование знака равенства в имени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еременной среды.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оманда SET поддерживает два дополнительных ключа: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SET /A выражение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SET /P variable=[promptString]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люч /A указывает, что строка справа от знака равенства является числовым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ыражением, значение которого вычисляется.  Обработчик выражений очень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рост и поддерживает следующие операции, перечисленные в порядке убывания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риоритета: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()                  - группировка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! ~ -               - унарные операторы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* / %              - арифметические операторы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+ -                 - арифметические операторы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&lt;&lt; &gt;&gt;               - двоичный сдвиг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&amp;                   - двоичное 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^                   - двоичное исключающее ИЛИ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|                   - двоичное ИЛИ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= *= /= %= += -=    - присвоение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  &amp;= ^= |= &lt;&lt;= &gt;&gt;=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,                   - разделитель операторов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ри использовании любых логических или двоичных операторов необходимо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аключить строку выражения в кавычки.  Любые нечисловые строки в выражении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ассматриваются как имена переменных среды, значения которых преобразуются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числовой вид перед использованием.  Если переменная с указанным именем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е определена в системе, вместо нее подставляется нулевое значение.  Это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озволяет выполнять арифметические операции со значениями переменных среды,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ричем не нужно вводить знаки % для получения значений.  Если команда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ET /A вызывается из командной строки, а не из пакетного файла, она выводит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кончательное значение выражения.  Слева от любого оператора присваивания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олжно стоять имя переменной среды.  Числовые значения рассматриваются как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есятичные, если перед ними не стоит префикс 0x для шестнадцатеричных чисел,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0 для восьмеричных чисел.  Например, числа 0x12,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022 обозначают десятичное число 18.  Обратите внимание на запись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осьмеричных числе: 08 и 09 не являются допустимыми числами, так как в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осьмеричной системе исчисления цифры 8 и 9 не используются.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люч /P позволяет установить значение переменной для входной строки, введенной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ользователем.  Показывает указанное приглашение promptString перед чтением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веденной строки.  Приглашение promptString может быть пустым.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одстановка переменной среды может быть расширена следующим образом: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%PATH:str1=str2%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асширит действие переменной среды PATH, заменяя каждое вхождение "str1" в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асширенном результате на "str2".  "str2" может быть пустой строкой для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ффективного удаления вхождений "str1" из расширенного вывода. "str1" может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ачинаться со звездочки, и в этом случае это будет соответствовать любому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ачалу расширенного вывода до первого вхождения оставшейся части "str1".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ожно также использовать строки расширения.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%PATH:~10,5%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асширит действие переменной среды PATH, затем использует только 5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имволов, которые начинаются с 11-го символа (пропустив 10) расширенного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езультата.  Если длина не указана, по умолчанию используется оставшееся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начение переменной.  Если оба значения (длина и число пропускаемых символов)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трицательны, следующим используемым значением будет длина значения переменной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реды, добавленной к указанному значению пропуска или указанной длины.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%PATH:~-10%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звлечет последние 10 символов переменной PATH.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%PATH:~0,-2%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звлечет все символы переменной PATH, за исключением 2-х последних.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аконец, добавлена поддержка связывания времени выполнения для переменных среды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кружения. По умолчанию эта поддержка отключена. Ключ /V командной строки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MD.EXE позволяет включать и выключать ее. Для вызова справки, наберите CMD /?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вязывание времени выполнения для переменных среды окружения полезно при обходе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граничений раннего связывания, которое происходит при первом чтении текстовой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троки, а не при ее выполнении. Следующий пример демонстрирует возникающую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роблему при использовании раннего связывания переменных: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set VAR=before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if "%VAR%" == "before" (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    set VAR=after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    if "%VAR%" == "after" @echo Тело внутреннего оператора сравнения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)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анное сообщение не будет выводиться, т.к. %VAR% в ОБОИХ выражениях IF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одставляется в момент первого использования в первом IF, в том числе и в тело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ервого ветвления IF, которое является составным выражением. В IF внутри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оставного выражения в действительности сравниваются значения "before" 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after", что заведомо ложно. Следующий пример демонстрирует подобную ошибку: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set LIST=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for %i in (*) do set LIST=%LIST% %i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echo %LIST%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данном случае список файлов текущей папки никогда не будет построен. Вместо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того, значением переменной LIST будет имя последнего найденного файла.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вновь, это случилось потому, что %LIST% подставляется всего один раз -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момент обработки выражения FOR, когда список еще пуст.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актически, приведенный фрагмент эквивалентен следующему примеру: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for %i in (*) do set LIST= %i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котором имя последнего найденного файла сохраняется в переменной LIST.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вязывание времени выполнения для переменных среды окружения происходит при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спользовании специального символа (восклицательного знака), обозначающего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роведение сопоставления во время выполнения. Если включена поддержка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вязывания времени выполнения, то для достижения ожидаемых результатов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риведенные выше фрагменты должны быть изменены следующим образом: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set VAR=before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if "%VAR%" == "before" (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    set VAR=after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    if "!VAR!" == "after" @echo Тело внутреннего оператора сравнения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)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set LIST=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for %i in (*) do set LIST=!LIST! %i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echo %LIST%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ри включенной расширенной обработке команд доступны несколько переменных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реды, которые расширяются, но не отображаются в списке при вызове команды SET.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начения этих переменных вычисляются динамически каждый раз при их извлечении.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сли пользователь явно задает переменные с одним из этих имен,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 это определение переопределяет соответствующее динамическое определение,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писанное ниже: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CD% - заменяется строкой текущего каталога.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DATE% - заменяется текущей датой с форматом команды DATE.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TIME% - заменяется текущей датой с форматом команды TIME.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RANDOM% - заменяется случайным десятичным числом в диапазоне от 0 до 32767.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ERRORLEVEL% - заменяется текущим значением ERRORLEVEL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CMDEXTVERSION% - заменяется текущим значением версии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                расширенной обработки команд.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CMDCMDLINE% - заменяется исходной командной строкой, которая вызвала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омандный процессор.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HIGHESTNUMANODENUMBER% - заменяется максимальным номером узла NUMA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   на этом компьютере.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:\Users\User&gt;</a:t>
            </a:r>
          </a:p>
        </p:txBody>
      </p:sp>
      <p:sp>
        <p:nvSpPr>
          <p:cNvPr id="20275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F5A1AD-C2CF-4C7A-9601-18A432FB200E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37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/>
              <a:t>Показать примеры в </a:t>
            </a:r>
            <a:r>
              <a:rPr lang="en-US" altLang="ru-RU"/>
              <a:t>CMD.EXE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0378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97CA7D-5189-4FE9-A321-DC8AC7AB9E38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47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1600" b="1"/>
              <a:t>Программа КФ с обработкой параметров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ECHO  OFF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ECHO  Program Name  - %0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ECHO  First Parameter - %1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ECHO  Second Parameter - %2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ECHO  Third Parameter - %3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PAUSE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 sz="1600" b="1"/>
              <a:t>Вызов программы КФ с обработкой параметров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600"/>
              <a:t>C:\SP_2017\WORK_SP&gt;three.bat </a:t>
            </a:r>
            <a:r>
              <a:rPr lang="en-US" altLang="ru-RU" sz="1600" b="1">
                <a:solidFill>
                  <a:srgbClr val="FF0000"/>
                </a:solidFill>
              </a:rPr>
              <a:t>A1 A2 A3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600"/>
              <a:t>C:\SP_2017\WORK_SP&gt;ECHO  OFF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600"/>
              <a:t> Program Name  - </a:t>
            </a:r>
            <a:r>
              <a:rPr lang="en-US" altLang="ru-RU" sz="1600" b="1">
                <a:solidFill>
                  <a:srgbClr val="FF0000"/>
                </a:solidFill>
              </a:rPr>
              <a:t>three.bat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600"/>
              <a:t> First Parameter - </a:t>
            </a:r>
            <a:r>
              <a:rPr lang="en-US" altLang="ru-RU" sz="1600" b="1">
                <a:solidFill>
                  <a:srgbClr val="FF0000"/>
                </a:solidFill>
              </a:rPr>
              <a:t>A1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600"/>
              <a:t> Second Parameter - A2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600"/>
              <a:t> Third Parameter - A3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/>
              <a:t>Для продолжения нажмите любую клавишу . . .</a:t>
            </a:r>
          </a:p>
          <a:p>
            <a:pPr eaLnBrk="1" hangingPunct="1">
              <a:spcBef>
                <a:spcPct val="0"/>
              </a:spcBef>
            </a:pPr>
            <a:endParaRPr lang="ru-RU" altLang="ru-RU" sz="1600"/>
          </a:p>
          <a:p>
            <a:pPr eaLnBrk="1" hangingPunct="1">
              <a:spcBef>
                <a:spcPct val="0"/>
              </a:spcBef>
            </a:pPr>
            <a:r>
              <a:rPr lang="ru-RU" altLang="ru-RU" sz="1600"/>
              <a:t>63 - </a:t>
            </a:r>
            <a:r>
              <a:rPr lang="en-US" altLang="ru-RU" sz="1600"/>
              <a:t>? 128 – PSP?</a:t>
            </a:r>
            <a:endParaRPr lang="ru-RU" altLang="ru-RU" sz="1600"/>
          </a:p>
        </p:txBody>
      </p:sp>
      <p:sp>
        <p:nvSpPr>
          <p:cNvPr id="20480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04F29E-B102-48AF-8714-BD783EED8DD3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37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7613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B69CE9-E388-45FF-9D66-D958424834B1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0992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FA1536-5C81-4298-ABBB-EC0A26F38C8A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6787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4053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1600" b="1">
                <a:solidFill>
                  <a:srgbClr val="00B0F0"/>
                </a:solidFill>
              </a:rPr>
              <a:t>ВЫЗОВ С ВОЗВРАТОМ</a:t>
            </a:r>
            <a:r>
              <a:rPr lang="en-US" altLang="ru-RU" sz="1600" b="1">
                <a:solidFill>
                  <a:srgbClr val="00B0F0"/>
                </a:solidFill>
              </a:rPr>
              <a:t> (</a:t>
            </a:r>
            <a:r>
              <a:rPr lang="en-US" altLang="ru-RU" sz="1600" b="1">
                <a:solidFill>
                  <a:srgbClr val="FF0000"/>
                </a:solidFill>
              </a:rPr>
              <a:t>five.bat</a:t>
            </a:r>
            <a:r>
              <a:rPr lang="en-US" altLang="ru-RU" sz="1600" b="1">
                <a:solidFill>
                  <a:srgbClr val="00B0F0"/>
                </a:solidFill>
              </a:rPr>
              <a:t>)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CALL help_sp.bat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ECHO ****!!!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ECHO %ERRORLEVEL%</a:t>
            </a:r>
          </a:p>
          <a:p>
            <a:pPr eaLnBrk="1" hangingPunct="1">
              <a:spcBef>
                <a:spcPct val="0"/>
              </a:spcBef>
            </a:pPr>
            <a:endParaRPr lang="ru-RU" altLang="ru-RU"/>
          </a:p>
          <a:p>
            <a:pPr eaLnBrk="1" hangingPunct="1">
              <a:spcBef>
                <a:spcPct val="0"/>
              </a:spcBef>
            </a:pPr>
            <a:r>
              <a:rPr lang="ru-RU" altLang="ru-RU" sz="1600" b="1">
                <a:solidFill>
                  <a:srgbClr val="00B0F0"/>
                </a:solidFill>
              </a:rPr>
              <a:t>ВОЗВРАТ (</a:t>
            </a:r>
            <a:r>
              <a:rPr lang="en-US" altLang="ru-RU" sz="1600" b="1">
                <a:solidFill>
                  <a:srgbClr val="FF0000"/>
                </a:solidFill>
              </a:rPr>
              <a:t>help_sp.bat</a:t>
            </a:r>
            <a:r>
              <a:rPr lang="ru-RU" altLang="ru-RU" sz="1600" b="1">
                <a:solidFill>
                  <a:srgbClr val="00B0F0"/>
                </a:solidFill>
              </a:rPr>
              <a:t>)</a:t>
            </a:r>
            <a:endParaRPr lang="ru-RU" altLang="ru-RU" b="1">
              <a:solidFill>
                <a:srgbClr val="00B0F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ECHO HELP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exit /B 33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>
                <a:solidFill>
                  <a:srgbClr val="FF0000"/>
                </a:solidFill>
              </a:rPr>
              <a:t>PAUSE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b="1">
                <a:solidFill>
                  <a:srgbClr val="00B0F0"/>
                </a:solidFill>
              </a:rPr>
              <a:t>Результат</a:t>
            </a:r>
            <a:r>
              <a:rPr lang="ru-RU" altLang="ru-RU"/>
              <a:t>: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c:\SP_2017\WORK_SP&gt;five.bat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c:\SP_2017\WORK_SP&gt;CALL help_sp.bat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c:\SP_2017\WORK_SP&gt;ECHO HELP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HELP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C:\SP_2017\WORK_SP&gt;PAUSE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/>
              <a:t>Для продолжения нажмите любую клавишу . . .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C:\SP_2017\WORK_SP&gt;exit /B 33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C:\SP_2017\WORK_SP&gt;ECHO ****!!!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****!!!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/>
              <a:t>C:\SP_2017\WORK_SP&gt;ECHO 33</a:t>
            </a:r>
            <a:endParaRPr lang="ru-RU" altLang="ru-RU"/>
          </a:p>
        </p:txBody>
      </p:sp>
      <p:sp>
        <p:nvSpPr>
          <p:cNvPr id="2058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939D0C-16FA-447E-9C6D-E4CB64BA92CE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78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068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E78886-A398-4B54-9028-222C167423EC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129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88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0787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91BF64-1923-4055-85D2-03CC94F0B4E6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98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0992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86D4EB-5D8B-48AD-BC9B-A288CBAFD25C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08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0890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9D113B-E33A-456D-8481-94F8A034589E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32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>
              <a:spcBef>
                <a:spcPct val="0"/>
              </a:spcBef>
              <a:buFont typeface="+mj-lt"/>
              <a:buAutoNum type="arabicPeriod"/>
            </a:pPr>
            <a:r>
              <a:rPr lang="ru-RU" altLang="ru-RU" sz="1800" b="1" dirty="0"/>
              <a:t>Демонстрация ФМ</a:t>
            </a:r>
          </a:p>
          <a:p>
            <a:pPr marL="228600" indent="-228600" eaLnBrk="1" hangingPunct="1">
              <a:spcBef>
                <a:spcPct val="0"/>
              </a:spcBef>
              <a:buFont typeface="+mj-lt"/>
              <a:buAutoNum type="arabicPeriod"/>
            </a:pPr>
            <a:r>
              <a:rPr lang="ru-RU" altLang="ru-RU" sz="1800" b="1" dirty="0"/>
              <a:t>Требование к ЛР и КР по ФМ</a:t>
            </a:r>
          </a:p>
          <a:p>
            <a:pPr marL="228600" indent="-228600" eaLnBrk="1" hangingPunct="1">
              <a:spcBef>
                <a:spcPct val="0"/>
              </a:spcBef>
              <a:buFont typeface="+mj-lt"/>
              <a:buAutoNum type="arabicPeriod"/>
            </a:pPr>
            <a:r>
              <a:rPr lang="ru-RU" altLang="ru-RU" sz="1800" b="1" dirty="0"/>
              <a:t>Отладка в ФМ (Переменные окружения)</a:t>
            </a:r>
          </a:p>
          <a:p>
            <a:pPr marL="228600" indent="-228600" eaLnBrk="1" hangingPunct="1">
              <a:spcBef>
                <a:spcPct val="0"/>
              </a:spcBef>
              <a:buFont typeface="+mj-lt"/>
              <a:buAutoNum type="arabicPeriod"/>
            </a:pPr>
            <a:endParaRPr lang="ru-RU" altLang="ru-RU" sz="1800" b="1" dirty="0"/>
          </a:p>
          <a:p>
            <a:pPr eaLnBrk="1" hangingPunct="1">
              <a:spcBef>
                <a:spcPct val="0"/>
              </a:spcBef>
            </a:pPr>
            <a:endParaRPr lang="ru-RU" altLang="ru-RU" sz="1800" b="1" dirty="0"/>
          </a:p>
        </p:txBody>
      </p:sp>
      <p:sp>
        <p:nvSpPr>
          <p:cNvPr id="23962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7A0D19-FBE1-4376-A399-5C9CE33883FF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49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1299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4E0B58-39CD-4C83-AA8D-057E58DD9112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1094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8D088B-DFA6-4536-9095-14524699B44C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135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70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1402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1DB0B3-4FD4-41B8-A0ED-1914B5218D78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17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6815098-834A-4346-9D26-6B77B84AE4A1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80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1402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927B63-05D9-4959-BB97-D925589C2C8E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137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90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1504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CBD044-8013-4C29-B9E3-90367064B21B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138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1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1606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5C8E5D1-1819-4CC3-9443-C95F219D7FCF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82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064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754130-DBD3-42C1-9D09-B93A4A174CE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9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166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5336B2-5B94-4304-B212-155214367B3E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142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0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4269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7AD0B1-E9F5-48BD-A342-DE2037FD4A08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143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2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1811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84A8B4-7BD1-4608-9F3D-726CB2FBDE8F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144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806765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-7012160" y="-180528"/>
            <a:ext cx="6840760" cy="8208912"/>
          </a:xfrm>
          <a:solidFill>
            <a:schemeClr val="bg1"/>
          </a:solidFill>
        </p:spPr>
        <p:txBody>
          <a:bodyPr/>
          <a:lstStyle/>
          <a:p>
            <a:r>
              <a:rPr lang="en-US" sz="1400" dirty="0"/>
              <a:t>;</a:t>
            </a:r>
            <a:r>
              <a:rPr lang="ru-RU" sz="1400" dirty="0"/>
              <a:t>Текст программы </a:t>
            </a:r>
            <a:r>
              <a:rPr lang="en-US" sz="1400" dirty="0"/>
              <a:t>(lab3_L.asm – </a:t>
            </a:r>
            <a:r>
              <a:rPr lang="ru-RU" sz="1400" dirty="0"/>
              <a:t>ЧАСТЬ 2</a:t>
            </a:r>
            <a:r>
              <a:rPr lang="en-US" sz="1400" dirty="0"/>
              <a:t>):</a:t>
            </a:r>
            <a:endParaRPr lang="ru-RU" sz="1400" dirty="0"/>
          </a:p>
          <a:p>
            <a:r>
              <a:rPr lang="en-US" sz="1400" b="1" dirty="0">
                <a:solidFill>
                  <a:srgbClr val="FF0000"/>
                </a:solidFill>
              </a:rPr>
              <a:t>; </a:t>
            </a:r>
            <a:r>
              <a:rPr lang="ru-RU" sz="1400" b="1" dirty="0">
                <a:solidFill>
                  <a:srgbClr val="FF0000"/>
                </a:solidFill>
              </a:rPr>
              <a:t>ПРОЦЕДУРЫ </a:t>
            </a:r>
            <a:endParaRPr lang="en-US" sz="1400" b="1" dirty="0">
              <a:solidFill>
                <a:srgbClr val="FF0000"/>
              </a:solidFill>
            </a:endParaRPr>
          </a:p>
          <a:p>
            <a:r>
              <a:rPr lang="en-US" sz="1400" dirty="0"/>
              <a:t> CALL </a:t>
            </a:r>
            <a:r>
              <a:rPr lang="en-US" sz="1400" dirty="0" err="1"/>
              <a:t>kbin</a:t>
            </a:r>
            <a:endParaRPr lang="en-US" sz="1400" dirty="0"/>
          </a:p>
          <a:p>
            <a:r>
              <a:rPr lang="en-US" sz="1400" dirty="0"/>
              <a:t> ;</a:t>
            </a:r>
            <a:r>
              <a:rPr lang="ru-RU" sz="1400" dirty="0"/>
              <a:t>выход из п</a:t>
            </a:r>
            <a:r>
              <a:rPr lang="en-US" sz="1400" dirty="0"/>
              <a:t>p</a:t>
            </a:r>
            <a:r>
              <a:rPr lang="ru-RU" sz="1400" dirty="0" err="1"/>
              <a:t>ограммы</a:t>
            </a:r>
            <a:r>
              <a:rPr lang="ru-RU" sz="1400" dirty="0"/>
              <a:t> с возвращением </a:t>
            </a:r>
            <a:r>
              <a:rPr lang="en-US" sz="1400" dirty="0" err="1"/>
              <a:t>errorlevel</a:t>
            </a:r>
            <a:r>
              <a:rPr lang="en-US" sz="1400" dirty="0"/>
              <a:t> 0</a:t>
            </a:r>
          </a:p>
          <a:p>
            <a:r>
              <a:rPr lang="en-US" sz="1400" dirty="0"/>
              <a:t> mov al, 0</a:t>
            </a:r>
          </a:p>
          <a:p>
            <a:r>
              <a:rPr lang="en-US" sz="1400" dirty="0"/>
              <a:t> mov ah, 4ch</a:t>
            </a:r>
          </a:p>
          <a:p>
            <a:r>
              <a:rPr lang="en-US" sz="1400" dirty="0"/>
              <a:t> </a:t>
            </a:r>
            <a:r>
              <a:rPr lang="en-US" sz="1400" dirty="0" err="1"/>
              <a:t>int</a:t>
            </a:r>
            <a:r>
              <a:rPr lang="en-US" sz="1400" dirty="0"/>
              <a:t> 21h</a:t>
            </a:r>
          </a:p>
          <a:p>
            <a:endParaRPr lang="en-US" sz="1400" dirty="0"/>
          </a:p>
          <a:p>
            <a:r>
              <a:rPr lang="en-US" sz="1400" dirty="0"/>
              <a:t> </a:t>
            </a:r>
            <a:r>
              <a:rPr lang="en-US" sz="1400" dirty="0" err="1">
                <a:solidFill>
                  <a:srgbClr val="FF0000"/>
                </a:solidFill>
              </a:rPr>
              <a:t>displ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/>
              <a:t>proc          ;</a:t>
            </a:r>
            <a:r>
              <a:rPr lang="ru-RU" sz="1400" dirty="0"/>
              <a:t>п</a:t>
            </a:r>
            <a:r>
              <a:rPr lang="en-US" sz="1400" dirty="0"/>
              <a:t>p</a:t>
            </a:r>
            <a:r>
              <a:rPr lang="ru-RU" sz="1400" dirty="0" err="1"/>
              <a:t>оцедура</a:t>
            </a:r>
            <a:r>
              <a:rPr lang="ru-RU" sz="1400" dirty="0"/>
              <a:t> вывода символа на эк</a:t>
            </a:r>
            <a:r>
              <a:rPr lang="en-US" sz="1400" dirty="0"/>
              <a:t>p</a:t>
            </a:r>
            <a:r>
              <a:rPr lang="ru-RU" sz="1400" dirty="0"/>
              <a:t>ан</a:t>
            </a:r>
          </a:p>
          <a:p>
            <a:r>
              <a:rPr lang="ru-RU" sz="1400" dirty="0"/>
              <a:t> </a:t>
            </a:r>
            <a:r>
              <a:rPr lang="en-US" sz="1400" dirty="0"/>
              <a:t>mov ah, 2</a:t>
            </a:r>
          </a:p>
          <a:p>
            <a:r>
              <a:rPr lang="en-US" sz="1400" dirty="0"/>
              <a:t> </a:t>
            </a:r>
            <a:r>
              <a:rPr lang="en-US" sz="1400" dirty="0" err="1"/>
              <a:t>int</a:t>
            </a:r>
            <a:r>
              <a:rPr lang="en-US" sz="1400" dirty="0"/>
              <a:t> 21h</a:t>
            </a:r>
          </a:p>
          <a:p>
            <a:r>
              <a:rPr lang="en-US" sz="1400" dirty="0"/>
              <a:t> ret</a:t>
            </a:r>
          </a:p>
          <a:p>
            <a:r>
              <a:rPr lang="en-US" sz="1400" dirty="0" err="1">
                <a:solidFill>
                  <a:srgbClr val="FF0000"/>
                </a:solidFill>
              </a:rPr>
              <a:t>displ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/>
              <a:t>endp</a:t>
            </a:r>
            <a:endParaRPr lang="en-US" sz="1400" dirty="0"/>
          </a:p>
          <a:p>
            <a:r>
              <a:rPr lang="en-US" sz="1400" dirty="0"/>
              <a:t> ret</a:t>
            </a:r>
          </a:p>
          <a:p>
            <a:r>
              <a:rPr lang="en-US" sz="1400" dirty="0"/>
              <a:t>; </a:t>
            </a:r>
            <a:r>
              <a:rPr lang="ru-RU" sz="1400" dirty="0"/>
              <a:t>Процедура Ожидания ввода</a:t>
            </a:r>
          </a:p>
          <a:p>
            <a:r>
              <a:rPr lang="ru-RU" sz="1400" dirty="0"/>
              <a:t> </a:t>
            </a:r>
            <a:r>
              <a:rPr lang="en-US" sz="1400" dirty="0" err="1">
                <a:solidFill>
                  <a:srgbClr val="FF0000"/>
                </a:solidFill>
              </a:rPr>
              <a:t>kbin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/>
              <a:t>proc           ;</a:t>
            </a:r>
            <a:r>
              <a:rPr lang="ru-RU" sz="1400" dirty="0"/>
              <a:t>п</a:t>
            </a:r>
            <a:r>
              <a:rPr lang="en-US" sz="1400" dirty="0"/>
              <a:t>p</a:t>
            </a:r>
            <a:r>
              <a:rPr lang="ru-RU" sz="1400" dirty="0" err="1"/>
              <a:t>оцеду</a:t>
            </a:r>
            <a:r>
              <a:rPr lang="en-US" sz="1400" dirty="0"/>
              <a:t>p</a:t>
            </a:r>
            <a:r>
              <a:rPr lang="ru-RU" sz="1400" dirty="0"/>
              <a:t>а ожидания ввода и выхода</a:t>
            </a:r>
          </a:p>
          <a:p>
            <a:r>
              <a:rPr lang="ru-RU" sz="1400" dirty="0"/>
              <a:t> </a:t>
            </a:r>
            <a:r>
              <a:rPr lang="en-US" sz="1400" dirty="0"/>
              <a:t>mov ah, 08h        ; </a:t>
            </a:r>
            <a:r>
              <a:rPr lang="ru-RU" sz="1400" dirty="0"/>
              <a:t>ожидание ввода (</a:t>
            </a:r>
            <a:r>
              <a:rPr lang="en-US" sz="1400" dirty="0" err="1"/>
              <a:t>noecho</a:t>
            </a:r>
            <a:r>
              <a:rPr lang="en-US" sz="1400" dirty="0"/>
              <a:t> input)</a:t>
            </a:r>
          </a:p>
          <a:p>
            <a:r>
              <a:rPr lang="en-US" sz="1400" dirty="0"/>
              <a:t> </a:t>
            </a:r>
            <a:r>
              <a:rPr lang="en-US" sz="1400" dirty="0" err="1"/>
              <a:t>int</a:t>
            </a:r>
            <a:r>
              <a:rPr lang="en-US" sz="1400" dirty="0"/>
              <a:t> 21h</a:t>
            </a:r>
          </a:p>
          <a:p>
            <a:r>
              <a:rPr lang="en-US" sz="1400" dirty="0"/>
              <a:t> ret</a:t>
            </a:r>
          </a:p>
          <a:p>
            <a:r>
              <a:rPr lang="en-US" sz="1400" dirty="0"/>
              <a:t> </a:t>
            </a:r>
            <a:r>
              <a:rPr lang="en-US" sz="1400" dirty="0" err="1">
                <a:solidFill>
                  <a:srgbClr val="FF0000"/>
                </a:solidFill>
              </a:rPr>
              <a:t>kbin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/>
              <a:t>endp</a:t>
            </a:r>
            <a:endParaRPr lang="en-US" sz="1400" dirty="0"/>
          </a:p>
          <a:p>
            <a:r>
              <a:rPr lang="en-US" sz="1400" dirty="0"/>
              <a:t>;;;;;;;;;</a:t>
            </a:r>
          </a:p>
          <a:p>
            <a:r>
              <a:rPr lang="en-US" sz="1400" dirty="0" err="1">
                <a:solidFill>
                  <a:srgbClr val="FF0000"/>
                </a:solidFill>
              </a:rPr>
              <a:t>crlf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/>
              <a:t>proc           ;</a:t>
            </a:r>
            <a:r>
              <a:rPr lang="ru-RU" sz="1400" dirty="0" err="1"/>
              <a:t>процеду</a:t>
            </a:r>
            <a:r>
              <a:rPr lang="en-US" sz="1400" dirty="0"/>
              <a:t>p</a:t>
            </a:r>
            <a:r>
              <a:rPr lang="ru-RU" sz="1400" dirty="0"/>
              <a:t>а перевода ку</a:t>
            </a:r>
            <a:r>
              <a:rPr lang="en-US" sz="1400" dirty="0"/>
              <a:t>p</a:t>
            </a:r>
            <a:r>
              <a:rPr lang="ru-RU" sz="1400" dirty="0"/>
              <a:t>со</a:t>
            </a:r>
            <a:r>
              <a:rPr lang="en-US" sz="1400" dirty="0"/>
              <a:t>p</a:t>
            </a:r>
            <a:r>
              <a:rPr lang="ru-RU" sz="1400" dirty="0"/>
              <a:t>а на новую строку</a:t>
            </a:r>
          </a:p>
          <a:p>
            <a:r>
              <a:rPr lang="ru-RU" sz="1400" dirty="0"/>
              <a:t> </a:t>
            </a:r>
            <a:r>
              <a:rPr lang="en-US" sz="1400" dirty="0"/>
              <a:t>mov dl, 0Ah        ; 0a</a:t>
            </a:r>
          </a:p>
          <a:p>
            <a:r>
              <a:rPr lang="en-US" sz="1400" dirty="0"/>
              <a:t> call </a:t>
            </a:r>
            <a:r>
              <a:rPr lang="en-US" sz="1400" dirty="0" err="1"/>
              <a:t>displ</a:t>
            </a:r>
            <a:endParaRPr lang="en-US" sz="1400" dirty="0"/>
          </a:p>
          <a:p>
            <a:r>
              <a:rPr lang="en-US" sz="1400" dirty="0"/>
              <a:t> mov dl, 0Dh        ; 0d</a:t>
            </a:r>
          </a:p>
          <a:p>
            <a:r>
              <a:rPr lang="en-US" sz="1400" dirty="0"/>
              <a:t> call </a:t>
            </a:r>
            <a:r>
              <a:rPr lang="en-US" sz="1400" dirty="0" err="1"/>
              <a:t>displ</a:t>
            </a:r>
            <a:endParaRPr lang="en-US" sz="1400" dirty="0"/>
          </a:p>
          <a:p>
            <a:r>
              <a:rPr lang="en-US" sz="1400" dirty="0"/>
              <a:t> ret</a:t>
            </a:r>
          </a:p>
          <a:p>
            <a:r>
              <a:rPr lang="en-US" sz="1400" dirty="0" err="1">
                <a:solidFill>
                  <a:srgbClr val="FF0000"/>
                </a:solidFill>
              </a:rPr>
              <a:t>crlf</a:t>
            </a:r>
            <a:r>
              <a:rPr lang="en-US" sz="1400" dirty="0">
                <a:solidFill>
                  <a:srgbClr val="FF0000"/>
                </a:solidFill>
              </a:rPr>
              <a:t> </a:t>
            </a:r>
            <a:r>
              <a:rPr lang="en-US" sz="1400" dirty="0" err="1"/>
              <a:t>endp</a:t>
            </a:r>
            <a:endParaRPr lang="en-US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146</a:t>
            </a:fld>
            <a:endParaRPr lang="ru-RU"/>
          </a:p>
        </p:txBody>
      </p:sp>
      <p:sp>
        <p:nvSpPr>
          <p:cNvPr id="6" name="Заметки 2"/>
          <p:cNvSpPr txBox="1">
            <a:spLocks/>
          </p:cNvSpPr>
          <p:nvPr/>
        </p:nvSpPr>
        <p:spPr>
          <a:xfrm>
            <a:off x="7029400" y="-180528"/>
            <a:ext cx="6696743" cy="1044116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/>
          <a:lstStyle>
            <a:lvl1pPr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30000"/>
              </a:spcBef>
              <a:spcAft>
                <a:spcPct val="0"/>
              </a:spcAf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;</a:t>
            </a:r>
            <a:r>
              <a:rPr lang="ru-RU" sz="1600" dirty="0"/>
              <a:t>Текст программы </a:t>
            </a:r>
            <a:r>
              <a:rPr lang="en-US" sz="1600" dirty="0"/>
              <a:t>(lab3_L.asm – </a:t>
            </a:r>
            <a:r>
              <a:rPr lang="ru-RU" sz="1600" dirty="0"/>
              <a:t>ЧАСТЬ 1</a:t>
            </a:r>
            <a:r>
              <a:rPr lang="en-US" sz="1600" dirty="0"/>
              <a:t>):</a:t>
            </a:r>
          </a:p>
          <a:p>
            <a:r>
              <a:rPr lang="en-US" sz="1600" dirty="0"/>
              <a:t>DTSEG SEGMENT</a:t>
            </a:r>
            <a:endParaRPr lang="ru-RU" sz="1600" dirty="0"/>
          </a:p>
          <a:p>
            <a:r>
              <a:rPr lang="en-US" sz="1600" dirty="0"/>
              <a:t>LET DB 'A‘</a:t>
            </a:r>
            <a:r>
              <a:rPr lang="ru-RU" sz="1600" dirty="0"/>
              <a:t>  </a:t>
            </a:r>
            <a:r>
              <a:rPr lang="en-US" sz="1600" dirty="0"/>
              <a:t>; </a:t>
            </a:r>
            <a:r>
              <a:rPr lang="en-US" sz="1600" b="1" dirty="0">
                <a:solidFill>
                  <a:srgbClr val="00B0F0"/>
                </a:solidFill>
              </a:rPr>
              <a:t>c </a:t>
            </a:r>
            <a:r>
              <a:rPr lang="ru-RU" sz="1600" b="1" dirty="0">
                <a:solidFill>
                  <a:srgbClr val="00B0F0"/>
                </a:solidFill>
              </a:rPr>
              <a:t>сегментом данных</a:t>
            </a:r>
            <a:endParaRPr lang="en-US" sz="1600" b="1" dirty="0">
              <a:solidFill>
                <a:srgbClr val="00B0F0"/>
              </a:solidFill>
            </a:endParaRPr>
          </a:p>
          <a:p>
            <a:r>
              <a:rPr lang="en-US" sz="1600" dirty="0"/>
              <a:t>DTSEG ENDS</a:t>
            </a:r>
          </a:p>
          <a:p>
            <a:r>
              <a:rPr lang="en-US" sz="1600" dirty="0" err="1"/>
              <a:t>mycode</a:t>
            </a:r>
            <a:r>
              <a:rPr lang="en-US" sz="1600" dirty="0"/>
              <a:t> SEGMENT 'code'</a:t>
            </a:r>
          </a:p>
          <a:p>
            <a:r>
              <a:rPr lang="en-US" sz="1600" dirty="0"/>
              <a:t> assume </a:t>
            </a:r>
            <a:r>
              <a:rPr lang="en-US" sz="1600" dirty="0" err="1"/>
              <a:t>cs:mycode</a:t>
            </a:r>
            <a:r>
              <a:rPr lang="en-US" sz="1600" dirty="0"/>
              <a:t> , DS:DTSEG</a:t>
            </a:r>
          </a:p>
          <a:p>
            <a:r>
              <a:rPr lang="en-US" sz="1600" b="1" dirty="0">
                <a:solidFill>
                  <a:srgbClr val="FF0000"/>
                </a:solidFill>
              </a:rPr>
              <a:t>main</a:t>
            </a:r>
            <a:r>
              <a:rPr lang="en-US" sz="1600" dirty="0"/>
              <a:t>:</a:t>
            </a:r>
          </a:p>
          <a:p>
            <a:r>
              <a:rPr lang="en-US" sz="1600" dirty="0"/>
              <a:t>; </a:t>
            </a:r>
            <a:r>
              <a:rPr lang="ru-RU" sz="1600" dirty="0"/>
              <a:t>Задание </a:t>
            </a:r>
            <a:r>
              <a:rPr lang="en-US" sz="1600" dirty="0"/>
              <a:t>DS</a:t>
            </a:r>
          </a:p>
          <a:p>
            <a:r>
              <a:rPr lang="en-US" sz="1600" dirty="0"/>
              <a:t>MOV AX, DTSEG</a:t>
            </a:r>
          </a:p>
          <a:p>
            <a:r>
              <a:rPr lang="en-US" sz="1600" dirty="0"/>
              <a:t>MOV DS , AX</a:t>
            </a:r>
          </a:p>
          <a:p>
            <a:r>
              <a:rPr lang="en-US" sz="1600" dirty="0"/>
              <a:t>;; </a:t>
            </a:r>
            <a:r>
              <a:rPr lang="ru-RU" sz="1600" dirty="0"/>
              <a:t>Вывод трех  символов с процедурами</a:t>
            </a:r>
          </a:p>
          <a:p>
            <a:r>
              <a:rPr lang="ru-RU" sz="1600" dirty="0"/>
              <a:t> </a:t>
            </a:r>
            <a:r>
              <a:rPr lang="en-US" sz="1600" dirty="0"/>
              <a:t>mov dl, 'A'</a:t>
            </a:r>
            <a:r>
              <a:rPr lang="ru-RU" sz="1600" dirty="0"/>
              <a:t>  </a:t>
            </a:r>
            <a:r>
              <a:rPr lang="en-US" sz="1600" dirty="0"/>
              <a:t>; </a:t>
            </a:r>
            <a:r>
              <a:rPr lang="ru-RU" sz="1600" b="1" dirty="0">
                <a:solidFill>
                  <a:srgbClr val="00B0F0"/>
                </a:solidFill>
              </a:rPr>
              <a:t>без </a:t>
            </a:r>
            <a:r>
              <a:rPr lang="en-US" sz="1600" b="1" dirty="0">
                <a:solidFill>
                  <a:srgbClr val="00B0F0"/>
                </a:solidFill>
              </a:rPr>
              <a:t> </a:t>
            </a:r>
            <a:r>
              <a:rPr lang="ru-RU" sz="1600" b="1" dirty="0">
                <a:solidFill>
                  <a:srgbClr val="00B0F0"/>
                </a:solidFill>
              </a:rPr>
              <a:t>сегмента данных</a:t>
            </a:r>
            <a:endParaRPr lang="en-US" sz="1600" b="1" dirty="0">
              <a:solidFill>
                <a:srgbClr val="00B0F0"/>
              </a:solidFill>
            </a:endParaRPr>
          </a:p>
          <a:p>
            <a:r>
              <a:rPr lang="en-US" sz="1600" dirty="0"/>
              <a:t> call </a:t>
            </a:r>
            <a:r>
              <a:rPr lang="en-US" sz="1600" b="1" dirty="0" err="1">
                <a:solidFill>
                  <a:srgbClr val="FF0000"/>
                </a:solidFill>
              </a:rPr>
              <a:t>displ</a:t>
            </a:r>
            <a:endParaRPr lang="en-US" sz="1600" b="1" dirty="0">
              <a:solidFill>
                <a:srgbClr val="FF0000"/>
              </a:solidFill>
            </a:endParaRPr>
          </a:p>
          <a:p>
            <a:r>
              <a:rPr lang="en-US" sz="1600" dirty="0"/>
              <a:t> call </a:t>
            </a:r>
            <a:r>
              <a:rPr lang="en-US" sz="1600" dirty="0" err="1"/>
              <a:t>crlf</a:t>
            </a:r>
            <a:endParaRPr lang="en-US" sz="1600" dirty="0"/>
          </a:p>
          <a:p>
            <a:r>
              <a:rPr lang="en-US" sz="1600" dirty="0"/>
              <a:t> mov dl, '</a:t>
            </a:r>
            <a:r>
              <a:rPr lang="ru-RU" sz="1600" dirty="0"/>
              <a:t>Б'</a:t>
            </a:r>
          </a:p>
          <a:p>
            <a:r>
              <a:rPr lang="ru-RU" sz="1600" dirty="0"/>
              <a:t> </a:t>
            </a:r>
            <a:r>
              <a:rPr lang="en-US" sz="1600" dirty="0"/>
              <a:t>call </a:t>
            </a:r>
            <a:r>
              <a:rPr lang="en-US" sz="1600" b="1" dirty="0" err="1">
                <a:solidFill>
                  <a:srgbClr val="FF0000"/>
                </a:solidFill>
              </a:rPr>
              <a:t>displ</a:t>
            </a:r>
            <a:endParaRPr lang="en-US" sz="1600" b="1" dirty="0">
              <a:solidFill>
                <a:srgbClr val="FF0000"/>
              </a:solidFill>
            </a:endParaRPr>
          </a:p>
          <a:p>
            <a:r>
              <a:rPr lang="en-US" sz="1600" dirty="0"/>
              <a:t> call </a:t>
            </a:r>
            <a:r>
              <a:rPr lang="en-US" sz="1600" dirty="0" err="1"/>
              <a:t>crlf</a:t>
            </a:r>
            <a:endParaRPr lang="en-US" sz="1600" dirty="0"/>
          </a:p>
          <a:p>
            <a:r>
              <a:rPr lang="en-US" sz="1600" dirty="0"/>
              <a:t> mov dl, '</a:t>
            </a:r>
            <a:r>
              <a:rPr lang="ru-RU" sz="1600" dirty="0"/>
              <a:t>С'</a:t>
            </a:r>
          </a:p>
          <a:p>
            <a:r>
              <a:rPr lang="ru-RU" sz="1600" dirty="0"/>
              <a:t> </a:t>
            </a:r>
            <a:r>
              <a:rPr lang="en-US" sz="1600" dirty="0"/>
              <a:t>call </a:t>
            </a:r>
            <a:r>
              <a:rPr lang="en-US" sz="1600" b="1" dirty="0" err="1">
                <a:solidFill>
                  <a:srgbClr val="FF0000"/>
                </a:solidFill>
              </a:rPr>
              <a:t>displ</a:t>
            </a:r>
            <a:endParaRPr lang="en-US" sz="1600" b="1" dirty="0">
              <a:solidFill>
                <a:srgbClr val="FF0000"/>
              </a:solidFill>
            </a:endParaRPr>
          </a:p>
          <a:p>
            <a:r>
              <a:rPr lang="en-US" sz="1600" dirty="0"/>
              <a:t> call </a:t>
            </a:r>
            <a:r>
              <a:rPr lang="en-US" sz="1600" dirty="0" err="1"/>
              <a:t>crlf</a:t>
            </a:r>
            <a:endParaRPr lang="ru-RU" sz="1600" dirty="0"/>
          </a:p>
          <a:p>
            <a:r>
              <a:rPr lang="en-US" sz="1600" dirty="0"/>
              <a:t>CALL </a:t>
            </a:r>
            <a:r>
              <a:rPr lang="en-US" sz="1600" dirty="0" err="1"/>
              <a:t>kbin</a:t>
            </a:r>
            <a:endParaRPr lang="en-US" sz="1600" dirty="0"/>
          </a:p>
          <a:p>
            <a:r>
              <a:rPr lang="en-US" sz="1600" dirty="0"/>
              <a:t> ;</a:t>
            </a:r>
            <a:r>
              <a:rPr lang="ru-RU" sz="1600" dirty="0"/>
              <a:t>выход из программы с возвращением </a:t>
            </a:r>
            <a:r>
              <a:rPr lang="en-US" sz="1600" dirty="0" err="1"/>
              <a:t>errorlevel</a:t>
            </a:r>
            <a:r>
              <a:rPr lang="en-US" sz="1600" dirty="0"/>
              <a:t> 0</a:t>
            </a:r>
          </a:p>
          <a:p>
            <a:r>
              <a:rPr lang="en-US" sz="1600" dirty="0"/>
              <a:t> mov al, 0</a:t>
            </a:r>
          </a:p>
          <a:p>
            <a:r>
              <a:rPr lang="en-US" sz="1600" dirty="0"/>
              <a:t> mov ah, 4ch</a:t>
            </a:r>
          </a:p>
          <a:p>
            <a:r>
              <a:rPr lang="en-US" sz="1600" dirty="0"/>
              <a:t> </a:t>
            </a:r>
            <a:r>
              <a:rPr lang="en-US" sz="1600" dirty="0" err="1"/>
              <a:t>int</a:t>
            </a:r>
            <a:r>
              <a:rPr lang="en-US" sz="1600" dirty="0"/>
              <a:t> 21h</a:t>
            </a:r>
          </a:p>
          <a:p>
            <a:r>
              <a:rPr lang="en-US" sz="1600" dirty="0" err="1"/>
              <a:t>mycode</a:t>
            </a:r>
            <a:r>
              <a:rPr lang="en-US" sz="1600" dirty="0"/>
              <a:t> ends</a:t>
            </a:r>
          </a:p>
          <a:p>
            <a:r>
              <a:rPr lang="en-US" sz="1600" dirty="0"/>
              <a:t> end </a:t>
            </a:r>
            <a:r>
              <a:rPr lang="en-US" sz="1600" b="1" dirty="0">
                <a:solidFill>
                  <a:srgbClr val="FF0000"/>
                </a:solidFill>
              </a:rPr>
              <a:t>main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74403887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600" dirty="0"/>
              <a:t>Продемонстрировать выполнение примера МУ:</a:t>
            </a:r>
          </a:p>
          <a:p>
            <a:r>
              <a:rPr lang="ru-RU" sz="1600" dirty="0"/>
              <a:t>В </a:t>
            </a:r>
            <a:r>
              <a:rPr lang="en-US" sz="1600" dirty="0"/>
              <a:t>TASM</a:t>
            </a:r>
            <a:r>
              <a:rPr lang="ru-RU" sz="1600" dirty="0"/>
              <a:t>3/</a:t>
            </a:r>
            <a:r>
              <a:rPr lang="en-US" sz="1600" dirty="0"/>
              <a:t>DASBOX  </a:t>
            </a:r>
            <a:r>
              <a:rPr lang="ru-RU" sz="1600" dirty="0"/>
              <a:t>И </a:t>
            </a:r>
            <a:r>
              <a:rPr lang="en-US" sz="1600" dirty="0"/>
              <a:t> QC25</a:t>
            </a:r>
            <a:r>
              <a:rPr lang="ru-RU" sz="1600" dirty="0"/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5279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27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z="1800"/>
              <a:t>Обсудить в воде «ВОПРОС - ОТВЕТ»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/>
              <a:t>Зачем изучать предмет СП и языки СП (Ассемблер) </a:t>
            </a:r>
            <a:r>
              <a:rPr lang="en-US" altLang="ru-RU" sz="1800"/>
              <a:t>?</a:t>
            </a:r>
            <a:endParaRPr lang="ru-RU" altLang="ru-RU" sz="1800"/>
          </a:p>
        </p:txBody>
      </p:sp>
      <p:sp>
        <p:nvSpPr>
          <p:cNvPr id="179204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119A9D-95F1-44E1-9EFC-97364F2036A2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88640" y="3995936"/>
            <a:ext cx="6120680" cy="5328592"/>
          </a:xfrm>
        </p:spPr>
        <p:txBody>
          <a:bodyPr/>
          <a:lstStyle/>
          <a:p>
            <a:r>
              <a:rPr lang="en-US" sz="1400" b="1" dirty="0" err="1">
                <a:solidFill>
                  <a:srgbClr val="FF0000"/>
                </a:solidFill>
              </a:rPr>
              <a:t>displ</a:t>
            </a:r>
            <a:r>
              <a:rPr lang="en-US" sz="1400" b="1" dirty="0">
                <a:solidFill>
                  <a:srgbClr val="FF0000"/>
                </a:solidFill>
              </a:rPr>
              <a:t> </a:t>
            </a:r>
            <a:r>
              <a:rPr lang="en-US" b="1" dirty="0"/>
              <a:t>proc          ;</a:t>
            </a:r>
            <a:r>
              <a:rPr lang="ru-RU" b="1" u="sng" dirty="0">
                <a:solidFill>
                  <a:srgbClr val="FF0000"/>
                </a:solidFill>
              </a:rPr>
              <a:t>п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 err="1">
                <a:solidFill>
                  <a:srgbClr val="FF0000"/>
                </a:solidFill>
              </a:rPr>
              <a:t>оцеду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а вывода символа на эк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ан</a:t>
            </a:r>
          </a:p>
          <a:p>
            <a:r>
              <a:rPr lang="ru-RU" b="1" dirty="0"/>
              <a:t> </a:t>
            </a:r>
            <a:r>
              <a:rPr lang="en-US" b="1" dirty="0"/>
              <a:t>mov ah, 2</a:t>
            </a:r>
          </a:p>
          <a:p>
            <a:r>
              <a:rPr lang="en-US" b="1" dirty="0"/>
              <a:t> </a:t>
            </a:r>
            <a:r>
              <a:rPr lang="en-US" b="1" dirty="0" err="1"/>
              <a:t>int</a:t>
            </a:r>
            <a:r>
              <a:rPr lang="en-US" b="1" dirty="0"/>
              <a:t> 21h</a:t>
            </a:r>
          </a:p>
          <a:p>
            <a:r>
              <a:rPr lang="en-US" b="1" dirty="0"/>
              <a:t> ret</a:t>
            </a:r>
          </a:p>
          <a:p>
            <a:r>
              <a:rPr lang="en-US" sz="1400" b="1" dirty="0" err="1">
                <a:solidFill>
                  <a:srgbClr val="FF0000"/>
                </a:solidFill>
              </a:rPr>
              <a:t>displ</a:t>
            </a:r>
            <a:r>
              <a:rPr lang="en-US" b="1" dirty="0"/>
              <a:t> </a:t>
            </a:r>
            <a:r>
              <a:rPr lang="en-US" b="1" dirty="0" err="1"/>
              <a:t>endp</a:t>
            </a:r>
            <a:endParaRPr lang="en-US" b="1" dirty="0"/>
          </a:p>
          <a:p>
            <a:r>
              <a:rPr lang="en-US" b="1" dirty="0"/>
              <a:t> </a:t>
            </a:r>
            <a:r>
              <a:rPr lang="en-US" sz="1400" b="1" dirty="0" err="1">
                <a:solidFill>
                  <a:srgbClr val="FF0000"/>
                </a:solidFill>
              </a:rPr>
              <a:t>kbin</a:t>
            </a:r>
            <a:r>
              <a:rPr lang="en-US" b="1" dirty="0"/>
              <a:t> proc           ;</a:t>
            </a:r>
            <a:r>
              <a:rPr lang="ru-RU" b="1" u="sng" dirty="0">
                <a:solidFill>
                  <a:srgbClr val="FF0000"/>
                </a:solidFill>
              </a:rPr>
              <a:t>п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 err="1">
                <a:solidFill>
                  <a:srgbClr val="FF0000"/>
                </a:solidFill>
              </a:rPr>
              <a:t>оцедура</a:t>
            </a:r>
            <a:r>
              <a:rPr lang="ru-RU" b="1" u="sng" dirty="0">
                <a:solidFill>
                  <a:srgbClr val="FF0000"/>
                </a:solidFill>
              </a:rPr>
              <a:t> ожидания ввода и выхода</a:t>
            </a:r>
          </a:p>
          <a:p>
            <a:r>
              <a:rPr lang="ru-RU" b="1" dirty="0"/>
              <a:t> </a:t>
            </a:r>
            <a:r>
              <a:rPr lang="en-US" b="1" dirty="0"/>
              <a:t>mov ah, 08h        ; </a:t>
            </a:r>
            <a:r>
              <a:rPr lang="ru-RU" b="1" dirty="0"/>
              <a:t>ожидание ввода (</a:t>
            </a:r>
            <a:r>
              <a:rPr lang="en-US" b="1" dirty="0" err="1"/>
              <a:t>noecho</a:t>
            </a:r>
            <a:r>
              <a:rPr lang="en-US" b="1" dirty="0"/>
              <a:t> input)</a:t>
            </a:r>
          </a:p>
          <a:p>
            <a:r>
              <a:rPr lang="en-US" b="1" dirty="0"/>
              <a:t> </a:t>
            </a:r>
            <a:r>
              <a:rPr lang="en-US" b="1" dirty="0" err="1"/>
              <a:t>int</a:t>
            </a:r>
            <a:r>
              <a:rPr lang="en-US" b="1" dirty="0"/>
              <a:t> 21h</a:t>
            </a:r>
          </a:p>
          <a:p>
            <a:r>
              <a:rPr lang="en-US" b="1" dirty="0"/>
              <a:t> mov al, </a:t>
            </a:r>
            <a:r>
              <a:rPr lang="en-US" dirty="0">
                <a:solidFill>
                  <a:srgbClr val="FF0000"/>
                </a:solidFill>
              </a:rPr>
              <a:t>0</a:t>
            </a:r>
            <a:r>
              <a:rPr lang="en-US" b="1" dirty="0"/>
              <a:t>          </a:t>
            </a:r>
            <a:r>
              <a:rPr lang="en-US" b="1" u="sng" dirty="0">
                <a:solidFill>
                  <a:srgbClr val="FF0000"/>
                </a:solidFill>
              </a:rPr>
              <a:t>;</a:t>
            </a:r>
            <a:r>
              <a:rPr lang="ru-RU" b="1" u="sng" dirty="0">
                <a:solidFill>
                  <a:srgbClr val="FF0000"/>
                </a:solidFill>
              </a:rPr>
              <a:t>выход из п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 err="1">
                <a:solidFill>
                  <a:srgbClr val="FF0000"/>
                </a:solidFill>
              </a:rPr>
              <a:t>ограммы</a:t>
            </a:r>
            <a:r>
              <a:rPr lang="ru-RU" b="1" u="sng" dirty="0">
                <a:solidFill>
                  <a:srgbClr val="FF0000"/>
                </a:solidFill>
              </a:rPr>
              <a:t> с возвращением </a:t>
            </a:r>
            <a:r>
              <a:rPr lang="en-US" b="1" u="sng" dirty="0" err="1">
                <a:solidFill>
                  <a:srgbClr val="FF0000"/>
                </a:solidFill>
              </a:rPr>
              <a:t>errorlevel</a:t>
            </a:r>
            <a:r>
              <a:rPr lang="en-US" b="1" u="sng" dirty="0">
                <a:solidFill>
                  <a:srgbClr val="FF0000"/>
                </a:solidFill>
              </a:rPr>
              <a:t> 0</a:t>
            </a:r>
          </a:p>
          <a:p>
            <a:r>
              <a:rPr lang="en-US" b="1" dirty="0"/>
              <a:t> mov ah, 4ch</a:t>
            </a:r>
          </a:p>
          <a:p>
            <a:r>
              <a:rPr lang="en-US" b="1" dirty="0"/>
              <a:t> </a:t>
            </a:r>
            <a:r>
              <a:rPr lang="en-US" b="1" dirty="0" err="1"/>
              <a:t>int</a:t>
            </a:r>
            <a:r>
              <a:rPr lang="en-US" b="1" dirty="0"/>
              <a:t> 21h</a:t>
            </a:r>
          </a:p>
          <a:p>
            <a:r>
              <a:rPr lang="en-US" b="1" dirty="0"/>
              <a:t> ret</a:t>
            </a:r>
          </a:p>
          <a:p>
            <a:r>
              <a:rPr lang="en-US" b="1" dirty="0"/>
              <a:t> </a:t>
            </a:r>
            <a:r>
              <a:rPr lang="en-US" sz="1400" b="1" dirty="0" err="1">
                <a:solidFill>
                  <a:srgbClr val="FF0000"/>
                </a:solidFill>
              </a:rPr>
              <a:t>kbin</a:t>
            </a:r>
            <a:r>
              <a:rPr lang="en-US" b="1" dirty="0"/>
              <a:t> </a:t>
            </a:r>
            <a:r>
              <a:rPr lang="en-US" b="1" dirty="0" err="1"/>
              <a:t>endp</a:t>
            </a:r>
            <a:endParaRPr lang="en-US" b="1" dirty="0"/>
          </a:p>
          <a:p>
            <a:r>
              <a:rPr lang="en-US" sz="1400" b="1" dirty="0" err="1">
                <a:solidFill>
                  <a:srgbClr val="FF0000"/>
                </a:solidFill>
              </a:rPr>
              <a:t>crlf</a:t>
            </a:r>
            <a:r>
              <a:rPr lang="en-US" b="1" dirty="0"/>
              <a:t> proc           ;</a:t>
            </a:r>
            <a:r>
              <a:rPr lang="ru-RU" b="1" u="sng" dirty="0">
                <a:solidFill>
                  <a:srgbClr val="FF0000"/>
                </a:solidFill>
              </a:rPr>
              <a:t>п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 err="1">
                <a:solidFill>
                  <a:srgbClr val="FF0000"/>
                </a:solidFill>
              </a:rPr>
              <a:t>оцеду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а </a:t>
            </a:r>
            <a:r>
              <a:rPr lang="ru-RU" b="1" u="sng" dirty="0" err="1">
                <a:solidFill>
                  <a:srgbClr val="FF0000"/>
                </a:solidFill>
              </a:rPr>
              <a:t>пе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 err="1">
                <a:solidFill>
                  <a:srgbClr val="FF0000"/>
                </a:solidFill>
              </a:rPr>
              <a:t>евода</a:t>
            </a:r>
            <a:r>
              <a:rPr lang="ru-RU" b="1" u="sng" dirty="0">
                <a:solidFill>
                  <a:srgbClr val="FF0000"/>
                </a:solidFill>
              </a:rPr>
              <a:t> ку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со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а на новую </a:t>
            </a:r>
            <a:r>
              <a:rPr lang="ru-RU" b="1" u="sng" dirty="0" err="1">
                <a:solidFill>
                  <a:srgbClr val="FF0000"/>
                </a:solidFill>
              </a:rPr>
              <a:t>ст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ока</a:t>
            </a:r>
          </a:p>
          <a:p>
            <a:r>
              <a:rPr lang="ru-RU" b="1" dirty="0"/>
              <a:t> </a:t>
            </a:r>
            <a:r>
              <a:rPr lang="en-US" b="1" dirty="0"/>
              <a:t>mov dl, 0Ah        ; 0ah</a:t>
            </a:r>
          </a:p>
          <a:p>
            <a:r>
              <a:rPr lang="en-US" b="1" dirty="0"/>
              <a:t> call </a:t>
            </a:r>
            <a:r>
              <a:rPr lang="en-US" b="1" dirty="0" err="1"/>
              <a:t>displ</a:t>
            </a:r>
            <a:endParaRPr lang="en-US" b="1" dirty="0"/>
          </a:p>
          <a:p>
            <a:r>
              <a:rPr lang="en-US" b="1" dirty="0"/>
              <a:t> mov dl, 0Dh        ; 0dh</a:t>
            </a:r>
          </a:p>
          <a:p>
            <a:r>
              <a:rPr lang="en-US" b="1" dirty="0"/>
              <a:t> call </a:t>
            </a:r>
            <a:r>
              <a:rPr lang="en-US" b="1" dirty="0" err="1"/>
              <a:t>displ</a:t>
            </a:r>
            <a:endParaRPr lang="en-US" b="1" dirty="0"/>
          </a:p>
          <a:p>
            <a:r>
              <a:rPr lang="en-US" b="1" dirty="0"/>
              <a:t> ret</a:t>
            </a:r>
          </a:p>
          <a:p>
            <a:r>
              <a:rPr lang="en-US" sz="1400" b="1" dirty="0" err="1">
                <a:solidFill>
                  <a:srgbClr val="FF0000"/>
                </a:solidFill>
              </a:rPr>
              <a:t>crlf</a:t>
            </a:r>
            <a:r>
              <a:rPr lang="en-US" b="1" dirty="0"/>
              <a:t> </a:t>
            </a:r>
            <a:r>
              <a:rPr lang="en-US" b="1" dirty="0" err="1"/>
              <a:t>endp</a:t>
            </a:r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90336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188640" y="3995936"/>
            <a:ext cx="6120680" cy="5328592"/>
          </a:xfrm>
        </p:spPr>
        <p:txBody>
          <a:bodyPr/>
          <a:lstStyle/>
          <a:p>
            <a:r>
              <a:rPr lang="en-US" sz="1400" b="1" dirty="0" err="1">
                <a:solidFill>
                  <a:srgbClr val="FF0000"/>
                </a:solidFill>
              </a:rPr>
              <a:t>displ</a:t>
            </a:r>
            <a:r>
              <a:rPr lang="en-US" sz="1400" b="1" dirty="0">
                <a:solidFill>
                  <a:srgbClr val="FF0000"/>
                </a:solidFill>
              </a:rPr>
              <a:t> </a:t>
            </a:r>
            <a:r>
              <a:rPr lang="en-US" b="1" dirty="0"/>
              <a:t>proc          ;</a:t>
            </a:r>
            <a:r>
              <a:rPr lang="ru-RU" b="1" u="sng" dirty="0">
                <a:solidFill>
                  <a:srgbClr val="FF0000"/>
                </a:solidFill>
              </a:rPr>
              <a:t>п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 err="1">
                <a:solidFill>
                  <a:srgbClr val="FF0000"/>
                </a:solidFill>
              </a:rPr>
              <a:t>оцеду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а вывода символа на эк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ан</a:t>
            </a:r>
          </a:p>
          <a:p>
            <a:r>
              <a:rPr lang="ru-RU" b="1" dirty="0"/>
              <a:t> </a:t>
            </a:r>
            <a:r>
              <a:rPr lang="en-US" b="1" dirty="0"/>
              <a:t>mov ah, 2</a:t>
            </a:r>
          </a:p>
          <a:p>
            <a:r>
              <a:rPr lang="en-US" b="1" dirty="0"/>
              <a:t> </a:t>
            </a:r>
            <a:r>
              <a:rPr lang="en-US" b="1" dirty="0" err="1"/>
              <a:t>int</a:t>
            </a:r>
            <a:r>
              <a:rPr lang="en-US" b="1" dirty="0"/>
              <a:t> 21h</a:t>
            </a:r>
          </a:p>
          <a:p>
            <a:r>
              <a:rPr lang="en-US" b="1" dirty="0"/>
              <a:t> ret</a:t>
            </a:r>
          </a:p>
          <a:p>
            <a:r>
              <a:rPr lang="en-US" sz="1400" b="1" dirty="0" err="1">
                <a:solidFill>
                  <a:srgbClr val="FF0000"/>
                </a:solidFill>
              </a:rPr>
              <a:t>displ</a:t>
            </a:r>
            <a:r>
              <a:rPr lang="en-US" b="1" dirty="0"/>
              <a:t> </a:t>
            </a:r>
            <a:r>
              <a:rPr lang="en-US" b="1" dirty="0" err="1"/>
              <a:t>endp</a:t>
            </a:r>
            <a:endParaRPr lang="en-US" b="1" dirty="0"/>
          </a:p>
          <a:p>
            <a:r>
              <a:rPr lang="en-US" b="1" dirty="0"/>
              <a:t> </a:t>
            </a:r>
            <a:r>
              <a:rPr lang="en-US" sz="1400" b="1" dirty="0" err="1">
                <a:solidFill>
                  <a:srgbClr val="FF0000"/>
                </a:solidFill>
              </a:rPr>
              <a:t>kbin</a:t>
            </a:r>
            <a:r>
              <a:rPr lang="en-US" b="1" dirty="0"/>
              <a:t> proc           ;</a:t>
            </a:r>
            <a:r>
              <a:rPr lang="ru-RU" b="1" u="sng" dirty="0">
                <a:solidFill>
                  <a:srgbClr val="FF0000"/>
                </a:solidFill>
              </a:rPr>
              <a:t>п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 err="1">
                <a:solidFill>
                  <a:srgbClr val="FF0000"/>
                </a:solidFill>
              </a:rPr>
              <a:t>оцедура</a:t>
            </a:r>
            <a:r>
              <a:rPr lang="ru-RU" b="1" u="sng" dirty="0">
                <a:solidFill>
                  <a:srgbClr val="FF0000"/>
                </a:solidFill>
              </a:rPr>
              <a:t> ожидания ввода и выхода</a:t>
            </a:r>
          </a:p>
          <a:p>
            <a:r>
              <a:rPr lang="ru-RU" b="1" dirty="0"/>
              <a:t> </a:t>
            </a:r>
            <a:r>
              <a:rPr lang="en-US" b="1" dirty="0"/>
              <a:t>mov ah, 08h        ; </a:t>
            </a:r>
            <a:r>
              <a:rPr lang="ru-RU" b="1" dirty="0"/>
              <a:t>ожидание ввода (</a:t>
            </a:r>
            <a:r>
              <a:rPr lang="en-US" b="1" dirty="0" err="1"/>
              <a:t>noecho</a:t>
            </a:r>
            <a:r>
              <a:rPr lang="en-US" b="1" dirty="0"/>
              <a:t> input)</a:t>
            </a:r>
          </a:p>
          <a:p>
            <a:r>
              <a:rPr lang="en-US" b="1" dirty="0"/>
              <a:t> </a:t>
            </a:r>
            <a:r>
              <a:rPr lang="en-US" b="1" dirty="0" err="1"/>
              <a:t>int</a:t>
            </a:r>
            <a:r>
              <a:rPr lang="en-US" b="1" dirty="0"/>
              <a:t> 21h</a:t>
            </a:r>
          </a:p>
          <a:p>
            <a:r>
              <a:rPr lang="en-US" b="1" dirty="0"/>
              <a:t> mov al, </a:t>
            </a:r>
            <a:r>
              <a:rPr lang="en-US" dirty="0">
                <a:solidFill>
                  <a:srgbClr val="FF0000"/>
                </a:solidFill>
              </a:rPr>
              <a:t>0</a:t>
            </a:r>
            <a:r>
              <a:rPr lang="en-US" b="1" dirty="0"/>
              <a:t>          </a:t>
            </a:r>
            <a:r>
              <a:rPr lang="en-US" b="1" u="sng" dirty="0">
                <a:solidFill>
                  <a:srgbClr val="FF0000"/>
                </a:solidFill>
              </a:rPr>
              <a:t>;</a:t>
            </a:r>
            <a:r>
              <a:rPr lang="ru-RU" b="1" u="sng" dirty="0">
                <a:solidFill>
                  <a:srgbClr val="FF0000"/>
                </a:solidFill>
              </a:rPr>
              <a:t>выход из п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 err="1">
                <a:solidFill>
                  <a:srgbClr val="FF0000"/>
                </a:solidFill>
              </a:rPr>
              <a:t>ограммы</a:t>
            </a:r>
            <a:r>
              <a:rPr lang="ru-RU" b="1" u="sng" dirty="0">
                <a:solidFill>
                  <a:srgbClr val="FF0000"/>
                </a:solidFill>
              </a:rPr>
              <a:t> с возвращением </a:t>
            </a:r>
            <a:r>
              <a:rPr lang="en-US" b="1" u="sng" dirty="0" err="1">
                <a:solidFill>
                  <a:srgbClr val="FF0000"/>
                </a:solidFill>
              </a:rPr>
              <a:t>errorlevel</a:t>
            </a:r>
            <a:r>
              <a:rPr lang="en-US" b="1" u="sng" dirty="0">
                <a:solidFill>
                  <a:srgbClr val="FF0000"/>
                </a:solidFill>
              </a:rPr>
              <a:t> 0</a:t>
            </a:r>
          </a:p>
          <a:p>
            <a:r>
              <a:rPr lang="en-US" b="1" dirty="0"/>
              <a:t> mov ah, 4ch</a:t>
            </a:r>
          </a:p>
          <a:p>
            <a:r>
              <a:rPr lang="en-US" b="1" dirty="0"/>
              <a:t> </a:t>
            </a:r>
            <a:r>
              <a:rPr lang="en-US" b="1" dirty="0" err="1"/>
              <a:t>int</a:t>
            </a:r>
            <a:r>
              <a:rPr lang="en-US" b="1" dirty="0"/>
              <a:t> 21h</a:t>
            </a:r>
          </a:p>
          <a:p>
            <a:r>
              <a:rPr lang="en-US" b="1" dirty="0"/>
              <a:t> ret</a:t>
            </a:r>
          </a:p>
          <a:p>
            <a:r>
              <a:rPr lang="en-US" b="1" dirty="0"/>
              <a:t> </a:t>
            </a:r>
            <a:r>
              <a:rPr lang="en-US" sz="1400" b="1" dirty="0" err="1">
                <a:solidFill>
                  <a:srgbClr val="FF0000"/>
                </a:solidFill>
              </a:rPr>
              <a:t>kbin</a:t>
            </a:r>
            <a:r>
              <a:rPr lang="en-US" b="1" dirty="0"/>
              <a:t> </a:t>
            </a:r>
            <a:r>
              <a:rPr lang="en-US" b="1" dirty="0" err="1"/>
              <a:t>endp</a:t>
            </a:r>
            <a:endParaRPr lang="en-US" b="1" dirty="0"/>
          </a:p>
          <a:p>
            <a:r>
              <a:rPr lang="en-US" sz="1400" b="1" dirty="0" err="1">
                <a:solidFill>
                  <a:srgbClr val="FF0000"/>
                </a:solidFill>
              </a:rPr>
              <a:t>crlf</a:t>
            </a:r>
            <a:r>
              <a:rPr lang="en-US" b="1" dirty="0"/>
              <a:t> proc           ;</a:t>
            </a:r>
            <a:r>
              <a:rPr lang="ru-RU" b="1" u="sng" dirty="0">
                <a:solidFill>
                  <a:srgbClr val="FF0000"/>
                </a:solidFill>
              </a:rPr>
              <a:t>п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 err="1">
                <a:solidFill>
                  <a:srgbClr val="FF0000"/>
                </a:solidFill>
              </a:rPr>
              <a:t>оцеду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а </a:t>
            </a:r>
            <a:r>
              <a:rPr lang="ru-RU" b="1" u="sng" dirty="0" err="1">
                <a:solidFill>
                  <a:srgbClr val="FF0000"/>
                </a:solidFill>
              </a:rPr>
              <a:t>пе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 err="1">
                <a:solidFill>
                  <a:srgbClr val="FF0000"/>
                </a:solidFill>
              </a:rPr>
              <a:t>евода</a:t>
            </a:r>
            <a:r>
              <a:rPr lang="ru-RU" b="1" u="sng" dirty="0">
                <a:solidFill>
                  <a:srgbClr val="FF0000"/>
                </a:solidFill>
              </a:rPr>
              <a:t> ку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со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а на новую </a:t>
            </a:r>
            <a:r>
              <a:rPr lang="ru-RU" b="1" u="sng" dirty="0" err="1">
                <a:solidFill>
                  <a:srgbClr val="FF0000"/>
                </a:solidFill>
              </a:rPr>
              <a:t>ст</a:t>
            </a:r>
            <a:r>
              <a:rPr lang="en-US" b="1" u="sng" dirty="0">
                <a:solidFill>
                  <a:srgbClr val="FF0000"/>
                </a:solidFill>
              </a:rPr>
              <a:t>p</a:t>
            </a:r>
            <a:r>
              <a:rPr lang="ru-RU" b="1" u="sng" dirty="0">
                <a:solidFill>
                  <a:srgbClr val="FF0000"/>
                </a:solidFill>
              </a:rPr>
              <a:t>оку</a:t>
            </a:r>
          </a:p>
          <a:p>
            <a:r>
              <a:rPr lang="ru-RU" b="1" dirty="0"/>
              <a:t> </a:t>
            </a:r>
            <a:r>
              <a:rPr lang="en-US" b="1" dirty="0"/>
              <a:t>mov dl, 0Ah        ; 0ah</a:t>
            </a:r>
          </a:p>
          <a:p>
            <a:r>
              <a:rPr lang="en-US" b="1" dirty="0"/>
              <a:t> call </a:t>
            </a:r>
            <a:r>
              <a:rPr lang="en-US" b="1" dirty="0" err="1"/>
              <a:t>displ</a:t>
            </a:r>
            <a:endParaRPr lang="en-US" b="1" dirty="0"/>
          </a:p>
          <a:p>
            <a:r>
              <a:rPr lang="en-US" b="1" dirty="0"/>
              <a:t> mov dl, 0Dh        ; 0dh</a:t>
            </a:r>
          </a:p>
          <a:p>
            <a:r>
              <a:rPr lang="en-US" b="1" dirty="0"/>
              <a:t> call </a:t>
            </a:r>
            <a:r>
              <a:rPr lang="en-US" b="1" dirty="0" err="1"/>
              <a:t>displ</a:t>
            </a:r>
            <a:endParaRPr lang="en-US" b="1" dirty="0"/>
          </a:p>
          <a:p>
            <a:r>
              <a:rPr lang="en-US" b="1" dirty="0"/>
              <a:t> ret</a:t>
            </a:r>
          </a:p>
          <a:p>
            <a:r>
              <a:rPr lang="en-US" sz="1400" b="1" dirty="0" err="1">
                <a:solidFill>
                  <a:srgbClr val="FF0000"/>
                </a:solidFill>
              </a:rPr>
              <a:t>crlf</a:t>
            </a:r>
            <a:r>
              <a:rPr lang="en-US" b="1" dirty="0"/>
              <a:t> </a:t>
            </a:r>
            <a:r>
              <a:rPr lang="en-US" b="1" dirty="0" err="1"/>
              <a:t>endp</a:t>
            </a:r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90336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791002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520892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Продемонстрировать в отладчике работу со стеком (</a:t>
            </a:r>
            <a:r>
              <a:rPr lang="en-US" dirty="0"/>
              <a:t>stack.asm</a:t>
            </a:r>
            <a:r>
              <a:rPr lang="ru-RU" dirty="0"/>
              <a:t>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154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96982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9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14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229162-3628-46C0-A0D6-C85FE02382E8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155</a:t>
            </a:fld>
            <a:endParaRPr lang="ru-RU" altLang="ru-RU"/>
          </a:p>
        </p:txBody>
      </p:sp>
      <p:pic>
        <p:nvPicPr>
          <p:cNvPr id="27955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5635625"/>
            <a:ext cx="48958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9275" y="5076825"/>
          <a:ext cx="5935663" cy="1825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12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AX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DS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POP ES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POP AX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0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324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680E62-A2CE-433F-A37F-7780B34F80A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156</a:t>
            </a:fld>
            <a:endParaRPr lang="ru-RU" altLang="ru-RU"/>
          </a:p>
        </p:txBody>
      </p:sp>
      <p:pic>
        <p:nvPicPr>
          <p:cNvPr id="280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5635625"/>
            <a:ext cx="48958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9275" y="5076825"/>
          <a:ext cx="5935663" cy="1825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12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AX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DS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POP ES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POP AX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9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 dirty="0"/>
              <a:t>Proc.asm</a:t>
            </a:r>
            <a:endParaRPr lang="ru-RU" altLang="ru-RU" dirty="0"/>
          </a:p>
        </p:txBody>
      </p:sp>
      <p:sp>
        <p:nvSpPr>
          <p:cNvPr id="231428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3229162-3628-46C0-A0D6-C85FE02382E8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157</a:t>
            </a:fld>
            <a:endParaRPr lang="ru-RU" altLang="ru-RU"/>
          </a:p>
        </p:txBody>
      </p:sp>
      <p:pic>
        <p:nvPicPr>
          <p:cNvPr id="27955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5635625"/>
            <a:ext cx="48958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9275" y="5076825"/>
          <a:ext cx="5935663" cy="1825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12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AX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DS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POP ES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POP AX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0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 dirty="0"/>
              <a:t>Proc.asm</a:t>
            </a:r>
            <a:r>
              <a:rPr lang="en-US" altLang="ru-RU" baseline="0" dirty="0"/>
              <a:t> – 2017:</a:t>
            </a:r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324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680E62-A2CE-433F-A37F-7780B34F80A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159</a:t>
            </a:fld>
            <a:endParaRPr lang="ru-RU" altLang="ru-RU"/>
          </a:p>
        </p:txBody>
      </p:sp>
      <p:pic>
        <p:nvPicPr>
          <p:cNvPr id="280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5635625"/>
            <a:ext cx="48958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9275" y="5076825"/>
          <a:ext cx="5935663" cy="1825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12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AX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DS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POP ES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POP AX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0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 dirty="0"/>
              <a:t>Proc.asm</a:t>
            </a:r>
            <a:r>
              <a:rPr lang="en-US" altLang="ru-RU" baseline="0" dirty="0"/>
              <a:t> – 2017:</a:t>
            </a:r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324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680E62-A2CE-433F-A37F-7780B34F80A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160</a:t>
            </a:fld>
            <a:endParaRPr lang="ru-RU" altLang="ru-RU"/>
          </a:p>
        </p:txBody>
      </p:sp>
      <p:pic>
        <p:nvPicPr>
          <p:cNvPr id="280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5635625"/>
            <a:ext cx="48958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9275" y="5076825"/>
          <a:ext cx="5935663" cy="1825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12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AX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DS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POP ES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POP AX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704558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0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 dirty="0"/>
              <a:t>Proc.asm</a:t>
            </a:r>
            <a:r>
              <a:rPr lang="en-US" altLang="ru-RU" baseline="0" dirty="0"/>
              <a:t> – 2017:</a:t>
            </a:r>
          </a:p>
          <a:p>
            <a:pPr eaLnBrk="1" hangingPunct="1">
              <a:spcBef>
                <a:spcPct val="0"/>
              </a:spcBef>
            </a:pPr>
            <a:endParaRPr lang="ru-RU" altLang="ru-RU" dirty="0"/>
          </a:p>
        </p:txBody>
      </p:sp>
      <p:sp>
        <p:nvSpPr>
          <p:cNvPr id="23245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680E62-A2CE-433F-A37F-7780B34F80A4}" type="slidenum">
              <a:rPr lang="ru-RU" alt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161</a:t>
            </a:fld>
            <a:endParaRPr lang="ru-RU" altLang="ru-RU"/>
          </a:p>
        </p:txBody>
      </p:sp>
      <p:pic>
        <p:nvPicPr>
          <p:cNvPr id="280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5635625"/>
            <a:ext cx="489585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49275" y="5076825"/>
          <a:ext cx="5935663" cy="18256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0127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9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2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5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AX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PUSH DS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POP ES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POP AX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6" marR="68576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800" b="1" dirty="0"/>
              <a:t>Показать пример в </a:t>
            </a:r>
            <a:r>
              <a:rPr lang="en-US" sz="1800" b="1" dirty="0"/>
              <a:t>QC !  (FIRSTDDS.ASM)</a:t>
            </a:r>
            <a:endParaRPr lang="ru-RU" sz="18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162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969821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165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034570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600" dirty="0"/>
              <a:t>Продемонстрировать выполнение примера МУ (</a:t>
            </a:r>
            <a:r>
              <a:rPr lang="en-US" sz="1600" b="1" dirty="0"/>
              <a:t>LAB4_L0.ASM</a:t>
            </a:r>
            <a:r>
              <a:rPr lang="ru-RU" sz="1600" dirty="0"/>
              <a:t>):</a:t>
            </a:r>
          </a:p>
          <a:p>
            <a:r>
              <a:rPr lang="ru-RU" sz="1600" dirty="0"/>
              <a:t>В </a:t>
            </a:r>
            <a:r>
              <a:rPr lang="en-US" sz="1600" dirty="0"/>
              <a:t>TASM</a:t>
            </a:r>
            <a:r>
              <a:rPr lang="ru-RU" sz="1600" dirty="0"/>
              <a:t>3/</a:t>
            </a:r>
            <a:r>
              <a:rPr lang="en-US" sz="1600" dirty="0"/>
              <a:t>DASBOX  </a:t>
            </a:r>
            <a:r>
              <a:rPr lang="ru-RU" sz="1600" dirty="0"/>
              <a:t>И </a:t>
            </a:r>
            <a:r>
              <a:rPr lang="en-US" sz="1600" dirty="0"/>
              <a:t> QC25</a:t>
            </a:r>
            <a:r>
              <a:rPr lang="ru-RU" sz="1600" dirty="0"/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169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527985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2388840"/>
          </a:xfrm>
        </p:spPr>
        <p:txBody>
          <a:bodyPr/>
          <a:lstStyle/>
          <a:p>
            <a:r>
              <a:rPr lang="ru-RU" sz="2400" b="1" dirty="0"/>
              <a:t>Демонстрация в </a:t>
            </a:r>
            <a:r>
              <a:rPr lang="en-US" sz="2400" b="1" dirty="0"/>
              <a:t>QC </a:t>
            </a:r>
            <a:r>
              <a:rPr lang="en-US" sz="2400" b="1" dirty="0">
                <a:solidFill>
                  <a:srgbClr val="00B050"/>
                </a:solidFill>
              </a:rPr>
              <a:t>FIR_XLAT.ASM</a:t>
            </a:r>
            <a:endParaRPr lang="en-US" sz="1800" b="1" dirty="0">
              <a:solidFill>
                <a:srgbClr val="00B050"/>
              </a:solidFill>
            </a:endParaRPr>
          </a:p>
          <a:p>
            <a:r>
              <a:rPr lang="en-US" sz="1800" dirty="0"/>
              <a:t>…</a:t>
            </a:r>
            <a:endParaRPr lang="en-US" sz="1800" b="1" dirty="0"/>
          </a:p>
          <a:p>
            <a:r>
              <a:rPr lang="en-US" sz="1800" b="1" dirty="0"/>
              <a:t>;; XLAT</a:t>
            </a:r>
          </a:p>
          <a:p>
            <a:r>
              <a:rPr lang="en-US" sz="1800" b="1" dirty="0"/>
              <a:t>	MOV BX , OFFSET HEX</a:t>
            </a:r>
          </a:p>
          <a:p>
            <a:r>
              <a:rPr lang="en-US" sz="1800" b="1" dirty="0"/>
              <a:t>	MOV AL , 5</a:t>
            </a:r>
          </a:p>
          <a:p>
            <a:r>
              <a:rPr lang="en-US" sz="1800" b="1" dirty="0"/>
              <a:t>	XLAT</a:t>
            </a:r>
            <a:endParaRPr lang="en-US" sz="4000" dirty="0"/>
          </a:p>
          <a:p>
            <a:r>
              <a:rPr lang="en-US" sz="2400" dirty="0"/>
              <a:t>…</a:t>
            </a:r>
            <a:endParaRPr lang="ru-RU" sz="11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170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419458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3829000"/>
          </a:xfrm>
        </p:spPr>
        <p:txBody>
          <a:bodyPr/>
          <a:lstStyle/>
          <a:p>
            <a:r>
              <a:rPr lang="ru-RU" sz="2400" b="1" dirty="0"/>
              <a:t>Демонстрация в </a:t>
            </a:r>
            <a:r>
              <a:rPr lang="en-US" sz="2400" b="1" dirty="0"/>
              <a:t>QC </a:t>
            </a:r>
            <a:r>
              <a:rPr lang="en-US" sz="2400" b="1" dirty="0">
                <a:solidFill>
                  <a:srgbClr val="00B050"/>
                </a:solidFill>
              </a:rPr>
              <a:t>FIR_XLAT.ASM</a:t>
            </a:r>
            <a:endParaRPr lang="en-US" sz="1800" b="1" dirty="0">
              <a:solidFill>
                <a:srgbClr val="00B050"/>
              </a:solidFill>
            </a:endParaRPr>
          </a:p>
          <a:p>
            <a:r>
              <a:rPr lang="en-US" sz="1800" dirty="0"/>
              <a:t>…</a:t>
            </a:r>
            <a:endParaRPr lang="en-US" sz="1800" b="1" dirty="0"/>
          </a:p>
          <a:p>
            <a:r>
              <a:rPr lang="en-US" sz="1800" b="1" dirty="0"/>
              <a:t>;; XLAT</a:t>
            </a:r>
            <a:endParaRPr lang="ru-RU" sz="1800" b="1" dirty="0"/>
          </a:p>
          <a:p>
            <a:endParaRPr lang="en-US" sz="1800" b="1" dirty="0"/>
          </a:p>
          <a:p>
            <a:r>
              <a:rPr lang="en-US" sz="1800" b="1" dirty="0"/>
              <a:t>	MOV BX , OFFSET HEX</a:t>
            </a:r>
          </a:p>
          <a:p>
            <a:r>
              <a:rPr lang="en-US" sz="1800" b="1" dirty="0"/>
              <a:t>	MOV AL , 5</a:t>
            </a:r>
          </a:p>
          <a:p>
            <a:r>
              <a:rPr lang="en-US" sz="1800" b="1" dirty="0"/>
              <a:t>	XLAT</a:t>
            </a:r>
            <a:endParaRPr lang="en-US" sz="4000" dirty="0"/>
          </a:p>
          <a:p>
            <a:r>
              <a:rPr lang="en-US" sz="2400" dirty="0"/>
              <a:t>…</a:t>
            </a:r>
            <a:endParaRPr lang="ru-RU" sz="2400" dirty="0"/>
          </a:p>
          <a:p>
            <a:r>
              <a:rPr lang="en-US" sz="1800" b="1" dirty="0" err="1"/>
              <a:t>hextable</a:t>
            </a:r>
            <a:r>
              <a:rPr lang="en-US" sz="1800" b="1" dirty="0"/>
              <a:t> DB '0123456789ABCDEF'</a:t>
            </a:r>
            <a:endParaRPr lang="ru-RU" sz="1800" b="1" dirty="0"/>
          </a:p>
          <a:p>
            <a:endParaRPr lang="ru-RU" sz="11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171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419458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7173416" y="251520"/>
            <a:ext cx="6696744" cy="7488832"/>
          </a:xfrm>
          <a:solidFill>
            <a:schemeClr val="bg1"/>
          </a:solidFill>
        </p:spPr>
        <p:txBody>
          <a:bodyPr/>
          <a:lstStyle/>
          <a:p>
            <a:r>
              <a:rPr lang="en-US" sz="1400" b="1" dirty="0"/>
              <a:t>MOV BX, OFFSET </a:t>
            </a:r>
            <a:r>
              <a:rPr lang="en-US" sz="1400" b="1" dirty="0" err="1"/>
              <a:t>hextable</a:t>
            </a:r>
            <a:endParaRPr lang="en-US" sz="1400" b="1" dirty="0"/>
          </a:p>
          <a:p>
            <a:r>
              <a:rPr lang="en-US" sz="1400" b="1" dirty="0"/>
              <a:t> mov SIMB, ' '</a:t>
            </a:r>
          </a:p>
          <a:p>
            <a:r>
              <a:rPr lang="en-US" sz="1400" b="1" dirty="0"/>
              <a:t> MOV AL, SIMB</a:t>
            </a:r>
          </a:p>
          <a:p>
            <a:r>
              <a:rPr lang="en-US" sz="1400" b="1" dirty="0"/>
              <a:t> and al, 11110000b</a:t>
            </a:r>
          </a:p>
          <a:p>
            <a:r>
              <a:rPr lang="en-US" sz="1400" b="1" dirty="0"/>
              <a:t> </a:t>
            </a:r>
            <a:r>
              <a:rPr lang="en-US" sz="1400" b="1" dirty="0" err="1"/>
              <a:t>shr</a:t>
            </a:r>
            <a:r>
              <a:rPr lang="en-US" sz="1400" b="1" dirty="0"/>
              <a:t> al, 1           ; </a:t>
            </a:r>
            <a:r>
              <a:rPr lang="ru-RU" sz="1400" b="1" dirty="0"/>
              <a:t>для получения </a:t>
            </a:r>
            <a:r>
              <a:rPr lang="ru-RU" sz="1400" b="1" dirty="0" err="1"/>
              <a:t>пе</a:t>
            </a:r>
            <a:r>
              <a:rPr lang="en-US" sz="1400" b="1" dirty="0"/>
              <a:t>p</a:t>
            </a:r>
            <a:r>
              <a:rPr lang="ru-RU" sz="1400" b="1" dirty="0" err="1"/>
              <a:t>вого</a:t>
            </a:r>
            <a:r>
              <a:rPr lang="ru-RU" sz="1400" b="1" dirty="0"/>
              <a:t> символа кода т</a:t>
            </a:r>
            <a:r>
              <a:rPr lang="en-US" sz="1400" b="1" dirty="0"/>
              <a:t>p</a:t>
            </a:r>
            <a:r>
              <a:rPr lang="ru-RU" sz="1400" b="1" dirty="0" err="1"/>
              <a:t>ебуется</a:t>
            </a:r>
            <a:endParaRPr lang="ru-RU" sz="1400" b="1" dirty="0"/>
          </a:p>
          <a:p>
            <a:r>
              <a:rPr lang="ru-RU" sz="1400" b="1" dirty="0"/>
              <a:t> </a:t>
            </a:r>
            <a:r>
              <a:rPr lang="en-US" sz="1400" b="1" dirty="0" err="1"/>
              <a:t>shr</a:t>
            </a:r>
            <a:r>
              <a:rPr lang="en-US" sz="1400" b="1" dirty="0"/>
              <a:t> al, 1           ; </a:t>
            </a:r>
            <a:r>
              <a:rPr lang="ru-RU" sz="1400" b="1" dirty="0"/>
              <a:t>сдвинуть код </a:t>
            </a:r>
            <a:r>
              <a:rPr lang="ru-RU" sz="1400" b="1" dirty="0" err="1"/>
              <a:t>вп</a:t>
            </a:r>
            <a:r>
              <a:rPr lang="en-US" sz="1400" b="1" dirty="0"/>
              <a:t>p</a:t>
            </a:r>
            <a:r>
              <a:rPr lang="ru-RU" sz="1400" b="1" dirty="0" err="1"/>
              <a:t>ано</a:t>
            </a:r>
            <a:r>
              <a:rPr lang="ru-RU" sz="1400" b="1" dirty="0"/>
              <a:t> на 4 позиции, т.е. для 41</a:t>
            </a:r>
            <a:r>
              <a:rPr lang="en-US" sz="1400" b="1" dirty="0"/>
              <a:t>h=65d :</a:t>
            </a:r>
          </a:p>
          <a:p>
            <a:r>
              <a:rPr lang="en-US" sz="1400" b="1" dirty="0"/>
              <a:t> </a:t>
            </a:r>
            <a:r>
              <a:rPr lang="en-US" sz="1400" b="1" dirty="0" err="1"/>
              <a:t>shr</a:t>
            </a:r>
            <a:r>
              <a:rPr lang="en-US" sz="1400" b="1" dirty="0"/>
              <a:t> al, 1           ; 01000001b -&gt; 00100000b -&gt; 00010000b -&gt; 00001000b -&gt; 00000100b</a:t>
            </a:r>
          </a:p>
          <a:p>
            <a:r>
              <a:rPr lang="en-US" sz="1400" b="1" dirty="0"/>
              <a:t> </a:t>
            </a:r>
            <a:r>
              <a:rPr lang="en-US" sz="1400" b="1" dirty="0" err="1"/>
              <a:t>shr</a:t>
            </a:r>
            <a:r>
              <a:rPr lang="en-US" sz="1400" b="1" dirty="0"/>
              <a:t> al, 1</a:t>
            </a:r>
          </a:p>
          <a:p>
            <a:r>
              <a:rPr lang="en-US" sz="1400" b="1" dirty="0"/>
              <a:t> </a:t>
            </a:r>
            <a:r>
              <a:rPr lang="en-US" sz="1400" b="1" dirty="0" err="1"/>
              <a:t>xlat</a:t>
            </a:r>
            <a:r>
              <a:rPr lang="en-US" sz="1400" b="1" dirty="0"/>
              <a:t>                ; </a:t>
            </a:r>
            <a:r>
              <a:rPr lang="ru-RU" sz="1400" b="1" dirty="0"/>
              <a:t>вызов функции </a:t>
            </a:r>
            <a:r>
              <a:rPr lang="ru-RU" sz="1400" b="1" dirty="0" err="1"/>
              <a:t>пе</a:t>
            </a:r>
            <a:r>
              <a:rPr lang="en-US" sz="1400" b="1" dirty="0"/>
              <a:t>p</a:t>
            </a:r>
            <a:r>
              <a:rPr lang="ru-RU" sz="1400" b="1" dirty="0" err="1"/>
              <a:t>екоди</a:t>
            </a:r>
            <a:r>
              <a:rPr lang="en-US" sz="1400" b="1" dirty="0"/>
              <a:t>p</a:t>
            </a:r>
            <a:r>
              <a:rPr lang="ru-RU" sz="1400" b="1" dirty="0" err="1"/>
              <a:t>овки</a:t>
            </a:r>
            <a:r>
              <a:rPr lang="ru-RU" sz="1400" b="1" dirty="0"/>
              <a:t>, т.е. нахождения индекса в таблице</a:t>
            </a:r>
          </a:p>
          <a:p>
            <a:r>
              <a:rPr lang="ru-RU" sz="1400" b="1" dirty="0"/>
              <a:t> </a:t>
            </a:r>
            <a:r>
              <a:rPr lang="en-US" sz="1400" b="1" dirty="0"/>
              <a:t>MOV DL,AL</a:t>
            </a:r>
          </a:p>
          <a:p>
            <a:r>
              <a:rPr lang="en-US" sz="1400" b="1" dirty="0"/>
              <a:t> call </a:t>
            </a:r>
            <a:r>
              <a:rPr lang="en-US" sz="1400" b="1" dirty="0" err="1"/>
              <a:t>displ</a:t>
            </a:r>
            <a:endParaRPr lang="en-US" sz="1400" b="1" dirty="0"/>
          </a:p>
          <a:p>
            <a:r>
              <a:rPr lang="en-US" sz="1400" b="1" dirty="0"/>
              <a:t> mov Al, SIMB</a:t>
            </a:r>
          </a:p>
          <a:p>
            <a:r>
              <a:rPr lang="en-US" sz="1400" b="1" dirty="0"/>
              <a:t> and al, 00001111b   ; </a:t>
            </a:r>
            <a:r>
              <a:rPr lang="ru-RU" sz="1400" b="1" dirty="0"/>
              <a:t>маски</a:t>
            </a:r>
            <a:r>
              <a:rPr lang="en-US" sz="1400" b="1" dirty="0"/>
              <a:t>p</a:t>
            </a:r>
            <a:r>
              <a:rPr lang="ru-RU" sz="1400" b="1" dirty="0"/>
              <a:t>уем</a:t>
            </a:r>
          </a:p>
          <a:p>
            <a:r>
              <a:rPr lang="ru-RU" sz="1400" b="1" dirty="0"/>
              <a:t> </a:t>
            </a:r>
            <a:r>
              <a:rPr lang="en-US" sz="1400" b="1" dirty="0" err="1"/>
              <a:t>xlat</a:t>
            </a:r>
            <a:r>
              <a:rPr lang="en-US" sz="1400" b="1" dirty="0"/>
              <a:t>                ; </a:t>
            </a:r>
            <a:r>
              <a:rPr lang="ru-RU" sz="1400" b="1" dirty="0" err="1"/>
              <a:t>пе</a:t>
            </a:r>
            <a:r>
              <a:rPr lang="en-US" sz="1400" b="1" dirty="0"/>
              <a:t>p</a:t>
            </a:r>
            <a:r>
              <a:rPr lang="ru-RU" sz="1400" b="1" dirty="0" err="1"/>
              <a:t>екоди</a:t>
            </a:r>
            <a:r>
              <a:rPr lang="en-US" sz="1400" b="1" dirty="0"/>
              <a:t>p</a:t>
            </a:r>
            <a:r>
              <a:rPr lang="ru-RU" sz="1400" b="1" dirty="0"/>
              <a:t>уем</a:t>
            </a:r>
          </a:p>
          <a:p>
            <a:r>
              <a:rPr lang="ru-RU" sz="1400" b="1" dirty="0"/>
              <a:t> </a:t>
            </a:r>
            <a:r>
              <a:rPr lang="en-US" sz="1400" b="1" dirty="0"/>
              <a:t>MOV DL,AL</a:t>
            </a:r>
          </a:p>
          <a:p>
            <a:r>
              <a:rPr lang="en-US" sz="1400" b="1" dirty="0"/>
              <a:t> call </a:t>
            </a:r>
            <a:r>
              <a:rPr lang="en-US" sz="1400" b="1" dirty="0" err="1"/>
              <a:t>displ</a:t>
            </a:r>
            <a:endParaRPr lang="en-US" sz="1400" b="1" dirty="0"/>
          </a:p>
          <a:p>
            <a:r>
              <a:rPr lang="en-US" sz="1400" b="1" dirty="0"/>
              <a:t> </a:t>
            </a:r>
            <a:r>
              <a:rPr lang="en-US" sz="1400" b="1" dirty="0" err="1"/>
              <a:t>displ</a:t>
            </a:r>
            <a:r>
              <a:rPr lang="en-US" sz="1400" b="1" dirty="0"/>
              <a:t> proc          ;</a:t>
            </a:r>
            <a:r>
              <a:rPr lang="ru-RU" sz="1400" b="1" dirty="0"/>
              <a:t>п</a:t>
            </a:r>
            <a:r>
              <a:rPr lang="en-US" sz="1400" b="1" dirty="0"/>
              <a:t>p</a:t>
            </a:r>
            <a:r>
              <a:rPr lang="ru-RU" sz="1400" b="1" dirty="0" err="1"/>
              <a:t>оцеду</a:t>
            </a:r>
            <a:r>
              <a:rPr lang="en-US" sz="1400" b="1" dirty="0"/>
              <a:t>p</a:t>
            </a:r>
            <a:r>
              <a:rPr lang="ru-RU" sz="1400" b="1" dirty="0"/>
              <a:t>а вывода символа на эк</a:t>
            </a:r>
            <a:r>
              <a:rPr lang="en-US" sz="1400" b="1" dirty="0"/>
              <a:t>p</a:t>
            </a:r>
            <a:r>
              <a:rPr lang="ru-RU" sz="1400" b="1" dirty="0"/>
              <a:t>ан</a:t>
            </a:r>
          </a:p>
          <a:p>
            <a:r>
              <a:rPr lang="ru-RU" sz="1400" b="1" dirty="0"/>
              <a:t> </a:t>
            </a:r>
            <a:r>
              <a:rPr lang="en-US" sz="1400" b="1" dirty="0"/>
              <a:t>mov ah, 2</a:t>
            </a:r>
          </a:p>
          <a:p>
            <a:r>
              <a:rPr lang="en-US" sz="1400" b="1" dirty="0"/>
              <a:t> </a:t>
            </a:r>
            <a:r>
              <a:rPr lang="en-US" sz="1400" b="1" dirty="0" err="1"/>
              <a:t>int</a:t>
            </a:r>
            <a:r>
              <a:rPr lang="en-US" sz="1400" b="1" dirty="0"/>
              <a:t> 21h</a:t>
            </a:r>
          </a:p>
          <a:p>
            <a:r>
              <a:rPr lang="en-US" sz="1400" b="1" dirty="0"/>
              <a:t> ret</a:t>
            </a:r>
          </a:p>
          <a:p>
            <a:r>
              <a:rPr lang="en-US" sz="1400" b="1" dirty="0" err="1"/>
              <a:t>displ</a:t>
            </a:r>
            <a:r>
              <a:rPr lang="en-US" sz="1400" b="1" dirty="0"/>
              <a:t> </a:t>
            </a:r>
            <a:r>
              <a:rPr lang="en-US" sz="1400" b="1" dirty="0" err="1"/>
              <a:t>endp</a:t>
            </a:r>
            <a:endParaRPr lang="en-US" sz="1400" b="1" dirty="0"/>
          </a:p>
          <a:p>
            <a:r>
              <a:rPr lang="en-US" sz="1400" b="1" dirty="0"/>
              <a:t>SIMB  DB ?</a:t>
            </a:r>
          </a:p>
          <a:p>
            <a:r>
              <a:rPr lang="en-US" sz="1400" b="1" dirty="0" err="1"/>
              <a:t>hextable</a:t>
            </a:r>
            <a:r>
              <a:rPr lang="en-US" sz="1400" b="1" dirty="0"/>
              <a:t> DB '0123456789ABCDEF'</a:t>
            </a:r>
            <a:endParaRPr lang="ru-RU" sz="14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172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062852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52513" y="395288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400" b="1" dirty="0">
                <a:solidFill>
                  <a:srgbClr val="FF0000"/>
                </a:solidFill>
              </a:rPr>
              <a:t>ALT</a:t>
            </a:r>
            <a:r>
              <a:rPr lang="en-US" sz="1400" b="1" baseline="0" dirty="0">
                <a:solidFill>
                  <a:srgbClr val="FF0000"/>
                </a:solidFill>
              </a:rPr>
              <a:t> – </a:t>
            </a:r>
            <a:r>
              <a:rPr lang="ru-RU" sz="1400" b="1" baseline="0" dirty="0">
                <a:solidFill>
                  <a:srgbClr val="FF0000"/>
                </a:solidFill>
              </a:rPr>
              <a:t>ВВОД!!!</a:t>
            </a:r>
          </a:p>
          <a:p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173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246356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174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924133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3FDC06-F348-4EB9-8F0D-A59869F1F5FB}" type="slidenum">
              <a:rPr lang="ru-RU" smtClean="0"/>
              <a:pPr>
                <a:defRPr/>
              </a:pPr>
              <a:t>175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616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69325" y="115888"/>
            <a:ext cx="574675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04CDA3D6-DBA2-4469-89F2-95ECD853C7D3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3175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8654"/>
            <a:ext cx="8229600" cy="77809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45479" y="5862638"/>
            <a:ext cx="1150491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DE22A-4C86-4953-BB7B-D64A0D670B1B}" type="datetime1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804248" y="6375400"/>
            <a:ext cx="43204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69350" y="115888"/>
            <a:ext cx="555178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6486173A-D0AA-4A2D-9B75-7A6B4FE660A6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80892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45479" y="5862638"/>
            <a:ext cx="1150491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AEAB0-2765-4682-BB05-750A54F6B00E}" type="datetime1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804248" y="6375400"/>
            <a:ext cx="43204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32813" y="133350"/>
            <a:ext cx="514350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9554CCA8-123B-4A77-A107-0691D8D4E804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4473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780AE-DD2B-46E1-A979-60FF737AFA66}" type="datetime1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EB39A-390B-46C9-8426-DB82D62B3B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4465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F209C-37A2-4F36-A5B3-FDB72EA53D8B}" type="datetime1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C300D-8E2E-4B70-9BC3-5D67A1DC79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5318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2B756-55AC-4552-ACE7-FB7282BF5E70}" type="datetime1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2DE03-60E7-4FD6-9A1C-A8FE7C4D4F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7749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E1D68-59F0-4BD9-A956-D902CD824536}" type="datetime1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5E904-33E9-400A-908A-B0EEA5476F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9773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6CE88-14CA-4107-A624-230D6CCF7832}" type="datetime1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494F7-75ED-46E0-9E6B-2BE86DE078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8316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AB9AF-CD85-446B-8019-2154CBC0D7B4}" type="datetime1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726E7-1B7D-4EC2-9C17-97B6C95D42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9462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3670A-8804-429A-B525-C87A2E75C0C2}" type="datetime1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0DA51-B0E0-4D08-9BF0-165CDE041B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1882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EB3BB-216A-4895-9C11-EB4D914BD156}" type="datetime1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FF5CB-BAD5-4883-9AA1-6450241BAF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576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488882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9" name="Номер слайда 5"/>
          <p:cNvSpPr txBox="1">
            <a:spLocks/>
          </p:cNvSpPr>
          <p:nvPr userDrawn="1"/>
        </p:nvSpPr>
        <p:spPr>
          <a:xfrm>
            <a:off x="8422333" y="186829"/>
            <a:ext cx="7208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lang="ru-RU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BB792026-7F76-42C2-91E0-45BE0B2FAAB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82289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F044A-3442-4F2B-946F-18264D3833FA}" type="datetime1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B8EF2-6AF4-49DD-82F3-D7E71F5E92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2417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6247C-33D0-4D4C-B5E4-4FAB9DE71ABE}" type="datetime1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96227-FD32-4347-A1BB-412B614D51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6661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6D64E-8DFA-45F7-AB3E-93356191F5C9}" type="datetime1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52FC0-D7A1-4D89-A95D-EE8E69D248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896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45479" y="5862638"/>
            <a:ext cx="1150491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939CD9-8B7E-4BAD-A1B6-F76F10615A12}" type="datetime1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804248" y="6375400"/>
            <a:ext cx="43204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532813" y="133350"/>
            <a:ext cx="514350" cy="365125"/>
          </a:xfrm>
        </p:spPr>
        <p:txBody>
          <a:bodyPr/>
          <a:lstStyle>
            <a:lvl1pPr>
              <a:defRPr lang="ru-RU"/>
            </a:lvl1pPr>
          </a:lstStyle>
          <a:p>
            <a:pPr>
              <a:defRPr/>
            </a:pPr>
            <a:fld id="{682C9371-484F-46FC-A48D-456CBB7EBD7D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5696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45479" y="5862638"/>
            <a:ext cx="1150491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CF7B1E-6757-45D7-A782-1D9E0436AE9C}" type="datetime1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804248" y="6375400"/>
            <a:ext cx="43204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532813" y="133350"/>
            <a:ext cx="514350" cy="365125"/>
          </a:xfrm>
        </p:spPr>
        <p:txBody>
          <a:bodyPr/>
          <a:lstStyle>
            <a:lvl1pPr>
              <a:defRPr lang="ru-RU"/>
            </a:lvl1pPr>
          </a:lstStyle>
          <a:p>
            <a:pPr>
              <a:defRPr/>
            </a:pPr>
            <a:fld id="{92004C72-FF29-4D8C-B042-F935E0A70485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4433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45479" y="5862638"/>
            <a:ext cx="1150491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03783E-6937-4355-AF95-ECDFCE63ED53}" type="datetime1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6804248" y="6375400"/>
            <a:ext cx="43204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94A8503F-2558-433A-B8C0-9B7F1FF9AD41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92511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8654"/>
            <a:ext cx="8229600" cy="70609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90019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145479" y="5862638"/>
            <a:ext cx="1150491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D6BD2A-9767-4C6F-AB91-D6D534BA71F2}" type="datetime1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6084888" y="6308725"/>
            <a:ext cx="1295424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388350" y="188913"/>
            <a:ext cx="864170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A541CC14-B1BC-418B-8790-C8DD87B23BE0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466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45479" y="5862638"/>
            <a:ext cx="1150491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70B122-5335-44A9-8A98-A1B21B6E458E}" type="datetime1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804248" y="6375400"/>
            <a:ext cx="43204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493769CE-1CA6-4CC4-A33A-CCB8B4A4B6BB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80353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45479" y="5862638"/>
            <a:ext cx="1150491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2211A2-2E80-48CE-9746-430F8C4A6D77}" type="datetime1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804248" y="6375400"/>
            <a:ext cx="43204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04250" y="188913"/>
            <a:ext cx="648270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78A7F055-2157-46A6-B542-24D6D3576FA3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0132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METOD_SP_2021.pdf" TargetMode="External"/><Relationship Id="rId18" Type="http://schemas.openxmlformats.org/officeDocument/2006/relationships/hyperlink" Target="file:///C:\Program%20Files%20(x86)\DOSBox-0.74-3\DOSBox.exe" TargetMode="External"/><Relationship Id="rId26" Type="http://schemas.openxmlformats.org/officeDocument/2006/relationships/slide" Target="../slides/slide15.xml"/><Relationship Id="rId3" Type="http://schemas.openxmlformats.org/officeDocument/2006/relationships/slideLayout" Target="../slideLayouts/slideLayout3.xml"/><Relationship Id="rId21" Type="http://schemas.openxmlformats.org/officeDocument/2006/relationships/hyperlink" Target="METOD_SP_2021.docx" TargetMode="Externa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hyperlink" Target="file:///C:\SP_2017\DB\DOSBox.exe%20%20%20-noconsole%20-userconf" TargetMode="External"/><Relationship Id="rId25" Type="http://schemas.openxmlformats.org/officeDocument/2006/relationships/slide" Target="../slides/slide510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259.xml"/><Relationship Id="rId20" Type="http://schemas.openxmlformats.org/officeDocument/2006/relationships/slide" Target="../slides/slide500.xml"/><Relationship Id="rId29" Type="http://schemas.openxmlformats.org/officeDocument/2006/relationships/slide" Target="../slides/slide51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" Target="../slides/slide303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13.xml"/><Relationship Id="rId23" Type="http://schemas.openxmlformats.org/officeDocument/2006/relationships/slide" Target="../slides/slide14.xml"/><Relationship Id="rId28" Type="http://schemas.openxmlformats.org/officeDocument/2006/relationships/slide" Target="../slides/slide114.xml"/><Relationship Id="rId10" Type="http://schemas.openxmlformats.org/officeDocument/2006/relationships/slideLayout" Target="../slideLayouts/slideLayout10.xml"/><Relationship Id="rId19" Type="http://schemas.openxmlformats.org/officeDocument/2006/relationships/hyperlink" Target="http://www.sergebolshakov.ru/" TargetMode="Externa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METOD_SP_2022.pdf" TargetMode="External"/><Relationship Id="rId22" Type="http://schemas.openxmlformats.org/officeDocument/2006/relationships/hyperlink" Target="METOD_SP_2022.docx" TargetMode="External"/><Relationship Id="rId27" Type="http://schemas.openxmlformats.org/officeDocument/2006/relationships/hyperlink" Target="cmd.exe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71550" y="274638"/>
            <a:ext cx="7715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75688" y="34925"/>
            <a:ext cx="7208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lang="ru-RU" b="1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B792026-7F76-42C2-91E0-45BE0B2FAA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Стрелка влево 6">
            <a:hlinkClick r:id="" action="ppaction://hlinkshowjump?jump=lastslideviewed"/>
          </p:cNvPr>
          <p:cNvSpPr/>
          <p:nvPr/>
        </p:nvSpPr>
        <p:spPr>
          <a:xfrm>
            <a:off x="8014924" y="0"/>
            <a:ext cx="617107" cy="28892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трелка влево 7">
            <a:hlinkClick r:id="" action="ppaction://hlinkshowjump?jump=endshow"/>
          </p:cNvPr>
          <p:cNvSpPr/>
          <p:nvPr/>
        </p:nvSpPr>
        <p:spPr>
          <a:xfrm>
            <a:off x="0" y="6308725"/>
            <a:ext cx="720725" cy="28733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трелка влево 8">
            <a:hlinkClick r:id="" action="ppaction://hlinkshowjump?jump=firstslide"/>
          </p:cNvPr>
          <p:cNvSpPr/>
          <p:nvPr/>
        </p:nvSpPr>
        <p:spPr>
          <a:xfrm>
            <a:off x="34925" y="44450"/>
            <a:ext cx="720725" cy="288925"/>
          </a:xfrm>
          <a:prstGeom prst="left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34" name="TextBox 10">
            <a:hlinkClick r:id="rId13" action="ppaction://hlinkfile"/>
          </p:cNvPr>
          <p:cNvSpPr txBox="1">
            <a:spLocks noChangeArrowheads="1"/>
          </p:cNvSpPr>
          <p:nvPr/>
        </p:nvSpPr>
        <p:spPr bwMode="auto">
          <a:xfrm>
            <a:off x="2627313" y="6227763"/>
            <a:ext cx="3313112" cy="461962"/>
          </a:xfrm>
          <a:prstGeom prst="rect">
            <a:avLst/>
          </a:prstGeom>
          <a:gradFill rotWithShape="0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400" u="sng" dirty="0">
                <a:solidFill>
                  <a:srgbClr val="FF0000"/>
                </a:solidFill>
                <a:hlinkClick r:id="rId14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Общие МУ по курсу СП</a:t>
            </a:r>
            <a:endParaRPr lang="ru-RU" altLang="ru-RU" sz="2400" u="sng" dirty="0">
              <a:solidFill>
                <a:srgbClr val="FF0000"/>
              </a:solidFill>
            </a:endParaRPr>
          </a:p>
        </p:txBody>
      </p:sp>
      <p:sp>
        <p:nvSpPr>
          <p:cNvPr id="12" name="Стрелка влево 11">
            <a:hlinkClick r:id="" action="ppaction://hlinkshowjump?jump=previousslide"/>
          </p:cNvPr>
          <p:cNvSpPr/>
          <p:nvPr/>
        </p:nvSpPr>
        <p:spPr>
          <a:xfrm>
            <a:off x="8460432" y="6400800"/>
            <a:ext cx="683568" cy="288925"/>
          </a:xfrm>
          <a:prstGeom prst="lef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рямоугольник 1">
            <a:hlinkClick r:id="rId15" action="ppaction://hlinksldjump"/>
          </p:cNvPr>
          <p:cNvSpPr/>
          <p:nvPr/>
        </p:nvSpPr>
        <p:spPr>
          <a:xfrm>
            <a:off x="7721621" y="6314429"/>
            <a:ext cx="37061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</a:p>
        </p:txBody>
      </p:sp>
      <p:sp>
        <p:nvSpPr>
          <p:cNvPr id="13" name="Прямоугольник 12">
            <a:hlinkClick r:id="rId16" action="ppaction://hlinksldjump"/>
          </p:cNvPr>
          <p:cNvSpPr/>
          <p:nvPr/>
        </p:nvSpPr>
        <p:spPr>
          <a:xfrm>
            <a:off x="1706262" y="6108677"/>
            <a:ext cx="35779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</a:t>
            </a:r>
          </a:p>
        </p:txBody>
      </p:sp>
      <p:sp>
        <p:nvSpPr>
          <p:cNvPr id="15" name="Прямоугольник 14">
            <a:hlinkClick r:id="rId17" action="ppaction://program"/>
          </p:cNvPr>
          <p:cNvSpPr/>
          <p:nvPr/>
        </p:nvSpPr>
        <p:spPr>
          <a:xfrm>
            <a:off x="2220292" y="6423719"/>
            <a:ext cx="360040" cy="4616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hlinkClick r:id="rId18" action="ppaction://program"/>
              </a:rPr>
              <a:t>D</a:t>
            </a:r>
            <a:endParaRPr lang="ru-RU" sz="2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Прямоугольник 15">
            <a:hlinkClick r:id="rId19"/>
          </p:cNvPr>
          <p:cNvSpPr/>
          <p:nvPr/>
        </p:nvSpPr>
        <p:spPr>
          <a:xfrm>
            <a:off x="7097792" y="6303065"/>
            <a:ext cx="266420" cy="46166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cap="all" spc="0" dirty="0" err="1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</a:rPr>
              <a:t>i</a:t>
            </a:r>
            <a:endParaRPr lang="ru-RU" sz="2400" b="1" cap="all" spc="0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7" name="Прямоугольник 16">
            <a:hlinkClick r:id="rId20" action="ppaction://hlinksldjump"/>
          </p:cNvPr>
          <p:cNvSpPr/>
          <p:nvPr/>
        </p:nvSpPr>
        <p:spPr>
          <a:xfrm>
            <a:off x="7390185" y="6303065"/>
            <a:ext cx="37863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</a:t>
            </a:r>
          </a:p>
        </p:txBody>
      </p:sp>
      <p:sp>
        <p:nvSpPr>
          <p:cNvPr id="18" name="TextBox 10">
            <a:hlinkClick r:id="rId21" action="ppaction://hlinkfile"/>
          </p:cNvPr>
          <p:cNvSpPr txBox="1">
            <a:spLocks noChangeArrowheads="1"/>
          </p:cNvSpPr>
          <p:nvPr/>
        </p:nvSpPr>
        <p:spPr bwMode="auto">
          <a:xfrm>
            <a:off x="5940425" y="6207695"/>
            <a:ext cx="765398" cy="461665"/>
          </a:xfrm>
          <a:prstGeom prst="rect">
            <a:avLst/>
          </a:prstGeom>
          <a:gradFill rotWithShape="0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ru-RU" sz="2400" u="sng" dirty="0">
                <a:solidFill>
                  <a:srgbClr val="FF0000"/>
                </a:solidFill>
                <a:hlinkClick r:id="rId2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DOC</a:t>
            </a:r>
            <a:endParaRPr lang="ru-RU" altLang="ru-RU" sz="2400" u="sng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>
            <a:hlinkClick r:id="rId23" action="ppaction://hlinksldjump"/>
          </p:cNvPr>
          <p:cNvSpPr/>
          <p:nvPr/>
        </p:nvSpPr>
        <p:spPr>
          <a:xfrm>
            <a:off x="7976417" y="6309970"/>
            <a:ext cx="48401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  <a:r>
              <a:rPr lang="ru-RU" sz="2400" b="1" cap="none" spc="0" baseline="-2500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2</a:t>
            </a:r>
          </a:p>
        </p:txBody>
      </p:sp>
      <p:sp>
        <p:nvSpPr>
          <p:cNvPr id="20" name="Прямоугольник 19">
            <a:hlinkClick r:id="rId24" action="ppaction://hlinksldjump"/>
          </p:cNvPr>
          <p:cNvSpPr/>
          <p:nvPr/>
        </p:nvSpPr>
        <p:spPr>
          <a:xfrm>
            <a:off x="2055190" y="6112119"/>
            <a:ext cx="57259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ЯА</a:t>
            </a:r>
            <a:endParaRPr lang="ru-RU" sz="2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21" name="Прямоугольник 20">
            <a:hlinkClick r:id="rId25" action="ppaction://hlinksldjump"/>
          </p:cNvPr>
          <p:cNvSpPr/>
          <p:nvPr/>
        </p:nvSpPr>
        <p:spPr>
          <a:xfrm>
            <a:off x="827584" y="6453782"/>
            <a:ext cx="30261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</a:t>
            </a:r>
          </a:p>
        </p:txBody>
      </p:sp>
      <p:sp>
        <p:nvSpPr>
          <p:cNvPr id="22" name="Прямоугольник 21">
            <a:hlinkClick r:id="rId26" action="ppaction://hlinksldjump"/>
          </p:cNvPr>
          <p:cNvSpPr/>
          <p:nvPr/>
        </p:nvSpPr>
        <p:spPr>
          <a:xfrm>
            <a:off x="1154754" y="6450146"/>
            <a:ext cx="48947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</a:t>
            </a:r>
            <a:r>
              <a:rPr lang="ru-RU" sz="2400" b="1" cap="all" spc="0" baseline="-2500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</a:t>
            </a:r>
          </a:p>
        </p:txBody>
      </p:sp>
      <p:sp>
        <p:nvSpPr>
          <p:cNvPr id="23" name="Прямоугольник 22">
            <a:hlinkClick r:id="rId17" action="ppaction://program"/>
          </p:cNvPr>
          <p:cNvSpPr/>
          <p:nvPr userDrawn="1"/>
        </p:nvSpPr>
        <p:spPr>
          <a:xfrm>
            <a:off x="755651" y="6134398"/>
            <a:ext cx="575990" cy="4616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0" cap="none" spc="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hlinkClick r:id="rId27" action="ppaction://program"/>
              </a:rPr>
              <a:t>КС</a:t>
            </a:r>
            <a:endParaRPr lang="ru-RU" sz="2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4" name="Прямоугольник 23">
            <a:hlinkClick r:id="rId28" action="ppaction://hlinksldjump"/>
          </p:cNvPr>
          <p:cNvSpPr/>
          <p:nvPr userDrawn="1"/>
        </p:nvSpPr>
        <p:spPr>
          <a:xfrm>
            <a:off x="1267142" y="6135687"/>
            <a:ext cx="56855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КФ</a:t>
            </a:r>
          </a:p>
        </p:txBody>
      </p:sp>
      <p:sp>
        <p:nvSpPr>
          <p:cNvPr id="25" name="Прямоугольник 24">
            <a:hlinkClick r:id="rId29" action="ppaction://hlinksldjump"/>
          </p:cNvPr>
          <p:cNvSpPr/>
          <p:nvPr userDrawn="1"/>
        </p:nvSpPr>
        <p:spPr>
          <a:xfrm>
            <a:off x="1562245" y="6453336"/>
            <a:ext cx="50180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</a:t>
            </a:r>
            <a:r>
              <a:rPr lang="ru-RU" sz="2400" b="1" cap="all" spc="0" baseline="-2500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B753000-59C1-4881-A462-D540D0244A90}" type="datetime1">
              <a:rPr lang="ru-RU"/>
              <a:pPr>
                <a:defRPr/>
              </a:pPr>
              <a:t>26.01.2024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4250" y="115888"/>
            <a:ext cx="539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02F30AE-546B-44F8-A9C5-C97225BF0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hyperlink" Target="METOD_SP_2016.pdf" TargetMode="External"/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slide" Target="slide93.xml"/><Relationship Id="rId3" Type="http://schemas.openxmlformats.org/officeDocument/2006/relationships/slide" Target="slide105.xml"/><Relationship Id="rId7" Type="http://schemas.openxmlformats.org/officeDocument/2006/relationships/slide" Target="slide91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95.xml"/><Relationship Id="rId5" Type="http://schemas.openxmlformats.org/officeDocument/2006/relationships/slide" Target="slide107.xml"/><Relationship Id="rId4" Type="http://schemas.openxmlformats.org/officeDocument/2006/relationships/slide" Target="slide106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" Target="slide113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4" Type="http://schemas.openxmlformats.org/officeDocument/2006/relationships/hyperlink" Target="&#1051;&#1056;/LAB2_SP_2017%20PDF.pdf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" Target="slide110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6" Type="http://schemas.openxmlformats.org/officeDocument/2006/relationships/hyperlink" Target="&#1051;&#1056;/LAB2_SP_2017%20PDF.pdf" TargetMode="External"/><Relationship Id="rId5" Type="http://schemas.openxmlformats.org/officeDocument/2006/relationships/slide" Target="slide114.xml"/><Relationship Id="rId4" Type="http://schemas.openxmlformats.org/officeDocument/2006/relationships/slide" Target="slide118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slide" Target="slide137.xml"/><Relationship Id="rId3" Type="http://schemas.openxmlformats.org/officeDocument/2006/relationships/hyperlink" Target="&#1051;&#1056;/LAB2_SP_2017%20PDF.pdf" TargetMode="External"/><Relationship Id="rId7" Type="http://schemas.openxmlformats.org/officeDocument/2006/relationships/slide" Target="slide115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21.xml"/><Relationship Id="rId11" Type="http://schemas.openxmlformats.org/officeDocument/2006/relationships/slide" Target="slide131.xml"/><Relationship Id="rId5" Type="http://schemas.openxmlformats.org/officeDocument/2006/relationships/slide" Target="slide99.xml"/><Relationship Id="rId10" Type="http://schemas.openxmlformats.org/officeDocument/2006/relationships/slide" Target="slide114.xml"/><Relationship Id="rId4" Type="http://schemas.openxmlformats.org/officeDocument/2006/relationships/slide" Target="slide108.xml"/><Relationship Id="rId9" Type="http://schemas.openxmlformats.org/officeDocument/2006/relationships/slide" Target="slide118.xml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slide" Target="slide124.xml"/><Relationship Id="rId13" Type="http://schemas.openxmlformats.org/officeDocument/2006/relationships/slide" Target="slide135.xml"/><Relationship Id="rId18" Type="http://schemas.openxmlformats.org/officeDocument/2006/relationships/slide" Target="slide115.xml"/><Relationship Id="rId3" Type="http://schemas.openxmlformats.org/officeDocument/2006/relationships/slide" Target="slide118.xml"/><Relationship Id="rId7" Type="http://schemas.openxmlformats.org/officeDocument/2006/relationships/slide" Target="slide123.xml"/><Relationship Id="rId12" Type="http://schemas.openxmlformats.org/officeDocument/2006/relationships/slide" Target="slide129.xml"/><Relationship Id="rId17" Type="http://schemas.openxmlformats.org/officeDocument/2006/relationships/slide" Target="slide132.xml"/><Relationship Id="rId2" Type="http://schemas.openxmlformats.org/officeDocument/2006/relationships/notesSlide" Target="../notesSlides/notesSlide48.xml"/><Relationship Id="rId16" Type="http://schemas.openxmlformats.org/officeDocument/2006/relationships/slide" Target="slide13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22.xml"/><Relationship Id="rId11" Type="http://schemas.openxmlformats.org/officeDocument/2006/relationships/slide" Target="slide128.xml"/><Relationship Id="rId5" Type="http://schemas.openxmlformats.org/officeDocument/2006/relationships/slide" Target="slide120.xml"/><Relationship Id="rId15" Type="http://schemas.openxmlformats.org/officeDocument/2006/relationships/slide" Target="slide138.xml"/><Relationship Id="rId10" Type="http://schemas.openxmlformats.org/officeDocument/2006/relationships/slide" Target="slide136.xml"/><Relationship Id="rId19" Type="http://schemas.openxmlformats.org/officeDocument/2006/relationships/slide" Target="slide116.xml"/><Relationship Id="rId4" Type="http://schemas.openxmlformats.org/officeDocument/2006/relationships/slide" Target="slide119.xml"/><Relationship Id="rId9" Type="http://schemas.openxmlformats.org/officeDocument/2006/relationships/slide" Target="slide126.xml"/><Relationship Id="rId14" Type="http://schemas.openxmlformats.org/officeDocument/2006/relationships/slide" Target="slide13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6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114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" Target="slide114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3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303.xml"/><Relationship Id="rId13" Type="http://schemas.openxmlformats.org/officeDocument/2006/relationships/slide" Target="slide154.xml"/><Relationship Id="rId18" Type="http://schemas.openxmlformats.org/officeDocument/2006/relationships/slide" Target="slide205.xml"/><Relationship Id="rId26" Type="http://schemas.openxmlformats.org/officeDocument/2006/relationships/slide" Target="slide500.xml"/><Relationship Id="rId3" Type="http://schemas.openxmlformats.org/officeDocument/2006/relationships/slide" Target="slide5.xml"/><Relationship Id="rId21" Type="http://schemas.openxmlformats.org/officeDocument/2006/relationships/slide" Target="slide52.xml"/><Relationship Id="rId7" Type="http://schemas.openxmlformats.org/officeDocument/2006/relationships/slide" Target="slide196.xml"/><Relationship Id="rId12" Type="http://schemas.openxmlformats.org/officeDocument/2006/relationships/slide" Target="slide225.xml"/><Relationship Id="rId17" Type="http://schemas.openxmlformats.org/officeDocument/2006/relationships/slide" Target="slide208.xml"/><Relationship Id="rId25" Type="http://schemas.openxmlformats.org/officeDocument/2006/relationships/slide" Target="slide27.xml"/><Relationship Id="rId2" Type="http://schemas.openxmlformats.org/officeDocument/2006/relationships/slide" Target="slide6.xml"/><Relationship Id="rId16" Type="http://schemas.openxmlformats.org/officeDocument/2006/relationships/slide" Target="slide221.xml"/><Relationship Id="rId20" Type="http://schemas.openxmlformats.org/officeDocument/2006/relationships/slide" Target="slide4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5.xml"/><Relationship Id="rId11" Type="http://schemas.openxmlformats.org/officeDocument/2006/relationships/slide" Target="slide372.xml"/><Relationship Id="rId24" Type="http://schemas.openxmlformats.org/officeDocument/2006/relationships/slide" Target="slide386.xml"/><Relationship Id="rId5" Type="http://schemas.openxmlformats.org/officeDocument/2006/relationships/slide" Target="slide259.xml"/><Relationship Id="rId15" Type="http://schemas.openxmlformats.org/officeDocument/2006/relationships/slide" Target="slide218.xml"/><Relationship Id="rId23" Type="http://schemas.openxmlformats.org/officeDocument/2006/relationships/slide" Target="slide257.xml"/><Relationship Id="rId10" Type="http://schemas.openxmlformats.org/officeDocument/2006/relationships/slide" Target="slide294.xml"/><Relationship Id="rId19" Type="http://schemas.openxmlformats.org/officeDocument/2006/relationships/slide" Target="slide282.xml"/><Relationship Id="rId4" Type="http://schemas.openxmlformats.org/officeDocument/2006/relationships/slide" Target="slide11.xml"/><Relationship Id="rId9" Type="http://schemas.openxmlformats.org/officeDocument/2006/relationships/slide" Target="slide233.xml"/><Relationship Id="rId14" Type="http://schemas.openxmlformats.org/officeDocument/2006/relationships/slide" Target="slide219.xml"/><Relationship Id="rId22" Type="http://schemas.openxmlformats.org/officeDocument/2006/relationships/slide" Target="slide47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" Target="slide119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6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slide" Target="slide24.xml"/><Relationship Id="rId18" Type="http://schemas.openxmlformats.org/officeDocument/2006/relationships/slide" Target="slide386.xml"/><Relationship Id="rId26" Type="http://schemas.openxmlformats.org/officeDocument/2006/relationships/slide" Target="slide114.xml"/><Relationship Id="rId39" Type="http://schemas.openxmlformats.org/officeDocument/2006/relationships/slide" Target="slide95.xml"/><Relationship Id="rId3" Type="http://schemas.openxmlformats.org/officeDocument/2006/relationships/slide" Target="slide57.xml"/><Relationship Id="rId21" Type="http://schemas.openxmlformats.org/officeDocument/2006/relationships/slide" Target="slide16.xml"/><Relationship Id="rId34" Type="http://schemas.openxmlformats.org/officeDocument/2006/relationships/slide" Target="slide506.xml"/><Relationship Id="rId7" Type="http://schemas.openxmlformats.org/officeDocument/2006/relationships/slide" Target="slide25.xml"/><Relationship Id="rId12" Type="http://schemas.openxmlformats.org/officeDocument/2006/relationships/slide" Target="slide23.xml"/><Relationship Id="rId17" Type="http://schemas.openxmlformats.org/officeDocument/2006/relationships/slide" Target="slide48.xml"/><Relationship Id="rId25" Type="http://schemas.openxmlformats.org/officeDocument/2006/relationships/slide" Target="slide119.xml"/><Relationship Id="rId33" Type="http://schemas.openxmlformats.org/officeDocument/2006/relationships/slide" Target="slide104.xml"/><Relationship Id="rId38" Type="http://schemas.openxmlformats.org/officeDocument/2006/relationships/slide" Target="slide94.xml"/><Relationship Id="rId2" Type="http://schemas.openxmlformats.org/officeDocument/2006/relationships/slide" Target="slide6.xml"/><Relationship Id="rId16" Type="http://schemas.openxmlformats.org/officeDocument/2006/relationships/slide" Target="slide508.xml"/><Relationship Id="rId20" Type="http://schemas.openxmlformats.org/officeDocument/2006/relationships/slide" Target="slide380.xml"/><Relationship Id="rId29" Type="http://schemas.openxmlformats.org/officeDocument/2006/relationships/slide" Target="slide14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11" Type="http://schemas.openxmlformats.org/officeDocument/2006/relationships/slide" Target="slide52.xml"/><Relationship Id="rId24" Type="http://schemas.openxmlformats.org/officeDocument/2006/relationships/slide" Target="slide61.xml"/><Relationship Id="rId32" Type="http://schemas.openxmlformats.org/officeDocument/2006/relationships/slide" Target="slide351.xml"/><Relationship Id="rId37" Type="http://schemas.openxmlformats.org/officeDocument/2006/relationships/slide" Target="slide107.xml"/><Relationship Id="rId5" Type="http://schemas.openxmlformats.org/officeDocument/2006/relationships/slide" Target="slide11.xml"/><Relationship Id="rId15" Type="http://schemas.openxmlformats.org/officeDocument/2006/relationships/slide" Target="slide507.xml"/><Relationship Id="rId23" Type="http://schemas.openxmlformats.org/officeDocument/2006/relationships/slide" Target="slide63.xml"/><Relationship Id="rId28" Type="http://schemas.openxmlformats.org/officeDocument/2006/relationships/slide" Target="slide371.xml"/><Relationship Id="rId36" Type="http://schemas.openxmlformats.org/officeDocument/2006/relationships/slide" Target="slide106.xml"/><Relationship Id="rId10" Type="http://schemas.openxmlformats.org/officeDocument/2006/relationships/slide" Target="slide49.xml"/><Relationship Id="rId19" Type="http://schemas.openxmlformats.org/officeDocument/2006/relationships/slide" Target="slide474.xml"/><Relationship Id="rId31" Type="http://schemas.openxmlformats.org/officeDocument/2006/relationships/slide" Target="slide354.xml"/><Relationship Id="rId4" Type="http://schemas.openxmlformats.org/officeDocument/2006/relationships/slide" Target="slide5.xml"/><Relationship Id="rId9" Type="http://schemas.openxmlformats.org/officeDocument/2006/relationships/slide" Target="slide22.xml"/><Relationship Id="rId14" Type="http://schemas.openxmlformats.org/officeDocument/2006/relationships/slide" Target="slide10.xml"/><Relationship Id="rId22" Type="http://schemas.openxmlformats.org/officeDocument/2006/relationships/slide" Target="slide62.xml"/><Relationship Id="rId27" Type="http://schemas.openxmlformats.org/officeDocument/2006/relationships/slide" Target="slide100.xml"/><Relationship Id="rId30" Type="http://schemas.openxmlformats.org/officeDocument/2006/relationships/slide" Target="slide299.xml"/><Relationship Id="rId35" Type="http://schemas.openxmlformats.org/officeDocument/2006/relationships/slide" Target="slide105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" Target="slide131.xml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3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" Target="slide130.xm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" Target="slide105.xml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95.xml"/><Relationship Id="rId5" Type="http://schemas.openxmlformats.org/officeDocument/2006/relationships/slide" Target="slide93.xml"/><Relationship Id="rId4" Type="http://schemas.openxmlformats.org/officeDocument/2006/relationships/slide" Target="slide106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6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hyperlink" Target="METOD_SP_2016.pdf" TargetMode="External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.xml"/><Relationship Id="rId4" Type="http://schemas.openxmlformats.org/officeDocument/2006/relationships/hyperlink" Target="&#1051;&#1056;/LAB2_SP_2017%20PDF.pdf" TargetMode="Externa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emf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hyperlink" Target="METOD_SP_2016.pdf" TargetMode="External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6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6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09.xml"/><Relationship Id="rId13" Type="http://schemas.openxmlformats.org/officeDocument/2006/relationships/slide" Target="slide196.xml"/><Relationship Id="rId18" Type="http://schemas.openxmlformats.org/officeDocument/2006/relationships/slide" Target="slide218.xml"/><Relationship Id="rId26" Type="http://schemas.openxmlformats.org/officeDocument/2006/relationships/slide" Target="slide52.xml"/><Relationship Id="rId3" Type="http://schemas.openxmlformats.org/officeDocument/2006/relationships/slide" Target="slide57.xml"/><Relationship Id="rId21" Type="http://schemas.openxmlformats.org/officeDocument/2006/relationships/slide" Target="slide303.xml"/><Relationship Id="rId7" Type="http://schemas.openxmlformats.org/officeDocument/2006/relationships/slide" Target="slide210.xml"/><Relationship Id="rId12" Type="http://schemas.openxmlformats.org/officeDocument/2006/relationships/slide" Target="slide511.xml"/><Relationship Id="rId17" Type="http://schemas.openxmlformats.org/officeDocument/2006/relationships/slide" Target="slide219.xml"/><Relationship Id="rId25" Type="http://schemas.openxmlformats.org/officeDocument/2006/relationships/slide" Target="slide49.xml"/><Relationship Id="rId2" Type="http://schemas.openxmlformats.org/officeDocument/2006/relationships/slide" Target="slide6.xml"/><Relationship Id="rId16" Type="http://schemas.openxmlformats.org/officeDocument/2006/relationships/slide" Target="slide154.xml"/><Relationship Id="rId20" Type="http://schemas.openxmlformats.org/officeDocument/2006/relationships/slide" Target="slide30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512.xml"/><Relationship Id="rId24" Type="http://schemas.openxmlformats.org/officeDocument/2006/relationships/slide" Target="slide205.xml"/><Relationship Id="rId5" Type="http://schemas.openxmlformats.org/officeDocument/2006/relationships/slide" Target="slide11.xml"/><Relationship Id="rId15" Type="http://schemas.openxmlformats.org/officeDocument/2006/relationships/slide" Target="slide225.xml"/><Relationship Id="rId23" Type="http://schemas.openxmlformats.org/officeDocument/2006/relationships/slide" Target="slide212.xml"/><Relationship Id="rId10" Type="http://schemas.openxmlformats.org/officeDocument/2006/relationships/slide" Target="slide508.xml"/><Relationship Id="rId19" Type="http://schemas.openxmlformats.org/officeDocument/2006/relationships/slide" Target="slide221.xml"/><Relationship Id="rId4" Type="http://schemas.openxmlformats.org/officeDocument/2006/relationships/slide" Target="slide5.xml"/><Relationship Id="rId9" Type="http://schemas.openxmlformats.org/officeDocument/2006/relationships/slide" Target="slide507.xml"/><Relationship Id="rId14" Type="http://schemas.openxmlformats.org/officeDocument/2006/relationships/slide" Target="slide144.xml"/><Relationship Id="rId22" Type="http://schemas.openxmlformats.org/officeDocument/2006/relationships/slide" Target="slide259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6.x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6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6.xml"/></Relationships>
</file>

<file path=ppt/slides/_rels/slide144.xml.rels><?xml version="1.0" encoding="UTF-8" standalone="yes"?>
<Relationships xmlns="http://schemas.openxmlformats.org/package/2006/relationships"><Relationship Id="rId8" Type="http://schemas.openxmlformats.org/officeDocument/2006/relationships/slide" Target="slide226.xml"/><Relationship Id="rId13" Type="http://schemas.openxmlformats.org/officeDocument/2006/relationships/slide" Target="slide212.xml"/><Relationship Id="rId18" Type="http://schemas.openxmlformats.org/officeDocument/2006/relationships/slide" Target="slide367.xml"/><Relationship Id="rId3" Type="http://schemas.openxmlformats.org/officeDocument/2006/relationships/slide" Target="slide208.xml"/><Relationship Id="rId7" Type="http://schemas.openxmlformats.org/officeDocument/2006/relationships/slide" Target="slide219.xml"/><Relationship Id="rId12" Type="http://schemas.openxmlformats.org/officeDocument/2006/relationships/slide" Target="slide505.xml"/><Relationship Id="rId17" Type="http://schemas.openxmlformats.org/officeDocument/2006/relationships/slide" Target="slide233.xml"/><Relationship Id="rId2" Type="http://schemas.openxmlformats.org/officeDocument/2006/relationships/notesSlide" Target="../notesSlides/notesSlide76.xml"/><Relationship Id="rId16" Type="http://schemas.openxmlformats.org/officeDocument/2006/relationships/slide" Target="slide235.xml"/><Relationship Id="rId20" Type="http://schemas.openxmlformats.org/officeDocument/2006/relationships/slide" Target="slide50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7.xml"/><Relationship Id="rId11" Type="http://schemas.openxmlformats.org/officeDocument/2006/relationships/slide" Target="slide211.xml"/><Relationship Id="rId5" Type="http://schemas.openxmlformats.org/officeDocument/2006/relationships/slide" Target="slide209.xml"/><Relationship Id="rId15" Type="http://schemas.openxmlformats.org/officeDocument/2006/relationships/slide" Target="slide351.xml"/><Relationship Id="rId10" Type="http://schemas.openxmlformats.org/officeDocument/2006/relationships/slide" Target="slide218.xml"/><Relationship Id="rId19" Type="http://schemas.openxmlformats.org/officeDocument/2006/relationships/slide" Target="slide281.xml"/><Relationship Id="rId4" Type="http://schemas.openxmlformats.org/officeDocument/2006/relationships/slide" Target="slide205.xml"/><Relationship Id="rId9" Type="http://schemas.openxmlformats.org/officeDocument/2006/relationships/slide" Target="slide221.xml"/><Relationship Id="rId14" Type="http://schemas.openxmlformats.org/officeDocument/2006/relationships/slide" Target="slide289.xml"/></Relationships>
</file>

<file path=ppt/slides/_rels/slide145.xml.rels><?xml version="1.0" encoding="UTF-8" standalone="yes"?>
<Relationships xmlns="http://schemas.openxmlformats.org/package/2006/relationships"><Relationship Id="rId8" Type="http://schemas.openxmlformats.org/officeDocument/2006/relationships/slide" Target="slide111.xml"/><Relationship Id="rId13" Type="http://schemas.openxmlformats.org/officeDocument/2006/relationships/slide" Target="slide188.xml"/><Relationship Id="rId3" Type="http://schemas.openxmlformats.org/officeDocument/2006/relationships/slide" Target="slide375.xml"/><Relationship Id="rId7" Type="http://schemas.openxmlformats.org/officeDocument/2006/relationships/hyperlink" Target="&#1051;&#1056;/LAB2_SP_2017%20PDF.pdf" TargetMode="External"/><Relationship Id="rId12" Type="http://schemas.openxmlformats.org/officeDocument/2006/relationships/slide" Target="slide184.xml"/><Relationship Id="rId17" Type="http://schemas.openxmlformats.org/officeDocument/2006/relationships/slide" Target="slide203.xml"/><Relationship Id="rId2" Type="http://schemas.openxmlformats.org/officeDocument/2006/relationships/notesSlide" Target="../notesSlides/notesSlide77.xml"/><Relationship Id="rId16" Type="http://schemas.openxmlformats.org/officeDocument/2006/relationships/hyperlink" Target="&#1051;&#1056;/LAB_9_SP_2017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109.xml"/><Relationship Id="rId11" Type="http://schemas.openxmlformats.org/officeDocument/2006/relationships/slide" Target="slide165.xml"/><Relationship Id="rId5" Type="http://schemas.openxmlformats.org/officeDocument/2006/relationships/slide" Target="slide68.xml"/><Relationship Id="rId15" Type="http://schemas.openxmlformats.org/officeDocument/2006/relationships/slide" Target="slide201.xml"/><Relationship Id="rId10" Type="http://schemas.openxmlformats.org/officeDocument/2006/relationships/slide" Target="slide146.xml"/><Relationship Id="rId4" Type="http://schemas.openxmlformats.org/officeDocument/2006/relationships/hyperlink" Target="&#1051;&#1056;/LAB1_SP_2017_PDF.pdf" TargetMode="External"/><Relationship Id="rId9" Type="http://schemas.openxmlformats.org/officeDocument/2006/relationships/hyperlink" Target="&#1051;&#1056;/LAB3_8_SP_2016.pdf" TargetMode="External"/><Relationship Id="rId14" Type="http://schemas.openxmlformats.org/officeDocument/2006/relationships/slide" Target="slide190.xml"/></Relationships>
</file>

<file path=ppt/slides/_rels/slide146.xml.rels><?xml version="1.0" encoding="UTF-8" standalone="yes"?>
<Relationships xmlns="http://schemas.openxmlformats.org/package/2006/relationships"><Relationship Id="rId8" Type="http://schemas.openxmlformats.org/officeDocument/2006/relationships/slide" Target="slide150.xml"/><Relationship Id="rId3" Type="http://schemas.openxmlformats.org/officeDocument/2006/relationships/slide" Target="slide351.xml"/><Relationship Id="rId7" Type="http://schemas.openxmlformats.org/officeDocument/2006/relationships/hyperlink" Target="file:///D:\2017_2018\Kaf\&#1057;&#1055;_2018\PPT\LAB3_8_SP_2018.docx" TargetMode="External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Relationship Id="rId6" Type="http://schemas.openxmlformats.org/officeDocument/2006/relationships/hyperlink" Target="LAB3_8_SP_2018.pdf" TargetMode="External"/><Relationship Id="rId11" Type="http://schemas.openxmlformats.org/officeDocument/2006/relationships/slide" Target="slide166.xml"/><Relationship Id="rId5" Type="http://schemas.openxmlformats.org/officeDocument/2006/relationships/slide" Target="slide147.xml"/><Relationship Id="rId10" Type="http://schemas.openxmlformats.org/officeDocument/2006/relationships/slide" Target="slide175.xml"/><Relationship Id="rId4" Type="http://schemas.openxmlformats.org/officeDocument/2006/relationships/slide" Target="slide151.xml"/><Relationship Id="rId9" Type="http://schemas.openxmlformats.org/officeDocument/2006/relationships/slide" Target="slide153.xml"/></Relationships>
</file>

<file path=ppt/slides/_rels/slide147.xml.rels><?xml version="1.0" encoding="UTF-8" standalone="yes"?>
<Relationships xmlns="http://schemas.openxmlformats.org/package/2006/relationships"><Relationship Id="rId8" Type="http://schemas.openxmlformats.org/officeDocument/2006/relationships/slide" Target="slide154.xml"/><Relationship Id="rId13" Type="http://schemas.openxmlformats.org/officeDocument/2006/relationships/slide" Target="slide99.xml"/><Relationship Id="rId18" Type="http://schemas.openxmlformats.org/officeDocument/2006/relationships/slide" Target="slide162.xml"/><Relationship Id="rId3" Type="http://schemas.openxmlformats.org/officeDocument/2006/relationships/slide" Target="slide351.xml"/><Relationship Id="rId7" Type="http://schemas.openxmlformats.org/officeDocument/2006/relationships/slide" Target="slide148.xml"/><Relationship Id="rId12" Type="http://schemas.openxmlformats.org/officeDocument/2006/relationships/slide" Target="slide152.xml"/><Relationship Id="rId17" Type="http://schemas.openxmlformats.org/officeDocument/2006/relationships/slide" Target="slide378.xml"/><Relationship Id="rId2" Type="http://schemas.openxmlformats.org/officeDocument/2006/relationships/notesSlide" Target="../notesSlides/notesSlide79.xml"/><Relationship Id="rId16" Type="http://schemas.openxmlformats.org/officeDocument/2006/relationships/slide" Target="slide19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2.xml"/><Relationship Id="rId11" Type="http://schemas.openxmlformats.org/officeDocument/2006/relationships/slide" Target="slide330.xml"/><Relationship Id="rId5" Type="http://schemas.openxmlformats.org/officeDocument/2006/relationships/hyperlink" Target="file:///D:\2017_2018\Kaf\&#1057;&#1055;_2018\PPT\LAB3_8_SP_2018.docx" TargetMode="External"/><Relationship Id="rId15" Type="http://schemas.openxmlformats.org/officeDocument/2006/relationships/slide" Target="slide197.xml"/><Relationship Id="rId10" Type="http://schemas.openxmlformats.org/officeDocument/2006/relationships/slide" Target="slide153.xml"/><Relationship Id="rId19" Type="http://schemas.openxmlformats.org/officeDocument/2006/relationships/slide" Target="slide151.xml"/><Relationship Id="rId4" Type="http://schemas.openxmlformats.org/officeDocument/2006/relationships/hyperlink" Target="LAB3_8_SP_2018.pdf" TargetMode="External"/><Relationship Id="rId9" Type="http://schemas.openxmlformats.org/officeDocument/2006/relationships/slide" Target="slide150.xml"/><Relationship Id="rId14" Type="http://schemas.openxmlformats.org/officeDocument/2006/relationships/slide" Target="slide198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slide" Target="slide159.xml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96.xml"/><Relationship Id="rId7" Type="http://schemas.openxmlformats.org/officeDocument/2006/relationships/slide" Target="slide52.xml"/><Relationship Id="rId2" Type="http://schemas.openxmlformats.org/officeDocument/2006/relationships/slide" Target="slide14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88.xml"/><Relationship Id="rId5" Type="http://schemas.openxmlformats.org/officeDocument/2006/relationships/slide" Target="slide385.xml"/><Relationship Id="rId4" Type="http://schemas.openxmlformats.org/officeDocument/2006/relationships/slide" Target="slide49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6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6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slide" Target="slide227.xml"/><Relationship Id="rId1" Type="http://schemas.openxmlformats.org/officeDocument/2006/relationships/slideLayout" Target="../slideLayouts/slideLayout6.xml"/></Relationships>
</file>

<file path=ppt/slides/_rels/slide154.xml.rels><?xml version="1.0" encoding="UTF-8" standalone="yes"?>
<Relationships xmlns="http://schemas.openxmlformats.org/package/2006/relationships"><Relationship Id="rId8" Type="http://schemas.openxmlformats.org/officeDocument/2006/relationships/slide" Target="slide157.xml"/><Relationship Id="rId13" Type="http://schemas.openxmlformats.org/officeDocument/2006/relationships/slide" Target="slide161.xml"/><Relationship Id="rId3" Type="http://schemas.openxmlformats.org/officeDocument/2006/relationships/slide" Target="slide225.xml"/><Relationship Id="rId7" Type="http://schemas.openxmlformats.org/officeDocument/2006/relationships/slide" Target="slide156.xml"/><Relationship Id="rId12" Type="http://schemas.openxmlformats.org/officeDocument/2006/relationships/slide" Target="slide158.xml"/><Relationship Id="rId2" Type="http://schemas.openxmlformats.org/officeDocument/2006/relationships/notesSlide" Target="../notesSlides/notesSlide84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6.xml"/><Relationship Id="rId6" Type="http://schemas.openxmlformats.org/officeDocument/2006/relationships/slide" Target="slide223.xml"/><Relationship Id="rId11" Type="http://schemas.openxmlformats.org/officeDocument/2006/relationships/slide" Target="slide160.xml"/><Relationship Id="rId5" Type="http://schemas.openxmlformats.org/officeDocument/2006/relationships/slide" Target="slide155.xml"/><Relationship Id="rId15" Type="http://schemas.openxmlformats.org/officeDocument/2006/relationships/oleObject" Target="../embeddings/oleObject9.bin"/><Relationship Id="rId10" Type="http://schemas.openxmlformats.org/officeDocument/2006/relationships/slide" Target="slide159.xml"/><Relationship Id="rId4" Type="http://schemas.openxmlformats.org/officeDocument/2006/relationships/slide" Target="slide217.xml"/><Relationship Id="rId9" Type="http://schemas.openxmlformats.org/officeDocument/2006/relationships/slide" Target="slide154.xml"/><Relationship Id="rId14" Type="http://schemas.openxmlformats.org/officeDocument/2006/relationships/slide" Target="slide196.x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emf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emf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emf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" Target="slide178.xml"/><Relationship Id="rId1" Type="http://schemas.openxmlformats.org/officeDocument/2006/relationships/slideLayout" Target="../slideLayouts/slideLayout6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4.xml"/><Relationship Id="rId2" Type="http://schemas.openxmlformats.org/officeDocument/2006/relationships/slide" Target="slide6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7.xml"/><Relationship Id="rId4" Type="http://schemas.openxmlformats.org/officeDocument/2006/relationships/slide" Target="slide65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emf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emf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slide" Target="slide153.xml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6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slide" Target="slide179.xml"/><Relationship Id="rId2" Type="http://schemas.openxmlformats.org/officeDocument/2006/relationships/slide" Target="slide178.xml"/><Relationship Id="rId1" Type="http://schemas.openxmlformats.org/officeDocument/2006/relationships/slideLayout" Target="../slideLayouts/slideLayout6.xml"/><Relationship Id="rId5" Type="http://schemas.openxmlformats.org/officeDocument/2006/relationships/hyperlink" Target="METOD_SP_2019.pdf" TargetMode="External"/><Relationship Id="rId4" Type="http://schemas.openxmlformats.org/officeDocument/2006/relationships/slide" Target="slide181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slide" Target="slide362.xml"/><Relationship Id="rId2" Type="http://schemas.openxmlformats.org/officeDocument/2006/relationships/slide" Target="slide37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67.xml"/></Relationships>
</file>

<file path=ppt/slides/_rels/slide165.xml.rels><?xml version="1.0" encoding="UTF-8" standalone="yes"?>
<Relationships xmlns="http://schemas.openxmlformats.org/package/2006/relationships"><Relationship Id="rId8" Type="http://schemas.openxmlformats.org/officeDocument/2006/relationships/slide" Target="slide170.xml"/><Relationship Id="rId13" Type="http://schemas.openxmlformats.org/officeDocument/2006/relationships/slide" Target="slide172.xml"/><Relationship Id="rId3" Type="http://schemas.openxmlformats.org/officeDocument/2006/relationships/slide" Target="slide167.xml"/><Relationship Id="rId7" Type="http://schemas.openxmlformats.org/officeDocument/2006/relationships/slide" Target="slide148.xml"/><Relationship Id="rId12" Type="http://schemas.openxmlformats.org/officeDocument/2006/relationships/slide" Target="slide297.xml"/><Relationship Id="rId2" Type="http://schemas.openxmlformats.org/officeDocument/2006/relationships/notesSlide" Target="../notesSlides/notesSlide92.xml"/><Relationship Id="rId16" Type="http://schemas.openxmlformats.org/officeDocument/2006/relationships/slide" Target="slide168.xml"/><Relationship Id="rId1" Type="http://schemas.openxmlformats.org/officeDocument/2006/relationships/slideLayout" Target="../slideLayouts/slideLayout6.xml"/><Relationship Id="rId6" Type="http://schemas.openxmlformats.org/officeDocument/2006/relationships/hyperlink" Target="file:///D:\2017_2018\Kaf\&#1057;&#1055;_2018\PPT\LAB3_8_SP_2018.docx" TargetMode="External"/><Relationship Id="rId11" Type="http://schemas.openxmlformats.org/officeDocument/2006/relationships/slide" Target="slide154.xml"/><Relationship Id="rId5" Type="http://schemas.openxmlformats.org/officeDocument/2006/relationships/hyperlink" Target="LAB3_8_SP_2018.pdf" TargetMode="External"/><Relationship Id="rId15" Type="http://schemas.openxmlformats.org/officeDocument/2006/relationships/slide" Target="slide175.xml"/><Relationship Id="rId10" Type="http://schemas.openxmlformats.org/officeDocument/2006/relationships/slide" Target="slide150.xml"/><Relationship Id="rId4" Type="http://schemas.openxmlformats.org/officeDocument/2006/relationships/slide" Target="slide169.xml"/><Relationship Id="rId9" Type="http://schemas.openxmlformats.org/officeDocument/2006/relationships/slide" Target="slide178.xml"/><Relationship Id="rId14" Type="http://schemas.openxmlformats.org/officeDocument/2006/relationships/slide" Target="slide166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6.xml"/></Relationships>
</file>

<file path=ppt/slides/_rels/slide16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169.xml.rels><?xml version="1.0" encoding="UTF-8" standalone="yes"?>
<Relationships xmlns="http://schemas.openxmlformats.org/package/2006/relationships"><Relationship Id="rId8" Type="http://schemas.openxmlformats.org/officeDocument/2006/relationships/slide" Target="slide175.xml"/><Relationship Id="rId3" Type="http://schemas.openxmlformats.org/officeDocument/2006/relationships/slide" Target="slide351.xml"/><Relationship Id="rId7" Type="http://schemas.openxmlformats.org/officeDocument/2006/relationships/slide" Target="slide172.xml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70.xml"/><Relationship Id="rId5" Type="http://schemas.openxmlformats.org/officeDocument/2006/relationships/slide" Target="slide177.xml"/><Relationship Id="rId10" Type="http://schemas.openxmlformats.org/officeDocument/2006/relationships/slide" Target="slide176.xml"/><Relationship Id="rId4" Type="http://schemas.openxmlformats.org/officeDocument/2006/relationships/hyperlink" Target="&#1051;&#1056;/LAB3_8_SP_2016.pdf" TargetMode="External"/><Relationship Id="rId9" Type="http://schemas.openxmlformats.org/officeDocument/2006/relationships/slide" Target="slide16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6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6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slide" Target="slide173.xml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70.xml"/><Relationship Id="rId4" Type="http://schemas.openxmlformats.org/officeDocument/2006/relationships/slide" Target="slide174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6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6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6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6.x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slide" Target="slide178.xml"/><Relationship Id="rId7" Type="http://schemas.openxmlformats.org/officeDocument/2006/relationships/slide" Target="slide180.xml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6.xml"/><Relationship Id="rId6" Type="http://schemas.openxmlformats.org/officeDocument/2006/relationships/hyperlink" Target="METOD_SP_2018.pdf" TargetMode="External"/><Relationship Id="rId5" Type="http://schemas.openxmlformats.org/officeDocument/2006/relationships/slide" Target="slide181.xml"/><Relationship Id="rId4" Type="http://schemas.openxmlformats.org/officeDocument/2006/relationships/slide" Target="slide179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6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351.xml"/><Relationship Id="rId13" Type="http://schemas.openxmlformats.org/officeDocument/2006/relationships/slide" Target="slide11.xml"/><Relationship Id="rId3" Type="http://schemas.openxmlformats.org/officeDocument/2006/relationships/slide" Target="slide96.xml"/><Relationship Id="rId7" Type="http://schemas.openxmlformats.org/officeDocument/2006/relationships/slide" Target="slide350.xml"/><Relationship Id="rId12" Type="http://schemas.openxmlformats.org/officeDocument/2006/relationships/slide" Target="slide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0.xml"/><Relationship Id="rId11" Type="http://schemas.openxmlformats.org/officeDocument/2006/relationships/slide" Target="slide6.xml"/><Relationship Id="rId5" Type="http://schemas.openxmlformats.org/officeDocument/2006/relationships/slide" Target="slide101.xml"/><Relationship Id="rId15" Type="http://schemas.openxmlformats.org/officeDocument/2006/relationships/slide" Target="slide27.xml"/><Relationship Id="rId10" Type="http://schemas.openxmlformats.org/officeDocument/2006/relationships/slide" Target="slide282.xml"/><Relationship Id="rId4" Type="http://schemas.openxmlformats.org/officeDocument/2006/relationships/slide" Target="slide99.xml"/><Relationship Id="rId9" Type="http://schemas.openxmlformats.org/officeDocument/2006/relationships/slide" Target="slide496.xml"/><Relationship Id="rId14" Type="http://schemas.openxmlformats.org/officeDocument/2006/relationships/slide" Target="slide114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" Target="slide10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e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49.emf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6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6.x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slide" Target="slide177.xml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72.x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slide" Target="slide185.xml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65.xml"/><Relationship Id="rId4" Type="http://schemas.openxmlformats.org/officeDocument/2006/relationships/slide" Target="slide329.xml"/></Relationships>
</file>

<file path=ppt/slides/_rels/slide185.xml.rels><?xml version="1.0" encoding="UTF-8" standalone="yes"?>
<Relationships xmlns="http://schemas.openxmlformats.org/package/2006/relationships"><Relationship Id="rId8" Type="http://schemas.openxmlformats.org/officeDocument/2006/relationships/slide" Target="slide265.xml"/><Relationship Id="rId13" Type="http://schemas.openxmlformats.org/officeDocument/2006/relationships/slide" Target="slide196.xml"/><Relationship Id="rId3" Type="http://schemas.openxmlformats.org/officeDocument/2006/relationships/slide" Target="slide313.xml"/><Relationship Id="rId7" Type="http://schemas.openxmlformats.org/officeDocument/2006/relationships/slide" Target="slide166.xml"/><Relationship Id="rId12" Type="http://schemas.openxmlformats.org/officeDocument/2006/relationships/slide" Target="slide232.xml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72.xml"/><Relationship Id="rId11" Type="http://schemas.openxmlformats.org/officeDocument/2006/relationships/slide" Target="slide225.xml"/><Relationship Id="rId5" Type="http://schemas.openxmlformats.org/officeDocument/2006/relationships/slide" Target="slide187.xml"/><Relationship Id="rId10" Type="http://schemas.openxmlformats.org/officeDocument/2006/relationships/slide" Target="slide247.xml"/><Relationship Id="rId4" Type="http://schemas.openxmlformats.org/officeDocument/2006/relationships/slide" Target="slide186.xml"/><Relationship Id="rId9" Type="http://schemas.openxmlformats.org/officeDocument/2006/relationships/slide" Target="slide181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slide" Target="slide189.xml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6.x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slide" Target="slide196.xml"/><Relationship Id="rId2" Type="http://schemas.openxmlformats.org/officeDocument/2006/relationships/slide" Target="slide19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65.xml"/><Relationship Id="rId4" Type="http://schemas.openxmlformats.org/officeDocument/2006/relationships/slide" Target="slide18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9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9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slide" Target="slide191.xml"/><Relationship Id="rId1" Type="http://schemas.openxmlformats.org/officeDocument/2006/relationships/slideLayout" Target="../slideLayouts/slideLayout6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slide" Target="slide193.xml"/><Relationship Id="rId2" Type="http://schemas.openxmlformats.org/officeDocument/2006/relationships/slide" Target="slide19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4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slide" Target="slide192.xml"/><Relationship Id="rId1" Type="http://schemas.openxmlformats.org/officeDocument/2006/relationships/slideLayout" Target="../slideLayouts/slideLayout6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slide" Target="slide114.xml"/><Relationship Id="rId2" Type="http://schemas.openxmlformats.org/officeDocument/2006/relationships/slide" Target="slide7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6.xml"/><Relationship Id="rId4" Type="http://schemas.openxmlformats.org/officeDocument/2006/relationships/slide" Target="slide111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slide" Target="slide198.xml"/><Relationship Id="rId2" Type="http://schemas.openxmlformats.org/officeDocument/2006/relationships/slide" Target="slide19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25.xml"/><Relationship Id="rId5" Type="http://schemas.openxmlformats.org/officeDocument/2006/relationships/slide" Target="slide199.xml"/><Relationship Id="rId4" Type="http://schemas.openxmlformats.org/officeDocument/2006/relationships/slide" Target="slide195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slide" Target="slide227.xml"/><Relationship Id="rId1" Type="http://schemas.openxmlformats.org/officeDocument/2006/relationships/slideLayout" Target="../slideLayouts/slideLayout6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slide" Target="slide227.xml"/><Relationship Id="rId1" Type="http://schemas.openxmlformats.org/officeDocument/2006/relationships/slideLayout" Target="../slideLayouts/slideLayout6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slide" Target="slide22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ergebolshakov.ru/" TargetMode="External"/><Relationship Id="rId13" Type="http://schemas.openxmlformats.org/officeDocument/2006/relationships/slide" Target="slide5.xml"/><Relationship Id="rId3" Type="http://schemas.openxmlformats.org/officeDocument/2006/relationships/slide" Target="slide27.xml"/><Relationship Id="rId7" Type="http://schemas.openxmlformats.org/officeDocument/2006/relationships/slide" Target="slide25.xml"/><Relationship Id="rId12" Type="http://schemas.openxmlformats.org/officeDocument/2006/relationships/slide" Target="slide5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74.xml"/><Relationship Id="rId11" Type="http://schemas.openxmlformats.org/officeDocument/2006/relationships/slide" Target="slide500.xml"/><Relationship Id="rId5" Type="http://schemas.openxmlformats.org/officeDocument/2006/relationships/slide" Target="slide48.xml"/><Relationship Id="rId10" Type="http://schemas.openxmlformats.org/officeDocument/2006/relationships/slide" Target="slide58.xml"/><Relationship Id="rId4" Type="http://schemas.openxmlformats.org/officeDocument/2006/relationships/slide" Target="slide22.xml"/><Relationship Id="rId9" Type="http://schemas.openxmlformats.org/officeDocument/2006/relationships/slide" Target="slide38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351.xml"/><Relationship Id="rId13" Type="http://schemas.openxmlformats.org/officeDocument/2006/relationships/slide" Target="slide205.xml"/><Relationship Id="rId18" Type="http://schemas.openxmlformats.org/officeDocument/2006/relationships/slide" Target="slide11.xml"/><Relationship Id="rId3" Type="http://schemas.openxmlformats.org/officeDocument/2006/relationships/slide" Target="slide99.xml"/><Relationship Id="rId21" Type="http://schemas.openxmlformats.org/officeDocument/2006/relationships/slide" Target="slide500.xml"/><Relationship Id="rId7" Type="http://schemas.openxmlformats.org/officeDocument/2006/relationships/slide" Target="slide350.xml"/><Relationship Id="rId12" Type="http://schemas.openxmlformats.org/officeDocument/2006/relationships/slide" Target="slide282.xml"/><Relationship Id="rId17" Type="http://schemas.openxmlformats.org/officeDocument/2006/relationships/slide" Target="slide5.xml"/><Relationship Id="rId2" Type="http://schemas.openxmlformats.org/officeDocument/2006/relationships/slide" Target="slide96.xml"/><Relationship Id="rId16" Type="http://schemas.openxmlformats.org/officeDocument/2006/relationships/slide" Target="slide6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4.xml"/><Relationship Id="rId11" Type="http://schemas.openxmlformats.org/officeDocument/2006/relationships/slide" Target="slide210.xml"/><Relationship Id="rId5" Type="http://schemas.openxmlformats.org/officeDocument/2006/relationships/slide" Target="slide90.xml"/><Relationship Id="rId15" Type="http://schemas.openxmlformats.org/officeDocument/2006/relationships/slide" Target="slide52.xml"/><Relationship Id="rId10" Type="http://schemas.openxmlformats.org/officeDocument/2006/relationships/slide" Target="slide208.xml"/><Relationship Id="rId19" Type="http://schemas.openxmlformats.org/officeDocument/2006/relationships/slide" Target="slide114.xml"/><Relationship Id="rId4" Type="http://schemas.openxmlformats.org/officeDocument/2006/relationships/slide" Target="slide101.xml"/><Relationship Id="rId9" Type="http://schemas.openxmlformats.org/officeDocument/2006/relationships/slide" Target="slide496.xml"/><Relationship Id="rId14" Type="http://schemas.openxmlformats.org/officeDocument/2006/relationships/slide" Target="slide49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6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5.xml.rels><?xml version="1.0" encoding="UTF-8" standalone="yes"?>
<Relationships xmlns="http://schemas.openxmlformats.org/package/2006/relationships"><Relationship Id="rId8" Type="http://schemas.openxmlformats.org/officeDocument/2006/relationships/slide" Target="slide224.xml"/><Relationship Id="rId13" Type="http://schemas.openxmlformats.org/officeDocument/2006/relationships/slide" Target="slide228.xml"/><Relationship Id="rId18" Type="http://schemas.openxmlformats.org/officeDocument/2006/relationships/slide" Target="slide207.xml"/><Relationship Id="rId3" Type="http://schemas.openxmlformats.org/officeDocument/2006/relationships/slide" Target="slide217.xml"/><Relationship Id="rId21" Type="http://schemas.openxmlformats.org/officeDocument/2006/relationships/slide" Target="slide158.xml"/><Relationship Id="rId7" Type="http://schemas.openxmlformats.org/officeDocument/2006/relationships/slide" Target="slide219.xml"/><Relationship Id="rId12" Type="http://schemas.openxmlformats.org/officeDocument/2006/relationships/slide" Target="slide229.xml"/><Relationship Id="rId17" Type="http://schemas.openxmlformats.org/officeDocument/2006/relationships/slide" Target="slide209.xml"/><Relationship Id="rId2" Type="http://schemas.openxmlformats.org/officeDocument/2006/relationships/notesSlide" Target="../notesSlides/notesSlide111.xml"/><Relationship Id="rId16" Type="http://schemas.openxmlformats.org/officeDocument/2006/relationships/slide" Target="slide154.xml"/><Relationship Id="rId20" Type="http://schemas.openxmlformats.org/officeDocument/2006/relationships/slide" Target="slide23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8.xml"/><Relationship Id="rId11" Type="http://schemas.openxmlformats.org/officeDocument/2006/relationships/slide" Target="slide225.xml"/><Relationship Id="rId24" Type="http://schemas.openxmlformats.org/officeDocument/2006/relationships/slide" Target="slide278.xml"/><Relationship Id="rId5" Type="http://schemas.openxmlformats.org/officeDocument/2006/relationships/slide" Target="slide210.xml"/><Relationship Id="rId15" Type="http://schemas.openxmlformats.org/officeDocument/2006/relationships/slide" Target="slide222.xml"/><Relationship Id="rId23" Type="http://schemas.openxmlformats.org/officeDocument/2006/relationships/slide" Target="slide350.xml"/><Relationship Id="rId10" Type="http://schemas.openxmlformats.org/officeDocument/2006/relationships/slide" Target="slide230.xml"/><Relationship Id="rId19" Type="http://schemas.openxmlformats.org/officeDocument/2006/relationships/slide" Target="slide206.xml"/><Relationship Id="rId4" Type="http://schemas.openxmlformats.org/officeDocument/2006/relationships/slide" Target="slide208.xml"/><Relationship Id="rId9" Type="http://schemas.openxmlformats.org/officeDocument/2006/relationships/slide" Target="slide220.xml"/><Relationship Id="rId14" Type="http://schemas.openxmlformats.org/officeDocument/2006/relationships/slide" Target="slide221.xml"/><Relationship Id="rId22" Type="http://schemas.openxmlformats.org/officeDocument/2006/relationships/slide" Target="slide235.x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slide" Target="slide259.xml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56.xml"/><Relationship Id="rId4" Type="http://schemas.openxmlformats.org/officeDocument/2006/relationships/slide" Target="slide209.x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slide" Target="slide206.xml"/><Relationship Id="rId2" Type="http://schemas.openxmlformats.org/officeDocument/2006/relationships/slide" Target="slide209.xml"/><Relationship Id="rId1" Type="http://schemas.openxmlformats.org/officeDocument/2006/relationships/slideLayout" Target="../slideLayouts/slideLayout6.x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slide" Target="slide233.xml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png"/><Relationship Id="rId5" Type="http://schemas.openxmlformats.org/officeDocument/2006/relationships/slide" Target="slide217.xml"/><Relationship Id="rId4" Type="http://schemas.openxmlformats.org/officeDocument/2006/relationships/slide" Target="slide206.x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07.xml"/><Relationship Id="rId4" Type="http://schemas.openxmlformats.org/officeDocument/2006/relationships/image" Target="../media/image52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54.xml"/><Relationship Id="rId13" Type="http://schemas.openxmlformats.org/officeDocument/2006/relationships/slide" Target="slide210.xml"/><Relationship Id="rId18" Type="http://schemas.openxmlformats.org/officeDocument/2006/relationships/slide" Target="slide6.xml"/><Relationship Id="rId3" Type="http://schemas.openxmlformats.org/officeDocument/2006/relationships/slide" Target="slide233.xml"/><Relationship Id="rId21" Type="http://schemas.openxmlformats.org/officeDocument/2006/relationships/slide" Target="slide27.xml"/><Relationship Id="rId7" Type="http://schemas.openxmlformats.org/officeDocument/2006/relationships/slide" Target="slide225.xml"/><Relationship Id="rId12" Type="http://schemas.openxmlformats.org/officeDocument/2006/relationships/slide" Target="slide208.xml"/><Relationship Id="rId17" Type="http://schemas.openxmlformats.org/officeDocument/2006/relationships/slide" Target="slide52.xml"/><Relationship Id="rId2" Type="http://schemas.openxmlformats.org/officeDocument/2006/relationships/slide" Target="slide259.xml"/><Relationship Id="rId16" Type="http://schemas.openxmlformats.org/officeDocument/2006/relationships/slide" Target="slide49.xml"/><Relationship Id="rId20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72.xml"/><Relationship Id="rId11" Type="http://schemas.openxmlformats.org/officeDocument/2006/relationships/slide" Target="slide351.xml"/><Relationship Id="rId5" Type="http://schemas.openxmlformats.org/officeDocument/2006/relationships/slide" Target="slide356.xml"/><Relationship Id="rId15" Type="http://schemas.openxmlformats.org/officeDocument/2006/relationships/slide" Target="slide205.xml"/><Relationship Id="rId10" Type="http://schemas.openxmlformats.org/officeDocument/2006/relationships/slide" Target="slide221.xml"/><Relationship Id="rId19" Type="http://schemas.openxmlformats.org/officeDocument/2006/relationships/slide" Target="slide5.xml"/><Relationship Id="rId4" Type="http://schemas.openxmlformats.org/officeDocument/2006/relationships/slide" Target="slide294.xml"/><Relationship Id="rId9" Type="http://schemas.openxmlformats.org/officeDocument/2006/relationships/slide" Target="slide218.xml"/><Relationship Id="rId14" Type="http://schemas.openxmlformats.org/officeDocument/2006/relationships/slide" Target="slide282.xml"/><Relationship Id="rId22" Type="http://schemas.openxmlformats.org/officeDocument/2006/relationships/slide" Target="slide500.xml"/></Relationships>
</file>

<file path=ppt/slides/_rels/slide210.xml.rels><?xml version="1.0" encoding="UTF-8" standalone="yes"?>
<Relationships xmlns="http://schemas.openxmlformats.org/package/2006/relationships"><Relationship Id="rId8" Type="http://schemas.openxmlformats.org/officeDocument/2006/relationships/slide" Target="slide217.xml"/><Relationship Id="rId3" Type="http://schemas.openxmlformats.org/officeDocument/2006/relationships/slide" Target="slide209.xml"/><Relationship Id="rId7" Type="http://schemas.openxmlformats.org/officeDocument/2006/relationships/slide" Target="slide206.xml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3.xml"/><Relationship Id="rId5" Type="http://schemas.openxmlformats.org/officeDocument/2006/relationships/image" Target="../media/image51.png"/><Relationship Id="rId4" Type="http://schemas.openxmlformats.org/officeDocument/2006/relationships/slide" Target="slide341.x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6.x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slide" Target="slide289.xml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5.emf"/><Relationship Id="rId4" Type="http://schemas.openxmlformats.org/officeDocument/2006/relationships/oleObject" Target="../embeddings/oleObject20.bin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6.x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6.x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6.x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oleObject" Target="../embeddings/oleObject21.bin"/><Relationship Id="rId1" Type="http://schemas.openxmlformats.org/officeDocument/2006/relationships/slideLayout" Target="../slideLayouts/slideLayout6.xml"/></Relationships>
</file>

<file path=ppt/slides/_rels/slide217.xml.rels><?xml version="1.0" encoding="UTF-8" standalone="yes"?>
<Relationships xmlns="http://schemas.openxmlformats.org/package/2006/relationships"><Relationship Id="rId8" Type="http://schemas.openxmlformats.org/officeDocument/2006/relationships/slide" Target="slide205.xml"/><Relationship Id="rId3" Type="http://schemas.openxmlformats.org/officeDocument/2006/relationships/slide" Target="slide392.xml"/><Relationship Id="rId7" Type="http://schemas.openxmlformats.org/officeDocument/2006/relationships/slide" Target="slide209.xml"/><Relationship Id="rId2" Type="http://schemas.openxmlformats.org/officeDocument/2006/relationships/slide" Target="slide23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9.xml"/><Relationship Id="rId5" Type="http://schemas.openxmlformats.org/officeDocument/2006/relationships/slide" Target="slide79.xml"/><Relationship Id="rId4" Type="http://schemas.openxmlformats.org/officeDocument/2006/relationships/slide" Target="slide394.x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slide" Target="slide278.xml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19.x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23.xml"/><Relationship Id="rId5" Type="http://schemas.openxmlformats.org/officeDocument/2006/relationships/slide" Target="slide217.xml"/><Relationship Id="rId4" Type="http://schemas.openxmlformats.org/officeDocument/2006/relationships/slide" Target="slide2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slide" Target="slide230.xml"/><Relationship Id="rId2" Type="http://schemas.openxmlformats.org/officeDocument/2006/relationships/slide" Target="slide21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00.xml"/><Relationship Id="rId5" Type="http://schemas.openxmlformats.org/officeDocument/2006/relationships/slide" Target="slide221.xml"/><Relationship Id="rId4" Type="http://schemas.openxmlformats.org/officeDocument/2006/relationships/slide" Target="slide225.x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62.xml"/><Relationship Id="rId4" Type="http://schemas.openxmlformats.org/officeDocument/2006/relationships/slide" Target="slide223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6.x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6.x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6.x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1.emf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slide" Target="slide225.xml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30.x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2.emf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96.xml"/><Relationship Id="rId4" Type="http://schemas.openxmlformats.org/officeDocument/2006/relationships/image" Target="../media/image64.emf"/></Relationships>
</file>

<file path=ppt/slides/_rels/slide229.xml.rels><?xml version="1.0" encoding="UTF-8" standalone="yes"?>
<Relationships xmlns="http://schemas.openxmlformats.org/package/2006/relationships"><Relationship Id="rId8" Type="http://schemas.openxmlformats.org/officeDocument/2006/relationships/slide" Target="slide219.xml"/><Relationship Id="rId3" Type="http://schemas.openxmlformats.org/officeDocument/2006/relationships/oleObject" Target="../embeddings/oleObject25.bin"/><Relationship Id="rId7" Type="http://schemas.openxmlformats.org/officeDocument/2006/relationships/slide" Target="slide226.xml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1.xml"/><Relationship Id="rId5" Type="http://schemas.openxmlformats.org/officeDocument/2006/relationships/slide" Target="slide196.xml"/><Relationship Id="rId4" Type="http://schemas.openxmlformats.org/officeDocument/2006/relationships/image" Target="../media/image65.emf"/><Relationship Id="rId9" Type="http://schemas.openxmlformats.org/officeDocument/2006/relationships/slide" Target="slide23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slide" Target="slide231.xml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6.xml"/></Relationships>
</file>

<file path=ppt/slides/_rels/slide2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slide" Target="slide230.xml"/><Relationship Id="rId7" Type="http://schemas.openxmlformats.org/officeDocument/2006/relationships/image" Target="../media/image68.emf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67.emf"/><Relationship Id="rId4" Type="http://schemas.openxmlformats.org/officeDocument/2006/relationships/oleObject" Target="../embeddings/oleObject26.bin"/><Relationship Id="rId9" Type="http://schemas.openxmlformats.org/officeDocument/2006/relationships/image" Target="../media/image69.emf"/></Relationships>
</file>

<file path=ppt/slides/_rels/slide2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6.x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slide" Target="slide234.xml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6.xml"/></Relationships>
</file>

<file path=ppt/slides/_rels/slide2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6.xml"/></Relationships>
</file>

<file path=ppt/slides/_rels/slide235.xml.rels><?xml version="1.0" encoding="UTF-8" standalone="yes"?>
<Relationships xmlns="http://schemas.openxmlformats.org/package/2006/relationships"><Relationship Id="rId8" Type="http://schemas.openxmlformats.org/officeDocument/2006/relationships/slide" Target="slide237.xml"/><Relationship Id="rId3" Type="http://schemas.openxmlformats.org/officeDocument/2006/relationships/slide" Target="slide341.xml"/><Relationship Id="rId7" Type="http://schemas.openxmlformats.org/officeDocument/2006/relationships/slide" Target="slide158.xml"/><Relationship Id="rId12" Type="http://schemas.openxmlformats.org/officeDocument/2006/relationships/slide" Target="slide230.xml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6.xml"/><Relationship Id="rId11" Type="http://schemas.openxmlformats.org/officeDocument/2006/relationships/slide" Target="slide259.xml"/><Relationship Id="rId5" Type="http://schemas.openxmlformats.org/officeDocument/2006/relationships/slide" Target="slide294.xml"/><Relationship Id="rId10" Type="http://schemas.openxmlformats.org/officeDocument/2006/relationships/slide" Target="slide221.xml"/><Relationship Id="rId4" Type="http://schemas.openxmlformats.org/officeDocument/2006/relationships/slide" Target="slide278.xml"/><Relationship Id="rId9" Type="http://schemas.openxmlformats.org/officeDocument/2006/relationships/slide" Target="slide247.xml"/></Relationships>
</file>

<file path=ppt/slides/_rels/slide236.xml.rels><?xml version="1.0" encoding="UTF-8" standalone="yes"?>
<Relationships xmlns="http://schemas.openxmlformats.org/package/2006/relationships"><Relationship Id="rId8" Type="http://schemas.openxmlformats.org/officeDocument/2006/relationships/slide" Target="slide239.xml"/><Relationship Id="rId13" Type="http://schemas.openxmlformats.org/officeDocument/2006/relationships/slide" Target="slide245.xml"/><Relationship Id="rId3" Type="http://schemas.openxmlformats.org/officeDocument/2006/relationships/slide" Target="slide235.xml"/><Relationship Id="rId7" Type="http://schemas.openxmlformats.org/officeDocument/2006/relationships/slide" Target="slide219.xml"/><Relationship Id="rId12" Type="http://schemas.openxmlformats.org/officeDocument/2006/relationships/slide" Target="slide244.xml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41.xml"/><Relationship Id="rId11" Type="http://schemas.openxmlformats.org/officeDocument/2006/relationships/slide" Target="slide243.xml"/><Relationship Id="rId5" Type="http://schemas.openxmlformats.org/officeDocument/2006/relationships/slide" Target="slide237.xml"/><Relationship Id="rId10" Type="http://schemas.openxmlformats.org/officeDocument/2006/relationships/slide" Target="slide242.xml"/><Relationship Id="rId4" Type="http://schemas.openxmlformats.org/officeDocument/2006/relationships/slide" Target="slide238.xml"/><Relationship Id="rId9" Type="http://schemas.openxmlformats.org/officeDocument/2006/relationships/slide" Target="slide240.xml"/><Relationship Id="rId14" Type="http://schemas.openxmlformats.org/officeDocument/2006/relationships/slide" Target="slide246.xml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6.x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slide" Target="slide246.xml"/><Relationship Id="rId2" Type="http://schemas.openxmlformats.org/officeDocument/2006/relationships/slide" Target="slide24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36.xml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slide" Target="slide236.xml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40.xml"/><Relationship Id="rId5" Type="http://schemas.openxmlformats.org/officeDocument/2006/relationships/slide" Target="slide238.xml"/><Relationship Id="rId4" Type="http://schemas.openxmlformats.org/officeDocument/2006/relationships/slide" Target="slide24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9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7.xml"/><Relationship Id="rId5" Type="http://schemas.openxmlformats.org/officeDocument/2006/relationships/slide" Target="slide238.xml"/><Relationship Id="rId4" Type="http://schemas.openxmlformats.org/officeDocument/2006/relationships/slide" Target="slide241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6.x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slide" Target="slide241.xml"/><Relationship Id="rId2" Type="http://schemas.openxmlformats.org/officeDocument/2006/relationships/slide" Target="slide23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38.xml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slide" Target="slide241.xml"/><Relationship Id="rId2" Type="http://schemas.openxmlformats.org/officeDocument/2006/relationships/slide" Target="slide23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38.x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slide" Target="slide241.xml"/><Relationship Id="rId2" Type="http://schemas.openxmlformats.org/officeDocument/2006/relationships/slide" Target="slide23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38.xml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slide" Target="slide241.xml"/><Relationship Id="rId2" Type="http://schemas.openxmlformats.org/officeDocument/2006/relationships/slide" Target="slide23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38.xml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slide" Target="slide241.xml"/><Relationship Id="rId2" Type="http://schemas.openxmlformats.org/officeDocument/2006/relationships/slide" Target="slide23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2.jpg"/></Relationships>
</file>

<file path=ppt/slides/_rels/slide247.xml.rels><?xml version="1.0" encoding="UTF-8" standalone="yes"?>
<Relationships xmlns="http://schemas.openxmlformats.org/package/2006/relationships"><Relationship Id="rId8" Type="http://schemas.openxmlformats.org/officeDocument/2006/relationships/slide" Target="slide252.xml"/><Relationship Id="rId13" Type="http://schemas.openxmlformats.org/officeDocument/2006/relationships/slide" Target="slide257.xml"/><Relationship Id="rId3" Type="http://schemas.openxmlformats.org/officeDocument/2006/relationships/slide" Target="slide230.xml"/><Relationship Id="rId7" Type="http://schemas.openxmlformats.org/officeDocument/2006/relationships/slide" Target="slide251.xml"/><Relationship Id="rId12" Type="http://schemas.openxmlformats.org/officeDocument/2006/relationships/slide" Target="slide255.xml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50.xml"/><Relationship Id="rId11" Type="http://schemas.openxmlformats.org/officeDocument/2006/relationships/slide" Target="slide256.xml"/><Relationship Id="rId5" Type="http://schemas.openxmlformats.org/officeDocument/2006/relationships/slide" Target="slide249.xml"/><Relationship Id="rId10" Type="http://schemas.openxmlformats.org/officeDocument/2006/relationships/slide" Target="slide254.xml"/><Relationship Id="rId4" Type="http://schemas.openxmlformats.org/officeDocument/2006/relationships/slide" Target="slide248.xml"/><Relationship Id="rId9" Type="http://schemas.openxmlformats.org/officeDocument/2006/relationships/slide" Target="slide253.xml"/></Relationships>
</file>

<file path=ppt/slides/_rels/slide248.xml.rels><?xml version="1.0" encoding="UTF-8" standalone="yes"?>
<Relationships xmlns="http://schemas.openxmlformats.org/package/2006/relationships"><Relationship Id="rId2" Type="http://schemas.openxmlformats.org/officeDocument/2006/relationships/slide" Target="slide247.xml"/><Relationship Id="rId1" Type="http://schemas.openxmlformats.org/officeDocument/2006/relationships/slideLayout" Target="../slideLayouts/slideLayout6.xml"/></Relationships>
</file>

<file path=ppt/slides/_rels/slide249.xml.rels><?xml version="1.0" encoding="UTF-8" standalone="yes"?>
<Relationships xmlns="http://schemas.openxmlformats.org/package/2006/relationships"><Relationship Id="rId2" Type="http://schemas.openxmlformats.org/officeDocument/2006/relationships/slide" Target="slide247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hyperlink" Target="http://www.sergebolshakov.ru/" TargetMode="External"/><Relationship Id="rId1" Type="http://schemas.openxmlformats.org/officeDocument/2006/relationships/slideLayout" Target="../slideLayouts/slideLayout2.xml"/></Relationships>
</file>

<file path=ppt/slides/_rels/slide250.xml.rels><?xml version="1.0" encoding="UTF-8" standalone="yes"?>
<Relationships xmlns="http://schemas.openxmlformats.org/package/2006/relationships"><Relationship Id="rId3" Type="http://schemas.openxmlformats.org/officeDocument/2006/relationships/slide" Target="slide247.xml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3.emf"/><Relationship Id="rId4" Type="http://schemas.openxmlformats.org/officeDocument/2006/relationships/oleObject" Target="../embeddings/oleObject29.bin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7.xml"/><Relationship Id="rId4" Type="http://schemas.openxmlformats.org/officeDocument/2006/relationships/image" Target="../media/image75.emf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oleObject" Target="../embeddings/oleObject31.bin"/><Relationship Id="rId1" Type="http://schemas.openxmlformats.org/officeDocument/2006/relationships/slideLayout" Target="../slideLayouts/slideLayout6.xml"/><Relationship Id="rId4" Type="http://schemas.openxmlformats.org/officeDocument/2006/relationships/slide" Target="slide247.xml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oleObject" Target="../embeddings/oleObject32.bin"/><Relationship Id="rId1" Type="http://schemas.openxmlformats.org/officeDocument/2006/relationships/slideLayout" Target="../slideLayouts/slideLayout6.xml"/><Relationship Id="rId4" Type="http://schemas.openxmlformats.org/officeDocument/2006/relationships/slide" Target="slide247.xml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" Target="slide24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9.emf"/></Relationships>
</file>

<file path=ppt/slides/_rels/slide255.xml.rels><?xml version="1.0" encoding="UTF-8" standalone="yes"?>
<Relationships xmlns="http://schemas.openxmlformats.org/package/2006/relationships"><Relationship Id="rId2" Type="http://schemas.openxmlformats.org/officeDocument/2006/relationships/slide" Target="slide247.xml"/><Relationship Id="rId1" Type="http://schemas.openxmlformats.org/officeDocument/2006/relationships/slideLayout" Target="../slideLayouts/slideLayout6.xml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slide" Target="slide207.xml"/><Relationship Id="rId2" Type="http://schemas.openxmlformats.org/officeDocument/2006/relationships/slide" Target="slide20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47.xml"/></Relationships>
</file>

<file path=ppt/slides/_rels/slide257.xml.rels><?xml version="1.0" encoding="UTF-8" standalone="yes"?>
<Relationships xmlns="http://schemas.openxmlformats.org/package/2006/relationships"><Relationship Id="rId2" Type="http://schemas.openxmlformats.org/officeDocument/2006/relationships/slide" Target="slide247.xml"/><Relationship Id="rId1" Type="http://schemas.openxmlformats.org/officeDocument/2006/relationships/slideLayout" Target="../slideLayouts/slideLayout6.xml"/></Relationships>
</file>

<file path=ppt/slides/_rels/slide2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6.xml"/></Relationships>
</file>

<file path=ppt/slides/_rels/slide259.xml.rels><?xml version="1.0" encoding="UTF-8" standalone="yes"?>
<Relationships xmlns="http://schemas.openxmlformats.org/package/2006/relationships"><Relationship Id="rId8" Type="http://schemas.openxmlformats.org/officeDocument/2006/relationships/slide" Target="slide267.xml"/><Relationship Id="rId13" Type="http://schemas.openxmlformats.org/officeDocument/2006/relationships/slide" Target="slide268.xml"/><Relationship Id="rId18" Type="http://schemas.openxmlformats.org/officeDocument/2006/relationships/slide" Target="slide206.xml"/><Relationship Id="rId3" Type="http://schemas.openxmlformats.org/officeDocument/2006/relationships/slide" Target="slide260.xml"/><Relationship Id="rId21" Type="http://schemas.openxmlformats.org/officeDocument/2006/relationships/slide" Target="slide275.xml"/><Relationship Id="rId7" Type="http://schemas.openxmlformats.org/officeDocument/2006/relationships/slide" Target="slide264.xml"/><Relationship Id="rId12" Type="http://schemas.openxmlformats.org/officeDocument/2006/relationships/slide" Target="slide266.xml"/><Relationship Id="rId17" Type="http://schemas.openxmlformats.org/officeDocument/2006/relationships/slide" Target="slide272.xml"/><Relationship Id="rId2" Type="http://schemas.openxmlformats.org/officeDocument/2006/relationships/notesSlide" Target="../notesSlides/notesSlide146.xml"/><Relationship Id="rId16" Type="http://schemas.openxmlformats.org/officeDocument/2006/relationships/slide" Target="slide270.xml"/><Relationship Id="rId20" Type="http://schemas.openxmlformats.org/officeDocument/2006/relationships/slide" Target="slide27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63.xml"/><Relationship Id="rId11" Type="http://schemas.openxmlformats.org/officeDocument/2006/relationships/slide" Target="slide154.xml"/><Relationship Id="rId5" Type="http://schemas.openxmlformats.org/officeDocument/2006/relationships/slide" Target="slide262.xml"/><Relationship Id="rId15" Type="http://schemas.openxmlformats.org/officeDocument/2006/relationships/slide" Target="slide269.xml"/><Relationship Id="rId10" Type="http://schemas.openxmlformats.org/officeDocument/2006/relationships/slide" Target="slide170.xml"/><Relationship Id="rId19" Type="http://schemas.openxmlformats.org/officeDocument/2006/relationships/slide" Target="slide256.xml"/><Relationship Id="rId4" Type="http://schemas.openxmlformats.org/officeDocument/2006/relationships/slide" Target="slide261.xml"/><Relationship Id="rId9" Type="http://schemas.openxmlformats.org/officeDocument/2006/relationships/slide" Target="slide265.xml"/><Relationship Id="rId14" Type="http://schemas.openxmlformats.org/officeDocument/2006/relationships/slide" Target="slide17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0.xml.rels><?xml version="1.0" encoding="UTF-8" standalone="yes"?>
<Relationships xmlns="http://schemas.openxmlformats.org/package/2006/relationships"><Relationship Id="rId2" Type="http://schemas.openxmlformats.org/officeDocument/2006/relationships/slide" Target="slide259.xml"/><Relationship Id="rId1" Type="http://schemas.openxmlformats.org/officeDocument/2006/relationships/slideLayout" Target="../slideLayouts/slideLayout6.xml"/></Relationships>
</file>

<file path=ppt/slides/_rels/slide261.xml.rels><?xml version="1.0" encoding="UTF-8" standalone="yes"?>
<Relationships xmlns="http://schemas.openxmlformats.org/package/2006/relationships"><Relationship Id="rId2" Type="http://schemas.openxmlformats.org/officeDocument/2006/relationships/slide" Target="slide259.xml"/><Relationship Id="rId1" Type="http://schemas.openxmlformats.org/officeDocument/2006/relationships/slideLayout" Target="../slideLayouts/slideLayout6.xml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slide" Target="slide259.xml"/><Relationship Id="rId2" Type="http://schemas.openxmlformats.org/officeDocument/2006/relationships/slide" Target="slide279.xml"/><Relationship Id="rId1" Type="http://schemas.openxmlformats.org/officeDocument/2006/relationships/slideLayout" Target="../slideLayouts/slideLayout6.xml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slide" Target="slide259.xml"/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6.xml"/></Relationships>
</file>

<file path=ppt/slides/_rels/slide264.xml.rels><?xml version="1.0" encoding="UTF-8" standalone="yes"?>
<Relationships xmlns="http://schemas.openxmlformats.org/package/2006/relationships"><Relationship Id="rId2" Type="http://schemas.openxmlformats.org/officeDocument/2006/relationships/slide" Target="slide259.xml"/><Relationship Id="rId1" Type="http://schemas.openxmlformats.org/officeDocument/2006/relationships/slideLayout" Target="../slideLayouts/slideLayout6.xml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slide" Target="slide170.xml"/><Relationship Id="rId2" Type="http://schemas.openxmlformats.org/officeDocument/2006/relationships/slide" Target="slide259.xml"/><Relationship Id="rId1" Type="http://schemas.openxmlformats.org/officeDocument/2006/relationships/slideLayout" Target="../slideLayouts/slideLayout6.xml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slide" Target="slide259.xml"/><Relationship Id="rId2" Type="http://schemas.openxmlformats.org/officeDocument/2006/relationships/slide" Target="slide22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57.xml"/></Relationships>
</file>

<file path=ppt/slides/_rels/slide267.xml.rels><?xml version="1.0" encoding="UTF-8" standalone="yes"?>
<Relationships xmlns="http://schemas.openxmlformats.org/package/2006/relationships"><Relationship Id="rId2" Type="http://schemas.openxmlformats.org/officeDocument/2006/relationships/slide" Target="slide259.xml"/><Relationship Id="rId1" Type="http://schemas.openxmlformats.org/officeDocument/2006/relationships/slideLayout" Target="../slideLayouts/slideLayout6.xml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slide" Target="slide183.xml"/><Relationship Id="rId2" Type="http://schemas.openxmlformats.org/officeDocument/2006/relationships/slide" Target="slide259.xml"/><Relationship Id="rId1" Type="http://schemas.openxmlformats.org/officeDocument/2006/relationships/slideLayout" Target="../slideLayouts/slideLayout6.xml"/></Relationships>
</file>

<file path=ppt/slides/_rels/slide269.xml.rels><?xml version="1.0" encoding="UTF-8" standalone="yes"?>
<Relationships xmlns="http://schemas.openxmlformats.org/package/2006/relationships"><Relationship Id="rId3" Type="http://schemas.openxmlformats.org/officeDocument/2006/relationships/slide" Target="slide262.xml"/><Relationship Id="rId2" Type="http://schemas.openxmlformats.org/officeDocument/2006/relationships/slide" Target="slide259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13" Type="http://schemas.openxmlformats.org/officeDocument/2006/relationships/slide" Target="slide113.xml"/><Relationship Id="rId18" Type="http://schemas.openxmlformats.org/officeDocument/2006/relationships/hyperlink" Target="LAB3_8_SP_2022.docx" TargetMode="External"/><Relationship Id="rId26" Type="http://schemas.openxmlformats.org/officeDocument/2006/relationships/slide" Target="slide42.xml"/><Relationship Id="rId39" Type="http://schemas.openxmlformats.org/officeDocument/2006/relationships/slide" Target="slide331.xml"/><Relationship Id="rId3" Type="http://schemas.openxmlformats.org/officeDocument/2006/relationships/slide" Target="slide62.xml"/><Relationship Id="rId21" Type="http://schemas.openxmlformats.org/officeDocument/2006/relationships/slide" Target="slide37.xml"/><Relationship Id="rId34" Type="http://schemas.openxmlformats.org/officeDocument/2006/relationships/slide" Target="slide192.xml"/><Relationship Id="rId7" Type="http://schemas.openxmlformats.org/officeDocument/2006/relationships/slide" Target="slide68.xml"/><Relationship Id="rId12" Type="http://schemas.openxmlformats.org/officeDocument/2006/relationships/hyperlink" Target="LAB2_SP_2022.docx" TargetMode="External"/><Relationship Id="rId17" Type="http://schemas.openxmlformats.org/officeDocument/2006/relationships/hyperlink" Target="LAB3_8_SP_2022.pdf" TargetMode="External"/><Relationship Id="rId25" Type="http://schemas.openxmlformats.org/officeDocument/2006/relationships/slide" Target="slide169.xml"/><Relationship Id="rId33" Type="http://schemas.openxmlformats.org/officeDocument/2006/relationships/slide" Target="slide190.xml"/><Relationship Id="rId38" Type="http://schemas.openxmlformats.org/officeDocument/2006/relationships/slide" Target="slide46.xml"/><Relationship Id="rId2" Type="http://schemas.openxmlformats.org/officeDocument/2006/relationships/slide" Target="slide28.xml"/><Relationship Id="rId16" Type="http://schemas.openxmlformats.org/officeDocument/2006/relationships/slide" Target="slide303.xml"/><Relationship Id="rId20" Type="http://schemas.openxmlformats.org/officeDocument/2006/relationships/slide" Target="slide147.xml"/><Relationship Id="rId29" Type="http://schemas.openxmlformats.org/officeDocument/2006/relationships/slide" Target="slide43.xml"/><Relationship Id="rId41" Type="http://schemas.openxmlformats.org/officeDocument/2006/relationships/slide" Target="slide203.xml"/><Relationship Id="rId1" Type="http://schemas.openxmlformats.org/officeDocument/2006/relationships/slideLayout" Target="../slideLayouts/slideLayout2.xml"/><Relationship Id="rId6" Type="http://schemas.openxmlformats.org/officeDocument/2006/relationships/hyperlink" Target="LAB1_SP_2022.docx" TargetMode="External"/><Relationship Id="rId11" Type="http://schemas.openxmlformats.org/officeDocument/2006/relationships/hyperlink" Target="LAB2_SP_2022.pdf" TargetMode="External"/><Relationship Id="rId24" Type="http://schemas.openxmlformats.org/officeDocument/2006/relationships/slide" Target="slide165.xml"/><Relationship Id="rId32" Type="http://schemas.openxmlformats.org/officeDocument/2006/relationships/slide" Target="slide44.xml"/><Relationship Id="rId37" Type="http://schemas.openxmlformats.org/officeDocument/2006/relationships/slide" Target="slide39.xml"/><Relationship Id="rId40" Type="http://schemas.openxmlformats.org/officeDocument/2006/relationships/hyperlink" Target="&#1051;&#1056;/LAB_9_SP_2017.pdf" TargetMode="External"/><Relationship Id="rId5" Type="http://schemas.openxmlformats.org/officeDocument/2006/relationships/hyperlink" Target="LAB1_SP_2022.pdf" TargetMode="External"/><Relationship Id="rId15" Type="http://schemas.openxmlformats.org/officeDocument/2006/relationships/slide" Target="slide110.xml"/><Relationship Id="rId23" Type="http://schemas.openxmlformats.org/officeDocument/2006/relationships/slide" Target="slide172.xml"/><Relationship Id="rId28" Type="http://schemas.openxmlformats.org/officeDocument/2006/relationships/slide" Target="slide185.xml"/><Relationship Id="rId36" Type="http://schemas.openxmlformats.org/officeDocument/2006/relationships/slide" Target="slide201.xml"/><Relationship Id="rId10" Type="http://schemas.openxmlformats.org/officeDocument/2006/relationships/slide" Target="slide109.xml"/><Relationship Id="rId19" Type="http://schemas.openxmlformats.org/officeDocument/2006/relationships/slide" Target="slide146.xml"/><Relationship Id="rId31" Type="http://schemas.openxmlformats.org/officeDocument/2006/relationships/slide" Target="slide189.xml"/><Relationship Id="rId4" Type="http://schemas.openxmlformats.org/officeDocument/2006/relationships/slide" Target="slide61.xml"/><Relationship Id="rId9" Type="http://schemas.openxmlformats.org/officeDocument/2006/relationships/slide" Target="slide114.xml"/><Relationship Id="rId14" Type="http://schemas.openxmlformats.org/officeDocument/2006/relationships/slide" Target="slide30.xml"/><Relationship Id="rId22" Type="http://schemas.openxmlformats.org/officeDocument/2006/relationships/slide" Target="slide177.xml"/><Relationship Id="rId27" Type="http://schemas.openxmlformats.org/officeDocument/2006/relationships/slide" Target="slide184.xml"/><Relationship Id="rId30" Type="http://schemas.openxmlformats.org/officeDocument/2006/relationships/slide" Target="slide188.xml"/><Relationship Id="rId35" Type="http://schemas.openxmlformats.org/officeDocument/2006/relationships/slide" Target="slide45.xml"/></Relationships>
</file>

<file path=ppt/slides/_rels/slide270.xml.rels><?xml version="1.0" encoding="UTF-8" standalone="yes"?>
<Relationships xmlns="http://schemas.openxmlformats.org/package/2006/relationships"><Relationship Id="rId2" Type="http://schemas.openxmlformats.org/officeDocument/2006/relationships/slide" Target="slide259.xml"/><Relationship Id="rId1" Type="http://schemas.openxmlformats.org/officeDocument/2006/relationships/slideLayout" Target="../slideLayouts/slideLayout6.xml"/></Relationships>
</file>

<file path=ppt/slides/_rels/slide271.xml.rels><?xml version="1.0" encoding="UTF-8" standalone="yes"?>
<Relationships xmlns="http://schemas.openxmlformats.org/package/2006/relationships"><Relationship Id="rId3" Type="http://schemas.openxmlformats.org/officeDocument/2006/relationships/slide" Target="slide267.xml"/><Relationship Id="rId2" Type="http://schemas.openxmlformats.org/officeDocument/2006/relationships/slide" Target="slide26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59.xml"/></Relationships>
</file>

<file path=ppt/slides/_rels/slide272.xml.rels><?xml version="1.0" encoding="UTF-8" standalone="yes"?>
<Relationships xmlns="http://schemas.openxmlformats.org/package/2006/relationships"><Relationship Id="rId3" Type="http://schemas.openxmlformats.org/officeDocument/2006/relationships/slide" Target="slide290.xml"/><Relationship Id="rId2" Type="http://schemas.openxmlformats.org/officeDocument/2006/relationships/slide" Target="slide14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60.xml"/><Relationship Id="rId5" Type="http://schemas.openxmlformats.org/officeDocument/2006/relationships/slide" Target="slide159.xml"/><Relationship Id="rId4" Type="http://schemas.openxmlformats.org/officeDocument/2006/relationships/slide" Target="slide158.xml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slide" Target="slide256.xml"/><Relationship Id="rId2" Type="http://schemas.openxmlformats.org/officeDocument/2006/relationships/slide" Target="slide206.xml"/><Relationship Id="rId1" Type="http://schemas.openxmlformats.org/officeDocument/2006/relationships/slideLayout" Target="../slideLayouts/slideLayout6.xml"/></Relationships>
</file>

<file path=ppt/slides/_rels/slide274.xml.rels><?xml version="1.0" encoding="UTF-8" standalone="yes"?>
<Relationships xmlns="http://schemas.openxmlformats.org/package/2006/relationships"><Relationship Id="rId2" Type="http://schemas.openxmlformats.org/officeDocument/2006/relationships/slide" Target="slide161.xml"/><Relationship Id="rId1" Type="http://schemas.openxmlformats.org/officeDocument/2006/relationships/slideLayout" Target="../slideLayouts/slideLayout6.xml"/></Relationships>
</file>

<file path=ppt/slides/_rels/slide275.xml.rels><?xml version="1.0" encoding="UTF-8" standalone="yes"?>
<Relationships xmlns="http://schemas.openxmlformats.org/package/2006/relationships"><Relationship Id="rId2" Type="http://schemas.openxmlformats.org/officeDocument/2006/relationships/slide" Target="slide259.xml"/><Relationship Id="rId1" Type="http://schemas.openxmlformats.org/officeDocument/2006/relationships/slideLayout" Target="../slideLayouts/slideLayout6.xml"/></Relationships>
</file>

<file path=ppt/slides/_rels/slide2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8.xml"/><Relationship Id="rId1" Type="http://schemas.openxmlformats.org/officeDocument/2006/relationships/slideLayout" Target="../slideLayouts/slideLayout6.xml"/></Relationships>
</file>

<file path=ppt/slides/_rels/slide2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149.xml"/><Relationship Id="rId1" Type="http://schemas.openxmlformats.org/officeDocument/2006/relationships/slideLayout" Target="../slideLayouts/slideLayout6.xml"/></Relationships>
</file>

<file path=ppt/slides/_rels/slide279.xml.rels><?xml version="1.0" encoding="UTF-8" standalone="yes"?>
<Relationships xmlns="http://schemas.openxmlformats.org/package/2006/relationships"><Relationship Id="rId2" Type="http://schemas.openxmlformats.org/officeDocument/2006/relationships/slide" Target="slide262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2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6.xml"/></Relationships>
</file>

<file path=ppt/slides/_rels/slide2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6.xml"/></Relationships>
</file>

<file path=ppt/slides/_rels/slide282.xml.rels><?xml version="1.0" encoding="UTF-8" standalone="yes"?>
<Relationships xmlns="http://schemas.openxmlformats.org/package/2006/relationships"><Relationship Id="rId8" Type="http://schemas.openxmlformats.org/officeDocument/2006/relationships/slide" Target="slide289.xml"/><Relationship Id="rId3" Type="http://schemas.openxmlformats.org/officeDocument/2006/relationships/slide" Target="slide208.xml"/><Relationship Id="rId7" Type="http://schemas.openxmlformats.org/officeDocument/2006/relationships/slide" Target="slide212.xml"/><Relationship Id="rId12" Type="http://schemas.openxmlformats.org/officeDocument/2006/relationships/slide" Target="slide281.xml"/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1.xml"/><Relationship Id="rId11" Type="http://schemas.openxmlformats.org/officeDocument/2006/relationships/slide" Target="slide367.xml"/><Relationship Id="rId5" Type="http://schemas.openxmlformats.org/officeDocument/2006/relationships/slide" Target="slide217.xml"/><Relationship Id="rId10" Type="http://schemas.openxmlformats.org/officeDocument/2006/relationships/slide" Target="slide233.xml"/><Relationship Id="rId4" Type="http://schemas.openxmlformats.org/officeDocument/2006/relationships/slide" Target="slide209.xml"/><Relationship Id="rId9" Type="http://schemas.openxmlformats.org/officeDocument/2006/relationships/slide" Target="slide218.xml"/></Relationships>
</file>

<file path=ppt/slides/_rels/slide2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6.xml"/></Relationships>
</file>

<file path=ppt/slides/_rels/slide2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6.xml"/></Relationships>
</file>

<file path=ppt/slides/_rels/slide2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2.emf"/></Relationships>
</file>

<file path=ppt/slides/_rels/slide287.xml.rels><?xml version="1.0" encoding="UTF-8" standalone="yes"?>
<Relationships xmlns="http://schemas.openxmlformats.org/package/2006/relationships"><Relationship Id="rId3" Type="http://schemas.openxmlformats.org/officeDocument/2006/relationships/slide" Target="slide341.xml"/><Relationship Id="rId2" Type="http://schemas.openxmlformats.org/officeDocument/2006/relationships/notesSlide" Target="../notesSlides/notesSlide15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png"/></Relationships>
</file>

<file path=ppt/slides/_rels/slide2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notesSlide" Target="../notesSlides/notesSlide15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2.emf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emf"/><Relationship Id="rId7" Type="http://schemas.openxmlformats.org/officeDocument/2006/relationships/image" Target="../media/image85.emf"/><Relationship Id="rId2" Type="http://schemas.openxmlformats.org/officeDocument/2006/relationships/oleObject" Target="../embeddings/oleObject36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38.bin"/><Relationship Id="rId5" Type="http://schemas.openxmlformats.org/officeDocument/2006/relationships/image" Target="../media/image84.emf"/><Relationship Id="rId4" Type="http://schemas.openxmlformats.org/officeDocument/2006/relationships/oleObject" Target="../embeddings/oleObject37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&#1064;&#1072;&#1073;&#1083;&#1086;&#1085;%20&#1086;&#1090;&#1095;&#1077;&#1090;&#1072;%20&#1051;&#1056;1_&#1057;&#1055;.pdf" TargetMode="External"/><Relationship Id="rId13" Type="http://schemas.openxmlformats.org/officeDocument/2006/relationships/slide" Target="slide105.xml"/><Relationship Id="rId3" Type="http://schemas.openxmlformats.org/officeDocument/2006/relationships/slide" Target="slide68.xml"/><Relationship Id="rId7" Type="http://schemas.openxmlformats.org/officeDocument/2006/relationships/slide" Target="slide79.xml"/><Relationship Id="rId12" Type="http://schemas.openxmlformats.org/officeDocument/2006/relationships/slide" Target="slide104.xml"/><Relationship Id="rId2" Type="http://schemas.openxmlformats.org/officeDocument/2006/relationships/slide" Target="slide28.xml"/><Relationship Id="rId16" Type="http://schemas.openxmlformats.org/officeDocument/2006/relationships/slide" Target="slide6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4.xml"/><Relationship Id="rId11" Type="http://schemas.openxmlformats.org/officeDocument/2006/relationships/slide" Target="slide96.xml"/><Relationship Id="rId5" Type="http://schemas.openxmlformats.org/officeDocument/2006/relationships/slide" Target="slide70.xml"/><Relationship Id="rId15" Type="http://schemas.openxmlformats.org/officeDocument/2006/relationships/slide" Target="slide506.xml"/><Relationship Id="rId10" Type="http://schemas.openxmlformats.org/officeDocument/2006/relationships/slide" Target="slide89.xml"/><Relationship Id="rId4" Type="http://schemas.openxmlformats.org/officeDocument/2006/relationships/hyperlink" Target="LAB1_SP_2021.pdf" TargetMode="External"/><Relationship Id="rId9" Type="http://schemas.openxmlformats.org/officeDocument/2006/relationships/slide" Target="slide90.xml"/><Relationship Id="rId14" Type="http://schemas.openxmlformats.org/officeDocument/2006/relationships/slide" Target="slide106.xml"/></Relationships>
</file>

<file path=ppt/slides/_rels/slide29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91.emf"/><Relationship Id="rId3" Type="http://schemas.openxmlformats.org/officeDocument/2006/relationships/image" Target="../media/image86.emf"/><Relationship Id="rId7" Type="http://schemas.openxmlformats.org/officeDocument/2006/relationships/image" Target="../media/image88.emf"/><Relationship Id="rId12" Type="http://schemas.openxmlformats.org/officeDocument/2006/relationships/oleObject" Target="../embeddings/oleObject44.bin"/><Relationship Id="rId2" Type="http://schemas.openxmlformats.org/officeDocument/2006/relationships/oleObject" Target="../embeddings/oleObject39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90.wmf"/><Relationship Id="rId5" Type="http://schemas.openxmlformats.org/officeDocument/2006/relationships/image" Target="../media/image87.wmf"/><Relationship Id="rId10" Type="http://schemas.openxmlformats.org/officeDocument/2006/relationships/oleObject" Target="../embeddings/oleObject43.bin"/><Relationship Id="rId4" Type="http://schemas.openxmlformats.org/officeDocument/2006/relationships/oleObject" Target="../embeddings/oleObject40.bin"/><Relationship Id="rId9" Type="http://schemas.openxmlformats.org/officeDocument/2006/relationships/image" Target="../media/image89.wmf"/></Relationships>
</file>

<file path=ppt/slides/_rels/slide2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oleObject" Target="../embeddings/oleObject45.bin"/><Relationship Id="rId1" Type="http://schemas.openxmlformats.org/officeDocument/2006/relationships/slideLayout" Target="../slideLayouts/slideLayout6.xml"/></Relationships>
</file>

<file path=ppt/slides/_rels/slide2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8.xml"/><Relationship Id="rId1" Type="http://schemas.openxmlformats.org/officeDocument/2006/relationships/slideLayout" Target="../slideLayouts/slideLayout6.xml"/></Relationships>
</file>

<file path=ppt/slides/_rels/slide295.xml.rels><?xml version="1.0" encoding="UTF-8" standalone="yes"?>
<Relationships xmlns="http://schemas.openxmlformats.org/package/2006/relationships"><Relationship Id="rId3" Type="http://schemas.openxmlformats.org/officeDocument/2006/relationships/slide" Target="slide343.xml"/><Relationship Id="rId2" Type="http://schemas.openxmlformats.org/officeDocument/2006/relationships/notesSlide" Target="../notesSlides/notesSlide159.xml"/><Relationship Id="rId1" Type="http://schemas.openxmlformats.org/officeDocument/2006/relationships/slideLayout" Target="../slideLayouts/slideLayout6.xml"/></Relationships>
</file>

<file path=ppt/slides/_rels/slide2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60.xml"/><Relationship Id="rId1" Type="http://schemas.openxmlformats.org/officeDocument/2006/relationships/slideLayout" Target="../slideLayouts/slideLayout6.xml"/></Relationships>
</file>

<file path=ppt/slides/_rels/slide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/Relationships>
</file>

<file path=ppt/slides/_rels/slide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/Relationships>
</file>

<file path=ppt/slides/_rels/slide299.xml.rels><?xml version="1.0" encoding="UTF-8" standalone="yes"?>
<Relationships xmlns="http://schemas.openxmlformats.org/package/2006/relationships"><Relationship Id="rId3" Type="http://schemas.openxmlformats.org/officeDocument/2006/relationships/slide" Target="slide233.xml"/><Relationship Id="rId2" Type="http://schemas.openxmlformats.org/officeDocument/2006/relationships/notesSlide" Target="../notesSlides/notesSlide16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13" Type="http://schemas.openxmlformats.org/officeDocument/2006/relationships/slide" Target="slide11.xml"/><Relationship Id="rId3" Type="http://schemas.openxmlformats.org/officeDocument/2006/relationships/slide" Target="slide22.xml"/><Relationship Id="rId7" Type="http://schemas.openxmlformats.org/officeDocument/2006/relationships/slide" Target="slide474.xml"/><Relationship Id="rId12" Type="http://schemas.openxmlformats.org/officeDocument/2006/relationships/slide" Target="slide56.xml"/><Relationship Id="rId2" Type="http://schemas.openxmlformats.org/officeDocument/2006/relationships/notesSlide" Target="../notesSlides/notesSlide3.xml"/><Relationship Id="rId16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86.xml"/><Relationship Id="rId11" Type="http://schemas.openxmlformats.org/officeDocument/2006/relationships/slide" Target="slide514.xml"/><Relationship Id="rId5" Type="http://schemas.openxmlformats.org/officeDocument/2006/relationships/slide" Target="slide48.xml"/><Relationship Id="rId15" Type="http://schemas.openxmlformats.org/officeDocument/2006/relationships/slide" Target="slide5.xml"/><Relationship Id="rId10" Type="http://schemas.openxmlformats.org/officeDocument/2006/relationships/hyperlink" Target="mailto:sergebolremote@gmail.com" TargetMode="External"/><Relationship Id="rId4" Type="http://schemas.openxmlformats.org/officeDocument/2006/relationships/slide" Target="slide27.xml"/><Relationship Id="rId9" Type="http://schemas.openxmlformats.org/officeDocument/2006/relationships/hyperlink" Target="http://www.sergebolshakov.ru/" TargetMode="External"/><Relationship Id="rId1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13" Type="http://schemas.openxmlformats.org/officeDocument/2006/relationships/slide" Target="slide135.xml"/><Relationship Id="rId18" Type="http://schemas.openxmlformats.org/officeDocument/2006/relationships/hyperlink" Target="file:///D:\2017_2018\Kaf\&#1057;&#1055;_2018\PPT\&#1064;&#1072;&#1073;&#1083;&#1086;&#1085;%20&#1086;&#1090;&#1095;&#1077;&#1090;&#1072;%20&#1051;&#1056;2_&#1057;&#1055;.pdf" TargetMode="External"/><Relationship Id="rId3" Type="http://schemas.openxmlformats.org/officeDocument/2006/relationships/slide" Target="slide28.xml"/><Relationship Id="rId7" Type="http://schemas.openxmlformats.org/officeDocument/2006/relationships/slide" Target="slide120.xml"/><Relationship Id="rId12" Type="http://schemas.openxmlformats.org/officeDocument/2006/relationships/hyperlink" Target="file:///D:\2017_2018\Kaf\&#1057;&#1055;_2018\PPT\LAB2_SP_2018.docx" TargetMode="External"/><Relationship Id="rId17" Type="http://schemas.openxmlformats.org/officeDocument/2006/relationships/hyperlink" Target="file:///D:\2017_2018\Kaf\&#1057;&#1055;_2018\PPT\LAB2_SP_2019.pdf" TargetMode="External"/><Relationship Id="rId2" Type="http://schemas.openxmlformats.org/officeDocument/2006/relationships/notesSlide" Target="../notesSlides/notesSlide13.xml"/><Relationship Id="rId16" Type="http://schemas.openxmlformats.org/officeDocument/2006/relationships/hyperlink" Target="LAB1_SP_2019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34.xml"/><Relationship Id="rId11" Type="http://schemas.openxmlformats.org/officeDocument/2006/relationships/slide" Target="slide31.xml"/><Relationship Id="rId5" Type="http://schemas.openxmlformats.org/officeDocument/2006/relationships/slide" Target="slide33.xml"/><Relationship Id="rId15" Type="http://schemas.openxmlformats.org/officeDocument/2006/relationships/slide" Target="slide115.xml"/><Relationship Id="rId10" Type="http://schemas.openxmlformats.org/officeDocument/2006/relationships/slide" Target="slide36.xml"/><Relationship Id="rId4" Type="http://schemas.openxmlformats.org/officeDocument/2006/relationships/slide" Target="slide114.xml"/><Relationship Id="rId9" Type="http://schemas.openxmlformats.org/officeDocument/2006/relationships/slide" Target="slide32.xml"/><Relationship Id="rId14" Type="http://schemas.openxmlformats.org/officeDocument/2006/relationships/slide" Target="slide116.xml"/></Relationships>
</file>

<file path=ppt/slides/_rels/slide3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62.xml"/><Relationship Id="rId1" Type="http://schemas.openxmlformats.org/officeDocument/2006/relationships/slideLayout" Target="../slideLayouts/slideLayout6.xml"/></Relationships>
</file>

<file path=ppt/slides/_rels/slide3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3.xml"/><Relationship Id="rId1" Type="http://schemas.openxmlformats.org/officeDocument/2006/relationships/slideLayout" Target="../slideLayouts/slideLayout6.xml"/></Relationships>
</file>

<file path=ppt/slides/_rels/slide3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64.xml"/><Relationship Id="rId1" Type="http://schemas.openxmlformats.org/officeDocument/2006/relationships/slideLayout" Target="../slideLayouts/slideLayout6.xml"/></Relationships>
</file>

<file path=ppt/slides/_rels/slide303.xml.rels><?xml version="1.0" encoding="UTF-8" standalone="yes"?>
<Relationships xmlns="http://schemas.openxmlformats.org/package/2006/relationships"><Relationship Id="rId8" Type="http://schemas.openxmlformats.org/officeDocument/2006/relationships/slide" Target="slide310.xml"/><Relationship Id="rId13" Type="http://schemas.openxmlformats.org/officeDocument/2006/relationships/slide" Target="slide319.xml"/><Relationship Id="rId18" Type="http://schemas.openxmlformats.org/officeDocument/2006/relationships/slide" Target="slide327.xml"/><Relationship Id="rId3" Type="http://schemas.openxmlformats.org/officeDocument/2006/relationships/slide" Target="slide304.xml"/><Relationship Id="rId21" Type="http://schemas.openxmlformats.org/officeDocument/2006/relationships/slide" Target="slide331.xml"/><Relationship Id="rId7" Type="http://schemas.openxmlformats.org/officeDocument/2006/relationships/slide" Target="slide309.xml"/><Relationship Id="rId12" Type="http://schemas.openxmlformats.org/officeDocument/2006/relationships/slide" Target="slide315.xml"/><Relationship Id="rId17" Type="http://schemas.openxmlformats.org/officeDocument/2006/relationships/slide" Target="slide326.xml"/><Relationship Id="rId2" Type="http://schemas.openxmlformats.org/officeDocument/2006/relationships/notesSlide" Target="../notesSlides/notesSlide165.xml"/><Relationship Id="rId16" Type="http://schemas.openxmlformats.org/officeDocument/2006/relationships/slide" Target="slide325.xml"/><Relationship Id="rId20" Type="http://schemas.openxmlformats.org/officeDocument/2006/relationships/slide" Target="slide32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08.xml"/><Relationship Id="rId11" Type="http://schemas.openxmlformats.org/officeDocument/2006/relationships/slide" Target="slide312.xml"/><Relationship Id="rId5" Type="http://schemas.openxmlformats.org/officeDocument/2006/relationships/slide" Target="slide305.xml"/><Relationship Id="rId15" Type="http://schemas.openxmlformats.org/officeDocument/2006/relationships/slide" Target="slide321.xml"/><Relationship Id="rId23" Type="http://schemas.openxmlformats.org/officeDocument/2006/relationships/slide" Target="slide153.xml"/><Relationship Id="rId10" Type="http://schemas.openxmlformats.org/officeDocument/2006/relationships/slide" Target="slide307.xml"/><Relationship Id="rId19" Type="http://schemas.openxmlformats.org/officeDocument/2006/relationships/slide" Target="slide329.xml"/><Relationship Id="rId4" Type="http://schemas.openxmlformats.org/officeDocument/2006/relationships/slide" Target="slide351.xml"/><Relationship Id="rId9" Type="http://schemas.openxmlformats.org/officeDocument/2006/relationships/slide" Target="slide259.xml"/><Relationship Id="rId14" Type="http://schemas.openxmlformats.org/officeDocument/2006/relationships/slide" Target="slide320.xml"/><Relationship Id="rId22" Type="http://schemas.openxmlformats.org/officeDocument/2006/relationships/slide" Target="slide330.xml"/></Relationships>
</file>

<file path=ppt/slides/_rels/slide304.xml.rels><?xml version="1.0" encoding="UTF-8" standalone="yes"?>
<Relationships xmlns="http://schemas.openxmlformats.org/package/2006/relationships"><Relationship Id="rId8" Type="http://schemas.openxmlformats.org/officeDocument/2006/relationships/slide" Target="slide306.xml"/><Relationship Id="rId3" Type="http://schemas.openxmlformats.org/officeDocument/2006/relationships/slide" Target="slide351.xml"/><Relationship Id="rId7" Type="http://schemas.openxmlformats.org/officeDocument/2006/relationships/slide" Target="slide310.xml"/><Relationship Id="rId2" Type="http://schemas.openxmlformats.org/officeDocument/2006/relationships/slide" Target="slide21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59.xml"/><Relationship Id="rId5" Type="http://schemas.openxmlformats.org/officeDocument/2006/relationships/slide" Target="slide356.xml"/><Relationship Id="rId10" Type="http://schemas.openxmlformats.org/officeDocument/2006/relationships/slide" Target="slide305.xml"/><Relationship Id="rId4" Type="http://schemas.openxmlformats.org/officeDocument/2006/relationships/slide" Target="slide354.xml"/><Relationship Id="rId9" Type="http://schemas.openxmlformats.org/officeDocument/2006/relationships/slide" Target="slide331.xml"/></Relationships>
</file>

<file path=ppt/slides/_rels/slide305.xml.rels><?xml version="1.0" encoding="UTF-8" standalone="yes"?>
<Relationships xmlns="http://schemas.openxmlformats.org/package/2006/relationships"><Relationship Id="rId8" Type="http://schemas.openxmlformats.org/officeDocument/2006/relationships/slide" Target="slide307.xml"/><Relationship Id="rId13" Type="http://schemas.openxmlformats.org/officeDocument/2006/relationships/slide" Target="slide309.xml"/><Relationship Id="rId3" Type="http://schemas.openxmlformats.org/officeDocument/2006/relationships/slide" Target="slide259.xml"/><Relationship Id="rId7" Type="http://schemas.openxmlformats.org/officeDocument/2006/relationships/slide" Target="slide311.xml"/><Relationship Id="rId12" Type="http://schemas.openxmlformats.org/officeDocument/2006/relationships/slide" Target="slide321.xml"/><Relationship Id="rId2" Type="http://schemas.openxmlformats.org/officeDocument/2006/relationships/slide" Target="slide21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08.xml"/><Relationship Id="rId11" Type="http://schemas.openxmlformats.org/officeDocument/2006/relationships/slide" Target="slide320.xml"/><Relationship Id="rId5" Type="http://schemas.openxmlformats.org/officeDocument/2006/relationships/slide" Target="slide310.xml"/><Relationship Id="rId10" Type="http://schemas.openxmlformats.org/officeDocument/2006/relationships/slide" Target="slide219.xml"/><Relationship Id="rId4" Type="http://schemas.openxmlformats.org/officeDocument/2006/relationships/slide" Target="slide306.xml"/><Relationship Id="rId9" Type="http://schemas.openxmlformats.org/officeDocument/2006/relationships/slide" Target="slide312.xml"/><Relationship Id="rId14" Type="http://schemas.openxmlformats.org/officeDocument/2006/relationships/slide" Target="slide303.xml"/></Relationships>
</file>

<file path=ppt/slides/_rels/slide306.xml.rels><?xml version="1.0" encoding="UTF-8" standalone="yes"?>
<Relationships xmlns="http://schemas.openxmlformats.org/package/2006/relationships"><Relationship Id="rId2" Type="http://schemas.openxmlformats.org/officeDocument/2006/relationships/slide" Target="slide303.xml"/><Relationship Id="rId1" Type="http://schemas.openxmlformats.org/officeDocument/2006/relationships/slideLayout" Target="../slideLayouts/slideLayout6.xml"/></Relationships>
</file>

<file path=ppt/slides/_rels/slide307.xml.rels><?xml version="1.0" encoding="UTF-8" standalone="yes"?>
<Relationships xmlns="http://schemas.openxmlformats.org/package/2006/relationships"><Relationship Id="rId2" Type="http://schemas.openxmlformats.org/officeDocument/2006/relationships/slide" Target="slide303.xml"/><Relationship Id="rId1" Type="http://schemas.openxmlformats.org/officeDocument/2006/relationships/slideLayout" Target="../slideLayouts/slideLayout6.xml"/></Relationships>
</file>

<file path=ppt/slides/_rels/slide308.xml.rels><?xml version="1.0" encoding="UTF-8" standalone="yes"?>
<Relationships xmlns="http://schemas.openxmlformats.org/package/2006/relationships"><Relationship Id="rId2" Type="http://schemas.openxmlformats.org/officeDocument/2006/relationships/slide" Target="slide303.xml"/><Relationship Id="rId1" Type="http://schemas.openxmlformats.org/officeDocument/2006/relationships/slideLayout" Target="../slideLayouts/slideLayout6.xml"/></Relationships>
</file>

<file path=ppt/slides/_rels/slide309.xml.rels><?xml version="1.0" encoding="UTF-8" standalone="yes"?>
<Relationships xmlns="http://schemas.openxmlformats.org/package/2006/relationships"><Relationship Id="rId3" Type="http://schemas.openxmlformats.org/officeDocument/2006/relationships/slide" Target="slide311.xml"/><Relationship Id="rId2" Type="http://schemas.openxmlformats.org/officeDocument/2006/relationships/slide" Target="slide303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310.xml.rels><?xml version="1.0" encoding="UTF-8" standalone="yes"?>
<Relationships xmlns="http://schemas.openxmlformats.org/package/2006/relationships"><Relationship Id="rId3" Type="http://schemas.openxmlformats.org/officeDocument/2006/relationships/slide" Target="slide303.xml"/><Relationship Id="rId2" Type="http://schemas.openxmlformats.org/officeDocument/2006/relationships/notesSlide" Target="../notesSlides/notesSlide166.xml"/><Relationship Id="rId1" Type="http://schemas.openxmlformats.org/officeDocument/2006/relationships/slideLayout" Target="../slideLayouts/slideLayout6.xml"/></Relationships>
</file>

<file path=ppt/slides/_rels/slide311.xml.rels><?xml version="1.0" encoding="UTF-8" standalone="yes"?>
<Relationships xmlns="http://schemas.openxmlformats.org/package/2006/relationships"><Relationship Id="rId8" Type="http://schemas.openxmlformats.org/officeDocument/2006/relationships/slide" Target="slide319.xml"/><Relationship Id="rId3" Type="http://schemas.openxmlformats.org/officeDocument/2006/relationships/slide" Target="slide219.xml"/><Relationship Id="rId7" Type="http://schemas.openxmlformats.org/officeDocument/2006/relationships/slide" Target="slide320.xml"/><Relationship Id="rId2" Type="http://schemas.openxmlformats.org/officeDocument/2006/relationships/slide" Target="slide30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12.xml"/><Relationship Id="rId5" Type="http://schemas.openxmlformats.org/officeDocument/2006/relationships/slide" Target="slide321.xml"/><Relationship Id="rId4" Type="http://schemas.openxmlformats.org/officeDocument/2006/relationships/slide" Target="slide307.xml"/><Relationship Id="rId9" Type="http://schemas.openxmlformats.org/officeDocument/2006/relationships/slide" Target="slide306.xml"/></Relationships>
</file>

<file path=ppt/slides/_rels/slide312.xml.rels><?xml version="1.0" encoding="UTF-8" standalone="yes"?>
<Relationships xmlns="http://schemas.openxmlformats.org/package/2006/relationships"><Relationship Id="rId3" Type="http://schemas.openxmlformats.org/officeDocument/2006/relationships/slide" Target="slide313.xml"/><Relationship Id="rId2" Type="http://schemas.openxmlformats.org/officeDocument/2006/relationships/slide" Target="slide303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19.xml"/><Relationship Id="rId4" Type="http://schemas.openxmlformats.org/officeDocument/2006/relationships/slide" Target="slide315.xml"/></Relationships>
</file>

<file path=ppt/slides/_rels/slide313.xml.rels><?xml version="1.0" encoding="UTF-8" standalone="yes"?>
<Relationships xmlns="http://schemas.openxmlformats.org/package/2006/relationships"><Relationship Id="rId3" Type="http://schemas.openxmlformats.org/officeDocument/2006/relationships/slide" Target="slide321.xml"/><Relationship Id="rId2" Type="http://schemas.openxmlformats.org/officeDocument/2006/relationships/slide" Target="slide303.xml"/><Relationship Id="rId1" Type="http://schemas.openxmlformats.org/officeDocument/2006/relationships/slideLayout" Target="../slideLayouts/slideLayout6.xml"/></Relationships>
</file>

<file path=ppt/slides/_rels/slide3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5.xml.rels><?xml version="1.0" encoding="UTF-8" standalone="yes"?>
<Relationships xmlns="http://schemas.openxmlformats.org/package/2006/relationships"><Relationship Id="rId2" Type="http://schemas.openxmlformats.org/officeDocument/2006/relationships/slide" Target="slide303.xml"/><Relationship Id="rId1" Type="http://schemas.openxmlformats.org/officeDocument/2006/relationships/slideLayout" Target="../slideLayouts/slideLayout6.xml"/></Relationships>
</file>

<file path=ppt/slides/_rels/slide316.xml.rels><?xml version="1.0" encoding="UTF-8" standalone="yes"?>
<Relationships xmlns="http://schemas.openxmlformats.org/package/2006/relationships"><Relationship Id="rId2" Type="http://schemas.openxmlformats.org/officeDocument/2006/relationships/slide" Target="slide303.xml"/><Relationship Id="rId1" Type="http://schemas.openxmlformats.org/officeDocument/2006/relationships/slideLayout" Target="../slideLayouts/slideLayout6.xml"/></Relationships>
</file>

<file path=ppt/slides/_rels/slide3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320.xml.rels><?xml version="1.0" encoding="UTF-8" standalone="yes"?>
<Relationships xmlns="http://schemas.openxmlformats.org/package/2006/relationships"><Relationship Id="rId3" Type="http://schemas.openxmlformats.org/officeDocument/2006/relationships/slide" Target="slide259.xml"/><Relationship Id="rId2" Type="http://schemas.openxmlformats.org/officeDocument/2006/relationships/slide" Target="slide30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3.xml"/></Relationships>
</file>

<file path=ppt/slides/_rels/slide321.xml.rels><?xml version="1.0" encoding="UTF-8" standalone="yes"?>
<Relationships xmlns="http://schemas.openxmlformats.org/package/2006/relationships"><Relationship Id="rId3" Type="http://schemas.openxmlformats.org/officeDocument/2006/relationships/slide" Target="slide322.xml"/><Relationship Id="rId2" Type="http://schemas.openxmlformats.org/officeDocument/2006/relationships/slide" Target="slide32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03.xml"/><Relationship Id="rId4" Type="http://schemas.openxmlformats.org/officeDocument/2006/relationships/slide" Target="slide323.xml"/></Relationships>
</file>

<file path=ppt/slides/_rels/slide3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6.xml.rels><?xml version="1.0" encoding="UTF-8" standalone="yes"?>
<Relationships xmlns="http://schemas.openxmlformats.org/package/2006/relationships"><Relationship Id="rId2" Type="http://schemas.openxmlformats.org/officeDocument/2006/relationships/slide" Target="slide153.xml"/><Relationship Id="rId1" Type="http://schemas.openxmlformats.org/officeDocument/2006/relationships/slideLayout" Target="../slideLayouts/slideLayout6.xml"/></Relationships>
</file>

<file path=ppt/slides/_rels/slide327.xml.rels><?xml version="1.0" encoding="UTF-8" standalone="yes"?>
<Relationships xmlns="http://schemas.openxmlformats.org/package/2006/relationships"><Relationship Id="rId3" Type="http://schemas.openxmlformats.org/officeDocument/2006/relationships/slide" Target="slide367.xml"/><Relationship Id="rId2" Type="http://schemas.openxmlformats.org/officeDocument/2006/relationships/slide" Target="slide357.xml"/><Relationship Id="rId1" Type="http://schemas.openxmlformats.org/officeDocument/2006/relationships/slideLayout" Target="../slideLayouts/slideLayout6.xml"/></Relationships>
</file>

<file path=ppt/slides/_rels/slide3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9.xml.rels><?xml version="1.0" encoding="UTF-8" standalone="yes"?>
<Relationships xmlns="http://schemas.openxmlformats.org/package/2006/relationships"><Relationship Id="rId3" Type="http://schemas.openxmlformats.org/officeDocument/2006/relationships/slide" Target="slide159.xml"/><Relationship Id="rId2" Type="http://schemas.openxmlformats.org/officeDocument/2006/relationships/slide" Target="slide14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61.xml"/><Relationship Id="rId5" Type="http://schemas.openxmlformats.org/officeDocument/2006/relationships/slide" Target="slide158.xml"/><Relationship Id="rId4" Type="http://schemas.openxmlformats.org/officeDocument/2006/relationships/slide" Target="slide16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330.xml.rels><?xml version="1.0" encoding="UTF-8" standalone="yes"?>
<Relationships xmlns="http://schemas.openxmlformats.org/package/2006/relationships"><Relationship Id="rId3" Type="http://schemas.openxmlformats.org/officeDocument/2006/relationships/slide" Target="slide199.xml"/><Relationship Id="rId2" Type="http://schemas.openxmlformats.org/officeDocument/2006/relationships/notesSlide" Target="../notesSlides/notesSlide167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53.xml"/><Relationship Id="rId4" Type="http://schemas.openxmlformats.org/officeDocument/2006/relationships/slide" Target="slide227.xml"/></Relationships>
</file>

<file path=ppt/slides/_rels/slide331.xml.rels><?xml version="1.0" encoding="UTF-8" standalone="yes"?>
<Relationships xmlns="http://schemas.openxmlformats.org/package/2006/relationships"><Relationship Id="rId8" Type="http://schemas.openxmlformats.org/officeDocument/2006/relationships/slide" Target="slide333.xml"/><Relationship Id="rId3" Type="http://schemas.openxmlformats.org/officeDocument/2006/relationships/slide" Target="slide335.xml"/><Relationship Id="rId7" Type="http://schemas.openxmlformats.org/officeDocument/2006/relationships/slide" Target="slide337.xml"/><Relationship Id="rId2" Type="http://schemas.openxmlformats.org/officeDocument/2006/relationships/slide" Target="slide33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38.xml"/><Relationship Id="rId5" Type="http://schemas.openxmlformats.org/officeDocument/2006/relationships/slide" Target="slide336.xml"/><Relationship Id="rId4" Type="http://schemas.openxmlformats.org/officeDocument/2006/relationships/slide" Target="slide334.xml"/></Relationships>
</file>

<file path=ppt/slides/_rels/slide332.xml.rels><?xml version="1.0" encoding="UTF-8" standalone="yes"?>
<Relationships xmlns="http://schemas.openxmlformats.org/package/2006/relationships"><Relationship Id="rId2" Type="http://schemas.openxmlformats.org/officeDocument/2006/relationships/slide" Target="slide333.xml"/><Relationship Id="rId1" Type="http://schemas.openxmlformats.org/officeDocument/2006/relationships/slideLayout" Target="../slideLayouts/slideLayout6.xml"/></Relationships>
</file>

<file path=ppt/slides/_rels/slide3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8.xml"/><Relationship Id="rId1" Type="http://schemas.openxmlformats.org/officeDocument/2006/relationships/slideLayout" Target="../slideLayouts/slideLayout6.xml"/></Relationships>
</file>

<file path=ppt/slides/_rels/slide3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8.xml.rels><?xml version="1.0" encoding="UTF-8" standalone="yes"?>
<Relationships xmlns="http://schemas.openxmlformats.org/package/2006/relationships"><Relationship Id="rId2" Type="http://schemas.openxmlformats.org/officeDocument/2006/relationships/slide" Target="slide339.xml"/><Relationship Id="rId1" Type="http://schemas.openxmlformats.org/officeDocument/2006/relationships/slideLayout" Target="../slideLayouts/slideLayout6.xml"/></Relationships>
</file>

<file path=ppt/slides/_rels/slide3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3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9.xml"/><Relationship Id="rId1" Type="http://schemas.openxmlformats.org/officeDocument/2006/relationships/slideLayout" Target="../slideLayouts/slideLayout6.xml"/></Relationships>
</file>

<file path=ppt/slides/_rels/slide3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0.xml"/><Relationship Id="rId1" Type="http://schemas.openxmlformats.org/officeDocument/2006/relationships/slideLayout" Target="../slideLayouts/slideLayout6.xml"/></Relationships>
</file>

<file path=ppt/slides/_rels/slide342.xml.rels><?xml version="1.0" encoding="UTF-8" standalone="yes"?>
<Relationships xmlns="http://schemas.openxmlformats.org/package/2006/relationships"><Relationship Id="rId3" Type="http://schemas.openxmlformats.org/officeDocument/2006/relationships/slide" Target="slide343.xml"/><Relationship Id="rId2" Type="http://schemas.openxmlformats.org/officeDocument/2006/relationships/notesSlide" Target="../notesSlides/notesSlide171.xml"/><Relationship Id="rId1" Type="http://schemas.openxmlformats.org/officeDocument/2006/relationships/slideLayout" Target="../slideLayouts/slideLayout6.xml"/></Relationships>
</file>

<file path=ppt/slides/_rels/slide3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72.xml"/><Relationship Id="rId1" Type="http://schemas.openxmlformats.org/officeDocument/2006/relationships/slideLayout" Target="../slideLayouts/slideLayout6.xml"/></Relationships>
</file>

<file path=ppt/slides/_rels/slide3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3.xml"/><Relationship Id="rId1" Type="http://schemas.openxmlformats.org/officeDocument/2006/relationships/slideLayout" Target="../slideLayouts/slideLayout6.xml"/></Relationships>
</file>

<file path=ppt/slides/_rels/slide3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74.xml"/><Relationship Id="rId1" Type="http://schemas.openxmlformats.org/officeDocument/2006/relationships/slideLayout" Target="../slideLayouts/slideLayout6.xml"/></Relationships>
</file>

<file path=ppt/slides/_rels/slide3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/Relationships>
</file>

<file path=ppt/slides/_rels/slide3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5.xml"/><Relationship Id="rId1" Type="http://schemas.openxmlformats.org/officeDocument/2006/relationships/slideLayout" Target="../slideLayouts/slideLayout6.xml"/></Relationships>
</file>

<file path=ppt/slides/_rels/slide3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6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3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7.xml"/><Relationship Id="rId1" Type="http://schemas.openxmlformats.org/officeDocument/2006/relationships/slideLayout" Target="../slideLayouts/slideLayout6.xml"/></Relationships>
</file>

<file path=ppt/slides/_rels/slide351.xml.rels><?xml version="1.0" encoding="UTF-8" standalone="yes"?>
<Relationships xmlns="http://schemas.openxmlformats.org/package/2006/relationships"><Relationship Id="rId8" Type="http://schemas.openxmlformats.org/officeDocument/2006/relationships/slide" Target="slide352.xml"/><Relationship Id="rId13" Type="http://schemas.openxmlformats.org/officeDocument/2006/relationships/slide" Target="slide359.xml"/><Relationship Id="rId3" Type="http://schemas.openxmlformats.org/officeDocument/2006/relationships/slide" Target="slide354.xml"/><Relationship Id="rId7" Type="http://schemas.openxmlformats.org/officeDocument/2006/relationships/slide" Target="slide357.xml"/><Relationship Id="rId12" Type="http://schemas.openxmlformats.org/officeDocument/2006/relationships/slide" Target="slide370.xml"/><Relationship Id="rId2" Type="http://schemas.openxmlformats.org/officeDocument/2006/relationships/notesSlide" Target="../notesSlides/notesSlide178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66.xml"/><Relationship Id="rId11" Type="http://schemas.openxmlformats.org/officeDocument/2006/relationships/slide" Target="slide372.xml"/><Relationship Id="rId5" Type="http://schemas.openxmlformats.org/officeDocument/2006/relationships/slide" Target="slide367.xml"/><Relationship Id="rId15" Type="http://schemas.openxmlformats.org/officeDocument/2006/relationships/slide" Target="slide353.xml"/><Relationship Id="rId10" Type="http://schemas.openxmlformats.org/officeDocument/2006/relationships/slide" Target="slide369.xml"/><Relationship Id="rId4" Type="http://schemas.openxmlformats.org/officeDocument/2006/relationships/slide" Target="slide356.xml"/><Relationship Id="rId9" Type="http://schemas.openxmlformats.org/officeDocument/2006/relationships/slide" Target="slide368.xml"/><Relationship Id="rId14" Type="http://schemas.openxmlformats.org/officeDocument/2006/relationships/slide" Target="slide373.xml"/></Relationships>
</file>

<file path=ppt/slides/_rels/slide3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notesSlide" Target="../notesSlides/notesSlide17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4.emf"/></Relationships>
</file>

<file path=ppt/slides/_rels/slide3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0.xml"/><Relationship Id="rId1" Type="http://schemas.openxmlformats.org/officeDocument/2006/relationships/slideLayout" Target="../slideLayouts/slideLayout6.xml"/></Relationships>
</file>

<file path=ppt/slides/_rels/slide3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1.xml"/><Relationship Id="rId1" Type="http://schemas.openxmlformats.org/officeDocument/2006/relationships/slideLayout" Target="../slideLayouts/slideLayout6.xml"/></Relationships>
</file>

<file path=ppt/slides/_rels/slide3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2.xml"/><Relationship Id="rId1" Type="http://schemas.openxmlformats.org/officeDocument/2006/relationships/slideLayout" Target="../slideLayouts/slideLayout6.xml"/></Relationships>
</file>

<file path=ppt/slides/_rels/slide357.xml.rels><?xml version="1.0" encoding="UTF-8" standalone="yes"?>
<Relationships xmlns="http://schemas.openxmlformats.org/package/2006/relationships"><Relationship Id="rId3" Type="http://schemas.openxmlformats.org/officeDocument/2006/relationships/slide" Target="slide367.xml"/><Relationship Id="rId2" Type="http://schemas.openxmlformats.org/officeDocument/2006/relationships/notesSlide" Target="../notesSlides/notesSlide183.xml"/><Relationship Id="rId1" Type="http://schemas.openxmlformats.org/officeDocument/2006/relationships/slideLayout" Target="../slideLayouts/slideLayout6.xml"/></Relationships>
</file>

<file path=ppt/slides/_rels/slide3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184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3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6.xml"/></Relationships>
</file>

<file path=ppt/slides/_rels/slide3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6.xml"/></Relationships>
</file>

<file path=ppt/slides/_rels/slide3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6.xml"/></Relationships>
</file>

<file path=ppt/slides/_rels/slide3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6.xml"/></Relationships>
</file>

<file path=ppt/slides/_rels/slide3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6.xml"/></Relationships>
</file>

<file path=ppt/slides/_rels/slide3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6.xml"/></Relationships>
</file>

<file path=ppt/slides/_rels/slide366.xml.rels><?xml version="1.0" encoding="UTF-8" standalone="yes"?>
<Relationships xmlns="http://schemas.openxmlformats.org/package/2006/relationships"><Relationship Id="rId3" Type="http://schemas.openxmlformats.org/officeDocument/2006/relationships/slide" Target="slide368.xml"/><Relationship Id="rId2" Type="http://schemas.openxmlformats.org/officeDocument/2006/relationships/slide" Target="slide367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71.xml"/><Relationship Id="rId5" Type="http://schemas.openxmlformats.org/officeDocument/2006/relationships/slide" Target="slide370.xml"/><Relationship Id="rId4" Type="http://schemas.openxmlformats.org/officeDocument/2006/relationships/slide" Target="slide369.xml"/></Relationships>
</file>

<file path=ppt/slides/_rels/slide3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notesSlide" Target="../notesSlides/notesSlide18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4.emf"/></Relationships>
</file>

<file path=ppt/slides/_rels/slide3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6.xml"/></Relationships>
</file>

<file path=ppt/slides/_rels/slide3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289.xml"/><Relationship Id="rId13" Type="http://schemas.openxmlformats.org/officeDocument/2006/relationships/slide" Target="slide148.xml"/><Relationship Id="rId18" Type="http://schemas.openxmlformats.org/officeDocument/2006/relationships/slide" Target="slide372.xml"/><Relationship Id="rId3" Type="http://schemas.openxmlformats.org/officeDocument/2006/relationships/hyperlink" Target="LAB3_8_SP_2018.pdf" TargetMode="External"/><Relationship Id="rId21" Type="http://schemas.openxmlformats.org/officeDocument/2006/relationships/hyperlink" Target="file:///D:\2017_2018\Kaf\&#1057;&#1055;_2018\PPT\&#1064;&#1072;&#1073;&#1083;&#1086;&#1085;%20&#1086;&#1090;&#1095;&#1077;&#1090;&#1072;%20&#1051;&#1056;3_8_&#1057;&#1055;.pdf" TargetMode="External"/><Relationship Id="rId7" Type="http://schemas.openxmlformats.org/officeDocument/2006/relationships/slide" Target="slide100.xml"/><Relationship Id="rId12" Type="http://schemas.openxmlformats.org/officeDocument/2006/relationships/slide" Target="slide175.xml"/><Relationship Id="rId17" Type="http://schemas.openxmlformats.org/officeDocument/2006/relationships/slide" Target="slide149.xml"/><Relationship Id="rId2" Type="http://schemas.openxmlformats.org/officeDocument/2006/relationships/slide" Target="slide28.xml"/><Relationship Id="rId16" Type="http://schemas.openxmlformats.org/officeDocument/2006/relationships/slide" Target="slide351.xml"/><Relationship Id="rId20" Type="http://schemas.openxmlformats.org/officeDocument/2006/relationships/hyperlink" Target="file:///D:\2017_2018\Kaf\&#1057;&#1055;_2018\PPT\LAB3_8_SP_2018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371.xml"/><Relationship Id="rId11" Type="http://schemas.openxmlformats.org/officeDocument/2006/relationships/slide" Target="slide219.xml"/><Relationship Id="rId5" Type="http://schemas.openxmlformats.org/officeDocument/2006/relationships/slide" Target="slide99.xml"/><Relationship Id="rId15" Type="http://schemas.openxmlformats.org/officeDocument/2006/relationships/slide" Target="slide150.xml"/><Relationship Id="rId10" Type="http://schemas.openxmlformats.org/officeDocument/2006/relationships/slide" Target="slide162.xml"/><Relationship Id="rId19" Type="http://schemas.openxmlformats.org/officeDocument/2006/relationships/hyperlink" Target="file:///D:\2017_2018\Kaf\&#1057;&#1055;_2018\PPT\&#1064;&#1072;&#1073;&#1083;&#1086;&#1085;%20&#1086;&#1090;&#1095;&#1077;&#1090;&#1072;%20&#1051;&#1056;3_8_&#1057;&#1055;.docx" TargetMode="External"/><Relationship Id="rId4" Type="http://schemas.openxmlformats.org/officeDocument/2006/relationships/hyperlink" Target="file:///D:\2017_2018\Kaf\&#1057;&#1055;_2018\PPT\LAB3_8_SP_2018.docx" TargetMode="External"/><Relationship Id="rId9" Type="http://schemas.openxmlformats.org/officeDocument/2006/relationships/slide" Target="slide152.xml"/><Relationship Id="rId14" Type="http://schemas.openxmlformats.org/officeDocument/2006/relationships/slide" Target="slide272.xml"/></Relationships>
</file>

<file path=ppt/slides/_rels/slide3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6.xml"/></Relationships>
</file>

<file path=ppt/slides/_rels/slide3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6.xml"/></Relationships>
</file>

<file path=ppt/slides/_rels/slide3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3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6.xml"/></Relationships>
</file>

<file path=ppt/slides/_rels/slide3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6.xml"/><Relationship Id="rId1" Type="http://schemas.openxmlformats.org/officeDocument/2006/relationships/slideLayout" Target="../slideLayouts/slideLayout6.xml"/></Relationships>
</file>

<file path=ppt/slides/_rels/slide3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7.xml"/><Relationship Id="rId1" Type="http://schemas.openxmlformats.org/officeDocument/2006/relationships/slideLayout" Target="../slideLayouts/slideLayout6.xml"/></Relationships>
</file>

<file path=ppt/slides/_rels/slide3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8.xml"/><Relationship Id="rId1" Type="http://schemas.openxmlformats.org/officeDocument/2006/relationships/slideLayout" Target="../slideLayouts/slideLayout6.xml"/></Relationships>
</file>

<file path=ppt/slides/_rels/slide3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notesSlide" Target="../notesSlides/notesSlide18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7.emf"/></Relationships>
</file>

<file path=ppt/slides/_rels/slide378.xml.rels><?xml version="1.0" encoding="UTF-8" standalone="yes"?>
<Relationships xmlns="http://schemas.openxmlformats.org/package/2006/relationships"><Relationship Id="rId3" Type="http://schemas.openxmlformats.org/officeDocument/2006/relationships/slide" Target="slide362.xml"/><Relationship Id="rId2" Type="http://schemas.openxmlformats.org/officeDocument/2006/relationships/slide" Target="slide372.xml"/><Relationship Id="rId1" Type="http://schemas.openxmlformats.org/officeDocument/2006/relationships/slideLayout" Target="../slideLayouts/slideLayout6.xml"/></Relationships>
</file>

<file path=ppt/slides/_rels/slide3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ergebolshakov.ru/" TargetMode="External"/><Relationship Id="rId1" Type="http://schemas.openxmlformats.org/officeDocument/2006/relationships/slideLayout" Target="../slideLayouts/slideLayout6.xml"/></Relationships>
</file>

<file path=ppt/slides/_rels/slide38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ergebolshakov.ru/" TargetMode="External"/><Relationship Id="rId1" Type="http://schemas.openxmlformats.org/officeDocument/2006/relationships/slideLayout" Target="../slideLayouts/slideLayout6.xml"/></Relationships>
</file>

<file path=ppt/slides/_rels/slide38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ergebolshakov.ru/" TargetMode="External"/><Relationship Id="rId1" Type="http://schemas.openxmlformats.org/officeDocument/2006/relationships/slideLayout" Target="../slideLayouts/slideLayout6.xml"/></Relationships>
</file>

<file path=ppt/slides/_rels/slide3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5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notesSlide" Target="../notesSlides/notesSlide190.xml"/><Relationship Id="rId1" Type="http://schemas.openxmlformats.org/officeDocument/2006/relationships/slideLayout" Target="../slideLayouts/slideLayout2.xml"/></Relationships>
</file>

<file path=ppt/slides/_rels/slide386.xml.rels><?xml version="1.0" encoding="UTF-8" standalone="yes"?>
<Relationships xmlns="http://schemas.openxmlformats.org/package/2006/relationships"><Relationship Id="rId8" Type="http://schemas.openxmlformats.org/officeDocument/2006/relationships/slide" Target="slide434.xml"/><Relationship Id="rId13" Type="http://schemas.openxmlformats.org/officeDocument/2006/relationships/slide" Target="slide444.xml"/><Relationship Id="rId18" Type="http://schemas.openxmlformats.org/officeDocument/2006/relationships/slide" Target="slide443.xml"/><Relationship Id="rId3" Type="http://schemas.openxmlformats.org/officeDocument/2006/relationships/hyperlink" Target="&#1050;&#1056;/TREB3_KR_2016.pdf" TargetMode="External"/><Relationship Id="rId21" Type="http://schemas.openxmlformats.org/officeDocument/2006/relationships/slide" Target="slide484.xml"/><Relationship Id="rId7" Type="http://schemas.openxmlformats.org/officeDocument/2006/relationships/slide" Target="slide400.xml"/><Relationship Id="rId12" Type="http://schemas.openxmlformats.org/officeDocument/2006/relationships/slide" Target="slide387.xml"/><Relationship Id="rId17" Type="http://schemas.openxmlformats.org/officeDocument/2006/relationships/hyperlink" Target="tsrWt.pdf" TargetMode="External"/><Relationship Id="rId2" Type="http://schemas.openxmlformats.org/officeDocument/2006/relationships/slide" Target="slide388.xml"/><Relationship Id="rId16" Type="http://schemas.openxmlformats.org/officeDocument/2006/relationships/hyperlink" Target="&#1058;&#1077;&#1082;&#1089;&#1090;_&#1055;&#1086;&#1088;&#1090;.pdf" TargetMode="External"/><Relationship Id="rId20" Type="http://schemas.openxmlformats.org/officeDocument/2006/relationships/slide" Target="slide44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99.xml"/><Relationship Id="rId11" Type="http://schemas.openxmlformats.org/officeDocument/2006/relationships/slide" Target="slide447.xml"/><Relationship Id="rId5" Type="http://schemas.openxmlformats.org/officeDocument/2006/relationships/slide" Target="slide389.xml"/><Relationship Id="rId15" Type="http://schemas.openxmlformats.org/officeDocument/2006/relationships/hyperlink" Target="&#1058;&#1077;&#1082;&#1089;&#1090;_&#1041;&#1091;&#1092;.pdf" TargetMode="External"/><Relationship Id="rId10" Type="http://schemas.openxmlformats.org/officeDocument/2006/relationships/slide" Target="slide449.xml"/><Relationship Id="rId19" Type="http://schemas.openxmlformats.org/officeDocument/2006/relationships/slide" Target="slide445.xml"/><Relationship Id="rId4" Type="http://schemas.openxmlformats.org/officeDocument/2006/relationships/slide" Target="slide419.xml"/><Relationship Id="rId9" Type="http://schemas.openxmlformats.org/officeDocument/2006/relationships/slide" Target="slide394.xml"/><Relationship Id="rId14" Type="http://schemas.openxmlformats.org/officeDocument/2006/relationships/hyperlink" Target="file:///D:\2017_2018\Kaf\&#1057;&#1055;_2018\PPT\tsrWt.pdf" TargetMode="External"/></Relationships>
</file>

<file path=ppt/slides/_rels/slide387.xml.rels><?xml version="1.0" encoding="UTF-8" standalone="yes"?>
<Relationships xmlns="http://schemas.openxmlformats.org/package/2006/relationships"><Relationship Id="rId3" Type="http://schemas.openxmlformats.org/officeDocument/2006/relationships/slide" Target="slide386.xml"/><Relationship Id="rId2" Type="http://schemas.openxmlformats.org/officeDocument/2006/relationships/notesSlide" Target="../notesSlides/notesSlide19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48.xml"/><Relationship Id="rId4" Type="http://schemas.openxmlformats.org/officeDocument/2006/relationships/slide" Target="slide449.xml"/></Relationships>
</file>

<file path=ppt/slides/_rels/slide388.xml.rels><?xml version="1.0" encoding="UTF-8" standalone="yes"?>
<Relationships xmlns="http://schemas.openxmlformats.org/package/2006/relationships"><Relationship Id="rId8" Type="http://schemas.openxmlformats.org/officeDocument/2006/relationships/slide" Target="slide387.xml"/><Relationship Id="rId13" Type="http://schemas.openxmlformats.org/officeDocument/2006/relationships/hyperlink" Target="file:///H:\&#1057;&#1055;_2017\&#1050;&#1056;\TREB3_KR_2016.pdf" TargetMode="External"/><Relationship Id="rId3" Type="http://schemas.openxmlformats.org/officeDocument/2006/relationships/slide" Target="slide448.xml"/><Relationship Id="rId7" Type="http://schemas.openxmlformats.org/officeDocument/2006/relationships/slide" Target="slide394.xml"/><Relationship Id="rId12" Type="http://schemas.openxmlformats.org/officeDocument/2006/relationships/slide" Target="slide389.xml"/><Relationship Id="rId2" Type="http://schemas.openxmlformats.org/officeDocument/2006/relationships/slide" Target="slide449.xml"/><Relationship Id="rId16" Type="http://schemas.openxmlformats.org/officeDocument/2006/relationships/slide" Target="slide39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21.xml"/><Relationship Id="rId11" Type="http://schemas.openxmlformats.org/officeDocument/2006/relationships/slide" Target="slide445.xml"/><Relationship Id="rId5" Type="http://schemas.openxmlformats.org/officeDocument/2006/relationships/slide" Target="slide419.xml"/><Relationship Id="rId15" Type="http://schemas.openxmlformats.org/officeDocument/2006/relationships/hyperlink" Target="file:///D:\2017_2018\Kaf\&#1057;&#1055;_2018\PPT\VAR3_KR_2016.pdf" TargetMode="External"/><Relationship Id="rId10" Type="http://schemas.openxmlformats.org/officeDocument/2006/relationships/slide" Target="slide444.xml"/><Relationship Id="rId4" Type="http://schemas.openxmlformats.org/officeDocument/2006/relationships/slide" Target="slide434.xml"/><Relationship Id="rId9" Type="http://schemas.openxmlformats.org/officeDocument/2006/relationships/slide" Target="slide443.xml"/><Relationship Id="rId14" Type="http://schemas.openxmlformats.org/officeDocument/2006/relationships/hyperlink" Target="file:///H:\&#1057;&#1055;_2017\&#1050;&#1056;\VAR3_KR_2016.pdf" TargetMode="External"/></Relationships>
</file>

<file path=ppt/slides/_rels/slide389.xml.rels><?xml version="1.0" encoding="UTF-8" standalone="yes"?>
<Relationships xmlns="http://schemas.openxmlformats.org/package/2006/relationships"><Relationship Id="rId8" Type="http://schemas.openxmlformats.org/officeDocument/2006/relationships/slide" Target="slide394.xml"/><Relationship Id="rId3" Type="http://schemas.openxmlformats.org/officeDocument/2006/relationships/slide" Target="slide386.xml"/><Relationship Id="rId7" Type="http://schemas.openxmlformats.org/officeDocument/2006/relationships/slide" Target="slide392.xml"/><Relationship Id="rId2" Type="http://schemas.openxmlformats.org/officeDocument/2006/relationships/slide" Target="slide39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93.xml"/><Relationship Id="rId5" Type="http://schemas.openxmlformats.org/officeDocument/2006/relationships/slide" Target="slide391.xml"/><Relationship Id="rId10" Type="http://schemas.openxmlformats.org/officeDocument/2006/relationships/slide" Target="slide397.xml"/><Relationship Id="rId4" Type="http://schemas.openxmlformats.org/officeDocument/2006/relationships/slide" Target="slide390.xml"/><Relationship Id="rId9" Type="http://schemas.openxmlformats.org/officeDocument/2006/relationships/slide" Target="slide39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159.xml"/><Relationship Id="rId13" Type="http://schemas.openxmlformats.org/officeDocument/2006/relationships/image" Target="../media/image1.emf"/><Relationship Id="rId3" Type="http://schemas.openxmlformats.org/officeDocument/2006/relationships/slide" Target="slide225.xml"/><Relationship Id="rId7" Type="http://schemas.openxmlformats.org/officeDocument/2006/relationships/slide" Target="slide154.xml"/><Relationship Id="rId12" Type="http://schemas.openxmlformats.org/officeDocument/2006/relationships/oleObject" Target="../embeddings/oleObject1.bin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57.xml"/><Relationship Id="rId11" Type="http://schemas.openxmlformats.org/officeDocument/2006/relationships/slide" Target="slide161.xml"/><Relationship Id="rId5" Type="http://schemas.openxmlformats.org/officeDocument/2006/relationships/slide" Target="slide156.xml"/><Relationship Id="rId10" Type="http://schemas.openxmlformats.org/officeDocument/2006/relationships/slide" Target="slide158.xml"/><Relationship Id="rId4" Type="http://schemas.openxmlformats.org/officeDocument/2006/relationships/slide" Target="slide155.xml"/><Relationship Id="rId9" Type="http://schemas.openxmlformats.org/officeDocument/2006/relationships/slide" Target="slide160.xml"/></Relationships>
</file>

<file path=ppt/slides/_rels/slide390.xml.rels><?xml version="1.0" encoding="UTF-8" standalone="yes"?>
<Relationships xmlns="http://schemas.openxmlformats.org/package/2006/relationships"><Relationship Id="rId3" Type="http://schemas.openxmlformats.org/officeDocument/2006/relationships/slide" Target="slide79.xml"/><Relationship Id="rId2" Type="http://schemas.openxmlformats.org/officeDocument/2006/relationships/slide" Target="slide161.xml"/><Relationship Id="rId1" Type="http://schemas.openxmlformats.org/officeDocument/2006/relationships/slideLayout" Target="../slideLayouts/slideLayout2.xml"/></Relationships>
</file>

<file path=ppt/slides/_rels/slide3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2.xml.rels><?xml version="1.0" encoding="UTF-8" standalone="yes"?>
<Relationships xmlns="http://schemas.openxmlformats.org/package/2006/relationships"><Relationship Id="rId2" Type="http://schemas.openxmlformats.org/officeDocument/2006/relationships/slide" Target="slide399.xml"/><Relationship Id="rId1" Type="http://schemas.openxmlformats.org/officeDocument/2006/relationships/slideLayout" Target="../slideLayouts/slideLayout2.xml"/></Relationships>
</file>

<file path=ppt/slides/_rels/slide393.xml.rels><?xml version="1.0" encoding="UTF-8" standalone="yes"?>
<Relationships xmlns="http://schemas.openxmlformats.org/package/2006/relationships"><Relationship Id="rId3" Type="http://schemas.openxmlformats.org/officeDocument/2006/relationships/slide" Target="slide39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emf"/><Relationship Id="rId3" Type="http://schemas.openxmlformats.org/officeDocument/2006/relationships/slide" Target="slide397.xml"/><Relationship Id="rId7" Type="http://schemas.openxmlformats.org/officeDocument/2006/relationships/oleObject" Target="../embeddings/oleObject49.bin"/><Relationship Id="rId2" Type="http://schemas.openxmlformats.org/officeDocument/2006/relationships/slide" Target="slide39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35.xml"/><Relationship Id="rId5" Type="http://schemas.openxmlformats.org/officeDocument/2006/relationships/slide" Target="slide386.xml"/><Relationship Id="rId4" Type="http://schemas.openxmlformats.org/officeDocument/2006/relationships/slide" Target="slide395.xml"/></Relationships>
</file>

<file path=ppt/slides/_rels/slide395.xml.rels><?xml version="1.0" encoding="UTF-8" standalone="yes"?>
<Relationships xmlns="http://schemas.openxmlformats.org/package/2006/relationships"><Relationship Id="rId2" Type="http://schemas.openxmlformats.org/officeDocument/2006/relationships/slide" Target="slide394.xml"/><Relationship Id="rId1" Type="http://schemas.openxmlformats.org/officeDocument/2006/relationships/slideLayout" Target="../slideLayouts/slideLayout2.xml"/></Relationships>
</file>

<file path=ppt/slides/_rels/slide396.xml.rels><?xml version="1.0" encoding="UTF-8" standalone="yes"?>
<Relationships xmlns="http://schemas.openxmlformats.org/package/2006/relationships"><Relationship Id="rId2" Type="http://schemas.openxmlformats.org/officeDocument/2006/relationships/slide" Target="slide394.xml"/><Relationship Id="rId1" Type="http://schemas.openxmlformats.org/officeDocument/2006/relationships/slideLayout" Target="../slideLayouts/slideLayout2.xml"/></Relationships>
</file>

<file path=ppt/slides/_rels/slide397.xml.rels><?xml version="1.0" encoding="UTF-8" standalone="yes"?>
<Relationships xmlns="http://schemas.openxmlformats.org/package/2006/relationships"><Relationship Id="rId2" Type="http://schemas.openxmlformats.org/officeDocument/2006/relationships/slide" Target="slide394.xml"/><Relationship Id="rId1" Type="http://schemas.openxmlformats.org/officeDocument/2006/relationships/slideLayout" Target="../slideLayouts/slideLayout2.xml"/></Relationships>
</file>

<file path=ppt/slides/_rels/slide398.xml.rels><?xml version="1.0" encoding="UTF-8" standalone="yes"?>
<Relationships xmlns="http://schemas.openxmlformats.org/package/2006/relationships"><Relationship Id="rId2" Type="http://schemas.openxmlformats.org/officeDocument/2006/relationships/slide" Target="slide394.xml"/><Relationship Id="rId1" Type="http://schemas.openxmlformats.org/officeDocument/2006/relationships/slideLayout" Target="../slideLayouts/slideLayout2.xml"/></Relationships>
</file>

<file path=ppt/slides/_rels/slide399.xml.rels><?xml version="1.0" encoding="UTF-8" standalone="yes"?>
<Relationships xmlns="http://schemas.openxmlformats.org/package/2006/relationships"><Relationship Id="rId8" Type="http://schemas.openxmlformats.org/officeDocument/2006/relationships/slide" Target="slide401.xml"/><Relationship Id="rId13" Type="http://schemas.openxmlformats.org/officeDocument/2006/relationships/slide" Target="slide390.xml"/><Relationship Id="rId18" Type="http://schemas.openxmlformats.org/officeDocument/2006/relationships/slide" Target="slide405.xml"/><Relationship Id="rId3" Type="http://schemas.openxmlformats.org/officeDocument/2006/relationships/slide" Target="slide389.xml"/><Relationship Id="rId21" Type="http://schemas.openxmlformats.org/officeDocument/2006/relationships/slide" Target="slide408.xml"/><Relationship Id="rId7" Type="http://schemas.openxmlformats.org/officeDocument/2006/relationships/slide" Target="slide393.xml"/><Relationship Id="rId12" Type="http://schemas.openxmlformats.org/officeDocument/2006/relationships/slide" Target="slide403.xml"/><Relationship Id="rId17" Type="http://schemas.openxmlformats.org/officeDocument/2006/relationships/slide" Target="slide451.xml"/><Relationship Id="rId2" Type="http://schemas.openxmlformats.org/officeDocument/2006/relationships/notesSlide" Target="../notesSlides/notesSlide192.xml"/><Relationship Id="rId16" Type="http://schemas.openxmlformats.org/officeDocument/2006/relationships/slide" Target="slide394.xml"/><Relationship Id="rId20" Type="http://schemas.openxmlformats.org/officeDocument/2006/relationships/slide" Target="slide40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92.xml"/><Relationship Id="rId11" Type="http://schemas.openxmlformats.org/officeDocument/2006/relationships/slide" Target="slide422.xml"/><Relationship Id="rId5" Type="http://schemas.openxmlformats.org/officeDocument/2006/relationships/slide" Target="slide386.xml"/><Relationship Id="rId15" Type="http://schemas.openxmlformats.org/officeDocument/2006/relationships/slide" Target="slide404.xml"/><Relationship Id="rId10" Type="http://schemas.openxmlformats.org/officeDocument/2006/relationships/slide" Target="slide423.xml"/><Relationship Id="rId19" Type="http://schemas.openxmlformats.org/officeDocument/2006/relationships/slide" Target="slide406.xml"/><Relationship Id="rId4" Type="http://schemas.openxmlformats.org/officeDocument/2006/relationships/hyperlink" Target="METOD_SP_2019.pdf" TargetMode="External"/><Relationship Id="rId9" Type="http://schemas.openxmlformats.org/officeDocument/2006/relationships/slide" Target="slide402.xml"/><Relationship Id="rId14" Type="http://schemas.openxmlformats.org/officeDocument/2006/relationships/slide" Target="slide39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5.xml"/><Relationship Id="rId7" Type="http://schemas.openxmlformats.org/officeDocument/2006/relationships/slide" Target="slide2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82.xml"/><Relationship Id="rId11" Type="http://schemas.openxmlformats.org/officeDocument/2006/relationships/slide" Target="slide25.xml"/><Relationship Id="rId5" Type="http://schemas.openxmlformats.org/officeDocument/2006/relationships/slide" Target="slide351.xml"/><Relationship Id="rId10" Type="http://schemas.openxmlformats.org/officeDocument/2006/relationships/slide" Target="slide48.xml"/><Relationship Id="rId4" Type="http://schemas.openxmlformats.org/officeDocument/2006/relationships/slide" Target="slide350.xml"/><Relationship Id="rId9" Type="http://schemas.openxmlformats.org/officeDocument/2006/relationships/slide" Target="slide2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emf"/></Relationships>
</file>

<file path=ppt/slides/_rels/slide400.xml.rels><?xml version="1.0" encoding="UTF-8" standalone="yes"?>
<Relationships xmlns="http://schemas.openxmlformats.org/package/2006/relationships"><Relationship Id="rId8" Type="http://schemas.openxmlformats.org/officeDocument/2006/relationships/slide" Target="slide431.xml"/><Relationship Id="rId13" Type="http://schemas.openxmlformats.org/officeDocument/2006/relationships/hyperlink" Target="file:///H:\&#1057;&#1055;_2017\PPT\&#1050;&#1056;\&#1058;&#1077;&#1082;&#1089;&#1090;_TSR_2017.docx" TargetMode="External"/><Relationship Id="rId3" Type="http://schemas.openxmlformats.org/officeDocument/2006/relationships/hyperlink" Target="METOD_SP_2019.pdf" TargetMode="External"/><Relationship Id="rId7" Type="http://schemas.openxmlformats.org/officeDocument/2006/relationships/slide" Target="slide428.xml"/><Relationship Id="rId12" Type="http://schemas.openxmlformats.org/officeDocument/2006/relationships/slide" Target="slide420.xml"/><Relationship Id="rId2" Type="http://schemas.openxmlformats.org/officeDocument/2006/relationships/slide" Target="slide40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18.xml"/><Relationship Id="rId11" Type="http://schemas.openxmlformats.org/officeDocument/2006/relationships/slide" Target="slide422.xml"/><Relationship Id="rId5" Type="http://schemas.openxmlformats.org/officeDocument/2006/relationships/slide" Target="slide410.xml"/><Relationship Id="rId15" Type="http://schemas.openxmlformats.org/officeDocument/2006/relationships/hyperlink" Target="&#1051;&#1080;&#1089;&#1090;&#1080;&#1085;&#1075;_2015_&#1086;&#1073;&#1086;&#1073;&#1097;&#1077;&#1085;&#1085;&#1099;&#1081;_&#1086;&#1073;&#1088;&#1072;&#1079;&#1077;&#1094;.pdf" TargetMode="External"/><Relationship Id="rId10" Type="http://schemas.openxmlformats.org/officeDocument/2006/relationships/slide" Target="slide416.xml"/><Relationship Id="rId4" Type="http://schemas.openxmlformats.org/officeDocument/2006/relationships/slide" Target="slide386.xml"/><Relationship Id="rId9" Type="http://schemas.openxmlformats.org/officeDocument/2006/relationships/slide" Target="slide429.xml"/><Relationship Id="rId14" Type="http://schemas.openxmlformats.org/officeDocument/2006/relationships/hyperlink" Target="&#1058;&#1077;&#1082;&#1089;&#1090;_TSR_2017.pdf" TargetMode="External"/></Relationships>
</file>

<file path=ppt/slides/_rels/slide401.xml.rels><?xml version="1.0" encoding="UTF-8" standalone="yes"?>
<Relationships xmlns="http://schemas.openxmlformats.org/package/2006/relationships"><Relationship Id="rId2" Type="http://schemas.openxmlformats.org/officeDocument/2006/relationships/slide" Target="slide399.xml"/><Relationship Id="rId1" Type="http://schemas.openxmlformats.org/officeDocument/2006/relationships/slideLayout" Target="../slideLayouts/slideLayout2.xml"/></Relationships>
</file>

<file path=ppt/slides/_rels/slide402.xml.rels><?xml version="1.0" encoding="UTF-8" standalone="yes"?>
<Relationships xmlns="http://schemas.openxmlformats.org/package/2006/relationships"><Relationship Id="rId2" Type="http://schemas.openxmlformats.org/officeDocument/2006/relationships/slide" Target="slide152.xml"/><Relationship Id="rId1" Type="http://schemas.openxmlformats.org/officeDocument/2006/relationships/slideLayout" Target="../slideLayouts/slideLayout2.xml"/></Relationships>
</file>

<file path=ppt/slides/_rels/slide4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4.xml.rels><?xml version="1.0" encoding="UTF-8" standalone="yes"?>
<Relationships xmlns="http://schemas.openxmlformats.org/package/2006/relationships"><Relationship Id="rId3" Type="http://schemas.openxmlformats.org/officeDocument/2006/relationships/slide" Target="slide161.xml"/><Relationship Id="rId2" Type="http://schemas.openxmlformats.org/officeDocument/2006/relationships/slide" Target="slide399.xml"/><Relationship Id="rId1" Type="http://schemas.openxmlformats.org/officeDocument/2006/relationships/slideLayout" Target="../slideLayouts/slideLayout2.xml"/></Relationships>
</file>

<file path=ppt/slides/_rels/slide405.xml.rels><?xml version="1.0" encoding="UTF-8" standalone="yes"?>
<Relationships xmlns="http://schemas.openxmlformats.org/package/2006/relationships"><Relationship Id="rId2" Type="http://schemas.openxmlformats.org/officeDocument/2006/relationships/slide" Target="slide399.xml"/><Relationship Id="rId1" Type="http://schemas.openxmlformats.org/officeDocument/2006/relationships/slideLayout" Target="../slideLayouts/slideLayout2.xml"/></Relationships>
</file>

<file path=ppt/slides/_rels/slide406.xml.rels><?xml version="1.0" encoding="UTF-8" standalone="yes"?>
<Relationships xmlns="http://schemas.openxmlformats.org/package/2006/relationships"><Relationship Id="rId3" Type="http://schemas.openxmlformats.org/officeDocument/2006/relationships/slide" Target="slide392.xml"/><Relationship Id="rId2" Type="http://schemas.openxmlformats.org/officeDocument/2006/relationships/slide" Target="slide399.xml"/><Relationship Id="rId1" Type="http://schemas.openxmlformats.org/officeDocument/2006/relationships/slideLayout" Target="../slideLayouts/slideLayout2.xml"/></Relationships>
</file>

<file path=ppt/slides/_rels/slide407.xml.rels><?xml version="1.0" encoding="UTF-8" standalone="yes"?>
<Relationships xmlns="http://schemas.openxmlformats.org/package/2006/relationships"><Relationship Id="rId2" Type="http://schemas.openxmlformats.org/officeDocument/2006/relationships/slide" Target="slide399.xml"/><Relationship Id="rId1" Type="http://schemas.openxmlformats.org/officeDocument/2006/relationships/slideLayout" Target="../slideLayouts/slideLayout2.xml"/></Relationships>
</file>

<file path=ppt/slides/_rels/slide408.xml.rels><?xml version="1.0" encoding="UTF-8" standalone="yes"?>
<Relationships xmlns="http://schemas.openxmlformats.org/package/2006/relationships"><Relationship Id="rId2" Type="http://schemas.openxmlformats.org/officeDocument/2006/relationships/slide" Target="slide399.xml"/><Relationship Id="rId1" Type="http://schemas.openxmlformats.org/officeDocument/2006/relationships/slideLayout" Target="../slideLayouts/slideLayout2.xml"/></Relationships>
</file>

<file path=ppt/slides/_rels/slide409.xml.rels><?xml version="1.0" encoding="UTF-8" standalone="yes"?>
<Relationships xmlns="http://schemas.openxmlformats.org/package/2006/relationships"><Relationship Id="rId3" Type="http://schemas.openxmlformats.org/officeDocument/2006/relationships/slide" Target="slide399.xml"/><Relationship Id="rId2" Type="http://schemas.openxmlformats.org/officeDocument/2006/relationships/notesSlide" Target="../notesSlides/notesSlide193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1;&#1080;&#1089;&#1090;&#1080;&#1085;&#1075;_2015_&#1086;&#1073;&#1086;&#1073;&#1097;&#1077;&#1085;&#1085;&#1099;&#1081;_&#1086;&#1073;&#1088;&#1072;&#1079;&#1077;&#1094;.pdf" TargetMode="External"/><Relationship Id="rId5" Type="http://schemas.openxmlformats.org/officeDocument/2006/relationships/hyperlink" Target="&#1058;&#1077;&#1082;&#1089;&#1090;_TSR_2017.pdf" TargetMode="External"/><Relationship Id="rId4" Type="http://schemas.openxmlformats.org/officeDocument/2006/relationships/hyperlink" Target="&#1058;&#1077;&#1082;&#1089;&#1090;_TSR_2017.docx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emf"/></Relationships>
</file>

<file path=ppt/slides/_rels/slide4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5.xml.rels><?xml version="1.0" encoding="UTF-8" standalone="yes"?>
<Relationships xmlns="http://schemas.openxmlformats.org/package/2006/relationships"><Relationship Id="rId3" Type="http://schemas.openxmlformats.org/officeDocument/2006/relationships/hyperlink" Target="file:///H:\&#1057;&#1055;_2017\PPT\&#1050;&#1056;\&#1058;&#1077;&#1082;&#1089;&#1090;_TSR_2017.pdf" TargetMode="External"/><Relationship Id="rId2" Type="http://schemas.openxmlformats.org/officeDocument/2006/relationships/hyperlink" Target="file:///H:\&#1057;&#1055;_2017\PPT\&#1050;&#1056;\&#1058;&#1077;&#1082;&#1089;&#1090;_TSR_2017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417.xml"/><Relationship Id="rId5" Type="http://schemas.openxmlformats.org/officeDocument/2006/relationships/slide" Target="slide416.xml"/><Relationship Id="rId4" Type="http://schemas.openxmlformats.org/officeDocument/2006/relationships/hyperlink" Target="file:///H:\&#1057;&#1055;_2017\PPT\&#1050;&#1056;\&#1051;&#1080;&#1089;&#1090;&#1080;&#1085;&#1075;_2015_&#1086;&#1073;&#1086;&#1073;&#1097;&#1077;&#1085;&#1085;&#1099;&#1081;_&#1086;&#1073;&#1088;&#1072;&#1079;&#1077;&#1094;.pdf" TargetMode="External"/></Relationships>
</file>

<file path=ppt/slides/_rels/slide4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8.xml.rels><?xml version="1.0" encoding="UTF-8" standalone="yes"?>
<Relationships xmlns="http://schemas.openxmlformats.org/package/2006/relationships"><Relationship Id="rId2" Type="http://schemas.openxmlformats.org/officeDocument/2006/relationships/slide" Target="slide429.xml"/><Relationship Id="rId1" Type="http://schemas.openxmlformats.org/officeDocument/2006/relationships/slideLayout" Target="../slideLayouts/slideLayout2.xml"/></Relationships>
</file>

<file path=ppt/slides/_rels/slide419.xml.rels><?xml version="1.0" encoding="UTF-8" standalone="yes"?>
<Relationships xmlns="http://schemas.openxmlformats.org/package/2006/relationships"><Relationship Id="rId8" Type="http://schemas.openxmlformats.org/officeDocument/2006/relationships/slide" Target="slide427.xml"/><Relationship Id="rId13" Type="http://schemas.openxmlformats.org/officeDocument/2006/relationships/slide" Target="slide449.xml"/><Relationship Id="rId3" Type="http://schemas.openxmlformats.org/officeDocument/2006/relationships/hyperlink" Target="&#1058;&#1047;_2017_&#1086;&#1073;&#1088;&#1072;&#1079;&#1077;&#1094;.pdf" TargetMode="External"/><Relationship Id="rId7" Type="http://schemas.openxmlformats.org/officeDocument/2006/relationships/slide" Target="slide404.xml"/><Relationship Id="rId12" Type="http://schemas.openxmlformats.org/officeDocument/2006/relationships/slide" Target="slide432.xml"/><Relationship Id="rId17" Type="http://schemas.openxmlformats.org/officeDocument/2006/relationships/slide" Target="slide420.xml"/><Relationship Id="rId2" Type="http://schemas.openxmlformats.org/officeDocument/2006/relationships/slide" Target="slide49.xml"/><Relationship Id="rId16" Type="http://schemas.openxmlformats.org/officeDocument/2006/relationships/slide" Target="slide44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24.xml"/><Relationship Id="rId11" Type="http://schemas.openxmlformats.org/officeDocument/2006/relationships/slide" Target="slide430.xml"/><Relationship Id="rId5" Type="http://schemas.openxmlformats.org/officeDocument/2006/relationships/slide" Target="slide422.xml"/><Relationship Id="rId15" Type="http://schemas.openxmlformats.org/officeDocument/2006/relationships/slide" Target="slide434.xml"/><Relationship Id="rId10" Type="http://schemas.openxmlformats.org/officeDocument/2006/relationships/slide" Target="slide429.xml"/><Relationship Id="rId4" Type="http://schemas.openxmlformats.org/officeDocument/2006/relationships/slide" Target="slide386.xml"/><Relationship Id="rId9" Type="http://schemas.openxmlformats.org/officeDocument/2006/relationships/slide" Target="slide428.xml"/><Relationship Id="rId14" Type="http://schemas.openxmlformats.org/officeDocument/2006/relationships/slide" Target="slide44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162.xml"/><Relationship Id="rId13" Type="http://schemas.openxmlformats.org/officeDocument/2006/relationships/slide" Target="slide148.xml"/><Relationship Id="rId18" Type="http://schemas.openxmlformats.org/officeDocument/2006/relationships/slide" Target="slide178.xml"/><Relationship Id="rId3" Type="http://schemas.openxmlformats.org/officeDocument/2006/relationships/hyperlink" Target="LAB3_8_SP_2018.pdf" TargetMode="External"/><Relationship Id="rId7" Type="http://schemas.openxmlformats.org/officeDocument/2006/relationships/slide" Target="slide100.xml"/><Relationship Id="rId12" Type="http://schemas.openxmlformats.org/officeDocument/2006/relationships/slide" Target="slide175.xml"/><Relationship Id="rId17" Type="http://schemas.openxmlformats.org/officeDocument/2006/relationships/slide" Target="slide179.xml"/><Relationship Id="rId2" Type="http://schemas.openxmlformats.org/officeDocument/2006/relationships/slide" Target="slide28.xml"/><Relationship Id="rId16" Type="http://schemas.openxmlformats.org/officeDocument/2006/relationships/slide" Target="slide17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2.xml"/><Relationship Id="rId11" Type="http://schemas.openxmlformats.org/officeDocument/2006/relationships/slide" Target="slide223.xml"/><Relationship Id="rId5" Type="http://schemas.openxmlformats.org/officeDocument/2006/relationships/slide" Target="slide289.xml"/><Relationship Id="rId15" Type="http://schemas.openxmlformats.org/officeDocument/2006/relationships/slide" Target="slide150.xml"/><Relationship Id="rId10" Type="http://schemas.openxmlformats.org/officeDocument/2006/relationships/slide" Target="slide227.xml"/><Relationship Id="rId19" Type="http://schemas.openxmlformats.org/officeDocument/2006/relationships/slide" Target="slide172.xml"/><Relationship Id="rId4" Type="http://schemas.openxmlformats.org/officeDocument/2006/relationships/hyperlink" Target="file:///D:\2017_2018\Kaf\&#1057;&#1055;_2018\PPT\LAB3_8_SP_2018.docx" TargetMode="External"/><Relationship Id="rId9" Type="http://schemas.openxmlformats.org/officeDocument/2006/relationships/slide" Target="slide225.xml"/><Relationship Id="rId14" Type="http://schemas.openxmlformats.org/officeDocument/2006/relationships/slide" Target="slide166.xml"/></Relationships>
</file>

<file path=ppt/slides/_rels/slide4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2.xml.rels><?xml version="1.0" encoding="UTF-8" standalone="yes"?>
<Relationships xmlns="http://schemas.openxmlformats.org/package/2006/relationships"><Relationship Id="rId2" Type="http://schemas.openxmlformats.org/officeDocument/2006/relationships/slide" Target="slide402.xml"/><Relationship Id="rId1" Type="http://schemas.openxmlformats.org/officeDocument/2006/relationships/slideLayout" Target="../slideLayouts/slideLayout2.xml"/></Relationships>
</file>

<file path=ppt/slides/_rels/slide423.xml.rels><?xml version="1.0" encoding="UTF-8" standalone="yes"?>
<Relationships xmlns="http://schemas.openxmlformats.org/package/2006/relationships"><Relationship Id="rId3" Type="http://schemas.openxmlformats.org/officeDocument/2006/relationships/slide" Target="slide425.xml"/><Relationship Id="rId2" Type="http://schemas.openxmlformats.org/officeDocument/2006/relationships/slide" Target="slide42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02.xml"/></Relationships>
</file>

<file path=ppt/slides/_rels/slide4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8.xml.rels><?xml version="1.0" encoding="UTF-8" standalone="yes"?>
<Relationships xmlns="http://schemas.openxmlformats.org/package/2006/relationships"><Relationship Id="rId3" Type="http://schemas.openxmlformats.org/officeDocument/2006/relationships/slide" Target="slide427.xml"/><Relationship Id="rId2" Type="http://schemas.openxmlformats.org/officeDocument/2006/relationships/slide" Target="slide42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96.xml"/></Relationships>
</file>

<file path=ppt/slides/_rels/slide429.xml.rels><?xml version="1.0" encoding="UTF-8" standalone="yes"?>
<Relationships xmlns="http://schemas.openxmlformats.org/package/2006/relationships"><Relationship Id="rId2" Type="http://schemas.openxmlformats.org/officeDocument/2006/relationships/hyperlink" Target="METOD_SP_2016.pdf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162.xml"/><Relationship Id="rId13" Type="http://schemas.openxmlformats.org/officeDocument/2006/relationships/slide" Target="slide175.xml"/><Relationship Id="rId18" Type="http://schemas.openxmlformats.org/officeDocument/2006/relationships/slide" Target="slide181.xml"/><Relationship Id="rId3" Type="http://schemas.openxmlformats.org/officeDocument/2006/relationships/hyperlink" Target="LAB3_8_SP_2018.pdf" TargetMode="External"/><Relationship Id="rId7" Type="http://schemas.openxmlformats.org/officeDocument/2006/relationships/slide" Target="slide225.xml"/><Relationship Id="rId12" Type="http://schemas.openxmlformats.org/officeDocument/2006/relationships/slide" Target="slide223.xml"/><Relationship Id="rId17" Type="http://schemas.openxmlformats.org/officeDocument/2006/relationships/slide" Target="slide178.xml"/><Relationship Id="rId2" Type="http://schemas.openxmlformats.org/officeDocument/2006/relationships/slide" Target="slide28.xml"/><Relationship Id="rId16" Type="http://schemas.openxmlformats.org/officeDocument/2006/relationships/slide" Target="slide17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47.xml"/><Relationship Id="rId11" Type="http://schemas.openxmlformats.org/officeDocument/2006/relationships/slide" Target="slide196.xml"/><Relationship Id="rId5" Type="http://schemas.openxmlformats.org/officeDocument/2006/relationships/slide" Target="slide186.xml"/><Relationship Id="rId15" Type="http://schemas.openxmlformats.org/officeDocument/2006/relationships/slide" Target="slide177.xml"/><Relationship Id="rId10" Type="http://schemas.openxmlformats.org/officeDocument/2006/relationships/slide" Target="slide195.xml"/><Relationship Id="rId19" Type="http://schemas.openxmlformats.org/officeDocument/2006/relationships/slide" Target="slide172.xml"/><Relationship Id="rId4" Type="http://schemas.openxmlformats.org/officeDocument/2006/relationships/hyperlink" Target="file:///D:\2017_2018\Kaf\&#1057;&#1055;_2018\PPT\LAB3_8_SP_2018.docx" TargetMode="External"/><Relationship Id="rId9" Type="http://schemas.openxmlformats.org/officeDocument/2006/relationships/slide" Target="slide161.xml"/><Relationship Id="rId14" Type="http://schemas.openxmlformats.org/officeDocument/2006/relationships/slide" Target="slide148.xml"/></Relationships>
</file>

<file path=ppt/slides/_rels/slide4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2.xml.rels><?xml version="1.0" encoding="UTF-8" standalone="yes"?>
<Relationships xmlns="http://schemas.openxmlformats.org/package/2006/relationships"><Relationship Id="rId2" Type="http://schemas.openxmlformats.org/officeDocument/2006/relationships/slide" Target="slide196.xml"/><Relationship Id="rId1" Type="http://schemas.openxmlformats.org/officeDocument/2006/relationships/slideLayout" Target="../slideLayouts/slideLayout2.xml"/></Relationships>
</file>

<file path=ppt/slides/_rels/slide433.xml.rels><?xml version="1.0" encoding="UTF-8" standalone="yes"?>
<Relationships xmlns="http://schemas.openxmlformats.org/package/2006/relationships"><Relationship Id="rId2" Type="http://schemas.openxmlformats.org/officeDocument/2006/relationships/slide" Target="slide449.xml"/><Relationship Id="rId1" Type="http://schemas.openxmlformats.org/officeDocument/2006/relationships/slideLayout" Target="../slideLayouts/slideLayout2.xml"/></Relationships>
</file>

<file path=ppt/slides/_rels/slide434.xml.rels><?xml version="1.0" encoding="UTF-8" standalone="yes"?>
<Relationships xmlns="http://schemas.openxmlformats.org/package/2006/relationships"><Relationship Id="rId8" Type="http://schemas.openxmlformats.org/officeDocument/2006/relationships/slide" Target="slide436.xml"/><Relationship Id="rId13" Type="http://schemas.openxmlformats.org/officeDocument/2006/relationships/slide" Target="slide439.xml"/><Relationship Id="rId3" Type="http://schemas.openxmlformats.org/officeDocument/2006/relationships/slide" Target="slide386.xml"/><Relationship Id="rId7" Type="http://schemas.openxmlformats.org/officeDocument/2006/relationships/slide" Target="slide394.xml"/><Relationship Id="rId12" Type="http://schemas.openxmlformats.org/officeDocument/2006/relationships/slide" Target="slide438.xml"/><Relationship Id="rId2" Type="http://schemas.openxmlformats.org/officeDocument/2006/relationships/notesSlide" Target="../notesSlides/notesSlide19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89.xml"/><Relationship Id="rId11" Type="http://schemas.openxmlformats.org/officeDocument/2006/relationships/slide" Target="slide493.xml"/><Relationship Id="rId5" Type="http://schemas.openxmlformats.org/officeDocument/2006/relationships/slide" Target="slide488.xml"/><Relationship Id="rId15" Type="http://schemas.openxmlformats.org/officeDocument/2006/relationships/hyperlink" Target="VAR3_KR_2019.pdf" TargetMode="External"/><Relationship Id="rId10" Type="http://schemas.openxmlformats.org/officeDocument/2006/relationships/slide" Target="slide437.xml"/><Relationship Id="rId4" Type="http://schemas.openxmlformats.org/officeDocument/2006/relationships/slide" Target="slide435.xml"/><Relationship Id="rId9" Type="http://schemas.openxmlformats.org/officeDocument/2006/relationships/slide" Target="slide490.xml"/><Relationship Id="rId14" Type="http://schemas.openxmlformats.org/officeDocument/2006/relationships/slide" Target="slide494.xml"/></Relationships>
</file>

<file path=ppt/slides/_rels/slide435.xml.rels><?xml version="1.0" encoding="UTF-8" standalone="yes"?>
<Relationships xmlns="http://schemas.openxmlformats.org/package/2006/relationships"><Relationship Id="rId3" Type="http://schemas.openxmlformats.org/officeDocument/2006/relationships/slide" Target="slide488.xml"/><Relationship Id="rId2" Type="http://schemas.openxmlformats.org/officeDocument/2006/relationships/slide" Target="slide43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94.xml"/><Relationship Id="rId4" Type="http://schemas.openxmlformats.org/officeDocument/2006/relationships/slide" Target="slide489.xml"/></Relationships>
</file>

<file path=ppt/slides/_rels/slide436.xml.rels><?xml version="1.0" encoding="UTF-8" standalone="yes"?>
<Relationships xmlns="http://schemas.openxmlformats.org/package/2006/relationships"><Relationship Id="rId3" Type="http://schemas.openxmlformats.org/officeDocument/2006/relationships/slide" Target="slide490.xml"/><Relationship Id="rId2" Type="http://schemas.openxmlformats.org/officeDocument/2006/relationships/slide" Target="slide436.xml"/><Relationship Id="rId1" Type="http://schemas.openxmlformats.org/officeDocument/2006/relationships/slideLayout" Target="../slideLayouts/slideLayout2.xml"/></Relationships>
</file>

<file path=ppt/slides/_rels/slide437.xml.rels><?xml version="1.0" encoding="UTF-8" standalone="yes"?>
<Relationships xmlns="http://schemas.openxmlformats.org/package/2006/relationships"><Relationship Id="rId3" Type="http://schemas.openxmlformats.org/officeDocument/2006/relationships/slide" Target="slide493.xml"/><Relationship Id="rId2" Type="http://schemas.openxmlformats.org/officeDocument/2006/relationships/slide" Target="slide437.xml"/><Relationship Id="rId1" Type="http://schemas.openxmlformats.org/officeDocument/2006/relationships/slideLayout" Target="../slideLayouts/slideLayout2.xml"/></Relationships>
</file>

<file path=ppt/slides/_rels/slide438.xml.rels><?xml version="1.0" encoding="UTF-8" standalone="yes"?>
<Relationships xmlns="http://schemas.openxmlformats.org/package/2006/relationships"><Relationship Id="rId3" Type="http://schemas.openxmlformats.org/officeDocument/2006/relationships/slide" Target="slide439.xml"/><Relationship Id="rId2" Type="http://schemas.openxmlformats.org/officeDocument/2006/relationships/slide" Target="slide43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93.xml"/><Relationship Id="rId4" Type="http://schemas.openxmlformats.org/officeDocument/2006/relationships/slide" Target="slide494.xml"/></Relationships>
</file>

<file path=ppt/slides/_rels/slide439.xml.rels><?xml version="1.0" encoding="UTF-8" standalone="yes"?>
<Relationships xmlns="http://schemas.openxmlformats.org/package/2006/relationships"><Relationship Id="rId3" Type="http://schemas.openxmlformats.org/officeDocument/2006/relationships/slide" Target="slide439.xml"/><Relationship Id="rId2" Type="http://schemas.openxmlformats.org/officeDocument/2006/relationships/slide" Target="slide43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93.xml"/><Relationship Id="rId4" Type="http://schemas.openxmlformats.org/officeDocument/2006/relationships/slide" Target="slide494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162.xml"/><Relationship Id="rId13" Type="http://schemas.openxmlformats.org/officeDocument/2006/relationships/slide" Target="slide148.xml"/><Relationship Id="rId18" Type="http://schemas.openxmlformats.org/officeDocument/2006/relationships/slide" Target="slide178.xml"/><Relationship Id="rId3" Type="http://schemas.openxmlformats.org/officeDocument/2006/relationships/hyperlink" Target="LAB3_8_SP_2018.pdf" TargetMode="External"/><Relationship Id="rId7" Type="http://schemas.openxmlformats.org/officeDocument/2006/relationships/slide" Target="slide100.xml"/><Relationship Id="rId12" Type="http://schemas.openxmlformats.org/officeDocument/2006/relationships/slide" Target="slide175.xml"/><Relationship Id="rId17" Type="http://schemas.openxmlformats.org/officeDocument/2006/relationships/slide" Target="slide179.xml"/><Relationship Id="rId2" Type="http://schemas.openxmlformats.org/officeDocument/2006/relationships/slide" Target="slide28.xml"/><Relationship Id="rId16" Type="http://schemas.openxmlformats.org/officeDocument/2006/relationships/slide" Target="slide17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2.xml"/><Relationship Id="rId11" Type="http://schemas.openxmlformats.org/officeDocument/2006/relationships/slide" Target="slide223.xml"/><Relationship Id="rId5" Type="http://schemas.openxmlformats.org/officeDocument/2006/relationships/slide" Target="slide289.xml"/><Relationship Id="rId15" Type="http://schemas.openxmlformats.org/officeDocument/2006/relationships/slide" Target="slide150.xml"/><Relationship Id="rId10" Type="http://schemas.openxmlformats.org/officeDocument/2006/relationships/slide" Target="slide227.xml"/><Relationship Id="rId19" Type="http://schemas.openxmlformats.org/officeDocument/2006/relationships/slide" Target="slide172.xml"/><Relationship Id="rId4" Type="http://schemas.openxmlformats.org/officeDocument/2006/relationships/hyperlink" Target="file:///D:\2017_2018\Kaf\&#1057;&#1055;_2018\PPT\LAB3_8_SP_2018.docx" TargetMode="External"/><Relationship Id="rId9" Type="http://schemas.openxmlformats.org/officeDocument/2006/relationships/slide" Target="slide225.xml"/><Relationship Id="rId14" Type="http://schemas.openxmlformats.org/officeDocument/2006/relationships/slide" Target="slide166.xml"/></Relationships>
</file>

<file path=ppt/slides/_rels/slide4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emf"/><Relationship Id="rId2" Type="http://schemas.openxmlformats.org/officeDocument/2006/relationships/oleObject" Target="../embeddings/oleObject50.bin"/><Relationship Id="rId1" Type="http://schemas.openxmlformats.org/officeDocument/2006/relationships/slideLayout" Target="../slideLayouts/slideLayout2.xml"/></Relationships>
</file>

<file path=ppt/slides/_rels/slide441.xml.rels><?xml version="1.0" encoding="UTF-8" standalone="yes"?>
<Relationships xmlns="http://schemas.openxmlformats.org/package/2006/relationships"><Relationship Id="rId3" Type="http://schemas.openxmlformats.org/officeDocument/2006/relationships/slide" Target="slide395.xml"/><Relationship Id="rId2" Type="http://schemas.openxmlformats.org/officeDocument/2006/relationships/slide" Target="slide397.xml"/><Relationship Id="rId1" Type="http://schemas.openxmlformats.org/officeDocument/2006/relationships/slideLayout" Target="../slideLayouts/slideLayout2.xml"/></Relationships>
</file>

<file path=ppt/slides/_rels/slide442.xml.rels><?xml version="1.0" encoding="UTF-8" standalone="yes"?>
<Relationships xmlns="http://schemas.openxmlformats.org/package/2006/relationships"><Relationship Id="rId3" Type="http://schemas.openxmlformats.org/officeDocument/2006/relationships/slide" Target="slide450.xml"/><Relationship Id="rId2" Type="http://schemas.openxmlformats.org/officeDocument/2006/relationships/slide" Target="slide38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52.xml"/><Relationship Id="rId4" Type="http://schemas.openxmlformats.org/officeDocument/2006/relationships/slide" Target="slide451.xml"/></Relationships>
</file>

<file path=ppt/slides/_rels/slide443.xml.rels><?xml version="1.0" encoding="UTF-8" standalone="yes"?>
<Relationships xmlns="http://schemas.openxmlformats.org/package/2006/relationships"><Relationship Id="rId8" Type="http://schemas.openxmlformats.org/officeDocument/2006/relationships/slide" Target="slide428.xml"/><Relationship Id="rId13" Type="http://schemas.openxmlformats.org/officeDocument/2006/relationships/slide" Target="slide439.xml"/><Relationship Id="rId3" Type="http://schemas.openxmlformats.org/officeDocument/2006/relationships/hyperlink" Target="file:///H:\&#1057;&#1055;_2017\&#1050;&#1056;\&#1044;&#1054;&#1050;_&#1054;&#1073;&#1088;&#1072;&#1079;&#1094;&#1099;\&#1051;&#1080;&#1089;&#1090;&#1080;&#1085;&#1075;_2014_&#1086;&#1073;&#1086;&#1073;&#1097;&#1077;&#1085;&#1085;&#1099;&#1081;_&#1086;&#1073;&#1088;&#1072;&#1079;&#1077;&#1094;.doc" TargetMode="External"/><Relationship Id="rId7" Type="http://schemas.openxmlformats.org/officeDocument/2006/relationships/slide" Target="slide429.xml"/><Relationship Id="rId12" Type="http://schemas.openxmlformats.org/officeDocument/2006/relationships/slide" Target="slide436.xml"/><Relationship Id="rId2" Type="http://schemas.openxmlformats.org/officeDocument/2006/relationships/slide" Target="slide44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22.xml"/><Relationship Id="rId11" Type="http://schemas.openxmlformats.org/officeDocument/2006/relationships/slide" Target="slide435.xml"/><Relationship Id="rId5" Type="http://schemas.openxmlformats.org/officeDocument/2006/relationships/slide" Target="slide445.xml"/><Relationship Id="rId10" Type="http://schemas.openxmlformats.org/officeDocument/2006/relationships/slide" Target="slide430.xml"/><Relationship Id="rId4" Type="http://schemas.openxmlformats.org/officeDocument/2006/relationships/hyperlink" Target="file:///H:\&#1057;&#1055;_2017\PPT\tsrWt.pdf" TargetMode="External"/><Relationship Id="rId9" Type="http://schemas.openxmlformats.org/officeDocument/2006/relationships/slide" Target="slide427.xml"/><Relationship Id="rId14" Type="http://schemas.openxmlformats.org/officeDocument/2006/relationships/slide" Target="slide437.xml"/></Relationships>
</file>

<file path=ppt/slides/_rels/slide4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5.xml.rels><?xml version="1.0" encoding="UTF-8" standalone="yes"?>
<Relationships xmlns="http://schemas.openxmlformats.org/package/2006/relationships"><Relationship Id="rId3" Type="http://schemas.openxmlformats.org/officeDocument/2006/relationships/slide" Target="slide444.xml"/><Relationship Id="rId2" Type="http://schemas.openxmlformats.org/officeDocument/2006/relationships/slide" Target="slide44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46.xml"/><Relationship Id="rId4" Type="http://schemas.openxmlformats.org/officeDocument/2006/relationships/slide" Target="slide387.xml"/></Relationships>
</file>

<file path=ppt/slides/_rels/slide446.xml.rels><?xml version="1.0" encoding="UTF-8" standalone="yes"?>
<Relationships xmlns="http://schemas.openxmlformats.org/package/2006/relationships"><Relationship Id="rId3" Type="http://schemas.openxmlformats.org/officeDocument/2006/relationships/slide" Target="slide448.xml"/><Relationship Id="rId2" Type="http://schemas.openxmlformats.org/officeDocument/2006/relationships/slide" Target="slide449.xml"/><Relationship Id="rId1" Type="http://schemas.openxmlformats.org/officeDocument/2006/relationships/slideLayout" Target="../slideLayouts/slideLayout2.xml"/></Relationships>
</file>

<file path=ppt/slides/_rels/slide4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8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slide" Target="slide386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4.xml"/><Relationship Id="rId4" Type="http://schemas.openxmlformats.org/officeDocument/2006/relationships/slide" Target="slide55.xml"/></Relationships>
</file>

<file path=ppt/slides/_rels/slide449.xml.rels><?xml version="1.0" encoding="UTF-8" standalone="yes"?>
<Relationships xmlns="http://schemas.openxmlformats.org/package/2006/relationships"><Relationship Id="rId8" Type="http://schemas.openxmlformats.org/officeDocument/2006/relationships/hyperlink" Target="&#1054;&#1055;_2019_&#1086;&#1073;&#1088;&#1072;&#1079;&#1077;&#1094;.pdf" TargetMode="External"/><Relationship Id="rId13" Type="http://schemas.openxmlformats.org/officeDocument/2006/relationships/hyperlink" Target="&#1055;&#1052;&#1048;_2019_&#1086;&#1073;&#1088;&#1072;&#1079;&#1077;&#1094;.pdf" TargetMode="External"/><Relationship Id="rId18" Type="http://schemas.openxmlformats.org/officeDocument/2006/relationships/slide" Target="slide484.xml"/><Relationship Id="rId3" Type="http://schemas.openxmlformats.org/officeDocument/2006/relationships/slide" Target="slide386.xml"/><Relationship Id="rId7" Type="http://schemas.openxmlformats.org/officeDocument/2006/relationships/hyperlink" Target="&#1058;&#1054;_2019_&#1086;&#1073;&#1088;&#1072;&#1079;&#1077;&#1094;.pdf" TargetMode="External"/><Relationship Id="rId12" Type="http://schemas.openxmlformats.org/officeDocument/2006/relationships/hyperlink" Target="&#1056;&#1057;&#1055;_2019_&#1086;&#1073;&#1088;&#1072;&#1079;&#1077;&#1094;.pdf" TargetMode="External"/><Relationship Id="rId17" Type="http://schemas.openxmlformats.org/officeDocument/2006/relationships/hyperlink" Target="&#1058;&#1077;&#1082;&#1089;&#1090;_&#1055;&#1086;&#1088;&#1090;.pdf" TargetMode="External"/><Relationship Id="rId2" Type="http://schemas.openxmlformats.org/officeDocument/2006/relationships/slide" Target="slide442.xml"/><Relationship Id="rId16" Type="http://schemas.openxmlformats.org/officeDocument/2006/relationships/hyperlink" Target="&#1058;&#1077;&#1082;&#1089;&#1090;_&#1041;&#1091;&#1092;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8;&#1047;_2019_&#1086;&#1073;&#1088;&#1072;&#1079;&#1077;&#1094;.pdf" TargetMode="External"/><Relationship Id="rId11" Type="http://schemas.openxmlformats.org/officeDocument/2006/relationships/hyperlink" Target="&#1056;&#1055;_2019_&#1086;&#1073;&#1088;&#1072;&#1079;&#1077;&#1094;.pdf" TargetMode="External"/><Relationship Id="rId5" Type="http://schemas.openxmlformats.org/officeDocument/2006/relationships/slide" Target="slide447.xml"/><Relationship Id="rId15" Type="http://schemas.openxmlformats.org/officeDocument/2006/relationships/hyperlink" Target="&#1051;&#1080;&#1089;&#1090;&#1080;&#1085;&#1075;%20&#1087;&#1088;&#1086;&#1089;&#1090;&#1086;&#1081;_2019.pdf" TargetMode="External"/><Relationship Id="rId10" Type="http://schemas.openxmlformats.org/officeDocument/2006/relationships/hyperlink" Target="file:///D:\2018_2019\Kaf\&#1057;&#1055;_2019\PPT\&#1048;&#1089;&#1093;&#1086;&#1076;&#1085;&#1099;&#1081;%20&#1090;&#1077;&#1082;&#1089;&#1090;%20&#1050;&#1056;_2019.pdf" TargetMode="External"/><Relationship Id="rId4" Type="http://schemas.openxmlformats.org/officeDocument/2006/relationships/slide" Target="slide49.xml"/><Relationship Id="rId9" Type="http://schemas.openxmlformats.org/officeDocument/2006/relationships/hyperlink" Target="&#1051;&#1080;&#1089;&#1090;&#1080;&#1085;&#1075;_2019_&#1086;&#1073;&#1086;&#1073;&#1097;&#1077;&#1085;&#1085;&#1099;&#1081;_&#1086;&#1073;&#1088;&#1072;&#1079;&#1077;&#1094;.pdf" TargetMode="External"/><Relationship Id="rId14" Type="http://schemas.openxmlformats.org/officeDocument/2006/relationships/hyperlink" Target="tsrWt.pdf" TargetMode="Externa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162.xml"/><Relationship Id="rId13" Type="http://schemas.openxmlformats.org/officeDocument/2006/relationships/slide" Target="slide148.xml"/><Relationship Id="rId18" Type="http://schemas.openxmlformats.org/officeDocument/2006/relationships/slide" Target="slide178.xml"/><Relationship Id="rId3" Type="http://schemas.openxmlformats.org/officeDocument/2006/relationships/hyperlink" Target="LAB3_8_SP_2018.pdf" TargetMode="External"/><Relationship Id="rId7" Type="http://schemas.openxmlformats.org/officeDocument/2006/relationships/slide" Target="slide100.xml"/><Relationship Id="rId12" Type="http://schemas.openxmlformats.org/officeDocument/2006/relationships/slide" Target="slide175.xml"/><Relationship Id="rId17" Type="http://schemas.openxmlformats.org/officeDocument/2006/relationships/slide" Target="slide179.xml"/><Relationship Id="rId2" Type="http://schemas.openxmlformats.org/officeDocument/2006/relationships/slide" Target="slide28.xml"/><Relationship Id="rId16" Type="http://schemas.openxmlformats.org/officeDocument/2006/relationships/slide" Target="slide17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2.xml"/><Relationship Id="rId11" Type="http://schemas.openxmlformats.org/officeDocument/2006/relationships/slide" Target="slide223.xml"/><Relationship Id="rId5" Type="http://schemas.openxmlformats.org/officeDocument/2006/relationships/slide" Target="slide289.xml"/><Relationship Id="rId15" Type="http://schemas.openxmlformats.org/officeDocument/2006/relationships/slide" Target="slide150.xml"/><Relationship Id="rId10" Type="http://schemas.openxmlformats.org/officeDocument/2006/relationships/slide" Target="slide227.xml"/><Relationship Id="rId19" Type="http://schemas.openxmlformats.org/officeDocument/2006/relationships/slide" Target="slide172.xml"/><Relationship Id="rId4" Type="http://schemas.openxmlformats.org/officeDocument/2006/relationships/hyperlink" Target="file:///D:\2017_2018\Kaf\&#1057;&#1055;_2018\PPT\LAB3_8_SP_2018.docx" TargetMode="External"/><Relationship Id="rId9" Type="http://schemas.openxmlformats.org/officeDocument/2006/relationships/slide" Target="slide225.xml"/><Relationship Id="rId14" Type="http://schemas.openxmlformats.org/officeDocument/2006/relationships/slide" Target="slide166.xml"/></Relationships>
</file>

<file path=ppt/slides/_rels/slide450.xml.rels><?xml version="1.0" encoding="UTF-8" standalone="yes"?>
<Relationships xmlns="http://schemas.openxmlformats.org/package/2006/relationships"><Relationship Id="rId3" Type="http://schemas.openxmlformats.org/officeDocument/2006/relationships/slide" Target="slide386.xml"/><Relationship Id="rId2" Type="http://schemas.openxmlformats.org/officeDocument/2006/relationships/notesSlide" Target="../notesSlides/notesSlide19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0.emf"/><Relationship Id="rId4" Type="http://schemas.openxmlformats.org/officeDocument/2006/relationships/oleObject" Target="../embeddings/oleObject51.bin"/></Relationships>
</file>

<file path=ppt/slides/_rels/slide4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oleObject" Target="../embeddings/oleObject52.bin"/><Relationship Id="rId1" Type="http://schemas.openxmlformats.org/officeDocument/2006/relationships/slideLayout" Target="../slideLayouts/slideLayout2.xml"/><Relationship Id="rId4" Type="http://schemas.openxmlformats.org/officeDocument/2006/relationships/slide" Target="slide386.xml"/></Relationships>
</file>

<file path=ppt/slides/_rels/slide4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emf"/><Relationship Id="rId2" Type="http://schemas.openxmlformats.org/officeDocument/2006/relationships/oleObject" Target="../embeddings/oleObject53.bin"/><Relationship Id="rId1" Type="http://schemas.openxmlformats.org/officeDocument/2006/relationships/slideLayout" Target="../slideLayouts/slideLayout2.xml"/><Relationship Id="rId4" Type="http://schemas.openxmlformats.org/officeDocument/2006/relationships/slide" Target="slide386.xml"/></Relationships>
</file>

<file path=ppt/slides/_rels/slide4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6.xml"/><Relationship Id="rId1" Type="http://schemas.openxmlformats.org/officeDocument/2006/relationships/slideLayout" Target="../slideLayouts/slideLayout6.xml"/></Relationships>
</file>

<file path=ppt/slides/_rels/slide454.xml.rels><?xml version="1.0" encoding="UTF-8" standalone="yes"?>
<Relationships xmlns="http://schemas.openxmlformats.org/package/2006/relationships"><Relationship Id="rId8" Type="http://schemas.openxmlformats.org/officeDocument/2006/relationships/slide" Target="slide380.xml"/><Relationship Id="rId3" Type="http://schemas.openxmlformats.org/officeDocument/2006/relationships/slide" Target="slide22.xml"/><Relationship Id="rId7" Type="http://schemas.openxmlformats.org/officeDocument/2006/relationships/slide" Target="slide56.xml"/><Relationship Id="rId2" Type="http://schemas.openxmlformats.org/officeDocument/2006/relationships/slide" Target="slide5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5" Type="http://schemas.openxmlformats.org/officeDocument/2006/relationships/slide" Target="slide48.xml"/><Relationship Id="rId4" Type="http://schemas.openxmlformats.org/officeDocument/2006/relationships/slide" Target="slide27.xml"/></Relationships>
</file>

<file path=ppt/slides/_rels/slide4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97.xml"/><Relationship Id="rId1" Type="http://schemas.openxmlformats.org/officeDocument/2006/relationships/slideLayout" Target="../slideLayouts/slideLayout6.xml"/></Relationships>
</file>

<file path=ppt/slides/_rels/slide4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8.xml"/><Relationship Id="rId1" Type="http://schemas.openxmlformats.org/officeDocument/2006/relationships/slideLayout" Target="../slideLayouts/slideLayout6.xml"/></Relationships>
</file>

<file path=ppt/slides/_rels/slide4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9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227.xml"/><Relationship Id="rId13" Type="http://schemas.openxmlformats.org/officeDocument/2006/relationships/slide" Target="slide179.xml"/><Relationship Id="rId3" Type="http://schemas.openxmlformats.org/officeDocument/2006/relationships/hyperlink" Target="LAB3_8_SP_2018.pdf" TargetMode="External"/><Relationship Id="rId7" Type="http://schemas.openxmlformats.org/officeDocument/2006/relationships/slide" Target="slide225.xml"/><Relationship Id="rId12" Type="http://schemas.openxmlformats.org/officeDocument/2006/relationships/slide" Target="slide177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2.xml"/><Relationship Id="rId11" Type="http://schemas.openxmlformats.org/officeDocument/2006/relationships/slide" Target="slide148.xml"/><Relationship Id="rId5" Type="http://schemas.openxmlformats.org/officeDocument/2006/relationships/slide" Target="slide289.xml"/><Relationship Id="rId15" Type="http://schemas.openxmlformats.org/officeDocument/2006/relationships/slide" Target="slide172.xml"/><Relationship Id="rId10" Type="http://schemas.openxmlformats.org/officeDocument/2006/relationships/slide" Target="slide175.xml"/><Relationship Id="rId4" Type="http://schemas.openxmlformats.org/officeDocument/2006/relationships/hyperlink" Target="file:///D:\2017_2018\Kaf\&#1057;&#1055;_2018\PPT\LAB3_8_SP_2018.docx" TargetMode="External"/><Relationship Id="rId9" Type="http://schemas.openxmlformats.org/officeDocument/2006/relationships/slide" Target="slide223.xml"/><Relationship Id="rId14" Type="http://schemas.openxmlformats.org/officeDocument/2006/relationships/slide" Target="slide178.xml"/></Relationships>
</file>

<file path=ppt/slides/_rels/slide4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0.xml"/><Relationship Id="rId1" Type="http://schemas.openxmlformats.org/officeDocument/2006/relationships/slideLayout" Target="../slideLayouts/slideLayout6.xml"/></Relationships>
</file>

<file path=ppt/slides/_rels/slide4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1.xml"/><Relationship Id="rId1" Type="http://schemas.openxmlformats.org/officeDocument/2006/relationships/slideLayout" Target="../slideLayouts/slideLayout6.xml"/></Relationships>
</file>

<file path=ppt/slides/_rels/slide4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2.xml"/><Relationship Id="rId1" Type="http://schemas.openxmlformats.org/officeDocument/2006/relationships/slideLayout" Target="../slideLayouts/slideLayout6.xml"/></Relationships>
</file>

<file path=ppt/slides/_rels/slide4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3.xml"/><Relationship Id="rId1" Type="http://schemas.openxmlformats.org/officeDocument/2006/relationships/slideLayout" Target="../slideLayouts/slideLayout6.xml"/></Relationships>
</file>

<file path=ppt/slides/_rels/slide4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4.xml"/><Relationship Id="rId1" Type="http://schemas.openxmlformats.org/officeDocument/2006/relationships/slideLayout" Target="../slideLayouts/slideLayout6.xml"/></Relationships>
</file>

<file path=ppt/slides/_rels/slide4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5.xml"/><Relationship Id="rId1" Type="http://schemas.openxmlformats.org/officeDocument/2006/relationships/slideLayout" Target="../slideLayouts/slideLayout6.xml"/></Relationships>
</file>

<file path=ppt/slides/_rels/slide4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6.xml"/><Relationship Id="rId1" Type="http://schemas.openxmlformats.org/officeDocument/2006/relationships/slideLayout" Target="../slideLayouts/slideLayout6.xml"/></Relationships>
</file>

<file path=ppt/slides/_rels/slide4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7.xml"/><Relationship Id="rId1" Type="http://schemas.openxmlformats.org/officeDocument/2006/relationships/slideLayout" Target="../slideLayouts/slideLayout6.xml"/></Relationships>
</file>

<file path=ppt/slides/_rels/slide4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8.xml"/><Relationship Id="rId1" Type="http://schemas.openxmlformats.org/officeDocument/2006/relationships/slideLayout" Target="../slideLayouts/slideLayout6.xml"/></Relationships>
</file>

<file path=ppt/slides/_rels/slide469.xml.rels><?xml version="1.0" encoding="UTF-8" standalone="yes"?>
<Relationships xmlns="http://schemas.openxmlformats.org/package/2006/relationships"><Relationship Id="rId8" Type="http://schemas.openxmlformats.org/officeDocument/2006/relationships/slide" Target="slide351.xml"/><Relationship Id="rId13" Type="http://schemas.openxmlformats.org/officeDocument/2006/relationships/slide" Target="slide11.xml"/><Relationship Id="rId3" Type="http://schemas.openxmlformats.org/officeDocument/2006/relationships/slide" Target="slide96.xml"/><Relationship Id="rId7" Type="http://schemas.openxmlformats.org/officeDocument/2006/relationships/slide" Target="slide350.xml"/><Relationship Id="rId12" Type="http://schemas.openxmlformats.org/officeDocument/2006/relationships/slide" Target="slide5.xml"/><Relationship Id="rId2" Type="http://schemas.openxmlformats.org/officeDocument/2006/relationships/notesSlide" Target="../notesSlides/notesSlide20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0.xml"/><Relationship Id="rId11" Type="http://schemas.openxmlformats.org/officeDocument/2006/relationships/slide" Target="slide6.xml"/><Relationship Id="rId5" Type="http://schemas.openxmlformats.org/officeDocument/2006/relationships/slide" Target="slide101.xml"/><Relationship Id="rId15" Type="http://schemas.openxmlformats.org/officeDocument/2006/relationships/slide" Target="slide27.xml"/><Relationship Id="rId10" Type="http://schemas.openxmlformats.org/officeDocument/2006/relationships/slide" Target="slide282.xml"/><Relationship Id="rId4" Type="http://schemas.openxmlformats.org/officeDocument/2006/relationships/slide" Target="slide99.xml"/><Relationship Id="rId9" Type="http://schemas.openxmlformats.org/officeDocument/2006/relationships/slide" Target="slide496.xml"/><Relationship Id="rId14" Type="http://schemas.openxmlformats.org/officeDocument/2006/relationships/slide" Target="slide11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0.xml.rels><?xml version="1.0" encoding="UTF-8" standalone="yes"?>
<Relationships xmlns="http://schemas.openxmlformats.org/package/2006/relationships"><Relationship Id="rId8" Type="http://schemas.openxmlformats.org/officeDocument/2006/relationships/slide" Target="slide351.xml"/><Relationship Id="rId13" Type="http://schemas.openxmlformats.org/officeDocument/2006/relationships/slide" Target="slide11.xml"/><Relationship Id="rId3" Type="http://schemas.openxmlformats.org/officeDocument/2006/relationships/slide" Target="slide96.xml"/><Relationship Id="rId7" Type="http://schemas.openxmlformats.org/officeDocument/2006/relationships/slide" Target="slide350.xml"/><Relationship Id="rId12" Type="http://schemas.openxmlformats.org/officeDocument/2006/relationships/slide" Target="slide5.xml"/><Relationship Id="rId2" Type="http://schemas.openxmlformats.org/officeDocument/2006/relationships/notesSlide" Target="../notesSlides/notesSlide2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0.xml"/><Relationship Id="rId11" Type="http://schemas.openxmlformats.org/officeDocument/2006/relationships/slide" Target="slide6.xml"/><Relationship Id="rId5" Type="http://schemas.openxmlformats.org/officeDocument/2006/relationships/slide" Target="slide101.xml"/><Relationship Id="rId15" Type="http://schemas.openxmlformats.org/officeDocument/2006/relationships/slide" Target="slide27.xml"/><Relationship Id="rId10" Type="http://schemas.openxmlformats.org/officeDocument/2006/relationships/slide" Target="slide282.xml"/><Relationship Id="rId4" Type="http://schemas.openxmlformats.org/officeDocument/2006/relationships/slide" Target="slide99.xml"/><Relationship Id="rId9" Type="http://schemas.openxmlformats.org/officeDocument/2006/relationships/slide" Target="slide496.xml"/><Relationship Id="rId14" Type="http://schemas.openxmlformats.org/officeDocument/2006/relationships/slide" Target="slide114.xml"/></Relationships>
</file>

<file path=ppt/slides/_rels/slide4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1.xml"/><Relationship Id="rId1" Type="http://schemas.openxmlformats.org/officeDocument/2006/relationships/slideLayout" Target="../slideLayouts/slideLayout2.xml"/></Relationships>
</file>

<file path=ppt/slides/_rels/slide472.xml.rels><?xml version="1.0" encoding="UTF-8" standalone="yes"?>
<Relationships xmlns="http://schemas.openxmlformats.org/package/2006/relationships"><Relationship Id="rId8" Type="http://schemas.openxmlformats.org/officeDocument/2006/relationships/slide" Target="slide351.xml"/><Relationship Id="rId13" Type="http://schemas.openxmlformats.org/officeDocument/2006/relationships/slide" Target="slide205.xml"/><Relationship Id="rId18" Type="http://schemas.openxmlformats.org/officeDocument/2006/relationships/slide" Target="slide11.xml"/><Relationship Id="rId3" Type="http://schemas.openxmlformats.org/officeDocument/2006/relationships/slide" Target="slide99.xml"/><Relationship Id="rId21" Type="http://schemas.openxmlformats.org/officeDocument/2006/relationships/slide" Target="slide500.xml"/><Relationship Id="rId7" Type="http://schemas.openxmlformats.org/officeDocument/2006/relationships/slide" Target="slide350.xml"/><Relationship Id="rId12" Type="http://schemas.openxmlformats.org/officeDocument/2006/relationships/slide" Target="slide282.xml"/><Relationship Id="rId17" Type="http://schemas.openxmlformats.org/officeDocument/2006/relationships/slide" Target="slide5.xml"/><Relationship Id="rId2" Type="http://schemas.openxmlformats.org/officeDocument/2006/relationships/slide" Target="slide96.xml"/><Relationship Id="rId16" Type="http://schemas.openxmlformats.org/officeDocument/2006/relationships/slide" Target="slide6.xml"/><Relationship Id="rId20" Type="http://schemas.openxmlformats.org/officeDocument/2006/relationships/slide" Target="slide2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4.xml"/><Relationship Id="rId11" Type="http://schemas.openxmlformats.org/officeDocument/2006/relationships/slide" Target="slide210.xml"/><Relationship Id="rId5" Type="http://schemas.openxmlformats.org/officeDocument/2006/relationships/slide" Target="slide90.xml"/><Relationship Id="rId15" Type="http://schemas.openxmlformats.org/officeDocument/2006/relationships/slide" Target="slide52.xml"/><Relationship Id="rId10" Type="http://schemas.openxmlformats.org/officeDocument/2006/relationships/slide" Target="slide208.xml"/><Relationship Id="rId19" Type="http://schemas.openxmlformats.org/officeDocument/2006/relationships/slide" Target="slide114.xml"/><Relationship Id="rId4" Type="http://schemas.openxmlformats.org/officeDocument/2006/relationships/slide" Target="slide101.xml"/><Relationship Id="rId9" Type="http://schemas.openxmlformats.org/officeDocument/2006/relationships/slide" Target="slide496.xml"/><Relationship Id="rId14" Type="http://schemas.openxmlformats.org/officeDocument/2006/relationships/slide" Target="slide49.xml"/></Relationships>
</file>

<file path=ppt/slides/_rels/slide473.xml.rels><?xml version="1.0" encoding="UTF-8" standalone="yes"?>
<Relationships xmlns="http://schemas.openxmlformats.org/package/2006/relationships"><Relationship Id="rId8" Type="http://schemas.openxmlformats.org/officeDocument/2006/relationships/slide" Target="slide154.xml"/><Relationship Id="rId13" Type="http://schemas.openxmlformats.org/officeDocument/2006/relationships/slide" Target="slide210.xml"/><Relationship Id="rId18" Type="http://schemas.openxmlformats.org/officeDocument/2006/relationships/slide" Target="slide6.xml"/><Relationship Id="rId3" Type="http://schemas.openxmlformats.org/officeDocument/2006/relationships/slide" Target="slide233.xml"/><Relationship Id="rId21" Type="http://schemas.openxmlformats.org/officeDocument/2006/relationships/slide" Target="slide27.xml"/><Relationship Id="rId7" Type="http://schemas.openxmlformats.org/officeDocument/2006/relationships/slide" Target="slide225.xml"/><Relationship Id="rId12" Type="http://schemas.openxmlformats.org/officeDocument/2006/relationships/slide" Target="slide208.xml"/><Relationship Id="rId17" Type="http://schemas.openxmlformats.org/officeDocument/2006/relationships/slide" Target="slide52.xml"/><Relationship Id="rId2" Type="http://schemas.openxmlformats.org/officeDocument/2006/relationships/slide" Target="slide259.xml"/><Relationship Id="rId16" Type="http://schemas.openxmlformats.org/officeDocument/2006/relationships/slide" Target="slide49.xml"/><Relationship Id="rId20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72.xml"/><Relationship Id="rId11" Type="http://schemas.openxmlformats.org/officeDocument/2006/relationships/slide" Target="slide351.xml"/><Relationship Id="rId5" Type="http://schemas.openxmlformats.org/officeDocument/2006/relationships/slide" Target="slide356.xml"/><Relationship Id="rId15" Type="http://schemas.openxmlformats.org/officeDocument/2006/relationships/slide" Target="slide205.xml"/><Relationship Id="rId10" Type="http://schemas.openxmlformats.org/officeDocument/2006/relationships/slide" Target="slide221.xml"/><Relationship Id="rId19" Type="http://schemas.openxmlformats.org/officeDocument/2006/relationships/slide" Target="slide5.xml"/><Relationship Id="rId4" Type="http://schemas.openxmlformats.org/officeDocument/2006/relationships/slide" Target="slide294.xml"/><Relationship Id="rId9" Type="http://schemas.openxmlformats.org/officeDocument/2006/relationships/slide" Target="slide218.xml"/><Relationship Id="rId14" Type="http://schemas.openxmlformats.org/officeDocument/2006/relationships/slide" Target="slide282.xml"/><Relationship Id="rId22" Type="http://schemas.openxmlformats.org/officeDocument/2006/relationships/slide" Target="slide500.xml"/></Relationships>
</file>

<file path=ppt/slides/_rels/slide474.xml.rels><?xml version="1.0" encoding="UTF-8" standalone="yes"?>
<Relationships xmlns="http://schemas.openxmlformats.org/package/2006/relationships"><Relationship Id="rId3" Type="http://schemas.openxmlformats.org/officeDocument/2006/relationships/slide" Target="slide482.xml"/><Relationship Id="rId2" Type="http://schemas.openxmlformats.org/officeDocument/2006/relationships/slide" Target="slide47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76.xml"/></Relationships>
</file>

<file path=ppt/slides/_rels/slide475.xml.rels><?xml version="1.0" encoding="UTF-8" standalone="yes"?>
<Relationships xmlns="http://schemas.openxmlformats.org/package/2006/relationships"><Relationship Id="rId3" Type="http://schemas.openxmlformats.org/officeDocument/2006/relationships/slide" Target="slide477.xml"/><Relationship Id="rId2" Type="http://schemas.openxmlformats.org/officeDocument/2006/relationships/notesSlide" Target="../notesSlides/notesSlide212.xml"/><Relationship Id="rId1" Type="http://schemas.openxmlformats.org/officeDocument/2006/relationships/slideLayout" Target="../slideLayouts/slideLayout2.xml"/></Relationships>
</file>

<file path=ppt/slides/_rels/slide476.xml.rels><?xml version="1.0" encoding="UTF-8" standalone="yes"?>
<Relationships xmlns="http://schemas.openxmlformats.org/package/2006/relationships"><Relationship Id="rId3" Type="http://schemas.openxmlformats.org/officeDocument/2006/relationships/slide" Target="slide478.xml"/><Relationship Id="rId2" Type="http://schemas.openxmlformats.org/officeDocument/2006/relationships/slide" Target="slide481.xml"/><Relationship Id="rId1" Type="http://schemas.openxmlformats.org/officeDocument/2006/relationships/slideLayout" Target="../slideLayouts/slideLayout2.xml"/><Relationship Id="rId4" Type="http://schemas.openxmlformats.org/officeDocument/2006/relationships/hyperlink" Target="&#1042;&#1086;&#1087;&#1088;&#1086;&#1089;&#1099;%20&#1087;&#1086;%20&#1051;&#1056;5_8%20&#1056;&#1077;&#1081;&#1090;&#1080;&#1085;&#1075;%202%20&#1057;&#1055;_2018.pdf" TargetMode="External"/></Relationships>
</file>

<file path=ppt/slides/_rels/slide477.xml.rels><?xml version="1.0" encoding="UTF-8" standalone="yes"?>
<Relationships xmlns="http://schemas.openxmlformats.org/package/2006/relationships"><Relationship Id="rId3" Type="http://schemas.openxmlformats.org/officeDocument/2006/relationships/hyperlink" Target="&#1051;&#1056;/&#1042;&#1086;&#1087;&#1088;&#1086;&#1089;&#1099;%20&#1087;&#1086;%20&#1051;&#1056;1_4%20&#1056;&#1077;&#1081;&#1090;&#1080;&#1085;&#1075;%201%20&#1057;&#1055;.pdf" TargetMode="External"/><Relationship Id="rId2" Type="http://schemas.openxmlformats.org/officeDocument/2006/relationships/slide" Target="slide480.xml"/><Relationship Id="rId1" Type="http://schemas.openxmlformats.org/officeDocument/2006/relationships/slideLayout" Target="../slideLayouts/slideLayout2.xml"/><Relationship Id="rId4" Type="http://schemas.openxmlformats.org/officeDocument/2006/relationships/hyperlink" Target="&#1042;&#1086;&#1087;&#1088;&#1086;&#1089;&#1099;%20&#1087;&#1086;%20&#1051;&#1056;1_4%20&#1056;&#1077;&#1081;&#1090;&#1080;&#1085;&#1075;%201%20&#1057;&#1055;.pdf" TargetMode="External"/></Relationships>
</file>

<file path=ppt/slides/_rels/slide478.xml.rels><?xml version="1.0" encoding="UTF-8" standalone="yes"?>
<Relationships xmlns="http://schemas.openxmlformats.org/package/2006/relationships"><Relationship Id="rId8" Type="http://schemas.openxmlformats.org/officeDocument/2006/relationships/slide" Target="slide479.xml"/><Relationship Id="rId3" Type="http://schemas.openxmlformats.org/officeDocument/2006/relationships/slide" Target="slide481.xml"/><Relationship Id="rId7" Type="http://schemas.openxmlformats.org/officeDocument/2006/relationships/hyperlink" Target="&#1051;&#1056;/&#1042;&#1086;&#1087;&#1088;&#1086;&#1089;&#1099;%20&#1087;&#1086;%20&#1051;&#1056;5_8%20&#1056;&#1077;&#1081;&#1090;&#1080;&#1085;&#1075;%202%20&#1057;&#1055;.pdf" TargetMode="External"/><Relationship Id="rId2" Type="http://schemas.openxmlformats.org/officeDocument/2006/relationships/hyperlink" Target="&#1042;&#1086;&#1087;&#1088;&#1086;&#1089;&#1099;%20&#1076;&#1083;&#1103;%20&#1087;&#1088;&#1080;&#1077;&#1084;&#1072;%20&#1050;&#1056;_2018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42;&#1086;&#1087;&#1088;&#1086;&#1089;&#1099;%20&#1087;&#1086;%20&#1051;&#1056;1_4%20&#1056;&#1077;&#1081;&#1090;&#1080;&#1085;&#1075;%201%20&#1057;&#1055;.pdf" TargetMode="External"/><Relationship Id="rId5" Type="http://schemas.openxmlformats.org/officeDocument/2006/relationships/hyperlink" Target="&#1042;&#1086;&#1087;&#1088;&#1086;&#1089;&#1099;%20&#1087;&#1086;%20&#1051;&#1056;5_8%20&#1056;&#1077;&#1081;&#1090;&#1080;&#1085;&#1075;%202%20&#1057;&#1055;_2018.pdf" TargetMode="External"/><Relationship Id="rId4" Type="http://schemas.openxmlformats.org/officeDocument/2006/relationships/slide" Target="slide483.xml"/></Relationships>
</file>

<file path=ppt/slides/_rels/slide4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445.xml"/><Relationship Id="rId3" Type="http://schemas.openxmlformats.org/officeDocument/2006/relationships/slide" Target="slide385.xml"/><Relationship Id="rId7" Type="http://schemas.openxmlformats.org/officeDocument/2006/relationships/slide" Target="slide449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9.xml"/><Relationship Id="rId11" Type="http://schemas.openxmlformats.org/officeDocument/2006/relationships/slide" Target="slide500.xml"/><Relationship Id="rId5" Type="http://schemas.openxmlformats.org/officeDocument/2006/relationships/slide" Target="slide386.xml"/><Relationship Id="rId10" Type="http://schemas.openxmlformats.org/officeDocument/2006/relationships/slide" Target="slide58.xml"/><Relationship Id="rId4" Type="http://schemas.openxmlformats.org/officeDocument/2006/relationships/slide" Target="slide52.xml"/><Relationship Id="rId9" Type="http://schemas.openxmlformats.org/officeDocument/2006/relationships/slide" Target="slide388.xml"/></Relationships>
</file>

<file path=ppt/slides/_rels/slide480.xml.rels><?xml version="1.0" encoding="UTF-8" standalone="yes"?>
<Relationships xmlns="http://schemas.openxmlformats.org/package/2006/relationships"><Relationship Id="rId3" Type="http://schemas.openxmlformats.org/officeDocument/2006/relationships/hyperlink" Target="&#1042;&#1086;&#1087;&#1088;&#1086;&#1089;&#1099;%20&#1087;&#1086;%20&#1051;&#1056;1_4%20&#1056;&#1077;&#1081;&#1090;&#1080;&#1085;&#1075;%201%20&#1057;&#1055;.pdf" TargetMode="External"/><Relationship Id="rId2" Type="http://schemas.openxmlformats.org/officeDocument/2006/relationships/notesSlide" Target="../notesSlides/notesSlide213.xm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D:\2018_2019\Kaf\&#1057;&#1055;_2019\PPT\&#1058;&#1047;_2019_&#1086;&#1073;&#1088;&#1072;&#1079;&#1077;&#1094;.pdf" TargetMode="External"/></Relationships>
</file>

<file path=ppt/slides/_rels/slide481.xml.rels><?xml version="1.0" encoding="UTF-8" standalone="yes"?>
<Relationships xmlns="http://schemas.openxmlformats.org/package/2006/relationships"><Relationship Id="rId3" Type="http://schemas.openxmlformats.org/officeDocument/2006/relationships/slide" Target="slide484.xml"/><Relationship Id="rId7" Type="http://schemas.openxmlformats.org/officeDocument/2006/relationships/slide" Target="slide487.xml"/><Relationship Id="rId2" Type="http://schemas.openxmlformats.org/officeDocument/2006/relationships/notesSlide" Target="../notesSlides/notesSlide2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86.xml"/><Relationship Id="rId5" Type="http://schemas.openxmlformats.org/officeDocument/2006/relationships/slide" Target="slide485.xml"/><Relationship Id="rId4" Type="http://schemas.openxmlformats.org/officeDocument/2006/relationships/slide" Target="slide483.xml"/></Relationships>
</file>

<file path=ppt/slides/_rels/slide482.xml.rels><?xml version="1.0" encoding="UTF-8" standalone="yes"?>
<Relationships xmlns="http://schemas.openxmlformats.org/package/2006/relationships"><Relationship Id="rId8" Type="http://schemas.openxmlformats.org/officeDocument/2006/relationships/slide" Target="slide485.xml"/><Relationship Id="rId3" Type="http://schemas.openxmlformats.org/officeDocument/2006/relationships/slide" Target="slide483.xml"/><Relationship Id="rId7" Type="http://schemas.openxmlformats.org/officeDocument/2006/relationships/slide" Target="slide476.xml"/><Relationship Id="rId2" Type="http://schemas.openxmlformats.org/officeDocument/2006/relationships/slide" Target="slide48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81.xml"/><Relationship Id="rId5" Type="http://schemas.openxmlformats.org/officeDocument/2006/relationships/slide" Target="slide479.xml"/><Relationship Id="rId10" Type="http://schemas.openxmlformats.org/officeDocument/2006/relationships/slide" Target="slide487.xml"/><Relationship Id="rId4" Type="http://schemas.openxmlformats.org/officeDocument/2006/relationships/slide" Target="slide478.xml"/><Relationship Id="rId9" Type="http://schemas.openxmlformats.org/officeDocument/2006/relationships/slide" Target="slide486.xml"/></Relationships>
</file>

<file path=ppt/slides/_rels/slide483.xml.rels><?xml version="1.0" encoding="UTF-8" standalone="yes"?>
<Relationships xmlns="http://schemas.openxmlformats.org/package/2006/relationships"><Relationship Id="rId3" Type="http://schemas.openxmlformats.org/officeDocument/2006/relationships/hyperlink" Target="&#1042;&#1086;&#1087;&#1088;&#1086;&#1089;&#1099;%20&#1076;&#1083;&#1103;%20&#1087;&#1088;&#1080;&#1077;&#1084;&#1072;%20&#1050;&#1056;_2018.pdf" TargetMode="External"/><Relationship Id="rId7" Type="http://schemas.openxmlformats.org/officeDocument/2006/relationships/slide" Target="slide482.xml"/><Relationship Id="rId2" Type="http://schemas.openxmlformats.org/officeDocument/2006/relationships/slide" Target="slide48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87.xml"/><Relationship Id="rId5" Type="http://schemas.openxmlformats.org/officeDocument/2006/relationships/slide" Target="slide486.xml"/><Relationship Id="rId4" Type="http://schemas.openxmlformats.org/officeDocument/2006/relationships/slide" Target="slide485.xml"/></Relationships>
</file>

<file path=ppt/slides/_rels/slide484.xml.rels><?xml version="1.0" encoding="UTF-8" standalone="yes"?>
<Relationships xmlns="http://schemas.openxmlformats.org/package/2006/relationships"><Relationship Id="rId8" Type="http://schemas.openxmlformats.org/officeDocument/2006/relationships/slide" Target="slide406.xml"/><Relationship Id="rId13" Type="http://schemas.openxmlformats.org/officeDocument/2006/relationships/slide" Target="slide485.xml"/><Relationship Id="rId3" Type="http://schemas.openxmlformats.org/officeDocument/2006/relationships/slide" Target="slide441.xml"/><Relationship Id="rId7" Type="http://schemas.openxmlformats.org/officeDocument/2006/relationships/slide" Target="slide424.xml"/><Relationship Id="rId12" Type="http://schemas.openxmlformats.org/officeDocument/2006/relationships/slide" Target="slide484.xml"/><Relationship Id="rId2" Type="http://schemas.openxmlformats.org/officeDocument/2006/relationships/slide" Target="slide39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92.xml"/><Relationship Id="rId11" Type="http://schemas.openxmlformats.org/officeDocument/2006/relationships/hyperlink" Target="&#1042;&#1086;&#1087;&#1088;&#1086;&#1089;&#1099;%20&#1076;&#1083;&#1103;%20&#1087;&#1088;&#1080;&#1077;&#1084;&#1072;%20&#1050;&#1056;_2018.pdf" TargetMode="External"/><Relationship Id="rId5" Type="http://schemas.openxmlformats.org/officeDocument/2006/relationships/slide" Target="slide423.xml"/><Relationship Id="rId15" Type="http://schemas.openxmlformats.org/officeDocument/2006/relationships/slide" Target="slide487.xml"/><Relationship Id="rId10" Type="http://schemas.openxmlformats.org/officeDocument/2006/relationships/slide" Target="slide159.xml"/><Relationship Id="rId4" Type="http://schemas.openxmlformats.org/officeDocument/2006/relationships/slide" Target="slide422.xml"/><Relationship Id="rId9" Type="http://schemas.openxmlformats.org/officeDocument/2006/relationships/slide" Target="slide161.xml"/><Relationship Id="rId14" Type="http://schemas.openxmlformats.org/officeDocument/2006/relationships/slide" Target="slide486.xml"/></Relationships>
</file>

<file path=ppt/slides/_rels/slide485.xml.rels><?xml version="1.0" encoding="UTF-8" standalone="yes"?>
<Relationships xmlns="http://schemas.openxmlformats.org/package/2006/relationships"><Relationship Id="rId8" Type="http://schemas.openxmlformats.org/officeDocument/2006/relationships/slide" Target="slide196.xml"/><Relationship Id="rId13" Type="http://schemas.openxmlformats.org/officeDocument/2006/relationships/slide" Target="slide485.xml"/><Relationship Id="rId3" Type="http://schemas.openxmlformats.org/officeDocument/2006/relationships/slide" Target="slide394.xml"/><Relationship Id="rId7" Type="http://schemas.openxmlformats.org/officeDocument/2006/relationships/hyperlink" Target="file:///D:\2017_2018\Kaf\&#1057;&#1055;_2018\PPT\METOD_SP_2018.pdf" TargetMode="External"/><Relationship Id="rId12" Type="http://schemas.openxmlformats.org/officeDocument/2006/relationships/slide" Target="slide484.xml"/><Relationship Id="rId2" Type="http://schemas.openxmlformats.org/officeDocument/2006/relationships/slide" Target="slide16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28.xml"/><Relationship Id="rId11" Type="http://schemas.openxmlformats.org/officeDocument/2006/relationships/slide" Target="slide426.xml"/><Relationship Id="rId5" Type="http://schemas.openxmlformats.org/officeDocument/2006/relationships/slide" Target="slide429.xml"/><Relationship Id="rId15" Type="http://schemas.openxmlformats.org/officeDocument/2006/relationships/slide" Target="slide487.xml"/><Relationship Id="rId10" Type="http://schemas.openxmlformats.org/officeDocument/2006/relationships/hyperlink" Target="METOD_SP_2016.pdf" TargetMode="External"/><Relationship Id="rId4" Type="http://schemas.openxmlformats.org/officeDocument/2006/relationships/slide" Target="slide431.xml"/><Relationship Id="rId9" Type="http://schemas.openxmlformats.org/officeDocument/2006/relationships/slide" Target="slide195.xml"/><Relationship Id="rId14" Type="http://schemas.openxmlformats.org/officeDocument/2006/relationships/slide" Target="slide486.xml"/></Relationships>
</file>

<file path=ppt/slides/_rels/slide486.xml.rels><?xml version="1.0" encoding="UTF-8" standalone="yes"?>
<Relationships xmlns="http://schemas.openxmlformats.org/package/2006/relationships"><Relationship Id="rId8" Type="http://schemas.openxmlformats.org/officeDocument/2006/relationships/slide" Target="slide431.xml"/><Relationship Id="rId13" Type="http://schemas.openxmlformats.org/officeDocument/2006/relationships/slide" Target="slide487.xml"/><Relationship Id="rId3" Type="http://schemas.openxmlformats.org/officeDocument/2006/relationships/slide" Target="slide408.xml"/><Relationship Id="rId7" Type="http://schemas.openxmlformats.org/officeDocument/2006/relationships/slide" Target="slide418.xml"/><Relationship Id="rId12" Type="http://schemas.openxmlformats.org/officeDocument/2006/relationships/slide" Target="slide486.xml"/><Relationship Id="rId2" Type="http://schemas.openxmlformats.org/officeDocument/2006/relationships/slide" Target="slide43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16.xml"/><Relationship Id="rId11" Type="http://schemas.openxmlformats.org/officeDocument/2006/relationships/slide" Target="slide485.xml"/><Relationship Id="rId5" Type="http://schemas.openxmlformats.org/officeDocument/2006/relationships/hyperlink" Target="METOD_SP_2016.pdf" TargetMode="External"/><Relationship Id="rId10" Type="http://schemas.openxmlformats.org/officeDocument/2006/relationships/slide" Target="slide484.xml"/><Relationship Id="rId4" Type="http://schemas.openxmlformats.org/officeDocument/2006/relationships/slide" Target="slide417.xml"/><Relationship Id="rId9" Type="http://schemas.openxmlformats.org/officeDocument/2006/relationships/slide" Target="slide394.xml"/></Relationships>
</file>

<file path=ppt/slides/_rels/slide487.xml.rels><?xml version="1.0" encoding="UTF-8" standalone="yes"?>
<Relationships xmlns="http://schemas.openxmlformats.org/package/2006/relationships"><Relationship Id="rId8" Type="http://schemas.openxmlformats.org/officeDocument/2006/relationships/slide" Target="slide394.xml"/><Relationship Id="rId3" Type="http://schemas.openxmlformats.org/officeDocument/2006/relationships/slide" Target="slide490.xml"/><Relationship Id="rId7" Type="http://schemas.openxmlformats.org/officeDocument/2006/relationships/hyperlink" Target="file:///H:\&#1057;&#1055;_2017\PPT\tsrWt.pdf" TargetMode="External"/><Relationship Id="rId12" Type="http://schemas.openxmlformats.org/officeDocument/2006/relationships/slide" Target="slide487.xml"/><Relationship Id="rId2" Type="http://schemas.openxmlformats.org/officeDocument/2006/relationships/slide" Target="slide488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1;&#1080;&#1089;&#1090;&#1080;&#1085;&#1075;_2017_&#1086;&#1073;&#1086;&#1073;&#1097;&#1077;&#1085;&#1085;&#1099;&#1081;_&#1086;&#1073;&#1088;&#1072;&#1079;&#1077;&#1094;.pdf" TargetMode="External"/><Relationship Id="rId11" Type="http://schemas.openxmlformats.org/officeDocument/2006/relationships/slide" Target="slide486.xml"/><Relationship Id="rId5" Type="http://schemas.openxmlformats.org/officeDocument/2006/relationships/slide" Target="slide495.xml"/><Relationship Id="rId10" Type="http://schemas.openxmlformats.org/officeDocument/2006/relationships/slide" Target="slide485.xml"/><Relationship Id="rId4" Type="http://schemas.openxmlformats.org/officeDocument/2006/relationships/slide" Target="slide492.xml"/><Relationship Id="rId9" Type="http://schemas.openxmlformats.org/officeDocument/2006/relationships/slide" Target="slide484.xml"/></Relationships>
</file>

<file path=ppt/slides/_rels/slide488.xml.rels><?xml version="1.0" encoding="UTF-8" standalone="yes"?>
<Relationships xmlns="http://schemas.openxmlformats.org/package/2006/relationships"><Relationship Id="rId8" Type="http://schemas.openxmlformats.org/officeDocument/2006/relationships/slide" Target="slide487.xml"/><Relationship Id="rId3" Type="http://schemas.openxmlformats.org/officeDocument/2006/relationships/slide" Target="slide489.xml"/><Relationship Id="rId7" Type="http://schemas.openxmlformats.org/officeDocument/2006/relationships/slide" Target="slide486.xml"/><Relationship Id="rId2" Type="http://schemas.openxmlformats.org/officeDocument/2006/relationships/notesSlide" Target="../notesSlides/notesSlide21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485.xml"/><Relationship Id="rId5" Type="http://schemas.openxmlformats.org/officeDocument/2006/relationships/slide" Target="slide484.xml"/><Relationship Id="rId4" Type="http://schemas.openxmlformats.org/officeDocument/2006/relationships/slide" Target="slide386.xml"/></Relationships>
</file>

<file path=ppt/slides/_rels/slide489.xml.rels><?xml version="1.0" encoding="UTF-8" standalone="yes"?>
<Relationships xmlns="http://schemas.openxmlformats.org/package/2006/relationships"><Relationship Id="rId3" Type="http://schemas.openxmlformats.org/officeDocument/2006/relationships/slide" Target="slide386.xml"/><Relationship Id="rId2" Type="http://schemas.openxmlformats.org/officeDocument/2006/relationships/notesSlide" Target="../notesSlides/notesSlide21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9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90.xml.rels><?xml version="1.0" encoding="UTF-8" standalone="yes"?>
<Relationships xmlns="http://schemas.openxmlformats.org/package/2006/relationships"><Relationship Id="rId3" Type="http://schemas.openxmlformats.org/officeDocument/2006/relationships/slide" Target="slide386.xml"/><Relationship Id="rId2" Type="http://schemas.openxmlformats.org/officeDocument/2006/relationships/notesSlide" Target="../notesSlides/notesSlide2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91.xml"/></Relationships>
</file>

<file path=ppt/slides/_rels/slide491.xml.rels><?xml version="1.0" encoding="UTF-8" standalone="yes"?>
<Relationships xmlns="http://schemas.openxmlformats.org/package/2006/relationships"><Relationship Id="rId3" Type="http://schemas.openxmlformats.org/officeDocument/2006/relationships/slide" Target="slide485.xml"/><Relationship Id="rId2" Type="http://schemas.openxmlformats.org/officeDocument/2006/relationships/slide" Target="slide48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87.xml"/><Relationship Id="rId4" Type="http://schemas.openxmlformats.org/officeDocument/2006/relationships/slide" Target="slide486.xml"/></Relationships>
</file>

<file path=ppt/slides/_rels/slide4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8.xml"/><Relationship Id="rId1" Type="http://schemas.openxmlformats.org/officeDocument/2006/relationships/slideLayout" Target="../slideLayouts/slideLayout6.xml"/></Relationships>
</file>

<file path=ppt/slides/_rels/slide493.xml.rels><?xml version="1.0" encoding="UTF-8" standalone="yes"?>
<Relationships xmlns="http://schemas.openxmlformats.org/package/2006/relationships"><Relationship Id="rId3" Type="http://schemas.openxmlformats.org/officeDocument/2006/relationships/slide" Target="slide484.xml"/><Relationship Id="rId7" Type="http://schemas.openxmlformats.org/officeDocument/2006/relationships/slide" Target="slide394.xml"/><Relationship Id="rId2" Type="http://schemas.openxmlformats.org/officeDocument/2006/relationships/slide" Target="slide38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487.xml"/><Relationship Id="rId5" Type="http://schemas.openxmlformats.org/officeDocument/2006/relationships/slide" Target="slide486.xml"/><Relationship Id="rId4" Type="http://schemas.openxmlformats.org/officeDocument/2006/relationships/slide" Target="slide485.xml"/></Relationships>
</file>

<file path=ppt/slides/_rels/slide494.xml.rels><?xml version="1.0" encoding="UTF-8" standalone="yes"?>
<Relationships xmlns="http://schemas.openxmlformats.org/package/2006/relationships"><Relationship Id="rId3" Type="http://schemas.openxmlformats.org/officeDocument/2006/relationships/slide" Target="slide484.xml"/><Relationship Id="rId7" Type="http://schemas.openxmlformats.org/officeDocument/2006/relationships/slide" Target="slide394.xml"/><Relationship Id="rId2" Type="http://schemas.openxmlformats.org/officeDocument/2006/relationships/slide" Target="slide38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487.xml"/><Relationship Id="rId5" Type="http://schemas.openxmlformats.org/officeDocument/2006/relationships/slide" Target="slide486.xml"/><Relationship Id="rId4" Type="http://schemas.openxmlformats.org/officeDocument/2006/relationships/slide" Target="slide485.xml"/></Relationships>
</file>

<file path=ppt/slides/_rels/slide4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9.xml"/><Relationship Id="rId1" Type="http://schemas.openxmlformats.org/officeDocument/2006/relationships/slideLayout" Target="../slideLayouts/slideLayout6.xml"/></Relationships>
</file>

<file path=ppt/slides/_rels/slide496.xml.rels><?xml version="1.0" encoding="UTF-8" standalone="yes"?>
<Relationships xmlns="http://schemas.openxmlformats.org/package/2006/relationships"><Relationship Id="rId3" Type="http://schemas.openxmlformats.org/officeDocument/2006/relationships/slide" Target="slide65.xml"/><Relationship Id="rId7" Type="http://schemas.openxmlformats.org/officeDocument/2006/relationships/slide" Target="slide69.xml"/><Relationship Id="rId2" Type="http://schemas.openxmlformats.org/officeDocument/2006/relationships/notesSlide" Target="../notesSlides/notesSlide22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8.xml"/><Relationship Id="rId5" Type="http://schemas.openxmlformats.org/officeDocument/2006/relationships/slide" Target="slide67.xml"/><Relationship Id="rId4" Type="http://schemas.openxmlformats.org/officeDocument/2006/relationships/slide" Target="slide66.xml"/></Relationships>
</file>

<file path=ppt/slides/_rels/slide4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21.xml"/><Relationship Id="rId1" Type="http://schemas.openxmlformats.org/officeDocument/2006/relationships/slideLayout" Target="../slideLayouts/slideLayout2.xml"/></Relationships>
</file>

<file path=ppt/slides/_rels/slide4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2.xml"/><Relationship Id="rId1" Type="http://schemas.openxmlformats.org/officeDocument/2006/relationships/slideLayout" Target="../slideLayouts/slideLayout6.xml"/></Relationships>
</file>

<file path=ppt/slides/_rels/slide4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08.xml"/><Relationship Id="rId13" Type="http://schemas.openxmlformats.org/officeDocument/2006/relationships/slide" Target="slide357.xml"/><Relationship Id="rId18" Type="http://schemas.openxmlformats.org/officeDocument/2006/relationships/hyperlink" Target="file:///D:\2018_2019\Kaf\&#1057;&#1055;_2019\PPT\METOD_SP_2019.pdf" TargetMode="External"/><Relationship Id="rId3" Type="http://schemas.openxmlformats.org/officeDocument/2006/relationships/slide" Target="slide2.xml"/><Relationship Id="rId7" Type="http://schemas.openxmlformats.org/officeDocument/2006/relationships/slide" Target="slide507.xml"/><Relationship Id="rId12" Type="http://schemas.openxmlformats.org/officeDocument/2006/relationships/slide" Target="slide351.xml"/><Relationship Id="rId17" Type="http://schemas.openxmlformats.org/officeDocument/2006/relationships/slide" Target="slide25.xml"/><Relationship Id="rId2" Type="http://schemas.openxmlformats.org/officeDocument/2006/relationships/notesSlide" Target="../notesSlides/notesSlide5.xml"/><Relationship Id="rId16" Type="http://schemas.openxmlformats.org/officeDocument/2006/relationships/slide" Target="slide50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08.xml"/><Relationship Id="rId11" Type="http://schemas.openxmlformats.org/officeDocument/2006/relationships/slide" Target="slide350.xml"/><Relationship Id="rId5" Type="http://schemas.openxmlformats.org/officeDocument/2006/relationships/slide" Target="slide57.xml"/><Relationship Id="rId15" Type="http://schemas.openxmlformats.org/officeDocument/2006/relationships/slide" Target="slide380.xml"/><Relationship Id="rId10" Type="http://schemas.openxmlformats.org/officeDocument/2006/relationships/slide" Target="slide23.xml"/><Relationship Id="rId4" Type="http://schemas.openxmlformats.org/officeDocument/2006/relationships/slide" Target="slide11.xml"/><Relationship Id="rId9" Type="http://schemas.openxmlformats.org/officeDocument/2006/relationships/slide" Target="slide10.xml"/><Relationship Id="rId14" Type="http://schemas.openxmlformats.org/officeDocument/2006/relationships/slide" Target="slide28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00.xml.rels><?xml version="1.0" encoding="UTF-8" standalone="yes"?>
<Relationships xmlns="http://schemas.openxmlformats.org/package/2006/relationships"><Relationship Id="rId8" Type="http://schemas.openxmlformats.org/officeDocument/2006/relationships/hyperlink" Target="&#1051;&#1058;/&#1044;&#1078;&#1086;&#1088;&#1076;&#1077;&#1081;&#1085;%20&#1056;.%20&#1057;&#1087;&#1088;&#1072;&#1074;&#1086;&#1095;&#1085;&#1080;&#1082;%20&#1087;&#1088;&#1086;&#1075;&#1088;&#1072;&#1084;&#1084;&#1080;&#1089;&#1090;&#1072;%20&#1087;&#1077;&#1088;&#1089;&#1086;&#1085;&#1072;&#1083;&#1100;&#1085;&#1099;&#1093;%20&#1082;&#1086;&#1084;&#1087;&#1100;&#1102;&#1090;&#1077;&#1088;&#1086;&#1074;%20&#1090;&#1080;&#1087;&#1072;%20IBM%20PC,%20XT%20&#1080;%20AT%20(1992).djvu" TargetMode="External"/><Relationship Id="rId3" Type="http://schemas.openxmlformats.org/officeDocument/2006/relationships/hyperlink" Target="&#1051;&#1058;/&#1057;&#1082;&#1101;&#1085;&#1083;&#1086;&#1085;%20&#1051;.&#1055;&#1077;&#1088;&#1089;&#1086;&#1085;&#1072;&#1083;&#1100;&#1085;&#1099;&#1077;%20&#1069;&#1042;&#1052;%20IBM%20PC%20&#1080;%20XT.&#1055;&#1088;&#1086;&#1075;&#1088;&#1072;&#1084;&#1084;&#1080;&#1088;&#1086;&#1074;&#1072;&#1085;&#1080;&#1077;%20&#1085;&#1072;%20&#1103;&#1079;&#1099;&#1082;&#1077;%20&#1072;&#1089;&#1089;&#1077;&#1084;&#1073;&#1083;&#1077;&#1088;&#1072;.1989.djvu" TargetMode="External"/><Relationship Id="rId7" Type="http://schemas.openxmlformats.org/officeDocument/2006/relationships/hyperlink" Target="&#1051;&#1058;/&#1043;&#1086;&#1083;&#1091;&#1073;&#1100;%20&#1053;.&#1043;.%20-%20&#1048;&#1089;&#1082;&#1091;&#1089;&#1089;&#1090;&#1074;&#1086;%20&#1087;&#1088;&#1086;&#1075;&#1088;&#1072;&#1084;&#1084;&#1080;&#1088;&#1086;&#1074;&#1072;&#1085;&#1080;&#1103;%20&#1085;&#1072;%20&#1040;&#1089;&#1089;&#1077;&#1084;&#1073;&#1083;&#1077;&#1088;&#1077;.%20&#1051;&#1077;&#1082;&#1094;&#1080;&#1080;%20&#1080;%20&#1091;&#1087;&#1088;&#1072;&#1078;&#1085;&#1077;&#1085;&#1080;&#1103;%20-%202002.djvu" TargetMode="External"/><Relationship Id="rId2" Type="http://schemas.openxmlformats.org/officeDocument/2006/relationships/notesSlide" Target="../notesSlides/notesSlide224.xml"/><Relationship Id="rId1" Type="http://schemas.openxmlformats.org/officeDocument/2006/relationships/slideLayout" Target="../slideLayouts/slideLayout6.xml"/><Relationship Id="rId6" Type="http://schemas.openxmlformats.org/officeDocument/2006/relationships/hyperlink" Target="&#1051;&#1058;/Phinogenov_MS_DOS(SYS).pdf" TargetMode="External"/><Relationship Id="rId5" Type="http://schemas.openxmlformats.org/officeDocument/2006/relationships/hyperlink" Target="&#1051;&#1058;/%5b&#1055;.%20&#1048;.%20&#1056;&#1091;&#1076;&#1072;&#1082;&#1086;&#1074;,%20&#1050;.%20&#1043;.%20&#1060;&#1080;&#1085;&#1086;&#1075;&#1077;&#1085;&#1086;&#1074;%5d%5b2001%5d%20&#1071;&#1047;&#1067;&#1050;%20&#1040;&#1057;&#1057;&#1045;&#1052;&#1041;&#1051;&#1045;&#1056;&#1040;%20-%20&#1059;&#1056;&#1054;&#1050;&#1048;%20&#1055;&#1056;&#1054;&#1043;&#1056;&#1040;&#1052;&#1052;&#1048;&#1056;&#1054;&#1042;&#1040;&#1053;&#1048;&#1071;.djvu" TargetMode="External"/><Relationship Id="rId10" Type="http://schemas.openxmlformats.org/officeDocument/2006/relationships/hyperlink" Target="METOD_SP_2018.docx" TargetMode="External"/><Relationship Id="rId4" Type="http://schemas.openxmlformats.org/officeDocument/2006/relationships/hyperlink" Target="&#1051;&#1058;/&#1056;&#1091;&#1076;&#1072;&#1082;&#1086;&#1074;%20&#1055;.&#1048;.,%20&#1060;&#1080;&#1085;&#1086;&#1075;&#1077;&#1085;&#1086;&#1074;%20&#1050;.&#1043;.%20-%20&#1055;&#1088;&#1086;&#1075;&#1088;&#1072;&#1084;&#1084;&#1080;&#1088;&#1091;&#1077;&#1084;%20&#1085;&#1072;%20&#1103;&#1079;&#1099;&#1082;&#1077;%20&#1072;&#1089;&#1089;&#1077;&#1084;&#1073;&#1083;&#1077;&#1088;&#1072;%20IBM%20PC%20-%201997.djvu" TargetMode="External"/><Relationship Id="rId9" Type="http://schemas.openxmlformats.org/officeDocument/2006/relationships/hyperlink" Target="file:///D:\2017_2018\Kaf\&#1057;&#1055;_2018\PPT\WDView.exe" TargetMode="External"/></Relationships>
</file>

<file path=ppt/slides/_rels/slide5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notesSlide" Target="../notesSlides/notesSlide2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2.emf"/></Relationships>
</file>

<file path=ppt/slides/_rels/slide5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notesSlide" Target="../notesSlides/notesSlide2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3.emf"/></Relationships>
</file>

<file path=ppt/slides/_rels/slide503.xml.rels><?xml version="1.0" encoding="UTF-8" standalone="yes"?>
<Relationships xmlns="http://schemas.openxmlformats.org/package/2006/relationships"><Relationship Id="rId3" Type="http://schemas.openxmlformats.org/officeDocument/2006/relationships/slide" Target="slide339.xml"/><Relationship Id="rId2" Type="http://schemas.openxmlformats.org/officeDocument/2006/relationships/slide" Target="slide370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slide" Target="slide69.xml"/></Relationships>
</file>

<file path=ppt/slides/_rels/slide5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5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13" Type="http://schemas.openxmlformats.org/officeDocument/2006/relationships/slide" Target="slide462.xml"/><Relationship Id="rId18" Type="http://schemas.openxmlformats.org/officeDocument/2006/relationships/slide" Target="slide257.xml"/><Relationship Id="rId3" Type="http://schemas.openxmlformats.org/officeDocument/2006/relationships/slide" Target="slide382.xml"/><Relationship Id="rId7" Type="http://schemas.openxmlformats.org/officeDocument/2006/relationships/slide" Target="slide209.xml"/><Relationship Id="rId12" Type="http://schemas.openxmlformats.org/officeDocument/2006/relationships/slide" Target="slide343.xml"/><Relationship Id="rId17" Type="http://schemas.openxmlformats.org/officeDocument/2006/relationships/slide" Target="slide92.xml"/><Relationship Id="rId2" Type="http://schemas.openxmlformats.org/officeDocument/2006/relationships/slide" Target="slide381.xml"/><Relationship Id="rId16" Type="http://schemas.openxmlformats.org/officeDocument/2006/relationships/slide" Target="slide2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49.xml"/><Relationship Id="rId11" Type="http://schemas.openxmlformats.org/officeDocument/2006/relationships/slide" Target="slide278.xml"/><Relationship Id="rId5" Type="http://schemas.openxmlformats.org/officeDocument/2006/relationships/slide" Target="slide30.xml"/><Relationship Id="rId15" Type="http://schemas.openxmlformats.org/officeDocument/2006/relationships/slide" Target="slide22.xml"/><Relationship Id="rId10" Type="http://schemas.openxmlformats.org/officeDocument/2006/relationships/slide" Target="slide341.xml"/><Relationship Id="rId4" Type="http://schemas.openxmlformats.org/officeDocument/2006/relationships/slide" Target="slide98.xml"/><Relationship Id="rId9" Type="http://schemas.openxmlformats.org/officeDocument/2006/relationships/slide" Target="slide219.xml"/><Relationship Id="rId14" Type="http://schemas.openxmlformats.org/officeDocument/2006/relationships/slide" Target="slide463.xml"/></Relationships>
</file>

<file path=ppt/slides/_rels/slide506.xml.rels><?xml version="1.0" encoding="UTF-8" standalone="yes"?>
<Relationships xmlns="http://schemas.openxmlformats.org/package/2006/relationships"><Relationship Id="rId3" Type="http://schemas.openxmlformats.org/officeDocument/2006/relationships/slide" Target="slide107.xml"/><Relationship Id="rId2" Type="http://schemas.openxmlformats.org/officeDocument/2006/relationships/slide" Target="slide105.xml"/><Relationship Id="rId1" Type="http://schemas.openxmlformats.org/officeDocument/2006/relationships/slideLayout" Target="../slideLayouts/slideLayout1.xml"/><Relationship Id="rId4" Type="http://schemas.openxmlformats.org/officeDocument/2006/relationships/slide" Target="slide452.xml"/></Relationships>
</file>

<file path=ppt/slides/_rels/slide507.xml.rels><?xml version="1.0" encoding="UTF-8" standalone="yes"?>
<Relationships xmlns="http://schemas.openxmlformats.org/package/2006/relationships"><Relationship Id="rId3" Type="http://schemas.openxmlformats.org/officeDocument/2006/relationships/slide" Target="slide508.xml"/><Relationship Id="rId2" Type="http://schemas.openxmlformats.org/officeDocument/2006/relationships/slide" Target="slide54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05.xml"/><Relationship Id="rId4" Type="http://schemas.openxmlformats.org/officeDocument/2006/relationships/slide" Target="slide303.xml"/></Relationships>
</file>

<file path=ppt/slides/_rels/slide508.xml.rels><?xml version="1.0" encoding="UTF-8" standalone="yes"?>
<Relationships xmlns="http://schemas.openxmlformats.org/package/2006/relationships"><Relationship Id="rId3" Type="http://schemas.openxmlformats.org/officeDocument/2006/relationships/slide" Target="slide283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4.xml"/><Relationship Id="rId4" Type="http://schemas.openxmlformats.org/officeDocument/2006/relationships/slide" Target="slide367.xml"/></Relationships>
</file>

<file path=ppt/slides/_rels/slide509.xml.rels><?xml version="1.0" encoding="UTF-8" standalone="yes"?>
<Relationships xmlns="http://schemas.openxmlformats.org/package/2006/relationships"><Relationship Id="rId3" Type="http://schemas.openxmlformats.org/officeDocument/2006/relationships/slide" Target="slide358.xml"/><Relationship Id="rId2" Type="http://schemas.openxmlformats.org/officeDocument/2006/relationships/slide" Target="slide367.xml"/><Relationship Id="rId1" Type="http://schemas.openxmlformats.org/officeDocument/2006/relationships/slideLayout" Target="../slideLayouts/slideLayout1.xml"/><Relationship Id="rId5" Type="http://schemas.openxmlformats.org/officeDocument/2006/relationships/slide" Target="slide54.xml"/><Relationship Id="rId4" Type="http://schemas.openxmlformats.org/officeDocument/2006/relationships/slide" Target="slide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510.xml.rels><?xml version="1.0" encoding="UTF-8" standalone="yes"?>
<Relationships xmlns="http://schemas.openxmlformats.org/package/2006/relationships"><Relationship Id="rId8" Type="http://schemas.openxmlformats.org/officeDocument/2006/relationships/slide" Target="slide259.xml"/><Relationship Id="rId13" Type="http://schemas.openxmlformats.org/officeDocument/2006/relationships/slide" Target="slide511.xml"/><Relationship Id="rId18" Type="http://schemas.openxmlformats.org/officeDocument/2006/relationships/slide" Target="slide275.xml"/><Relationship Id="rId3" Type="http://schemas.openxmlformats.org/officeDocument/2006/relationships/slide" Target="slide312.xml"/><Relationship Id="rId7" Type="http://schemas.openxmlformats.org/officeDocument/2006/relationships/slide" Target="slide325.xml"/><Relationship Id="rId12" Type="http://schemas.openxmlformats.org/officeDocument/2006/relationships/slide" Target="slide309.xml"/><Relationship Id="rId17" Type="http://schemas.openxmlformats.org/officeDocument/2006/relationships/slide" Target="slide313.xml"/><Relationship Id="rId2" Type="http://schemas.openxmlformats.org/officeDocument/2006/relationships/slide" Target="slide212.xml"/><Relationship Id="rId16" Type="http://schemas.openxmlformats.org/officeDocument/2006/relationships/slide" Target="slide36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21.xml"/><Relationship Id="rId11" Type="http://schemas.openxmlformats.org/officeDocument/2006/relationships/slide" Target="slide341.xml"/><Relationship Id="rId5" Type="http://schemas.openxmlformats.org/officeDocument/2006/relationships/slide" Target="slide307.xml"/><Relationship Id="rId15" Type="http://schemas.openxmlformats.org/officeDocument/2006/relationships/slide" Target="slide319.xml"/><Relationship Id="rId10" Type="http://schemas.openxmlformats.org/officeDocument/2006/relationships/slide" Target="slide329.xml"/><Relationship Id="rId4" Type="http://schemas.openxmlformats.org/officeDocument/2006/relationships/slide" Target="slide326.xml"/><Relationship Id="rId9" Type="http://schemas.openxmlformats.org/officeDocument/2006/relationships/slide" Target="slide306.xml"/><Relationship Id="rId14" Type="http://schemas.openxmlformats.org/officeDocument/2006/relationships/slide" Target="slide315.xml"/></Relationships>
</file>

<file path=ppt/slides/_rels/slide5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3.xml.rels><?xml version="1.0" encoding="UTF-8" standalone="yes"?>
<Relationships xmlns="http://schemas.openxmlformats.org/package/2006/relationships"><Relationship Id="rId8" Type="http://schemas.openxmlformats.org/officeDocument/2006/relationships/slide" Target="slide219.xml"/><Relationship Id="rId13" Type="http://schemas.openxmlformats.org/officeDocument/2006/relationships/hyperlink" Target="file:///C:\SP_2017\DB\DOSBox.exe" TargetMode="External"/><Relationship Id="rId3" Type="http://schemas.openxmlformats.org/officeDocument/2006/relationships/slide" Target="slide144.xml"/><Relationship Id="rId7" Type="http://schemas.openxmlformats.org/officeDocument/2006/relationships/slide" Target="slide218.xml"/><Relationship Id="rId12" Type="http://schemas.openxmlformats.org/officeDocument/2006/relationships/slide" Target="slide372.xml"/><Relationship Id="rId2" Type="http://schemas.openxmlformats.org/officeDocument/2006/relationships/slide" Target="slide21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78.xml"/><Relationship Id="rId11" Type="http://schemas.openxmlformats.org/officeDocument/2006/relationships/slide" Target="slide217.xml"/><Relationship Id="rId5" Type="http://schemas.openxmlformats.org/officeDocument/2006/relationships/slide" Target="slide294.xml"/><Relationship Id="rId10" Type="http://schemas.openxmlformats.org/officeDocument/2006/relationships/slide" Target="slide148.xml"/><Relationship Id="rId4" Type="http://schemas.openxmlformats.org/officeDocument/2006/relationships/slide" Target="slide309.xml"/><Relationship Id="rId9" Type="http://schemas.openxmlformats.org/officeDocument/2006/relationships/slide" Target="slide154.xml"/></Relationships>
</file>

<file path=ppt/slides/_rels/slide514.xml.rels><?xml version="1.0" encoding="UTF-8" standalone="yes"?>
<Relationships xmlns="http://schemas.openxmlformats.org/package/2006/relationships"><Relationship Id="rId2" Type="http://schemas.openxmlformats.org/officeDocument/2006/relationships/hyperlink" Target="mailto:sergebolremote@gmail.com" TargetMode="Externa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4.xml"/><Relationship Id="rId4" Type="http://schemas.openxmlformats.org/officeDocument/2006/relationships/slide" Target="slide5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386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4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slide" Target="slide56.xml"/><Relationship Id="rId3" Type="http://schemas.openxmlformats.org/officeDocument/2006/relationships/slide" Target="slide22.xml"/><Relationship Id="rId7" Type="http://schemas.openxmlformats.org/officeDocument/2006/relationships/slide" Target="slide25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5" Type="http://schemas.openxmlformats.org/officeDocument/2006/relationships/slide" Target="slide48.xml"/><Relationship Id="rId4" Type="http://schemas.openxmlformats.org/officeDocument/2006/relationships/slide" Target="slide2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48.xml"/><Relationship Id="rId3" Type="http://schemas.openxmlformats.org/officeDocument/2006/relationships/slide" Target="slide25.xml"/><Relationship Id="rId7" Type="http://schemas.openxmlformats.org/officeDocument/2006/relationships/slide" Target="slide2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6.xml"/><Relationship Id="rId5" Type="http://schemas.openxmlformats.org/officeDocument/2006/relationships/slide" Target="slide380.xml"/><Relationship Id="rId10" Type="http://schemas.openxmlformats.org/officeDocument/2006/relationships/slide" Target="slide5.xml"/><Relationship Id="rId4" Type="http://schemas.openxmlformats.org/officeDocument/2006/relationships/hyperlink" Target="http://www.sergebolshakov.ru/" TargetMode="External"/><Relationship Id="rId9" Type="http://schemas.openxmlformats.org/officeDocument/2006/relationships/slide" Target="slide2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496.xml"/><Relationship Id="rId2" Type="http://schemas.openxmlformats.org/officeDocument/2006/relationships/slide" Target="slide89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" Target="slide104.xml"/><Relationship Id="rId13" Type="http://schemas.openxmlformats.org/officeDocument/2006/relationships/slide" Target="slide94.xml"/><Relationship Id="rId3" Type="http://schemas.openxmlformats.org/officeDocument/2006/relationships/slide" Target="slide74.xml"/><Relationship Id="rId7" Type="http://schemas.openxmlformats.org/officeDocument/2006/relationships/slide" Target="slide67.xml"/><Relationship Id="rId12" Type="http://schemas.openxmlformats.org/officeDocument/2006/relationships/slide" Target="slide93.xml"/><Relationship Id="rId2" Type="http://schemas.openxmlformats.org/officeDocument/2006/relationships/slide" Target="slide7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6.xml"/><Relationship Id="rId11" Type="http://schemas.openxmlformats.org/officeDocument/2006/relationships/slide" Target="slide99.xml"/><Relationship Id="rId5" Type="http://schemas.openxmlformats.org/officeDocument/2006/relationships/slide" Target="slide65.xml"/><Relationship Id="rId10" Type="http://schemas.openxmlformats.org/officeDocument/2006/relationships/slide" Target="slide89.xml"/><Relationship Id="rId4" Type="http://schemas.openxmlformats.org/officeDocument/2006/relationships/slide" Target="slide79.xml"/><Relationship Id="rId9" Type="http://schemas.openxmlformats.org/officeDocument/2006/relationships/slide" Target="slide9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2" Type="http://schemas.openxmlformats.org/officeDocument/2006/relationships/slide" Target="slide6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496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slide" Target="slide7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9.xml"/><Relationship Id="rId4" Type="http://schemas.openxmlformats.org/officeDocument/2006/relationships/slide" Target="slide79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slide" Target="slide89.xml"/><Relationship Id="rId3" Type="http://schemas.openxmlformats.org/officeDocument/2006/relationships/slide" Target="slide74.xml"/><Relationship Id="rId7" Type="http://schemas.openxmlformats.org/officeDocument/2006/relationships/slide" Target="slide67.xml"/><Relationship Id="rId2" Type="http://schemas.openxmlformats.org/officeDocument/2006/relationships/slide" Target="slide7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6.xml"/><Relationship Id="rId5" Type="http://schemas.openxmlformats.org/officeDocument/2006/relationships/slide" Target="slide65.xml"/><Relationship Id="rId4" Type="http://schemas.openxmlformats.org/officeDocument/2006/relationships/slide" Target="slide79.xml"/><Relationship Id="rId9" Type="http://schemas.openxmlformats.org/officeDocument/2006/relationships/slide" Target="slide9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59.xml"/><Relationship Id="rId13" Type="http://schemas.openxmlformats.org/officeDocument/2006/relationships/slide" Target="slide511.xml"/><Relationship Id="rId18" Type="http://schemas.openxmlformats.org/officeDocument/2006/relationships/slide" Target="slide275.xml"/><Relationship Id="rId3" Type="http://schemas.openxmlformats.org/officeDocument/2006/relationships/slide" Target="slide312.xml"/><Relationship Id="rId7" Type="http://schemas.openxmlformats.org/officeDocument/2006/relationships/slide" Target="slide325.xml"/><Relationship Id="rId12" Type="http://schemas.openxmlformats.org/officeDocument/2006/relationships/slide" Target="slide309.xml"/><Relationship Id="rId17" Type="http://schemas.openxmlformats.org/officeDocument/2006/relationships/slide" Target="slide313.xml"/><Relationship Id="rId2" Type="http://schemas.openxmlformats.org/officeDocument/2006/relationships/slide" Target="slide212.xml"/><Relationship Id="rId16" Type="http://schemas.openxmlformats.org/officeDocument/2006/relationships/slide" Target="slide36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21.xml"/><Relationship Id="rId11" Type="http://schemas.openxmlformats.org/officeDocument/2006/relationships/slide" Target="slide341.xml"/><Relationship Id="rId5" Type="http://schemas.openxmlformats.org/officeDocument/2006/relationships/slide" Target="slide307.xml"/><Relationship Id="rId15" Type="http://schemas.openxmlformats.org/officeDocument/2006/relationships/slide" Target="slide463.xml"/><Relationship Id="rId10" Type="http://schemas.openxmlformats.org/officeDocument/2006/relationships/slide" Target="slide329.xml"/><Relationship Id="rId4" Type="http://schemas.openxmlformats.org/officeDocument/2006/relationships/slide" Target="slide326.xml"/><Relationship Id="rId9" Type="http://schemas.openxmlformats.org/officeDocument/2006/relationships/slide" Target="slide306.xml"/><Relationship Id="rId14" Type="http://schemas.openxmlformats.org/officeDocument/2006/relationships/slide" Target="slide315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51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" Target="slide496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66.xml"/><Relationship Id="rId2" Type="http://schemas.openxmlformats.org/officeDocument/2006/relationships/slide" Target="slide6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9.xml"/><Relationship Id="rId5" Type="http://schemas.openxmlformats.org/officeDocument/2006/relationships/slide" Target="slide68.xml"/><Relationship Id="rId4" Type="http://schemas.openxmlformats.org/officeDocument/2006/relationships/slide" Target="slide6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" Target="slide496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380.xml"/><Relationship Id="rId3" Type="http://schemas.openxmlformats.org/officeDocument/2006/relationships/slide" Target="slide27.xml"/><Relationship Id="rId7" Type="http://schemas.openxmlformats.org/officeDocument/2006/relationships/hyperlink" Target="http://www.sergebolshakov.ru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5.xml"/><Relationship Id="rId5" Type="http://schemas.openxmlformats.org/officeDocument/2006/relationships/slide" Target="slide48.xml"/><Relationship Id="rId4" Type="http://schemas.openxmlformats.org/officeDocument/2006/relationships/slide" Target="slide2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92.xml"/><Relationship Id="rId7" Type="http://schemas.openxmlformats.org/officeDocument/2006/relationships/slide" Target="slide104.xml"/><Relationship Id="rId2" Type="http://schemas.openxmlformats.org/officeDocument/2006/relationships/slide" Target="slide8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4.xml"/><Relationship Id="rId5" Type="http://schemas.openxmlformats.org/officeDocument/2006/relationships/slide" Target="slide96.xml"/><Relationship Id="rId4" Type="http://schemas.openxmlformats.org/officeDocument/2006/relationships/slide" Target="slide9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96.xml"/><Relationship Id="rId2" Type="http://schemas.openxmlformats.org/officeDocument/2006/relationships/hyperlink" Target="METOD_SP_2016.pdf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611560" y="548681"/>
            <a:ext cx="8353425" cy="2088232"/>
          </a:xfrm>
        </p:spPr>
        <p:txBody>
          <a:bodyPr/>
          <a:lstStyle/>
          <a:p>
            <a:pPr eaLnBrk="1" hangingPunct="1"/>
            <a:r>
              <a:rPr lang="ru-RU" altLang="ru-RU" sz="5400" dirty="0"/>
              <a:t>СИСТЕМНОЕ ПРОГРАММИРОВАНИЕ (СП)</a:t>
            </a:r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>
          <a:xfrm>
            <a:off x="250825" y="2636912"/>
            <a:ext cx="8713788" cy="3456384"/>
          </a:xfrm>
        </p:spPr>
        <p:txBody>
          <a:bodyPr/>
          <a:lstStyle/>
          <a:p>
            <a:pPr marL="0" indent="0" algn="ctr" eaLnBrk="1" hangingPunct="1">
              <a:buFont typeface="Arial" pitchFamily="34" charset="0"/>
              <a:buNone/>
            </a:pPr>
            <a:r>
              <a:rPr lang="ru-RU" altLang="ru-RU" sz="4000" dirty="0"/>
              <a:t>ИУ5 , 2-й курс, 4-й семестр</a:t>
            </a:r>
          </a:p>
          <a:p>
            <a:pPr marL="0" indent="0" algn="ctr" eaLnBrk="1" hangingPunct="1">
              <a:buFont typeface="Arial" pitchFamily="34" charset="0"/>
              <a:buNone/>
            </a:pPr>
            <a:r>
              <a:rPr lang="ru-RU" altLang="ru-RU" sz="4000" dirty="0"/>
              <a:t>СУЦ</a:t>
            </a:r>
            <a:r>
              <a:rPr lang="en-US" altLang="ru-RU" sz="4000" dirty="0"/>
              <a:t>/</a:t>
            </a:r>
            <a:r>
              <a:rPr lang="ru-RU" altLang="ru-RU" sz="4000" dirty="0"/>
              <a:t>ГУИМЦ </a:t>
            </a:r>
            <a:r>
              <a:rPr lang="en-US" altLang="ru-RU" sz="4000" dirty="0"/>
              <a:t>3</a:t>
            </a:r>
            <a:r>
              <a:rPr lang="ru-RU" altLang="ru-RU" sz="4000" dirty="0"/>
              <a:t>-й курс, 6-й  семестр</a:t>
            </a:r>
          </a:p>
          <a:p>
            <a:pPr marL="0" indent="0" algn="ctr" eaLnBrk="1" hangingPunct="1">
              <a:buFont typeface="Arial" pitchFamily="34" charset="0"/>
              <a:buNone/>
            </a:pPr>
            <a:r>
              <a:rPr lang="ru-RU" altLang="ru-RU" sz="4000" dirty="0"/>
              <a:t>2023/</a:t>
            </a:r>
            <a:r>
              <a:rPr lang="en-US" altLang="ru-RU" sz="4000" dirty="0"/>
              <a:t>20</a:t>
            </a:r>
            <a:r>
              <a:rPr lang="ru-RU" altLang="ru-RU" sz="4000" dirty="0"/>
              <a:t>24</a:t>
            </a:r>
            <a:r>
              <a:rPr lang="en-US" altLang="ru-RU" sz="4000" dirty="0"/>
              <a:t> </a:t>
            </a:r>
            <a:r>
              <a:rPr lang="ru-RU" altLang="ru-RU" sz="4000" dirty="0"/>
              <a:t>гг.</a:t>
            </a:r>
          </a:p>
          <a:p>
            <a:pPr marL="0" indent="0" algn="ctr" eaLnBrk="1" hangingPunct="1">
              <a:buFont typeface="Arial" pitchFamily="34" charset="0"/>
              <a:buNone/>
            </a:pPr>
            <a:r>
              <a:rPr lang="ru-RU" altLang="ru-RU" sz="4000" dirty="0"/>
              <a:t>Специальность АСОИУ, Кафедра СОИУ</a:t>
            </a:r>
            <a:endParaRPr lang="en-US" altLang="ru-RU" sz="4000" dirty="0"/>
          </a:p>
          <a:p>
            <a:pPr marL="0" indent="0" algn="ctr" eaLnBrk="1" hangingPunct="1">
              <a:buNone/>
            </a:pPr>
            <a:r>
              <a:rPr lang="ru-RU" altLang="ru-RU" dirty="0">
                <a:hlinkClick r:id="rId3" action="ppaction://hlinksldjump"/>
              </a:rPr>
              <a:t>Состав курса</a:t>
            </a:r>
            <a:r>
              <a:rPr lang="en-US" altLang="ru-RU" dirty="0"/>
              <a:t> </a:t>
            </a:r>
            <a:r>
              <a:rPr lang="ru-RU" altLang="ru-RU" dirty="0"/>
              <a:t>СП</a:t>
            </a:r>
            <a:r>
              <a:rPr lang="en-US" altLang="ru-RU" dirty="0"/>
              <a:t> (</a:t>
            </a:r>
            <a:r>
              <a:rPr lang="ru-RU" dirty="0">
                <a:hlinkClick r:id="rId4" action="ppaction://hlinksldjump"/>
              </a:rPr>
              <a:t>Введение</a:t>
            </a:r>
            <a:r>
              <a:rPr lang="ru-RU" dirty="0"/>
              <a:t>, </a:t>
            </a:r>
            <a:r>
              <a:rPr lang="ru-RU" dirty="0">
                <a:hlinkClick r:id="rId5" action="ppaction://hlinksldjump"/>
              </a:rPr>
              <a:t>Меню общее</a:t>
            </a:r>
            <a:r>
              <a:rPr lang="en-US" altLang="ru-RU" dirty="0"/>
              <a:t>)</a:t>
            </a:r>
            <a:endParaRPr lang="ru-RU" altLang="ru-RU" dirty="0"/>
          </a:p>
        </p:txBody>
      </p:sp>
      <p:sp>
        <p:nvSpPr>
          <p:cNvPr id="14341" name="TextBox 4"/>
          <p:cNvSpPr txBox="1">
            <a:spLocks noChangeArrowheads="1"/>
          </p:cNvSpPr>
          <p:nvPr/>
        </p:nvSpPr>
        <p:spPr bwMode="auto">
          <a:xfrm>
            <a:off x="1153790" y="115888"/>
            <a:ext cx="673057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u="sng" dirty="0"/>
              <a:t>Лектор: Большаков Сергей Алексеевич</a:t>
            </a:r>
            <a:r>
              <a:rPr lang="ru-RU" altLang="ru-RU" sz="1800" dirty="0"/>
              <a:t>, к.т.н., доц. ИУ5,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905 ауд. ГЗ (9-й этаж).</a:t>
            </a:r>
            <a:r>
              <a:rPr lang="en-US" altLang="ru-RU" sz="1800" dirty="0"/>
              <a:t> (</a:t>
            </a:r>
            <a:r>
              <a:rPr lang="ru-RU" altLang="ru-RU" sz="1800" dirty="0"/>
              <a:t>Ведут ЛР: Большаков С.А. и Аксенова М.В.</a:t>
            </a:r>
            <a:r>
              <a:rPr lang="en-US" altLang="ru-RU" sz="1800" dirty="0"/>
              <a:t>)</a:t>
            </a:r>
            <a:endParaRPr lang="ru-RU" altLang="ru-RU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5" y="0"/>
            <a:ext cx="6984777" cy="7064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/>
              <a:t>“Зачем изучать Ассемблер</a:t>
            </a:r>
            <a:r>
              <a:rPr lang="en-US" sz="3600" dirty="0"/>
              <a:t> (</a:t>
            </a:r>
            <a:r>
              <a:rPr lang="ru-RU" sz="3600" dirty="0"/>
              <a:t>СП</a:t>
            </a:r>
            <a:r>
              <a:rPr lang="en-US" sz="3600" dirty="0"/>
              <a:t>)</a:t>
            </a:r>
            <a:r>
              <a:rPr lang="ru-RU" sz="3600" dirty="0"/>
              <a:t>”?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750" y="620688"/>
            <a:ext cx="8568754" cy="5689625"/>
          </a:xfrm>
        </p:spPr>
        <p:txBody>
          <a:bodyPr rtlCol="0">
            <a:normAutofit fontScale="85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/>
              <a:t>Вопрос </a:t>
            </a:r>
            <a:r>
              <a:rPr lang="ru-RU" dirty="0"/>
              <a:t>: “Зачем изучать Ассемблер (</a:t>
            </a:r>
            <a:r>
              <a:rPr lang="ru-RU" b="1" dirty="0">
                <a:solidFill>
                  <a:srgbClr val="FF0000"/>
                </a:solidFill>
                <a:hlinkClick r:id="rId3" action="ppaction://hlinksldjump"/>
              </a:rPr>
              <a:t>СП </a:t>
            </a:r>
            <a:r>
              <a:rPr lang="ru-RU" b="1" dirty="0">
                <a:solidFill>
                  <a:srgbClr val="FF0000"/>
                </a:solidFill>
              </a:rPr>
              <a:t>!!!</a:t>
            </a:r>
            <a:r>
              <a:rPr lang="ru-RU" dirty="0"/>
              <a:t>)”?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- </a:t>
            </a:r>
            <a:r>
              <a:rPr lang="ru-RU" b="1" dirty="0"/>
              <a:t>Глубокое </a:t>
            </a:r>
            <a:r>
              <a:rPr lang="ru-RU" b="1" u="sng" dirty="0"/>
              <a:t>понимание</a:t>
            </a:r>
            <a:r>
              <a:rPr lang="ru-RU" b="1" dirty="0"/>
              <a:t> работы компьютеров, программ и операционной системы. 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- </a:t>
            </a:r>
            <a:r>
              <a:rPr lang="ru-RU" b="1" dirty="0"/>
              <a:t>Максимальная </a:t>
            </a:r>
            <a:r>
              <a:rPr lang="ru-RU" b="1" u="sng" dirty="0"/>
              <a:t>гибкость</a:t>
            </a:r>
            <a:r>
              <a:rPr lang="ru-RU" b="1" dirty="0"/>
              <a:t> при работе с аппаратными ресурсами.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- </a:t>
            </a:r>
            <a:r>
              <a:rPr lang="ru-RU" b="1" u="sng" dirty="0"/>
              <a:t>Оптимизация</a:t>
            </a:r>
            <a:r>
              <a:rPr lang="ru-RU" b="1" dirty="0"/>
              <a:t> программ по скорости выполнения и по использованию оперативной памяти (ОП). 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- </a:t>
            </a:r>
            <a:r>
              <a:rPr lang="ru-RU" b="1" dirty="0"/>
              <a:t>Оптимизация программ по </a:t>
            </a:r>
            <a:r>
              <a:rPr lang="ru-RU" b="1" u="sng" dirty="0"/>
              <a:t>размеру</a:t>
            </a:r>
            <a:r>
              <a:rPr lang="ru-RU" b="1" dirty="0"/>
              <a:t> кода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- Дизассемблирование и </a:t>
            </a:r>
            <a:r>
              <a:rPr lang="ru-RU" b="1" u="sng" dirty="0"/>
              <a:t>отладка</a:t>
            </a:r>
            <a:r>
              <a:rPr lang="ru-RU" b="1" dirty="0"/>
              <a:t> программ.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- </a:t>
            </a:r>
            <a:r>
              <a:rPr lang="ru-RU" b="1" u="sng" dirty="0"/>
              <a:t>Антихакерская</a:t>
            </a:r>
            <a:r>
              <a:rPr lang="ru-RU" b="1" dirty="0"/>
              <a:t>("хакерская") работа.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- </a:t>
            </a:r>
            <a:r>
              <a:rPr lang="ru-RU" b="1" u="sng" dirty="0"/>
              <a:t>Спецзаказы</a:t>
            </a:r>
            <a:r>
              <a:rPr lang="ru-RU" b="1" dirty="0"/>
              <a:t> и системы– МП </a:t>
            </a:r>
            <a:r>
              <a:rPr lang="en-US" b="1" dirty="0"/>
              <a:t>M</a:t>
            </a:r>
            <a:r>
              <a:rPr lang="ru-RU" b="1" dirty="0" err="1"/>
              <a:t>икропроцессоры</a:t>
            </a:r>
            <a:r>
              <a:rPr lang="ru-RU" b="1" dirty="0"/>
              <a:t>)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- Другие </a:t>
            </a:r>
            <a:r>
              <a:rPr lang="ru-RU" b="1" u="sng" dirty="0"/>
              <a:t>предметы</a:t>
            </a:r>
            <a:r>
              <a:rPr lang="ru-RU" b="1" dirty="0"/>
              <a:t> специальности.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- Для </a:t>
            </a:r>
            <a:r>
              <a:rPr lang="ru-RU" b="1" u="sng" dirty="0"/>
              <a:t>профессионала</a:t>
            </a:r>
            <a:r>
              <a:rPr lang="ru-RU" b="1" dirty="0"/>
              <a:t> в программировании нужно.</a:t>
            </a:r>
            <a:endParaRPr lang="ru-RU" dirty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>
                <a:solidFill>
                  <a:srgbClr val="00B0F0"/>
                </a:solidFill>
              </a:rPr>
              <a:t>СМ. ЗАМЕТКУ</a:t>
            </a:r>
            <a:r>
              <a:rPr lang="ru-RU" dirty="0"/>
              <a:t>: “Зачем изучать Ассемблер и СП”?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1"/>
          <p:cNvSpPr>
            <a:spLocks noGrp="1"/>
          </p:cNvSpPr>
          <p:nvPr>
            <p:ph type="title"/>
          </p:nvPr>
        </p:nvSpPr>
        <p:spPr>
          <a:xfrm>
            <a:off x="504825" y="73025"/>
            <a:ext cx="7156450" cy="706438"/>
          </a:xfrm>
        </p:spPr>
        <p:txBody>
          <a:bodyPr/>
          <a:lstStyle/>
          <a:p>
            <a:r>
              <a:rPr lang="ru-RU" altLang="ru-RU"/>
              <a:t>РУСИФИКАЦИЯ ввода/вывода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632D9F6D-BCEF-4576-B5C0-5EDF6D8518DF}" type="slidenum">
              <a:rPr smtClean="0"/>
              <a:pPr>
                <a:defRPr/>
              </a:pPr>
              <a:t>100</a:t>
            </a:fld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38368" y="764704"/>
            <a:ext cx="8928992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В </a:t>
            </a:r>
            <a:r>
              <a:rPr lang="en-US" sz="2000" b="1" dirty="0">
                <a:latin typeface="+mn-lt"/>
                <a:cs typeface="+mn-cs"/>
              </a:rPr>
              <a:t>DosBox</a:t>
            </a:r>
            <a:r>
              <a:rPr lang="ru-RU" sz="2000" dirty="0">
                <a:latin typeface="+mn-lt"/>
                <a:cs typeface="+mn-cs"/>
              </a:rPr>
              <a:t>  переключение режима и раскладки может быть задано в </a:t>
            </a:r>
            <a:r>
              <a:rPr lang="ru-RU" sz="2000" u="sng" dirty="0">
                <a:latin typeface="+mn-lt"/>
                <a:cs typeface="+mn-cs"/>
              </a:rPr>
              <a:t>конфигурационном</a:t>
            </a:r>
            <a:r>
              <a:rPr lang="ru-RU" sz="2000" dirty="0">
                <a:latin typeface="+mn-lt"/>
                <a:cs typeface="+mn-cs"/>
              </a:rPr>
              <a:t> файле (</a:t>
            </a:r>
            <a:r>
              <a:rPr lang="en-US" sz="2000" b="1" dirty="0">
                <a:latin typeface="+mn-lt"/>
                <a:cs typeface="+mn-cs"/>
              </a:rPr>
              <a:t>dosbox-0.74.conf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или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b="1" dirty="0" err="1">
                <a:latin typeface="+mn-lt"/>
                <a:cs typeface="+mn-cs"/>
              </a:rPr>
              <a:t>dosbox.conf</a:t>
            </a:r>
            <a:r>
              <a:rPr lang="ru-RU" sz="2000" dirty="0">
                <a:latin typeface="+mn-lt"/>
                <a:cs typeface="+mn-cs"/>
              </a:rPr>
              <a:t>), в конце файла. Или введено </a:t>
            </a:r>
            <a:r>
              <a:rPr lang="ru-RU" sz="2000" u="sng" dirty="0">
                <a:latin typeface="+mn-lt"/>
                <a:cs typeface="+mn-cs"/>
              </a:rPr>
              <a:t>вручную</a:t>
            </a:r>
            <a:r>
              <a:rPr lang="ru-RU" sz="2000" dirty="0">
                <a:latin typeface="+mn-lt"/>
                <a:cs typeface="+mn-cs"/>
              </a:rPr>
              <a:t> в  его КС.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en-US" sz="2000" b="1" dirty="0" err="1">
                <a:latin typeface="+mn-lt"/>
                <a:cs typeface="+mn-cs"/>
              </a:rPr>
              <a:t>keyb</a:t>
            </a:r>
            <a:r>
              <a:rPr lang="en-US" sz="2000" b="1" dirty="0">
                <a:latin typeface="+mn-lt"/>
                <a:cs typeface="+mn-cs"/>
              </a:rPr>
              <a:t> </a:t>
            </a:r>
            <a:r>
              <a:rPr lang="en-US" sz="2000" b="1" dirty="0" err="1">
                <a:latin typeface="+mn-lt"/>
                <a:cs typeface="+mn-cs"/>
              </a:rPr>
              <a:t>ru</a:t>
            </a:r>
            <a:r>
              <a:rPr lang="en-US" sz="2000" b="1" dirty="0">
                <a:latin typeface="+mn-lt"/>
                <a:cs typeface="+mn-cs"/>
              </a:rPr>
              <a:t> 866</a:t>
            </a:r>
            <a:endParaRPr lang="ru-RU" sz="20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Переключение раскладки </a:t>
            </a:r>
            <a:r>
              <a:rPr lang="en-US" sz="2000" b="1" dirty="0" err="1">
                <a:latin typeface="+mn-lt"/>
                <a:cs typeface="+mn-cs"/>
              </a:rPr>
              <a:t>rus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задается комбинацией</a:t>
            </a:r>
            <a:r>
              <a:rPr lang="en-US" sz="2000" dirty="0">
                <a:latin typeface="+mn-lt"/>
                <a:cs typeface="+mn-cs"/>
              </a:rPr>
              <a:t>: </a:t>
            </a:r>
            <a:r>
              <a:rPr lang="en-US" sz="2000" dirty="0" err="1">
                <a:latin typeface="+mn-lt"/>
                <a:cs typeface="+mn-cs"/>
              </a:rPr>
              <a:t>rus</a:t>
            </a:r>
            <a:r>
              <a:rPr lang="en-US" sz="2000" dirty="0">
                <a:latin typeface="+mn-lt"/>
                <a:cs typeface="+mn-cs"/>
              </a:rPr>
              <a:t> - </a:t>
            </a:r>
            <a:r>
              <a:rPr lang="en-US" sz="2000" b="1" dirty="0" err="1">
                <a:solidFill>
                  <a:srgbClr val="FF0000"/>
                </a:solidFill>
                <a:latin typeface="+mn-lt"/>
                <a:cs typeface="+mn-cs"/>
              </a:rPr>
              <a:t>Alt+Right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 SHIFT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err="1">
                <a:solidFill>
                  <a:srgbClr val="FF0000"/>
                </a:solidFill>
                <a:latin typeface="+mn-lt"/>
                <a:cs typeface="+mn-cs"/>
              </a:rPr>
              <a:t>Lat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 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- </a:t>
            </a:r>
            <a:r>
              <a:rPr lang="en-US" sz="2000" b="1" dirty="0" err="1">
                <a:solidFill>
                  <a:srgbClr val="FF0000"/>
                </a:solidFill>
              </a:rPr>
              <a:t>Alt+Lrft</a:t>
            </a:r>
            <a:r>
              <a:rPr lang="en-US" sz="2000" b="1" dirty="0">
                <a:solidFill>
                  <a:srgbClr val="FF0000"/>
                </a:solidFill>
              </a:rPr>
              <a:t> SHIFT</a:t>
            </a:r>
            <a:endParaRPr lang="ru-RU" sz="2000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2686432"/>
            <a:ext cx="8063911" cy="13234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В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b="1" dirty="0">
                <a:latin typeface="+mn-lt"/>
                <a:cs typeface="+mn-cs"/>
              </a:rPr>
              <a:t>CMD.EXE</a:t>
            </a:r>
            <a:r>
              <a:rPr lang="en-US" sz="2000" dirty="0">
                <a:latin typeface="+mn-lt"/>
                <a:cs typeface="+mn-cs"/>
              </a:rPr>
              <a:t> (</a:t>
            </a:r>
            <a:r>
              <a:rPr lang="ru-RU" sz="2000" dirty="0">
                <a:latin typeface="+mn-lt"/>
                <a:cs typeface="+mn-cs"/>
              </a:rPr>
              <a:t>для </a:t>
            </a:r>
            <a:r>
              <a:rPr lang="en-US" sz="2000" u="sng" dirty="0">
                <a:latin typeface="+mn-lt"/>
                <a:cs typeface="+mn-cs"/>
              </a:rPr>
              <a:t>Win XP </a:t>
            </a:r>
            <a:r>
              <a:rPr lang="ru-RU" sz="2000" dirty="0">
                <a:latin typeface="+mn-lt"/>
                <a:cs typeface="+mn-cs"/>
              </a:rPr>
              <a:t>или ниже можно прямо запустить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в режиме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КС  русификатор -  </a:t>
            </a:r>
            <a:r>
              <a:rPr lang="en-US" sz="2000" dirty="0">
                <a:latin typeface="+mn-lt"/>
                <a:cs typeface="+mn-cs"/>
              </a:rPr>
              <a:t>RKM.COM) </a:t>
            </a:r>
            <a:r>
              <a:rPr lang="ru-RU" sz="2000" dirty="0">
                <a:latin typeface="+mn-lt"/>
                <a:cs typeface="+mn-cs"/>
              </a:rPr>
              <a:t>он есть на сайте и в архиве ЛР.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en-US" sz="2000" dirty="0"/>
              <a:t> </a:t>
            </a:r>
            <a:r>
              <a:rPr lang="en-US" sz="2000" b="1" dirty="0"/>
              <a:t>RKM.COM</a:t>
            </a:r>
            <a:r>
              <a:rPr lang="ru-RU" sz="2000" b="1" dirty="0"/>
              <a:t> </a:t>
            </a:r>
            <a:r>
              <a:rPr lang="ru-RU" sz="2000" dirty="0"/>
              <a:t>(переключение раскладки по умолчанию выполняется </a:t>
            </a:r>
            <a:r>
              <a:rPr lang="ru-RU" sz="2000" b="1" dirty="0">
                <a:solidFill>
                  <a:srgbClr val="FF0000"/>
                </a:solidFill>
              </a:rPr>
              <a:t>правой</a:t>
            </a:r>
            <a:r>
              <a:rPr lang="ru-RU" sz="2000" dirty="0"/>
              <a:t> клавишей </a:t>
            </a:r>
            <a:r>
              <a:rPr lang="en-US" sz="2000" b="1" dirty="0" err="1">
                <a:solidFill>
                  <a:srgbClr val="FF0000"/>
                </a:solidFill>
              </a:rPr>
              <a:t>SHift</a:t>
            </a:r>
            <a:r>
              <a:rPr lang="ru-RU" sz="2000" dirty="0"/>
              <a:t>). Получим сообщение:</a:t>
            </a:r>
            <a:r>
              <a:rPr lang="ru-RU" sz="2000" dirty="0">
                <a:latin typeface="+mn-lt"/>
                <a:cs typeface="+mn-cs"/>
              </a:rPr>
              <a:t> </a:t>
            </a:r>
          </a:p>
        </p:txBody>
      </p:sp>
      <p:pic>
        <p:nvPicPr>
          <p:cNvPr id="5735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63" y="4095750"/>
            <a:ext cx="638175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5" name="Прямоугольник 6"/>
          <p:cNvSpPr>
            <a:spLocks noChangeArrowheads="1"/>
          </p:cNvSpPr>
          <p:nvPr/>
        </p:nvSpPr>
        <p:spPr bwMode="auto">
          <a:xfrm>
            <a:off x="504825" y="5300663"/>
            <a:ext cx="7042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dirty="0"/>
              <a:t>В </a:t>
            </a:r>
            <a:r>
              <a:rPr lang="en-US" altLang="ru-RU" b="1" dirty="0"/>
              <a:t>DosBox</a:t>
            </a:r>
            <a:r>
              <a:rPr lang="ru-RU" altLang="ru-RU" b="1" dirty="0"/>
              <a:t> также можно запустить </a:t>
            </a:r>
            <a:r>
              <a:rPr lang="en-US" altLang="ru-RU" b="1" dirty="0"/>
              <a:t>RKM.COM</a:t>
            </a:r>
            <a:r>
              <a:rPr lang="ru-RU" altLang="ru-RU" dirty="0"/>
              <a:t>!</a:t>
            </a:r>
            <a:r>
              <a:rPr lang="en-US" altLang="ru-RU" dirty="0"/>
              <a:t> </a:t>
            </a:r>
            <a:r>
              <a:rPr lang="ru-RU" altLang="ru-RU" dirty="0"/>
              <a:t>Но </a:t>
            </a:r>
            <a:r>
              <a:rPr lang="ru-RU" altLang="ru-RU" b="1" u="sng" dirty="0">
                <a:solidFill>
                  <a:srgbClr val="FF0000"/>
                </a:solidFill>
              </a:rPr>
              <a:t>отдельно</a:t>
            </a:r>
            <a:r>
              <a:rPr lang="en-US" altLang="ru-RU" b="1" u="sng" dirty="0">
                <a:solidFill>
                  <a:srgbClr val="FF0000"/>
                </a:solidFill>
              </a:rPr>
              <a:t> (!</a:t>
            </a:r>
            <a:r>
              <a:rPr lang="ru-RU" altLang="ru-RU" b="1" u="sng" dirty="0">
                <a:solidFill>
                  <a:srgbClr val="FF0000"/>
                </a:solidFill>
              </a:rPr>
              <a:t> См. Зам</a:t>
            </a:r>
            <a:r>
              <a:rPr lang="en-US" altLang="ru-RU" b="1" u="sng" dirty="0">
                <a:solidFill>
                  <a:srgbClr val="FF0000"/>
                </a:solidFill>
              </a:rPr>
              <a:t>)</a:t>
            </a:r>
            <a:endParaRPr lang="ru-RU" altLang="ru-RU" b="1" u="sng" dirty="0">
              <a:solidFill>
                <a:srgbClr val="FF0000"/>
              </a:solidFill>
            </a:endParaRPr>
          </a:p>
          <a:p>
            <a:pPr eaLnBrk="1" hangingPunct="1"/>
            <a:r>
              <a:rPr lang="ru-RU" altLang="ru-RU" dirty="0"/>
              <a:t> от директивы </a:t>
            </a:r>
            <a:r>
              <a:rPr lang="en-US" altLang="ru-RU" b="1" dirty="0" err="1"/>
              <a:t>Keyb</a:t>
            </a:r>
            <a:r>
              <a:rPr lang="ru-RU" altLang="ru-RU" dirty="0"/>
              <a:t>. </a:t>
            </a: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Заголовок 1"/>
          <p:cNvSpPr>
            <a:spLocks noGrp="1"/>
          </p:cNvSpPr>
          <p:nvPr>
            <p:ph type="title"/>
          </p:nvPr>
        </p:nvSpPr>
        <p:spPr>
          <a:xfrm>
            <a:off x="1042988" y="130175"/>
            <a:ext cx="6624637" cy="706438"/>
          </a:xfrm>
        </p:spPr>
        <p:txBody>
          <a:bodyPr/>
          <a:lstStyle/>
          <a:p>
            <a:r>
              <a:rPr lang="ru-RU" altLang="ru-RU"/>
              <a:t>Коды </a:t>
            </a:r>
            <a:r>
              <a:rPr lang="en-US" altLang="ru-RU"/>
              <a:t>DOS </a:t>
            </a:r>
            <a:r>
              <a:rPr lang="ru-RU" altLang="ru-RU"/>
              <a:t>и </a:t>
            </a:r>
            <a:r>
              <a:rPr lang="en-US" altLang="ru-RU"/>
              <a:t>Windows</a:t>
            </a: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481535"/>
            <a:ext cx="585787" cy="365125"/>
          </a:xfrm>
        </p:spPr>
        <p:txBody>
          <a:bodyPr/>
          <a:lstStyle/>
          <a:p>
            <a:pPr>
              <a:defRPr/>
            </a:pPr>
            <a:fld id="{57B38022-5DC3-41B3-8B2F-E89C3E2F2057}" type="slidenum">
              <a:rPr smtClean="0"/>
              <a:pPr>
                <a:defRPr/>
              </a:pPr>
              <a:t>101</a:t>
            </a:fld>
            <a:endParaRPr dirty="0"/>
          </a:p>
        </p:txBody>
      </p:sp>
      <p:sp>
        <p:nvSpPr>
          <p:cNvPr id="58372" name="TextBox 3"/>
          <p:cNvSpPr txBox="1">
            <a:spLocks noChangeArrowheads="1"/>
          </p:cNvSpPr>
          <p:nvPr/>
        </p:nvSpPr>
        <p:spPr bwMode="auto">
          <a:xfrm>
            <a:off x="784225" y="836613"/>
            <a:ext cx="8064500" cy="590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200" u="sng" dirty="0"/>
              <a:t>Основная кодировка </a:t>
            </a:r>
            <a:r>
              <a:rPr lang="en-US" altLang="ru-RU" sz="2200" u="sng" dirty="0"/>
              <a:t>DOS </a:t>
            </a:r>
            <a:r>
              <a:rPr lang="en-US" altLang="ru-RU" sz="2200" dirty="0"/>
              <a:t>– </a:t>
            </a:r>
            <a:r>
              <a:rPr lang="en-US" altLang="ru-RU" sz="2200" b="1" dirty="0">
                <a:solidFill>
                  <a:srgbClr val="FF0000"/>
                </a:solidFill>
              </a:rPr>
              <a:t>ASCII</a:t>
            </a:r>
            <a:r>
              <a:rPr lang="ru-RU" altLang="ru-RU" sz="2200" dirty="0">
                <a:solidFill>
                  <a:srgbClr val="FF0000"/>
                </a:solidFill>
              </a:rPr>
              <a:t> </a:t>
            </a:r>
            <a:r>
              <a:rPr lang="ru-RU" altLang="ru-RU" sz="2200" dirty="0"/>
              <a:t>(</a:t>
            </a:r>
            <a:r>
              <a:rPr lang="en-US" altLang="ru-RU" sz="2200" b="1" dirty="0">
                <a:solidFill>
                  <a:srgbClr val="FF0000"/>
                </a:solidFill>
              </a:rPr>
              <a:t>A</a:t>
            </a:r>
            <a:r>
              <a:rPr lang="en-US" altLang="ru-RU" sz="2200" dirty="0"/>
              <a:t>merican </a:t>
            </a:r>
            <a:r>
              <a:rPr lang="en-US" altLang="ru-RU" sz="2200" b="1" dirty="0">
                <a:solidFill>
                  <a:srgbClr val="FF0000"/>
                </a:solidFill>
              </a:rPr>
              <a:t>S</a:t>
            </a:r>
            <a:r>
              <a:rPr lang="en-US" altLang="ru-RU" sz="2200" dirty="0"/>
              <a:t>tandard </a:t>
            </a:r>
            <a:r>
              <a:rPr lang="en-US" altLang="ru-RU" sz="2200" b="1" dirty="0">
                <a:solidFill>
                  <a:srgbClr val="FF0000"/>
                </a:solidFill>
              </a:rPr>
              <a:t>C</a:t>
            </a:r>
            <a:r>
              <a:rPr lang="en-US" altLang="ru-RU" sz="2200" dirty="0"/>
              <a:t>ode for </a:t>
            </a:r>
            <a:r>
              <a:rPr lang="en-US" altLang="ru-RU" sz="2200" b="1" dirty="0">
                <a:solidFill>
                  <a:srgbClr val="FF0000"/>
                </a:solidFill>
              </a:rPr>
              <a:t>I</a:t>
            </a:r>
            <a:r>
              <a:rPr lang="en-US" altLang="ru-RU" sz="2200" dirty="0"/>
              <a:t>nformation </a:t>
            </a:r>
            <a:r>
              <a:rPr lang="en-US" altLang="ru-RU" sz="2200" b="1" dirty="0">
                <a:solidFill>
                  <a:srgbClr val="FF0000"/>
                </a:solidFill>
              </a:rPr>
              <a:t>I</a:t>
            </a:r>
            <a:r>
              <a:rPr lang="en-US" altLang="ru-RU" sz="2200" dirty="0"/>
              <a:t>nterchange </a:t>
            </a:r>
            <a:r>
              <a:rPr lang="ru-RU" altLang="ru-RU" sz="2200" dirty="0"/>
              <a:t>– </a:t>
            </a:r>
            <a:r>
              <a:rPr lang="en-US" altLang="ru-RU" sz="2200" dirty="0"/>
              <a:t> </a:t>
            </a:r>
            <a:r>
              <a:rPr lang="ru-RU" altLang="ru-RU" sz="2200" dirty="0"/>
              <a:t>американский стандартный код для обмена информацией) в первоначальном варианте содержала всего </a:t>
            </a:r>
            <a:r>
              <a:rPr lang="ru-RU" altLang="ru-RU" sz="2200" b="1" dirty="0"/>
              <a:t>128 </a:t>
            </a:r>
            <a:r>
              <a:rPr lang="ru-RU" altLang="ru-RU" sz="2200" dirty="0"/>
              <a:t>кодов английских символов.</a:t>
            </a:r>
            <a:endParaRPr lang="en-US" altLang="ru-RU" sz="2200" dirty="0"/>
          </a:p>
          <a:p>
            <a:pPr eaLnBrk="1" hangingPunct="1"/>
            <a:r>
              <a:rPr lang="ru-RU" altLang="ru-RU" sz="2200" dirty="0"/>
              <a:t>Основная кодировка </a:t>
            </a:r>
            <a:r>
              <a:rPr lang="en-US" altLang="ru-RU" sz="2200" dirty="0"/>
              <a:t>Windows– WINDOWS</a:t>
            </a:r>
            <a:r>
              <a:rPr lang="ru-RU" altLang="ru-RU" sz="2200" dirty="0"/>
              <a:t>, в первую очередь вторая часть таблицы (128 - 255), имеет другое содержание и название – </a:t>
            </a:r>
            <a:r>
              <a:rPr lang="en-US" altLang="ru-RU" sz="2200" b="1" dirty="0">
                <a:solidFill>
                  <a:srgbClr val="FF0000"/>
                </a:solidFill>
              </a:rPr>
              <a:t>ANSI</a:t>
            </a:r>
            <a:r>
              <a:rPr lang="ru-RU" altLang="ru-RU" sz="2200" b="1" dirty="0">
                <a:solidFill>
                  <a:srgbClr val="FF0000"/>
                </a:solidFill>
              </a:rPr>
              <a:t> </a:t>
            </a:r>
            <a:r>
              <a:rPr lang="ru-RU" altLang="ru-RU" sz="2200" dirty="0"/>
              <a:t>(американская стандартная кодировка обмена данными, нет расшифровки).  Другое название </a:t>
            </a:r>
            <a:r>
              <a:rPr lang="en-US" altLang="ru-RU" sz="2200" dirty="0"/>
              <a:t>ANSI</a:t>
            </a:r>
            <a:r>
              <a:rPr lang="ru-RU" altLang="ru-RU" sz="2200" dirty="0"/>
              <a:t> –</a:t>
            </a:r>
            <a:r>
              <a:rPr lang="en-US" altLang="ru-RU" sz="2200" dirty="0"/>
              <a:t>&gt;</a:t>
            </a:r>
            <a:r>
              <a:rPr lang="ru-RU" altLang="ru-RU" sz="2200" dirty="0"/>
              <a:t> </a:t>
            </a:r>
            <a:r>
              <a:rPr lang="ru-RU" altLang="ru-RU" sz="2200" u="sng" dirty="0"/>
              <a:t>кодировка </a:t>
            </a:r>
            <a:r>
              <a:rPr lang="en-US" altLang="ru-RU" sz="2200" u="sng" dirty="0"/>
              <a:t>WINDOWS</a:t>
            </a:r>
            <a:r>
              <a:rPr lang="ru-RU" altLang="ru-RU" sz="2200" u="sng" dirty="0"/>
              <a:t> (</a:t>
            </a:r>
            <a:r>
              <a:rPr lang="en-US" sz="2400" b="1" dirty="0">
                <a:solidFill>
                  <a:srgbClr val="FF0000"/>
                </a:solidFill>
              </a:rPr>
              <a:t>A</a:t>
            </a:r>
            <a:r>
              <a:rPr lang="en-US" sz="2400" dirty="0"/>
              <a:t>merican </a:t>
            </a:r>
            <a:r>
              <a:rPr lang="en-US" sz="2400" b="1" dirty="0">
                <a:solidFill>
                  <a:srgbClr val="FF0000"/>
                </a:solidFill>
              </a:rPr>
              <a:t>n</a:t>
            </a:r>
            <a:r>
              <a:rPr lang="en-US" sz="2400" dirty="0"/>
              <a:t>ational </a:t>
            </a:r>
            <a:r>
              <a:rPr lang="en-US" sz="2400" b="1" dirty="0">
                <a:solidFill>
                  <a:srgbClr val="FF0000"/>
                </a:solidFill>
              </a:rPr>
              <a:t>s</a:t>
            </a:r>
            <a:r>
              <a:rPr lang="en-US" sz="2400" dirty="0"/>
              <a:t>tandards </a:t>
            </a:r>
            <a:r>
              <a:rPr lang="en-US" sz="2400" b="1" dirty="0">
                <a:solidFill>
                  <a:srgbClr val="FF0000"/>
                </a:solidFill>
              </a:rPr>
              <a:t>i</a:t>
            </a:r>
            <a:r>
              <a:rPr lang="en-US" sz="2400" dirty="0"/>
              <a:t>nstitute, ANSI) </a:t>
            </a:r>
            <a:r>
              <a:rPr lang="ru-RU" altLang="ru-RU" sz="2200" dirty="0"/>
              <a:t>).</a:t>
            </a:r>
          </a:p>
          <a:p>
            <a:pPr eaLnBrk="1" hangingPunct="1"/>
            <a:r>
              <a:rPr lang="ru-RU" altLang="ru-RU" sz="2200" dirty="0"/>
              <a:t>В </a:t>
            </a:r>
            <a:r>
              <a:rPr lang="ru-RU" altLang="ru-RU" sz="2200" u="sng" dirty="0">
                <a:solidFill>
                  <a:srgbClr val="FF0000"/>
                </a:solidFill>
                <a:hlinkClick r:id="rId2" action="ppaction://hlinkfile"/>
              </a:rPr>
              <a:t>Пособии по курсу СП </a:t>
            </a:r>
            <a:r>
              <a:rPr lang="ru-RU" altLang="ru-RU" sz="2200" dirty="0"/>
              <a:t>есть более подробная информация о кодировании (</a:t>
            </a:r>
            <a:r>
              <a:rPr lang="ru-RU" altLang="ru-RU" sz="2200" b="1" dirty="0">
                <a:solidFill>
                  <a:srgbClr val="FF0000"/>
                </a:solidFill>
              </a:rPr>
              <a:t>раздел 23</a:t>
            </a:r>
            <a:r>
              <a:rPr lang="ru-RU" altLang="ru-RU" sz="2200" dirty="0"/>
              <a:t>!).</a:t>
            </a:r>
          </a:p>
          <a:p>
            <a:pPr eaLnBrk="1" hangingPunct="1"/>
            <a:r>
              <a:rPr lang="ru-RU" altLang="ru-RU" sz="2200" dirty="0"/>
              <a:t>Кроме того, Детальные сведения по кодировкам можно найти и в ВИКИПЕДИИ и на других сайтах ИНТЕРНЕТ.</a:t>
            </a:r>
            <a:endParaRPr lang="en-US" altLang="ru-RU" sz="2200" dirty="0"/>
          </a:p>
          <a:p>
            <a:pPr eaLnBrk="1" hangingPunct="1"/>
            <a:r>
              <a:rPr lang="ru-RU" altLang="ru-RU" sz="2200" dirty="0"/>
              <a:t>В последних Ос широко применяется кодировка </a:t>
            </a:r>
            <a:r>
              <a:rPr lang="en-US" altLang="ru-RU" sz="2200" dirty="0"/>
              <a:t>UNOCODE</a:t>
            </a:r>
            <a:r>
              <a:rPr lang="ru-RU" altLang="ru-RU" sz="2200" dirty="0"/>
              <a:t>, которая используется для всех языков одновременно!</a:t>
            </a:r>
            <a:endParaRPr lang="en-US" altLang="ru-RU" sz="2200" dirty="0"/>
          </a:p>
          <a:p>
            <a:pPr eaLnBrk="1" hangingPunct="1"/>
            <a:endParaRPr lang="ru-RU" altLang="ru-RU" sz="2200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115888"/>
            <a:ext cx="7715250" cy="9223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ЛР №1 Справочники Управляющие Блоки (2)</a:t>
            </a:r>
          </a:p>
        </p:txBody>
      </p:sp>
      <p:pic>
        <p:nvPicPr>
          <p:cNvPr id="73732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954088"/>
            <a:ext cx="6096000" cy="449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3733" name="Группа 4"/>
          <p:cNvGrpSpPr>
            <a:grpSpLocks/>
          </p:cNvGrpSpPr>
          <p:nvPr/>
        </p:nvGrpSpPr>
        <p:grpSpPr bwMode="auto">
          <a:xfrm>
            <a:off x="539750" y="1700213"/>
            <a:ext cx="4895850" cy="4565650"/>
            <a:chOff x="539552" y="1700808"/>
            <a:chExt cx="4896544" cy="4564758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698591" y="1700808"/>
              <a:ext cx="2081508" cy="206335"/>
            </a:xfrm>
            <a:prstGeom prst="rect">
              <a:avLst/>
            </a:prstGeom>
            <a:solidFill>
              <a:srgbClr val="FF0000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3735" name="TextBox 7"/>
            <p:cNvSpPr txBox="1">
              <a:spLocks noChangeArrowheads="1"/>
            </p:cNvSpPr>
            <p:nvPr/>
          </p:nvSpPr>
          <p:spPr bwMode="auto">
            <a:xfrm>
              <a:off x="539552" y="5619235"/>
              <a:ext cx="4896544" cy="646331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Выбор блока  </a:t>
              </a:r>
              <a:r>
                <a:rPr lang="en-US" altLang="ru-RU" sz="1800" b="1">
                  <a:solidFill>
                    <a:srgbClr val="FF0000"/>
                  </a:solidFill>
                </a:rPr>
                <a:t>PSP</a:t>
              </a:r>
              <a:r>
                <a:rPr lang="en-US" altLang="ru-RU" sz="1800"/>
                <a:t>  - </a:t>
              </a:r>
              <a:r>
                <a:rPr lang="ru-RU" altLang="ru-RU" sz="1800"/>
                <a:t>Префикс программного сегмента</a:t>
              </a:r>
            </a:p>
          </p:txBody>
        </p:sp>
        <p:cxnSp>
          <p:nvCxnSpPr>
            <p:cNvPr id="9" name="Прямая со стрелкой 8"/>
            <p:cNvCxnSpPr>
              <a:stCxn id="73735" idx="0"/>
              <a:endCxn id="6" idx="2"/>
            </p:cNvCxnSpPr>
            <p:nvPr/>
          </p:nvCxnSpPr>
          <p:spPr>
            <a:xfrm flipH="1" flipV="1">
              <a:off x="2740139" y="1907143"/>
              <a:ext cx="247685" cy="3712437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Прямоугольник 9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115888"/>
            <a:ext cx="7715250" cy="9223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ЛР №1 Справочники Управляющие Блоки (3)</a:t>
            </a:r>
          </a:p>
        </p:txBody>
      </p:sp>
      <p:pic>
        <p:nvPicPr>
          <p:cNvPr id="7475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908050"/>
            <a:ext cx="7272337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4757" name="Группа 4"/>
          <p:cNvGrpSpPr>
            <a:grpSpLocks/>
          </p:cNvGrpSpPr>
          <p:nvPr/>
        </p:nvGrpSpPr>
        <p:grpSpPr bwMode="auto">
          <a:xfrm>
            <a:off x="1154113" y="1557338"/>
            <a:ext cx="7234237" cy="4751387"/>
            <a:chOff x="-385042" y="2595594"/>
            <a:chExt cx="7233545" cy="339874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385042" y="2595594"/>
              <a:ext cx="7233545" cy="2523224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4759" name="TextBox 7"/>
            <p:cNvSpPr txBox="1">
              <a:spLocks noChangeArrowheads="1"/>
            </p:cNvSpPr>
            <p:nvPr/>
          </p:nvSpPr>
          <p:spPr bwMode="auto">
            <a:xfrm>
              <a:off x="99752" y="5730212"/>
              <a:ext cx="5308592" cy="264126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Описание блока </a:t>
              </a:r>
              <a:r>
                <a:rPr lang="en-US" altLang="ru-RU" sz="1800"/>
                <a:t>PSP (</a:t>
              </a:r>
              <a:r>
                <a:rPr lang="ru-RU" altLang="ru-RU" sz="1800"/>
                <a:t>нужно пролистать</a:t>
              </a:r>
              <a:r>
                <a:rPr lang="en-US" altLang="ru-RU" sz="1800"/>
                <a:t>!!!)</a:t>
              </a:r>
              <a:r>
                <a:rPr lang="ru-RU" altLang="ru-RU" sz="1800"/>
                <a:t> </a:t>
              </a:r>
            </a:p>
          </p:txBody>
        </p:sp>
        <p:cxnSp>
          <p:nvCxnSpPr>
            <p:cNvPr id="9" name="Прямая со стрелкой 8"/>
            <p:cNvCxnSpPr>
              <a:stCxn id="74759" idx="0"/>
              <a:endCxn id="7" idx="2"/>
            </p:cNvCxnSpPr>
            <p:nvPr/>
          </p:nvCxnSpPr>
          <p:spPr>
            <a:xfrm flipV="1">
              <a:off x="2754733" y="5118818"/>
              <a:ext cx="477791" cy="610934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Прямоугольник 9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Заголовок 1"/>
          <p:cNvSpPr>
            <a:spLocks noGrp="1"/>
          </p:cNvSpPr>
          <p:nvPr>
            <p:ph type="title"/>
          </p:nvPr>
        </p:nvSpPr>
        <p:spPr>
          <a:xfrm>
            <a:off x="1619672" y="116632"/>
            <a:ext cx="583264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Файл менеджеры (ФМ)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106775" y="404664"/>
            <a:ext cx="585787" cy="365125"/>
          </a:xfrm>
        </p:spPr>
        <p:txBody>
          <a:bodyPr/>
          <a:lstStyle/>
          <a:p>
            <a:pPr algn="l">
              <a:defRPr/>
            </a:pPr>
            <a:fld id="{52043269-53BF-44FE-BBC6-5E126391CF47}" type="slidenum">
              <a:rPr/>
              <a:pPr algn="l">
                <a:defRPr/>
              </a:pPr>
              <a:t>104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539553" y="836712"/>
            <a:ext cx="8496943" cy="5509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</a:rPr>
              <a:t>ФМ предназначены для удобной и всесторонней работы с </a:t>
            </a:r>
            <a:r>
              <a:rPr lang="ru-RU" sz="3200" u="sng" dirty="0">
                <a:latin typeface="+mn-lt"/>
                <a:cs typeface="+mn-cs"/>
              </a:rPr>
              <a:t>файлами</a:t>
            </a:r>
            <a:endParaRPr lang="en-US" sz="3200" u="sng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</a:rPr>
              <a:t>Наиболее </a:t>
            </a:r>
            <a:r>
              <a:rPr lang="ru-RU" sz="3200" u="sng" dirty="0">
                <a:latin typeface="+mn-lt"/>
                <a:cs typeface="+mn-cs"/>
              </a:rPr>
              <a:t>распространенные</a:t>
            </a:r>
            <a:r>
              <a:rPr lang="ru-RU" sz="3200" dirty="0">
                <a:latin typeface="+mn-lt"/>
                <a:cs typeface="+mn-cs"/>
              </a:rPr>
              <a:t> ФМ: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atin typeface="+mn-lt"/>
                <a:cs typeface="+mn-cs"/>
                <a:hlinkClick r:id="rId3" action="ppaction://hlinksldjump"/>
              </a:rPr>
              <a:t>FAR</a:t>
            </a:r>
            <a:r>
              <a:rPr lang="ru-RU" sz="3200" dirty="0">
                <a:latin typeface="+mn-lt"/>
                <a:cs typeface="+mn-cs"/>
              </a:rPr>
              <a:t> – </a:t>
            </a:r>
            <a:r>
              <a:rPr lang="en-US" sz="3200" dirty="0">
                <a:latin typeface="+mn-lt"/>
                <a:cs typeface="+mn-cs"/>
              </a:rPr>
              <a:t>Manager – </a:t>
            </a:r>
            <a:r>
              <a:rPr lang="ru-RU" sz="3200" dirty="0">
                <a:latin typeface="+mn-lt"/>
                <a:cs typeface="+mn-cs"/>
              </a:rPr>
              <a:t>на сайте</a:t>
            </a:r>
            <a:endParaRPr lang="en-US" sz="32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atin typeface="+mn-lt"/>
                <a:cs typeface="+mn-cs"/>
              </a:rPr>
              <a:t>VC – </a:t>
            </a:r>
            <a:r>
              <a:rPr lang="en-US" sz="3200" dirty="0">
                <a:latin typeface="+mn-lt"/>
                <a:cs typeface="+mn-cs"/>
                <a:hlinkClick r:id="rId4" action="ppaction://hlinksldjump"/>
              </a:rPr>
              <a:t>Volkov Commander</a:t>
            </a:r>
            <a:r>
              <a:rPr lang="en-US" sz="3200" dirty="0">
                <a:latin typeface="+mn-lt"/>
                <a:cs typeface="+mn-cs"/>
              </a:rPr>
              <a:t> </a:t>
            </a:r>
            <a:r>
              <a:rPr lang="ru-RU" sz="3200" dirty="0"/>
              <a:t>(в архиве </a:t>
            </a:r>
            <a:r>
              <a:rPr lang="en-US" sz="3200" dirty="0"/>
              <a:t>Tasm3.zip</a:t>
            </a:r>
            <a:r>
              <a:rPr lang="ru-RU" sz="3200" dirty="0"/>
              <a:t> на сайте)</a:t>
            </a:r>
            <a:endParaRPr lang="ru-RU" sz="32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atin typeface="+mn-lt"/>
                <a:cs typeface="+mn-cs"/>
                <a:hlinkClick r:id="rId5" action="ppaction://hlinksldjump"/>
              </a:rPr>
              <a:t>Total </a:t>
            </a:r>
            <a:r>
              <a:rPr lang="en-US" sz="3200" dirty="0">
                <a:hlinkClick r:id="rId5" action="ppaction://hlinksldjump"/>
              </a:rPr>
              <a:t>Commander</a:t>
            </a:r>
            <a:endParaRPr lang="en-US" sz="32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/>
              <a:t>Windows Commander</a:t>
            </a:r>
            <a:endParaRPr lang="ru-RU" sz="32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  <a:hlinkClick r:id="rId6" action="ppaction://hlinksldjump"/>
              </a:rPr>
              <a:t>КС и ввод команд в ФМ</a:t>
            </a:r>
            <a:r>
              <a:rPr lang="ru-RU" sz="3200" dirty="0">
                <a:latin typeface="+mn-lt"/>
                <a:cs typeface="+mn-cs"/>
              </a:rPr>
              <a:t> </a:t>
            </a:r>
            <a:r>
              <a:rPr lang="ru-RU" sz="3200" dirty="0">
                <a:latin typeface="+mn-lt"/>
                <a:cs typeface="+mn-cs"/>
                <a:hlinkClick r:id="rId7" action="ppaction://hlinksldjump"/>
              </a:rPr>
              <a:t>и КС</a:t>
            </a:r>
            <a:endParaRPr lang="ru-RU" sz="32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+mn-lt"/>
                <a:cs typeface="+mn-cs"/>
              </a:rPr>
              <a:t>Общие МУ по СП</a:t>
            </a:r>
            <a:endParaRPr lang="en-US" sz="32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latin typeface="+mn-lt"/>
                <a:cs typeface="+mn-cs"/>
                <a:hlinkClick r:id="rId8" action="ppaction://hlinksldjump"/>
              </a:rPr>
              <a:t>PS</a:t>
            </a:r>
            <a:endParaRPr lang="ru-RU" sz="32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200800" cy="706438"/>
          </a:xfrm>
        </p:spPr>
        <p:txBody>
          <a:bodyPr/>
          <a:lstStyle/>
          <a:p>
            <a:pPr eaLnBrk="1" hangingPunct="1"/>
            <a:r>
              <a:rPr lang="en-US" altLang="ru-RU" dirty="0"/>
              <a:t>FAR</a:t>
            </a:r>
            <a:endParaRPr lang="ru-RU" alt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E3E9D1F0-A0A2-4E9B-A3F3-066540D94A7F}" type="slidenum">
              <a:rPr/>
              <a:pPr algn="l">
                <a:defRPr/>
              </a:pPr>
              <a:t>105</a:t>
            </a:fld>
            <a:endParaRPr dirty="0"/>
          </a:p>
        </p:txBody>
      </p:sp>
      <p:pic>
        <p:nvPicPr>
          <p:cNvPr id="80903" name="Picture 2" descr="spfm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610" y="836712"/>
            <a:ext cx="7704137" cy="5219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6336704" cy="706438"/>
          </a:xfrm>
        </p:spPr>
        <p:txBody>
          <a:bodyPr/>
          <a:lstStyle/>
          <a:p>
            <a:pPr eaLnBrk="1" hangingPunct="1"/>
            <a:r>
              <a:rPr lang="en-US" altLang="ru-RU" dirty="0"/>
              <a:t>VC – Volkov Commander</a:t>
            </a:r>
            <a:endParaRPr lang="ru-RU" alt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B372BEFC-CD89-4ABD-9938-1B5A1E606E9F}" type="slidenum">
              <a:rPr/>
              <a:pPr algn="l">
                <a:defRPr/>
              </a:pPr>
              <a:t>106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755575" y="620688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Есть на сайте или в составе </a:t>
            </a:r>
            <a:r>
              <a:rPr lang="en-US" sz="2400" dirty="0">
                <a:latin typeface="+mn-lt"/>
                <a:cs typeface="+mn-cs"/>
              </a:rPr>
              <a:t>DOSBox (</a:t>
            </a:r>
            <a:r>
              <a:rPr lang="ru-RU" sz="2400" dirty="0">
                <a:latin typeface="+mn-lt"/>
                <a:cs typeface="+mn-cs"/>
              </a:rPr>
              <a:t>архив </a:t>
            </a:r>
            <a:r>
              <a:rPr lang="en-US" sz="2400" dirty="0">
                <a:latin typeface="+mn-lt"/>
                <a:cs typeface="+mn-cs"/>
                <a:hlinkClick r:id="rId3" action="ppaction://hlinksldjump"/>
              </a:rPr>
              <a:t>TASM3.ZIP</a:t>
            </a:r>
            <a:r>
              <a:rPr lang="en-US" sz="2400" dirty="0">
                <a:latin typeface="+mn-lt"/>
                <a:cs typeface="+mn-cs"/>
              </a:rPr>
              <a:t>)</a:t>
            </a:r>
            <a:endParaRPr lang="ru-RU" sz="2400" dirty="0">
              <a:latin typeface="+mn-lt"/>
              <a:cs typeface="+mn-cs"/>
            </a:endParaRPr>
          </a:p>
        </p:txBody>
      </p:sp>
      <p:pic>
        <p:nvPicPr>
          <p:cNvPr id="48135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196975"/>
            <a:ext cx="7488831" cy="4032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5229401"/>
            <a:ext cx="8063911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VC </a:t>
            </a:r>
            <a:r>
              <a:rPr lang="ru-RU" sz="2400" dirty="0">
                <a:latin typeface="+mn-lt"/>
                <a:cs typeface="+mn-cs"/>
              </a:rPr>
              <a:t>– работа с файлами, каталогами, поиск, копирование, редактирование текстовых файлов и т.д.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Заголовок 1"/>
          <p:cNvSpPr>
            <a:spLocks noGrp="1"/>
          </p:cNvSpPr>
          <p:nvPr>
            <p:ph type="title"/>
          </p:nvPr>
        </p:nvSpPr>
        <p:spPr>
          <a:xfrm>
            <a:off x="817538" y="116632"/>
            <a:ext cx="6923112" cy="706438"/>
          </a:xfrm>
        </p:spPr>
        <p:txBody>
          <a:bodyPr/>
          <a:lstStyle/>
          <a:p>
            <a:pPr eaLnBrk="1" hangingPunct="1"/>
            <a:r>
              <a:rPr lang="en-US" altLang="ru-RU" dirty="0"/>
              <a:t>Total Commander</a:t>
            </a:r>
            <a:endParaRPr lang="ru-RU" alt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548680"/>
            <a:ext cx="585787" cy="365125"/>
          </a:xfrm>
        </p:spPr>
        <p:txBody>
          <a:bodyPr/>
          <a:lstStyle/>
          <a:p>
            <a:pPr algn="l">
              <a:defRPr/>
            </a:pPr>
            <a:fld id="{6CFDAC17-ED23-4E4B-B00E-3308DBEE76A9}" type="slidenum">
              <a:rPr/>
              <a:pPr algn="l">
                <a:defRPr/>
              </a:pPr>
              <a:t>107</a:t>
            </a:fld>
            <a:endParaRPr dirty="0"/>
          </a:p>
        </p:txBody>
      </p:sp>
      <p:pic>
        <p:nvPicPr>
          <p:cNvPr id="93191" name="Picture 3" descr="spfm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836712"/>
            <a:ext cx="6697662" cy="5292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Заголовок 1"/>
          <p:cNvSpPr>
            <a:spLocks noGrp="1"/>
          </p:cNvSpPr>
          <p:nvPr>
            <p:ph type="title"/>
          </p:nvPr>
        </p:nvSpPr>
        <p:spPr>
          <a:xfrm>
            <a:off x="663575" y="341313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2 Разработка КФ для режима КС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687611"/>
            <a:ext cx="585787" cy="365125"/>
          </a:xfrm>
        </p:spPr>
        <p:txBody>
          <a:bodyPr/>
          <a:lstStyle/>
          <a:p>
            <a:pPr algn="l">
              <a:defRPr/>
            </a:pPr>
            <a:fld id="{18CB1BD3-07FD-462A-A230-8D6750DF74AD}" type="slidenum">
              <a:rPr/>
              <a:pPr algn="l">
                <a:defRPr/>
              </a:pPr>
              <a:t>108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3567" y="1052736"/>
            <a:ext cx="8208913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u="sng" dirty="0">
                <a:latin typeface="+mn-lt"/>
                <a:cs typeface="+mn-cs"/>
              </a:rPr>
              <a:t>Цель работы №2 </a:t>
            </a:r>
            <a:r>
              <a:rPr lang="ru-RU" sz="21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Целью выполнения лабораторной работы является изучение </a:t>
            </a:r>
            <a:r>
              <a:rPr lang="ru-RU" sz="2100" u="sng" dirty="0">
                <a:latin typeface="+mn-lt"/>
                <a:cs typeface="+mn-cs"/>
              </a:rPr>
              <a:t>изучения языка командных файлов ОС</a:t>
            </a:r>
            <a:r>
              <a:rPr lang="ru-RU" sz="2100" dirty="0">
                <a:latin typeface="+mn-lt"/>
                <a:cs typeface="+mn-cs"/>
              </a:rPr>
              <a:t>, разработка и отладка программы на этом языке по заданному варианту. Студенты осваивают способы программирования и отладки на этом языке программ, изучают конкретные команды ОС и утилиты </a:t>
            </a:r>
            <a:r>
              <a:rPr lang="en-US" sz="2100" dirty="0">
                <a:latin typeface="+mn-lt"/>
                <a:cs typeface="+mn-cs"/>
              </a:rPr>
              <a:t>BE</a:t>
            </a:r>
            <a:r>
              <a:rPr lang="ru-RU" sz="2100" dirty="0">
                <a:latin typeface="+mn-lt"/>
                <a:cs typeface="+mn-cs"/>
              </a:rPr>
              <a:t>/</a:t>
            </a:r>
            <a:r>
              <a:rPr lang="en-US" sz="2100" dirty="0">
                <a:latin typeface="+mn-lt"/>
                <a:cs typeface="+mn-cs"/>
              </a:rPr>
              <a:t>CHOICE</a:t>
            </a:r>
            <a:r>
              <a:rPr lang="ru-RU" sz="2100" dirty="0">
                <a:latin typeface="+mn-lt"/>
                <a:cs typeface="+mn-cs"/>
              </a:rPr>
              <a:t>. учатся описывать инструкции для работы с командным  Они получают навыки запуска команд и командных файлов в </a:t>
            </a:r>
            <a:r>
              <a:rPr lang="ru-RU" sz="2100" u="sng" dirty="0">
                <a:latin typeface="+mn-lt"/>
                <a:cs typeface="+mn-cs"/>
              </a:rPr>
              <a:t>режиме командной строки</a:t>
            </a:r>
            <a:r>
              <a:rPr lang="ru-RU" sz="2100" dirty="0">
                <a:latin typeface="+mn-lt"/>
                <a:cs typeface="+mn-cs"/>
              </a:rPr>
              <a:t> и использования команд ОС, а также применения при выполнении различных системных работ и регламентных работ на компьютерах.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В результате работы студенты демонстрируют преподавателю отлаженный КФ по своему варианту и оформляют отчет по ЛР по заданному образцу.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ЛР считается сданной после ее защиты  (ответов на контрольные вопросы ЛР).</a:t>
            </a:r>
          </a:p>
        </p:txBody>
      </p:sp>
    </p:spTree>
    <p:extLst>
      <p:ext uri="{BB962C8B-B14F-4D97-AF65-F5344CB8AC3E}">
        <p14:creationId xmlns:p14="http://schemas.microsoft.com/office/powerpoint/2010/main" val="1595142670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Заголовок 1"/>
          <p:cNvSpPr>
            <a:spLocks noGrp="1"/>
          </p:cNvSpPr>
          <p:nvPr>
            <p:ph type="title"/>
          </p:nvPr>
        </p:nvSpPr>
        <p:spPr>
          <a:xfrm>
            <a:off x="663575" y="346075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/>
              <a:t>ЛР № 2 Разработка КФ для режима КС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22158A59-3663-4F30-BED3-DD4018D41C1B}" type="slidenum">
              <a:rPr/>
              <a:pPr algn="l">
                <a:defRPr/>
              </a:pPr>
              <a:t>109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3566" y="883933"/>
            <a:ext cx="8208913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u="sng" dirty="0">
                <a:latin typeface="+mn-lt"/>
                <a:cs typeface="+mn-cs"/>
              </a:rPr>
              <a:t>Цель работы №2  (</a:t>
            </a:r>
            <a:r>
              <a:rPr lang="ru-RU" sz="2100" u="sng" dirty="0">
                <a:latin typeface="+mn-lt"/>
                <a:cs typeface="+mn-cs"/>
                <a:hlinkClick r:id="rId3" action="ppaction://hlinksldjump"/>
              </a:rPr>
              <a:t>ЗАДАНИЕ ЛР №2</a:t>
            </a:r>
            <a:r>
              <a:rPr lang="ru-RU" sz="2100" dirty="0">
                <a:latin typeface="+mn-lt"/>
                <a:cs typeface="+mn-cs"/>
              </a:rPr>
              <a:t> </a:t>
            </a:r>
            <a:r>
              <a:rPr lang="ru-RU" sz="2100" dirty="0">
                <a:latin typeface="+mn-lt"/>
                <a:cs typeface="+mn-cs"/>
                <a:hlinkClick r:id="rId4" action="ppaction://hlinkfile"/>
              </a:rPr>
              <a:t>МУ</a:t>
            </a:r>
            <a:r>
              <a:rPr lang="ru-RU" sz="2100" u="sng" dirty="0">
                <a:latin typeface="+mn-lt"/>
                <a:cs typeface="+mn-cs"/>
              </a:rPr>
              <a:t>)</a:t>
            </a:r>
            <a:r>
              <a:rPr lang="ru-RU" sz="21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Целью выполнения лабораторной работы является изучение </a:t>
            </a:r>
            <a:r>
              <a:rPr lang="ru-RU" sz="2100" u="sng" dirty="0">
                <a:latin typeface="+mn-lt"/>
                <a:cs typeface="+mn-cs"/>
              </a:rPr>
              <a:t>изучения языка командных файлов ОС</a:t>
            </a:r>
            <a:r>
              <a:rPr lang="ru-RU" sz="2100" dirty="0">
                <a:latin typeface="+mn-lt"/>
                <a:cs typeface="+mn-cs"/>
              </a:rPr>
              <a:t>, разработка и отладка программы на этом языке по заданному варианту. Студенты осваивают способы программирования и отладки на этом языке программ, изучают конкретные команды ОС и утилиты </a:t>
            </a:r>
            <a:r>
              <a:rPr lang="en-US" sz="2100" dirty="0">
                <a:latin typeface="+mn-lt"/>
                <a:cs typeface="+mn-cs"/>
              </a:rPr>
              <a:t>BE</a:t>
            </a:r>
            <a:r>
              <a:rPr lang="ru-RU" sz="2100" dirty="0">
                <a:latin typeface="+mn-lt"/>
                <a:cs typeface="+mn-cs"/>
              </a:rPr>
              <a:t>/</a:t>
            </a:r>
            <a:r>
              <a:rPr lang="en-US" sz="2100" dirty="0">
                <a:latin typeface="+mn-lt"/>
                <a:cs typeface="+mn-cs"/>
              </a:rPr>
              <a:t>CHOICE</a:t>
            </a:r>
            <a:r>
              <a:rPr lang="ru-RU" sz="2100" dirty="0">
                <a:latin typeface="+mn-lt"/>
                <a:cs typeface="+mn-cs"/>
              </a:rPr>
              <a:t>. учатся описывать инструкции для работы с командным  Они получают навыки запуска команд и командных файлов в </a:t>
            </a:r>
            <a:r>
              <a:rPr lang="ru-RU" sz="2100" u="sng" dirty="0">
                <a:latin typeface="+mn-lt"/>
                <a:cs typeface="+mn-cs"/>
              </a:rPr>
              <a:t>режиме командной строки</a:t>
            </a:r>
            <a:r>
              <a:rPr lang="ru-RU" sz="2100" dirty="0">
                <a:latin typeface="+mn-lt"/>
                <a:cs typeface="+mn-cs"/>
              </a:rPr>
              <a:t> и использования команд ОС, а также применения при выполнении различных системных работ и регламентных работ на компьютерах.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В результате работы студенты демонстрируют преподавателю отлаженный КФ по своему варианту и оформляют отчет по ЛР по заданному образцу.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ЛР считается сданной после ее защиты  (ответов на контрольные вопросы ЛР).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2195512" y="44450"/>
            <a:ext cx="5256807" cy="863600"/>
          </a:xfrm>
        </p:spPr>
        <p:txBody>
          <a:bodyPr/>
          <a:lstStyle/>
          <a:p>
            <a:pPr eaLnBrk="1" hangingPunct="1"/>
            <a:r>
              <a:rPr lang="ru-RU" altLang="ru-RU" sz="3600" dirty="0"/>
              <a:t>Вступление в СП </a:t>
            </a:r>
            <a:endParaRPr lang="ru-RU" altLang="ru-RU" sz="2400" dirty="0"/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293687" y="1349375"/>
            <a:ext cx="8699689" cy="3382963"/>
          </a:xfrm>
        </p:spPr>
        <p:txBody>
          <a:bodyPr/>
          <a:lstStyle/>
          <a:p>
            <a:pPr marL="0" indent="0" algn="ctr" eaLnBrk="1" hangingPunct="1">
              <a:buFont typeface="Arial" pitchFamily="34" charset="0"/>
              <a:buNone/>
            </a:pPr>
            <a:endParaRPr lang="ru-RU" altLang="ru-RU" dirty="0"/>
          </a:p>
          <a:p>
            <a:pPr marL="0" indent="0" algn="ctr" eaLnBrk="1" hangingPunct="1">
              <a:buFont typeface="Arial" pitchFamily="34" charset="0"/>
              <a:buNone/>
            </a:pPr>
            <a:endParaRPr lang="ru-RU" altLang="ru-RU" dirty="0"/>
          </a:p>
        </p:txBody>
      </p:sp>
      <p:sp>
        <p:nvSpPr>
          <p:cNvPr id="20485" name="TextBox 4"/>
          <p:cNvSpPr txBox="1">
            <a:spLocks noChangeArrowheads="1"/>
          </p:cNvSpPr>
          <p:nvPr/>
        </p:nvSpPr>
        <p:spPr bwMode="auto">
          <a:xfrm>
            <a:off x="3059113" y="2025650"/>
            <a:ext cx="3529012" cy="7080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dirty="0"/>
              <a:t> </a:t>
            </a:r>
            <a:r>
              <a:rPr lang="en-US" altLang="ru-RU" sz="4000" b="1" dirty="0">
                <a:solidFill>
                  <a:srgbClr val="00B050"/>
                </a:solidFill>
              </a:rPr>
              <a:t>MOV</a:t>
            </a:r>
            <a:r>
              <a:rPr lang="en-US" altLang="ru-RU" sz="4000" dirty="0"/>
              <a:t> </a:t>
            </a:r>
            <a:r>
              <a:rPr lang="en-US" altLang="ru-RU" sz="4000" dirty="0">
                <a:solidFill>
                  <a:srgbClr val="FF0000"/>
                </a:solidFill>
              </a:rPr>
              <a:t>AX</a:t>
            </a:r>
            <a:r>
              <a:rPr lang="en-US" altLang="ru-RU" sz="4000" dirty="0"/>
              <a:t> , </a:t>
            </a:r>
            <a:r>
              <a:rPr lang="en-US" altLang="ru-RU" sz="4000" dirty="0">
                <a:solidFill>
                  <a:srgbClr val="00B0F0"/>
                </a:solidFill>
              </a:rPr>
              <a:t>5</a:t>
            </a:r>
            <a:endParaRPr lang="ru-RU" altLang="ru-RU" sz="4000" dirty="0">
              <a:solidFill>
                <a:srgbClr val="00B0F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950" y="1557338"/>
            <a:ext cx="2590800" cy="12954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chemeClr val="tx1"/>
                </a:solidFill>
              </a:rPr>
              <a:t>Команда </a:t>
            </a:r>
            <a:r>
              <a:rPr lang="ru-RU" sz="2200" b="1" dirty="0">
                <a:solidFill>
                  <a:srgbClr val="00B050"/>
                </a:solidFill>
              </a:rPr>
              <a:t>Ассемблера (действие)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00B050"/>
                </a:solidFill>
              </a:rPr>
              <a:t>(Переслать)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732588" y="1911350"/>
            <a:ext cx="2376487" cy="82232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00B0F0"/>
                </a:solidFill>
              </a:rPr>
              <a:t>Данные (Что</a:t>
            </a:r>
            <a:r>
              <a:rPr lang="en-US" sz="2800" dirty="0">
                <a:solidFill>
                  <a:srgbClr val="00B0F0"/>
                </a:solidFill>
              </a:rPr>
              <a:t>?</a:t>
            </a:r>
            <a:r>
              <a:rPr lang="ru-RU" sz="2800" dirty="0">
                <a:solidFill>
                  <a:srgbClr val="00B0F0"/>
                </a:solidFill>
              </a:rPr>
              <a:t>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00B0F0"/>
                </a:solidFill>
              </a:rPr>
              <a:t>число</a:t>
            </a:r>
          </a:p>
        </p:txBody>
      </p:sp>
      <p:cxnSp>
        <p:nvCxnSpPr>
          <p:cNvPr id="12" name="Прямая со стрелкой 11"/>
          <p:cNvCxnSpPr>
            <a:stCxn id="9" idx="3"/>
          </p:cNvCxnSpPr>
          <p:nvPr/>
        </p:nvCxnSpPr>
        <p:spPr>
          <a:xfrm>
            <a:off x="2698750" y="2205038"/>
            <a:ext cx="863600" cy="174625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502400" y="3992563"/>
            <a:ext cx="157163" cy="884237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0" name="TextBox 18"/>
          <p:cNvSpPr txBox="1">
            <a:spLocks noChangeArrowheads="1"/>
          </p:cNvSpPr>
          <p:nvPr/>
        </p:nvSpPr>
        <p:spPr bwMode="auto">
          <a:xfrm>
            <a:off x="3497263" y="3284538"/>
            <a:ext cx="5178425" cy="7080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/>
              <a:t> </a:t>
            </a:r>
            <a:r>
              <a:rPr lang="ru-RU" altLang="ru-RU" sz="4000">
                <a:solidFill>
                  <a:srgbClr val="00B050"/>
                </a:solidFill>
              </a:rPr>
              <a:t>Взять 2п</a:t>
            </a:r>
            <a:r>
              <a:rPr lang="ru-RU" altLang="ru-RU" sz="4000"/>
              <a:t>;</a:t>
            </a:r>
            <a:r>
              <a:rPr lang="ru-RU" altLang="ru-RU" sz="4000">
                <a:solidFill>
                  <a:srgbClr val="00B050"/>
                </a:solidFill>
              </a:rPr>
              <a:t> </a:t>
            </a:r>
            <a:r>
              <a:rPr lang="ru-RU" altLang="ru-RU" sz="4000">
                <a:solidFill>
                  <a:srgbClr val="00B0F0"/>
                </a:solidFill>
              </a:rPr>
              <a:t>Вперед 2 ш</a:t>
            </a:r>
            <a:r>
              <a:rPr lang="ru-RU" altLang="ru-RU" sz="4000"/>
              <a:t>;  </a:t>
            </a:r>
            <a:endParaRPr lang="ru-RU" altLang="ru-RU" sz="4000">
              <a:solidFill>
                <a:srgbClr val="00B05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219700" y="5511800"/>
            <a:ext cx="828675" cy="574675"/>
          </a:xfrm>
          <a:prstGeom prst="rect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468313" y="5513388"/>
            <a:ext cx="1800225" cy="576262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484438" y="5516563"/>
            <a:ext cx="1800225" cy="576262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619250" y="4937125"/>
            <a:ext cx="280988" cy="576263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047750" y="4941888"/>
            <a:ext cx="280988" cy="574675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502400" y="5511800"/>
            <a:ext cx="828675" cy="574675"/>
          </a:xfrm>
          <a:prstGeom prst="rect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/>
          </a:p>
        </p:txBody>
      </p:sp>
      <p:cxnSp>
        <p:nvCxnSpPr>
          <p:cNvPr id="36" name="Прямая со стрелкой 35"/>
          <p:cNvCxnSpPr/>
          <p:nvPr/>
        </p:nvCxnSpPr>
        <p:spPr>
          <a:xfrm flipH="1">
            <a:off x="5508625" y="6308725"/>
            <a:ext cx="2916238" cy="0"/>
          </a:xfrm>
          <a:prstGeom prst="straightConnector1">
            <a:avLst/>
          </a:prstGeom>
          <a:ln w="254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endCxn id="52" idx="2"/>
          </p:cNvCxnSpPr>
          <p:nvPr/>
        </p:nvCxnSpPr>
        <p:spPr>
          <a:xfrm flipH="1">
            <a:off x="2195513" y="3860800"/>
            <a:ext cx="2727325" cy="1081088"/>
          </a:xfrm>
          <a:prstGeom prst="straightConnector1">
            <a:avLst/>
          </a:prstGeom>
          <a:ln w="254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равая фигурная скобка 51"/>
          <p:cNvSpPr/>
          <p:nvPr/>
        </p:nvSpPr>
        <p:spPr>
          <a:xfrm rot="16200000">
            <a:off x="1331119" y="4077494"/>
            <a:ext cx="433388" cy="1295400"/>
          </a:xfrm>
          <a:prstGeom prst="rightBrace">
            <a:avLst>
              <a:gd name="adj1" fmla="val 8333"/>
              <a:gd name="adj2" fmla="val 51299"/>
            </a:avLst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solidFill>
                <a:srgbClr val="00B050"/>
              </a:solidFill>
            </a:endParaRPr>
          </a:p>
        </p:txBody>
      </p:sp>
      <p:sp>
        <p:nvSpPr>
          <p:cNvPr id="55" name="Правая фигурная скобка 54"/>
          <p:cNvSpPr/>
          <p:nvPr/>
        </p:nvSpPr>
        <p:spPr>
          <a:xfrm rot="16200000">
            <a:off x="5975935" y="3896729"/>
            <a:ext cx="431800" cy="2664991"/>
          </a:xfrm>
          <a:prstGeom prst="rightBrace">
            <a:avLst>
              <a:gd name="adj1" fmla="val 8333"/>
              <a:gd name="adj2" fmla="val 51299"/>
            </a:avLst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/>
          </a:p>
        </p:txBody>
      </p:sp>
      <p:sp>
        <p:nvSpPr>
          <p:cNvPr id="60" name="Овал 59"/>
          <p:cNvSpPr/>
          <p:nvPr/>
        </p:nvSpPr>
        <p:spPr>
          <a:xfrm>
            <a:off x="1692275" y="5926138"/>
            <a:ext cx="358775" cy="360362"/>
          </a:xfrm>
          <a:prstGeom prst="ellipse">
            <a:avLst/>
          </a:prstGeom>
          <a:solidFill>
            <a:schemeClr val="bg2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solidFill>
                <a:srgbClr val="00B050"/>
              </a:solidFill>
            </a:endParaRPr>
          </a:p>
        </p:txBody>
      </p:sp>
      <p:sp>
        <p:nvSpPr>
          <p:cNvPr id="61" name="Овал 60"/>
          <p:cNvSpPr/>
          <p:nvPr/>
        </p:nvSpPr>
        <p:spPr>
          <a:xfrm>
            <a:off x="828675" y="5913438"/>
            <a:ext cx="360363" cy="360362"/>
          </a:xfrm>
          <a:prstGeom prst="ellipse">
            <a:avLst/>
          </a:prstGeom>
          <a:solidFill>
            <a:schemeClr val="bg2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solidFill>
                <a:srgbClr val="00B050"/>
              </a:solidFill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3562350" y="5889625"/>
            <a:ext cx="360363" cy="360363"/>
          </a:xfrm>
          <a:prstGeom prst="ellipse">
            <a:avLst/>
          </a:prstGeom>
          <a:solidFill>
            <a:schemeClr val="bg2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solidFill>
                <a:srgbClr val="00B050"/>
              </a:solidFill>
            </a:endParaRPr>
          </a:p>
        </p:txBody>
      </p:sp>
      <p:sp>
        <p:nvSpPr>
          <p:cNvPr id="63" name="Овал 62"/>
          <p:cNvSpPr/>
          <p:nvPr/>
        </p:nvSpPr>
        <p:spPr>
          <a:xfrm>
            <a:off x="2700338" y="5876925"/>
            <a:ext cx="358775" cy="360363"/>
          </a:xfrm>
          <a:prstGeom prst="ellipse">
            <a:avLst/>
          </a:prstGeom>
          <a:solidFill>
            <a:schemeClr val="bg2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solidFill>
                <a:srgbClr val="00B050"/>
              </a:solidFill>
            </a:endParaRPr>
          </a:p>
        </p:txBody>
      </p:sp>
      <p:sp>
        <p:nvSpPr>
          <p:cNvPr id="66" name="Овал 65"/>
          <p:cNvSpPr/>
          <p:nvPr/>
        </p:nvSpPr>
        <p:spPr>
          <a:xfrm>
            <a:off x="6659563" y="5961063"/>
            <a:ext cx="215900" cy="217487"/>
          </a:xfrm>
          <a:prstGeom prst="ellipse">
            <a:avLst/>
          </a:prstGeom>
          <a:solidFill>
            <a:schemeClr val="bg2"/>
          </a:solidFill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/>
          </a:p>
        </p:txBody>
      </p:sp>
      <p:sp>
        <p:nvSpPr>
          <p:cNvPr id="67" name="Овал 66"/>
          <p:cNvSpPr/>
          <p:nvPr/>
        </p:nvSpPr>
        <p:spPr>
          <a:xfrm>
            <a:off x="6951663" y="5949950"/>
            <a:ext cx="215900" cy="215900"/>
          </a:xfrm>
          <a:prstGeom prst="ellipse">
            <a:avLst/>
          </a:prstGeom>
          <a:solidFill>
            <a:schemeClr val="bg2"/>
          </a:solidFill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/>
          </a:p>
        </p:txBody>
      </p:sp>
      <p:sp>
        <p:nvSpPr>
          <p:cNvPr id="68" name="Овал 67"/>
          <p:cNvSpPr/>
          <p:nvPr/>
        </p:nvSpPr>
        <p:spPr>
          <a:xfrm>
            <a:off x="5459413" y="5961063"/>
            <a:ext cx="215900" cy="217487"/>
          </a:xfrm>
          <a:prstGeom prst="ellipse">
            <a:avLst/>
          </a:prstGeom>
          <a:solidFill>
            <a:schemeClr val="bg2"/>
          </a:solidFill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/>
          </a:p>
        </p:txBody>
      </p:sp>
      <p:sp>
        <p:nvSpPr>
          <p:cNvPr id="69" name="Овал 68"/>
          <p:cNvSpPr/>
          <p:nvPr/>
        </p:nvSpPr>
        <p:spPr>
          <a:xfrm>
            <a:off x="5751513" y="5949950"/>
            <a:ext cx="215900" cy="215900"/>
          </a:xfrm>
          <a:prstGeom prst="ellipse">
            <a:avLst/>
          </a:prstGeom>
          <a:solidFill>
            <a:schemeClr val="bg2"/>
          </a:solidFill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/>
          </a:p>
        </p:txBody>
      </p:sp>
      <p:sp>
        <p:nvSpPr>
          <p:cNvPr id="70" name="Прямоугольник 69"/>
          <p:cNvSpPr/>
          <p:nvPr/>
        </p:nvSpPr>
        <p:spPr>
          <a:xfrm>
            <a:off x="403225" y="3284538"/>
            <a:ext cx="1800225" cy="79216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Команды </a:t>
            </a:r>
            <a:r>
              <a:rPr lang="ru-RU" sz="2400" u="sng" dirty="0">
                <a:solidFill>
                  <a:schemeClr val="tx1"/>
                </a:solidFill>
              </a:rPr>
              <a:t>лунохода</a:t>
            </a:r>
            <a:endParaRPr lang="ru-RU" sz="2400" dirty="0">
              <a:solidFill>
                <a:schemeClr val="tx1"/>
              </a:solidFill>
            </a:endParaRPr>
          </a:p>
        </p:txBody>
      </p:sp>
      <p:cxnSp>
        <p:nvCxnSpPr>
          <p:cNvPr id="82" name="Прямая со стрелкой 81"/>
          <p:cNvCxnSpPr/>
          <p:nvPr/>
        </p:nvCxnSpPr>
        <p:spPr>
          <a:xfrm flipV="1">
            <a:off x="2268538" y="3638550"/>
            <a:ext cx="1474787" cy="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>
            <a:stCxn id="10" idx="1"/>
          </p:cNvCxnSpPr>
          <p:nvPr/>
        </p:nvCxnSpPr>
        <p:spPr>
          <a:xfrm flipH="1">
            <a:off x="6013450" y="2322513"/>
            <a:ext cx="719138" cy="5715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Прямоугольник 92"/>
          <p:cNvSpPr/>
          <p:nvPr/>
        </p:nvSpPr>
        <p:spPr>
          <a:xfrm>
            <a:off x="6084888" y="5661025"/>
            <a:ext cx="358775" cy="360363"/>
          </a:xfrm>
          <a:prstGeom prst="rect">
            <a:avLst/>
          </a:prstGeom>
          <a:noFill/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rgbClr val="00B0F0"/>
                </a:solidFill>
              </a:rPr>
              <a:t>&lt;-</a:t>
            </a:r>
            <a:endParaRPr lang="ru-RU" sz="1600" dirty="0">
              <a:solidFill>
                <a:srgbClr val="00B0F0"/>
              </a:solidFill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2698750" y="5013325"/>
            <a:ext cx="1441450" cy="360363"/>
          </a:xfrm>
          <a:prstGeom prst="rect">
            <a:avLst/>
          </a:prstGeom>
          <a:noFill/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</a:rPr>
              <a:t>…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268538" y="908050"/>
            <a:ext cx="5581650" cy="46831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FF0000"/>
                </a:solidFill>
              </a:rPr>
              <a:t>Физическая модель РГ МП</a:t>
            </a:r>
            <a:r>
              <a:rPr lang="en-US" sz="2800" dirty="0">
                <a:solidFill>
                  <a:srgbClr val="FF0000"/>
                </a:solidFill>
              </a:rPr>
              <a:t> (</a:t>
            </a:r>
            <a:r>
              <a:rPr lang="ru-RU" sz="2800" dirty="0">
                <a:solidFill>
                  <a:srgbClr val="FF0000"/>
                </a:solidFill>
              </a:rPr>
              <a:t>Куда</a:t>
            </a:r>
            <a:r>
              <a:rPr lang="en-US" sz="2800" dirty="0">
                <a:solidFill>
                  <a:srgbClr val="FF0000"/>
                </a:solidFill>
              </a:rPr>
              <a:t>?)</a:t>
            </a:r>
            <a:endParaRPr lang="ru-RU" sz="2800" dirty="0">
              <a:solidFill>
                <a:srgbClr val="FF0000"/>
              </a:solidFill>
            </a:endParaRPr>
          </a:p>
        </p:txBody>
      </p:sp>
      <p:cxnSp>
        <p:nvCxnSpPr>
          <p:cNvPr id="40" name="Прямая со стрелкой 39"/>
          <p:cNvCxnSpPr>
            <a:stCxn id="38" idx="2"/>
          </p:cNvCxnSpPr>
          <p:nvPr/>
        </p:nvCxnSpPr>
        <p:spPr>
          <a:xfrm>
            <a:off x="5059363" y="1376363"/>
            <a:ext cx="88900" cy="769937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07950" y="2997200"/>
            <a:ext cx="8712200" cy="0"/>
          </a:xfrm>
          <a:prstGeom prst="line">
            <a:avLst/>
          </a:prstGeom>
          <a:ln w="222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885445" y="620688"/>
            <a:ext cx="1189621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Час кода!,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в ИНЕТ!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4533708" y="5661024"/>
            <a:ext cx="525655" cy="360363"/>
          </a:xfrm>
          <a:prstGeom prst="rect">
            <a:avLst/>
          </a:prstGeom>
          <a:noFill/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B0F0"/>
                </a:solidFill>
                <a:sym typeface="Wingdings" panose="05000000000000000000" pitchFamily="2" charset="2"/>
              </a:rPr>
              <a:t></a:t>
            </a:r>
            <a:endParaRPr lang="ru-RU" sz="16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7920037" cy="706437"/>
          </a:xfrm>
        </p:spPr>
        <p:txBody>
          <a:bodyPr/>
          <a:lstStyle/>
          <a:p>
            <a:pPr eaLnBrk="1" hangingPunct="1"/>
            <a:r>
              <a:rPr lang="ru-RU" altLang="ru-RU"/>
              <a:t>Командная строка и КФ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81338" y="332656"/>
            <a:ext cx="585787" cy="365125"/>
          </a:xfrm>
        </p:spPr>
        <p:txBody>
          <a:bodyPr/>
          <a:lstStyle/>
          <a:p>
            <a:pPr algn="l">
              <a:defRPr/>
            </a:pPr>
            <a:fld id="{6A5EFB4C-2032-469D-896B-E6E6232D45B3}" type="slidenum">
              <a:rPr/>
              <a:pPr algn="l">
                <a:defRPr/>
              </a:pPr>
              <a:t>110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36951" y="1065510"/>
            <a:ext cx="8063911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После запуска </a:t>
            </a:r>
            <a:r>
              <a:rPr lang="en-US" dirty="0">
                <a:latin typeface="+mn-lt"/>
                <a:cs typeface="+mn-cs"/>
              </a:rPr>
              <a:t>CMD</a:t>
            </a:r>
            <a:r>
              <a:rPr lang="ru-RU" dirty="0">
                <a:latin typeface="+mn-lt"/>
                <a:cs typeface="+mn-cs"/>
              </a:rPr>
              <a:t>.</a:t>
            </a:r>
            <a:r>
              <a:rPr lang="en-US" dirty="0">
                <a:latin typeface="+mn-lt"/>
                <a:cs typeface="+mn-cs"/>
              </a:rPr>
              <a:t>EXE </a:t>
            </a:r>
            <a:r>
              <a:rPr lang="ru-RU" dirty="0">
                <a:latin typeface="+mn-lt"/>
                <a:cs typeface="+mn-cs"/>
              </a:rPr>
              <a:t>из главного меню ПУСК появиться специальное окно в, в котором можно выполнять команды ОС (показана команда </a:t>
            </a:r>
            <a:r>
              <a:rPr lang="en-US" b="1" dirty="0">
                <a:latin typeface="+mn-lt"/>
                <a:cs typeface="+mn-cs"/>
              </a:rPr>
              <a:t>date</a:t>
            </a:r>
            <a:r>
              <a:rPr lang="ru-RU" dirty="0">
                <a:latin typeface="+mn-lt"/>
                <a:cs typeface="+mn-cs"/>
              </a:rPr>
              <a:t>):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dirty="0">
              <a:latin typeface="+mn-lt"/>
              <a:cs typeface="+mn-cs"/>
            </a:endParaRPr>
          </a:p>
        </p:txBody>
      </p:sp>
      <p:pic>
        <p:nvPicPr>
          <p:cNvPr id="8499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773238"/>
            <a:ext cx="6462713" cy="381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7544" y="5662989"/>
            <a:ext cx="8063911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Для получения справок о командах ОС можно вызвать специальную команду </a:t>
            </a:r>
            <a:r>
              <a:rPr lang="en-US" dirty="0">
                <a:latin typeface="+mn-lt"/>
                <a:cs typeface="+mn-cs"/>
              </a:rPr>
              <a:t>HELP </a:t>
            </a:r>
            <a:r>
              <a:rPr lang="ru-RU" dirty="0">
                <a:latin typeface="+mn-lt"/>
                <a:cs typeface="+mn-cs"/>
              </a:rPr>
              <a:t>о всех командах или получить справку по отдельной команде.</a:t>
            </a: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Заголовок 1"/>
          <p:cNvSpPr>
            <a:spLocks noGrp="1"/>
          </p:cNvSpPr>
          <p:nvPr>
            <p:ph type="title"/>
          </p:nvPr>
        </p:nvSpPr>
        <p:spPr>
          <a:xfrm>
            <a:off x="611188" y="4445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/>
              <a:t>Задание ЛР №2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63271" y="471488"/>
            <a:ext cx="585787" cy="365125"/>
          </a:xfrm>
        </p:spPr>
        <p:txBody>
          <a:bodyPr/>
          <a:lstStyle/>
          <a:p>
            <a:pPr algn="l">
              <a:defRPr/>
            </a:pPr>
            <a:fld id="{A6A512B7-955A-46D2-AC65-C04C2E5E0490}" type="slidenum">
              <a:rPr/>
              <a:pPr algn="l">
                <a:defRPr/>
              </a:pPr>
              <a:t>111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323850" y="836613"/>
            <a:ext cx="882015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В лабораторной работе № 2 студенты осваивают следующие основные темы и получают следующие </a:t>
            </a:r>
            <a:r>
              <a:rPr lang="ru-RU" sz="2400" b="1" u="sng" dirty="0">
                <a:solidFill>
                  <a:srgbClr val="FF0000"/>
                </a:solidFill>
                <a:latin typeface="+mn-lt"/>
                <a:cs typeface="+mn-cs"/>
              </a:rPr>
              <a:t>системные навыки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u="sng" dirty="0">
                <a:latin typeface="+mn-lt"/>
                <a:cs typeface="+mn-cs"/>
              </a:rPr>
              <a:t>Работа</a:t>
            </a:r>
            <a:r>
              <a:rPr lang="ru-RU" sz="2400" dirty="0">
                <a:latin typeface="+mn-lt"/>
                <a:cs typeface="+mn-cs"/>
              </a:rPr>
              <a:t> в </a:t>
            </a:r>
            <a:r>
              <a:rPr lang="ru-RU" sz="2400" u="sng" dirty="0">
                <a:latin typeface="+mn-lt"/>
                <a:cs typeface="+mn-cs"/>
              </a:rPr>
              <a:t>режиме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командной строки</a:t>
            </a:r>
            <a:r>
              <a:rPr lang="en-US" sz="2400" dirty="0">
                <a:latin typeface="+mn-lt"/>
                <a:cs typeface="+mn-cs"/>
                <a:hlinkClick r:id="rId3" action="ppaction://hlinksldjump"/>
              </a:rPr>
              <a:t> </a:t>
            </a:r>
            <a:r>
              <a:rPr lang="en-US" sz="2400" dirty="0">
                <a:latin typeface="+mn-lt"/>
                <a:cs typeface="+mn-cs"/>
              </a:rPr>
              <a:t>(</a:t>
            </a:r>
            <a:r>
              <a:rPr lang="ru-RU" sz="2400" dirty="0">
                <a:latin typeface="+mn-lt"/>
                <a:cs typeface="+mn-cs"/>
              </a:rPr>
              <a:t>КС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 или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в эмуляторе  </a:t>
            </a:r>
            <a:r>
              <a:rPr lang="en-US" sz="2400" dirty="0">
                <a:latin typeface="+mn-lt"/>
                <a:cs typeface="+mn-cs"/>
              </a:rPr>
              <a:t>DOSBox</a:t>
            </a:r>
            <a:r>
              <a:rPr lang="ru-RU" sz="2400" dirty="0">
                <a:latin typeface="+mn-lt"/>
                <a:cs typeface="+mn-cs"/>
              </a:rPr>
              <a:t> 7.4 с командными файлами;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u="sng" dirty="0">
                <a:latin typeface="+mn-lt"/>
                <a:cs typeface="+mn-cs"/>
              </a:rPr>
              <a:t>Программирование</a:t>
            </a:r>
            <a:r>
              <a:rPr lang="ru-RU" sz="2400" dirty="0">
                <a:latin typeface="+mn-lt"/>
                <a:cs typeface="+mn-cs"/>
              </a:rPr>
              <a:t> на </a:t>
            </a: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языке командных файлов</a:t>
            </a:r>
            <a:r>
              <a:rPr lang="ru-RU" sz="2400" dirty="0">
                <a:latin typeface="+mn-lt"/>
                <a:cs typeface="+mn-cs"/>
              </a:rPr>
              <a:t> (</a:t>
            </a: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КФ</a:t>
            </a:r>
            <a:r>
              <a:rPr lang="ru-RU" sz="2400" dirty="0">
                <a:latin typeface="+mn-lt"/>
                <a:cs typeface="+mn-cs"/>
              </a:rPr>
              <a:t>);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+mn-lt"/>
                <a:cs typeface="+mn-cs"/>
              </a:rPr>
              <a:t>Использование системных команд и системных утилит;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+mn-lt"/>
                <a:cs typeface="+mn-cs"/>
              </a:rPr>
              <a:t>Написание </a:t>
            </a:r>
            <a:r>
              <a:rPr lang="ru-RU" sz="2400" u="sng" dirty="0">
                <a:latin typeface="+mn-lt"/>
                <a:cs typeface="+mn-cs"/>
              </a:rPr>
              <a:t>инструкции</a:t>
            </a:r>
            <a:r>
              <a:rPr lang="ru-RU" sz="2400" dirty="0">
                <a:latin typeface="+mn-lt"/>
                <a:cs typeface="+mn-cs"/>
              </a:rPr>
              <a:t> для работы со своей программой КФ на </a:t>
            </a:r>
            <a:r>
              <a:rPr lang="ru-RU" sz="2400" u="sng" dirty="0">
                <a:latin typeface="+mn-lt"/>
                <a:cs typeface="+mn-cs"/>
              </a:rPr>
              <a:t>БНФ</a:t>
            </a:r>
            <a:r>
              <a:rPr lang="ru-RU" sz="2400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+mn-lt"/>
                <a:cs typeface="+mn-cs"/>
              </a:rPr>
              <a:t>Отладки КФ в режиме эмулятора КС.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+mn-lt"/>
                <a:cs typeface="+mn-cs"/>
              </a:rPr>
              <a:t>При отладке КФ студенты </a:t>
            </a:r>
            <a:r>
              <a:rPr lang="ru-RU" sz="2400" u="sng" dirty="0">
                <a:latin typeface="+mn-lt"/>
                <a:cs typeface="+mn-cs"/>
              </a:rPr>
              <a:t>повторяют</a:t>
            </a:r>
            <a:r>
              <a:rPr lang="ru-RU" sz="2400" dirty="0">
                <a:latin typeface="+mn-lt"/>
                <a:cs typeface="+mn-cs"/>
              </a:rPr>
              <a:t> вопросы ЛР №1 по СП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+mn-lt"/>
                <a:cs typeface="+mn-cs"/>
              </a:rPr>
              <a:t>Командные файлы в ЛР программируется на простейшем языке КФ, который используется системными программистами и администраторами.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+mn-lt"/>
                <a:cs typeface="+mn-cs"/>
              </a:rPr>
              <a:t>ЛР выполняется по </a:t>
            </a:r>
            <a:r>
              <a:rPr lang="ru-RU" sz="2400" u="sng" dirty="0">
                <a:latin typeface="+mn-lt"/>
                <a:cs typeface="+mn-cs"/>
              </a:rPr>
              <a:t>индивидуальному</a:t>
            </a:r>
            <a:r>
              <a:rPr lang="ru-RU" sz="2400" dirty="0">
                <a:latin typeface="+mn-lt"/>
                <a:cs typeface="+mn-cs"/>
              </a:rPr>
              <a:t> варианту (см. </a:t>
            </a:r>
            <a:r>
              <a:rPr lang="ru-RU" sz="2400" dirty="0">
                <a:latin typeface="+mn-lt"/>
                <a:cs typeface="+mn-cs"/>
                <a:hlinkClick r:id="rId6" action="ppaction://hlinkfile"/>
              </a:rPr>
              <a:t>МУ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6840760" cy="7064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ЛР № 2 Разработка КФ для режима КС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872" y="404664"/>
            <a:ext cx="585787" cy="365125"/>
          </a:xfrm>
        </p:spPr>
        <p:txBody>
          <a:bodyPr/>
          <a:lstStyle/>
          <a:p>
            <a:pPr algn="l">
              <a:defRPr/>
            </a:pPr>
            <a:fld id="{18CB1BD3-07FD-462A-A230-8D6750DF74AD}" type="slidenum">
              <a:rPr/>
              <a:pPr algn="l">
                <a:defRPr/>
              </a:pPr>
              <a:t>112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3567" y="1052736"/>
            <a:ext cx="8208913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u="sng" dirty="0">
                <a:latin typeface="+mn-lt"/>
                <a:cs typeface="+mn-cs"/>
              </a:rPr>
              <a:t>Цель работы №2 </a:t>
            </a:r>
            <a:r>
              <a:rPr lang="ru-RU" sz="21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Целью выполнения лабораторной работы является изучение </a:t>
            </a:r>
            <a:r>
              <a:rPr lang="ru-RU" sz="2100" u="sng" dirty="0">
                <a:latin typeface="+mn-lt"/>
                <a:cs typeface="+mn-cs"/>
              </a:rPr>
              <a:t>изучения языка командных файлов ОС</a:t>
            </a:r>
            <a:r>
              <a:rPr lang="ru-RU" sz="2100" dirty="0">
                <a:latin typeface="+mn-lt"/>
                <a:cs typeface="+mn-cs"/>
              </a:rPr>
              <a:t>,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разработка и отладка программы на этом языке по заданному варианту. Студенты осваивают способы программирования и отладки на этом языке программ, изучают конкретные команды ОС </a:t>
            </a:r>
            <a:r>
              <a:rPr lang="ru-RU" sz="2100" dirty="0">
                <a:latin typeface="+mn-lt"/>
                <a:cs typeface="+mn-cs"/>
              </a:rPr>
              <a:t>и утилиты </a:t>
            </a:r>
            <a:r>
              <a:rPr lang="en-US" sz="2100" dirty="0">
                <a:latin typeface="+mn-lt"/>
                <a:cs typeface="+mn-cs"/>
              </a:rPr>
              <a:t>BE</a:t>
            </a:r>
            <a:r>
              <a:rPr lang="ru-RU" sz="2100" dirty="0">
                <a:latin typeface="+mn-lt"/>
                <a:cs typeface="+mn-cs"/>
              </a:rPr>
              <a:t>/</a:t>
            </a:r>
            <a:r>
              <a:rPr lang="en-US" sz="2100" dirty="0">
                <a:latin typeface="+mn-lt"/>
                <a:cs typeface="+mn-cs"/>
              </a:rPr>
              <a:t>CHOICE</a:t>
            </a:r>
            <a:r>
              <a:rPr lang="ru-RU" sz="2100" dirty="0">
                <a:latin typeface="+mn-lt"/>
                <a:cs typeface="+mn-cs"/>
              </a:rPr>
              <a:t>. учатся описывать инструкции для работы с командным  Они получают навыки запуска команд и командных файлов в </a:t>
            </a:r>
            <a:r>
              <a:rPr lang="ru-RU" sz="2100" u="sng" dirty="0">
                <a:latin typeface="+mn-lt"/>
                <a:cs typeface="+mn-cs"/>
              </a:rPr>
              <a:t>режиме командной строки</a:t>
            </a:r>
            <a:r>
              <a:rPr lang="ru-RU" sz="2100" dirty="0">
                <a:latin typeface="+mn-lt"/>
                <a:cs typeface="+mn-cs"/>
              </a:rPr>
              <a:t> и использования команд ОС, а также применения при выполнении различных системных работ и регламентных работ на компьютерах.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В результате работы студенты демонстрируют преподавателю отлаженный КФ по своему варианту и оформляют отчет по ЛР по заданному образцу.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ЛР считается сданной после ее защиты  (ответов на контрольные вопросы ЛР).</a:t>
            </a: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435195607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Заголовок 1"/>
          <p:cNvSpPr>
            <a:spLocks noGrp="1"/>
          </p:cNvSpPr>
          <p:nvPr>
            <p:ph type="title"/>
          </p:nvPr>
        </p:nvSpPr>
        <p:spPr>
          <a:xfrm>
            <a:off x="611188" y="4445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/>
              <a:t>Задание ЛР №2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57293"/>
            <a:ext cx="585787" cy="365125"/>
          </a:xfrm>
        </p:spPr>
        <p:txBody>
          <a:bodyPr/>
          <a:lstStyle/>
          <a:p>
            <a:pPr algn="l">
              <a:defRPr/>
            </a:pPr>
            <a:fld id="{8BFB5A40-79DE-4140-ABE0-829600DF9150}" type="slidenum">
              <a:rPr/>
              <a:pPr algn="l">
                <a:defRPr/>
              </a:pPr>
              <a:t>113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250825" y="620688"/>
            <a:ext cx="8857679" cy="5539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ЦЕЛЬ ЛР:</a:t>
            </a:r>
            <a:r>
              <a:rPr lang="ru-RU" sz="2400" dirty="0">
                <a:latin typeface="+mn-lt"/>
                <a:cs typeface="+mn-cs"/>
              </a:rPr>
              <a:t> В ЛР № (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  <a:hlinkClick r:id="rId3" action="ppaction://hlinkfile"/>
              </a:rPr>
              <a:t>МУ</a:t>
            </a:r>
            <a:r>
              <a:rPr lang="ru-RU" sz="2400" dirty="0">
                <a:latin typeface="+mn-lt"/>
                <a:cs typeface="+mn-cs"/>
              </a:rPr>
              <a:t>) студенты </a:t>
            </a:r>
            <a:r>
              <a:rPr lang="ru-RU" sz="2400" u="sng" dirty="0">
                <a:latin typeface="+mn-lt"/>
                <a:cs typeface="+mn-cs"/>
              </a:rPr>
              <a:t>выполняют</a:t>
            </a:r>
            <a:r>
              <a:rPr lang="ru-RU" sz="2400" dirty="0">
                <a:latin typeface="+mn-lt"/>
                <a:cs typeface="+mn-cs"/>
              </a:rPr>
              <a:t> следующее (</a:t>
            </a: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Общее</a:t>
            </a:r>
            <a:r>
              <a:rPr lang="ru-RU" sz="2400" dirty="0">
                <a:latin typeface="+mn-lt"/>
                <a:cs typeface="+mn-cs"/>
              </a:rPr>
              <a:t>):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+mn-lt"/>
                <a:cs typeface="+mn-cs"/>
              </a:rPr>
              <a:t>Осваивают режимы ввода, редактирования и запуска КФ и отладки КФ в режиме КС. </a:t>
            </a:r>
            <a:r>
              <a:rPr lang="ru-RU" sz="2400" u="sng" dirty="0">
                <a:latin typeface="+mn-lt"/>
                <a:cs typeface="+mn-cs"/>
              </a:rPr>
              <a:t>Тестируют</a:t>
            </a:r>
            <a:r>
              <a:rPr lang="ru-RU" sz="2400" dirty="0">
                <a:latin typeface="+mn-lt"/>
                <a:cs typeface="+mn-cs"/>
              </a:rPr>
              <a:t> команды ОС по варианту.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ЗАДАЧА ЛР: </a:t>
            </a:r>
            <a:r>
              <a:rPr lang="ru-RU" sz="2400" u="sng" dirty="0">
                <a:latin typeface="+mn-lt"/>
                <a:cs typeface="+mn-cs"/>
              </a:rPr>
              <a:t>Разработать</a:t>
            </a:r>
            <a:r>
              <a:rPr lang="ru-RU" sz="2400" dirty="0">
                <a:latin typeface="+mn-lt"/>
                <a:cs typeface="+mn-cs"/>
              </a:rPr>
              <a:t> командный файл с текстовым меню, обеспечив выбор пунктов меню и действия по этим пунктам: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ТРЕБОВАНИЯ к ЗАДАНИЮ (</a:t>
            </a:r>
            <a:r>
              <a:rPr lang="ru-RU" altLang="ru-RU" sz="2400" dirty="0">
                <a:hlinkClick r:id="rId5" action="ppaction://hlinksldjump"/>
              </a:rPr>
              <a:t>Русификация КС</a:t>
            </a:r>
            <a:r>
              <a:rPr lang="ru-RU" altLang="ru-RU" sz="2400" dirty="0"/>
              <a:t> – "</a:t>
            </a:r>
            <a:r>
              <a:rPr lang="en-US" altLang="ru-RU" sz="2400" b="1" dirty="0" err="1"/>
              <a:t>chcp</a:t>
            </a:r>
            <a:r>
              <a:rPr lang="en-US" altLang="ru-RU" sz="2400" b="1" dirty="0"/>
              <a:t>&gt;</a:t>
            </a:r>
            <a:r>
              <a:rPr lang="en-US" altLang="ru-RU" sz="2400" b="1" dirty="0" err="1"/>
              <a:t>nul</a:t>
            </a:r>
            <a:r>
              <a:rPr lang="ru-RU" altLang="ru-RU" sz="2400" dirty="0"/>
              <a:t>"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):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u="sng" dirty="0">
                <a:latin typeface="+mn-lt"/>
                <a:cs typeface="+mn-cs"/>
              </a:rPr>
              <a:t>Очистка</a:t>
            </a:r>
            <a:r>
              <a:rPr lang="ru-RU" sz="2100" b="1" dirty="0">
                <a:latin typeface="+mn-lt"/>
                <a:cs typeface="+mn-cs"/>
              </a:rPr>
              <a:t> экрана до и после работы КФ (Директива - </a:t>
            </a:r>
            <a:r>
              <a:rPr lang="en-US" sz="2100" b="1" dirty="0">
                <a:latin typeface="+mn-lt"/>
                <a:cs typeface="+mn-cs"/>
                <a:hlinkClick r:id="rId6" action="ppaction://hlinksldjump"/>
              </a:rPr>
              <a:t>CLS</a:t>
            </a:r>
            <a:r>
              <a:rPr lang="ru-RU" sz="2100" b="1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u="sng" dirty="0">
                <a:latin typeface="+mn-lt"/>
                <a:cs typeface="+mn-cs"/>
              </a:rPr>
              <a:t>Русификация</a:t>
            </a:r>
            <a:r>
              <a:rPr lang="ru-RU" sz="2100" b="1" dirty="0">
                <a:latin typeface="+mn-lt"/>
                <a:cs typeface="+mn-cs"/>
              </a:rPr>
              <a:t> вывода меню и просмотра комментариев КФ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u="sng" dirty="0">
                <a:latin typeface="+mn-lt"/>
                <a:cs typeface="+mn-cs"/>
              </a:rPr>
              <a:t>Циклический</a:t>
            </a:r>
            <a:r>
              <a:rPr lang="ru-RU" sz="2100" b="1" dirty="0">
                <a:latin typeface="+mn-lt"/>
                <a:cs typeface="+mn-cs"/>
              </a:rPr>
              <a:t> запуск текстового меню (см. </a:t>
            </a:r>
            <a:r>
              <a:rPr lang="ru-RU" sz="2100" b="1" dirty="0">
                <a:latin typeface="+mn-lt"/>
                <a:cs typeface="+mn-cs"/>
                <a:hlinkClick r:id="rId7" action="ppaction://hlinksldjump"/>
              </a:rPr>
              <a:t>пример КФ</a:t>
            </a:r>
            <a:r>
              <a:rPr lang="ru-RU" sz="2100" b="1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dirty="0">
                <a:latin typeface="+mn-lt"/>
                <a:cs typeface="+mn-cs"/>
              </a:rPr>
              <a:t>Использование для ввода </a:t>
            </a:r>
            <a:r>
              <a:rPr lang="ru-RU" sz="2100" b="1" u="sng" dirty="0">
                <a:latin typeface="+mn-lt"/>
                <a:cs typeface="+mn-cs"/>
              </a:rPr>
              <a:t>утилит</a:t>
            </a:r>
            <a:r>
              <a:rPr lang="ru-RU" sz="2100" b="1" dirty="0">
                <a:latin typeface="+mn-lt"/>
                <a:cs typeface="+mn-cs"/>
              </a:rPr>
              <a:t> </a:t>
            </a:r>
            <a:r>
              <a:rPr lang="en-US" sz="2100" b="1" dirty="0">
                <a:hlinkClick r:id="rId8" action="ppaction://hlinksldjump"/>
              </a:rPr>
              <a:t>BE</a:t>
            </a:r>
            <a:r>
              <a:rPr lang="ru-RU" sz="2100" b="1" dirty="0">
                <a:hlinkClick r:id="rId8" action="ppaction://hlinksldjump"/>
              </a:rPr>
              <a:t>/</a:t>
            </a:r>
            <a:r>
              <a:rPr lang="en-US" sz="2100" b="1" dirty="0">
                <a:hlinkClick r:id="rId8" action="ppaction://hlinksldjump"/>
              </a:rPr>
              <a:t>CHOICE</a:t>
            </a:r>
            <a:r>
              <a:rPr lang="ru-RU" sz="2100" b="1" dirty="0">
                <a:hlinkClick r:id="rId8" action="ppaction://hlinksldjump"/>
              </a:rPr>
              <a:t> </a:t>
            </a:r>
            <a:r>
              <a:rPr lang="ru-RU" sz="2100" b="1" dirty="0"/>
              <a:t>(см. варианты)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dirty="0">
                <a:latin typeface="+mn-lt"/>
                <a:cs typeface="+mn-cs"/>
              </a:rPr>
              <a:t>Разработка инструкции на языке БНФ для КФ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dirty="0">
                <a:latin typeface="+mn-lt"/>
                <a:cs typeface="+mn-cs"/>
              </a:rPr>
              <a:t>Построить </a:t>
            </a:r>
            <a:r>
              <a:rPr lang="ru-RU" sz="2100" b="1" u="sng" dirty="0">
                <a:latin typeface="+mn-lt"/>
                <a:cs typeface="+mn-cs"/>
              </a:rPr>
              <a:t>переключатель</a:t>
            </a:r>
            <a:r>
              <a:rPr lang="ru-RU" sz="2100" b="1" dirty="0">
                <a:latin typeface="+mn-lt"/>
                <a:cs typeface="+mn-cs"/>
              </a:rPr>
              <a:t> на основе директивы </a:t>
            </a:r>
            <a:r>
              <a:rPr lang="en-US" sz="2100" b="1" dirty="0">
                <a:latin typeface="+mn-lt"/>
                <a:cs typeface="+mn-cs"/>
              </a:rPr>
              <a:t>IF</a:t>
            </a:r>
            <a:r>
              <a:rPr lang="ru-RU" sz="2100" b="1" dirty="0">
                <a:latin typeface="+mn-lt"/>
                <a:cs typeface="+mn-cs"/>
              </a:rPr>
              <a:t> (не просто </a:t>
            </a:r>
            <a:r>
              <a:rPr lang="en-US" sz="2100" b="1" dirty="0">
                <a:latin typeface="+mn-lt"/>
                <a:cs typeface="+mn-cs"/>
              </a:rPr>
              <a:t>GOTO</a:t>
            </a:r>
            <a:r>
              <a:rPr lang="ru-RU" sz="2100" b="1" dirty="0">
                <a:latin typeface="+mn-lt"/>
                <a:cs typeface="+mn-cs"/>
              </a:rPr>
              <a:t>!)</a:t>
            </a:r>
            <a:endParaRPr lang="en-US" sz="21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dirty="0">
                <a:latin typeface="+mn-lt"/>
                <a:cs typeface="+mn-cs"/>
              </a:rPr>
              <a:t>Вызвать с возвратом </a:t>
            </a:r>
            <a:r>
              <a:rPr lang="ru-RU" sz="2100" b="1" u="sng" dirty="0">
                <a:latin typeface="+mn-lt"/>
                <a:cs typeface="+mn-cs"/>
              </a:rPr>
              <a:t>вложенный</a:t>
            </a:r>
            <a:r>
              <a:rPr lang="ru-RU" sz="2100" b="1" dirty="0">
                <a:latin typeface="+mn-lt"/>
                <a:cs typeface="+mn-cs"/>
              </a:rPr>
              <a:t> КФ со справкой (</a:t>
            </a:r>
            <a:r>
              <a:rPr lang="en-US" sz="2100" b="1" dirty="0">
                <a:latin typeface="+mn-lt"/>
                <a:cs typeface="+mn-cs"/>
              </a:rPr>
              <a:t>MY_HELP.BAT</a:t>
            </a:r>
            <a:r>
              <a:rPr lang="ru-RU" sz="2100" b="1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dirty="0">
                <a:latin typeface="+mn-lt"/>
                <a:cs typeface="+mn-cs"/>
              </a:rPr>
              <a:t>Проанализировать </a:t>
            </a:r>
            <a:r>
              <a:rPr lang="ru-RU" sz="2100" b="1" u="sng" dirty="0">
                <a:latin typeface="+mn-lt"/>
                <a:cs typeface="+mn-cs"/>
              </a:rPr>
              <a:t>параметры</a:t>
            </a:r>
            <a:r>
              <a:rPr lang="ru-RU" sz="2100" b="1" dirty="0">
                <a:latin typeface="+mn-lt"/>
                <a:cs typeface="+mn-cs"/>
              </a:rPr>
              <a:t>(два) командного файла (варианты)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u="sng" dirty="0">
                <a:latin typeface="+mn-lt"/>
                <a:cs typeface="+mn-cs"/>
              </a:rPr>
              <a:t>Продемонстрировать</a:t>
            </a:r>
            <a:r>
              <a:rPr lang="ru-RU" sz="2100" b="1" dirty="0">
                <a:latin typeface="+mn-lt"/>
                <a:cs typeface="+mn-cs"/>
              </a:rPr>
              <a:t> правильную</a:t>
            </a:r>
            <a:r>
              <a:rPr lang="en-US" sz="2100" b="1" dirty="0">
                <a:latin typeface="+mn-lt"/>
                <a:cs typeface="+mn-cs"/>
              </a:rPr>
              <a:t> </a:t>
            </a:r>
            <a:r>
              <a:rPr lang="ru-RU" sz="2100" b="1" dirty="0">
                <a:latin typeface="+mn-lt"/>
                <a:cs typeface="+mn-cs"/>
              </a:rPr>
              <a:t>работу КФ в </a:t>
            </a:r>
            <a:r>
              <a:rPr lang="en-US" sz="2100" b="1" dirty="0">
                <a:latin typeface="+mn-lt"/>
                <a:cs typeface="+mn-cs"/>
              </a:rPr>
              <a:t>DosBox</a:t>
            </a:r>
            <a:r>
              <a:rPr lang="ru-RU" sz="2100" b="1" dirty="0">
                <a:latin typeface="+mn-lt"/>
                <a:cs typeface="+mn-cs"/>
              </a:rPr>
              <a:t>. </a:t>
            </a:r>
            <a:endParaRPr lang="en-US" sz="21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dirty="0">
                <a:latin typeface="+mn-lt"/>
                <a:cs typeface="+mn-cs"/>
              </a:rPr>
              <a:t>Изучить </a:t>
            </a:r>
            <a:r>
              <a:rPr lang="ru-RU" sz="2100" b="1" dirty="0">
                <a:latin typeface="+mn-lt"/>
                <a:cs typeface="+mn-cs"/>
                <a:hlinkClick r:id="rId9" action="ppaction://hlinksldjump"/>
              </a:rPr>
              <a:t>Понятие КФ</a:t>
            </a:r>
            <a:r>
              <a:rPr lang="ru-RU" sz="2100" b="1" dirty="0">
                <a:latin typeface="+mn-lt"/>
                <a:cs typeface="+mn-cs"/>
              </a:rPr>
              <a:t> </a:t>
            </a:r>
            <a:r>
              <a:rPr lang="ru-RU" sz="2100" b="1" dirty="0">
                <a:latin typeface="+mn-lt"/>
                <a:cs typeface="+mn-cs"/>
                <a:hlinkClick r:id="rId10" action="ppaction://hlinksldjump"/>
              </a:rPr>
              <a:t>и язык КФ </a:t>
            </a:r>
            <a:r>
              <a:rPr lang="ru-RU" sz="2100" b="1" dirty="0">
                <a:latin typeface="+mn-lt"/>
                <a:cs typeface="+mn-cs"/>
              </a:rPr>
              <a:t>в </a:t>
            </a:r>
            <a:r>
              <a:rPr lang="en-US" sz="2100" b="1" dirty="0">
                <a:latin typeface="+mn-lt"/>
                <a:cs typeface="+mn-cs"/>
              </a:rPr>
              <a:t>DOC</a:t>
            </a:r>
            <a:r>
              <a:rPr lang="ru-RU" sz="2100" b="1" dirty="0">
                <a:latin typeface="+mn-lt"/>
                <a:cs typeface="+mn-cs"/>
              </a:rPr>
              <a:t>.!!! (Реальные КФ)</a:t>
            </a:r>
            <a:r>
              <a:rPr lang="ru-RU" sz="2000" b="1" dirty="0">
                <a:latin typeface="+mn-lt"/>
                <a:cs typeface="+mn-cs"/>
              </a:rPr>
              <a:t> </a:t>
            </a:r>
            <a:r>
              <a:rPr lang="ru-RU" sz="2000" b="1" dirty="0">
                <a:latin typeface="+mn-lt"/>
                <a:cs typeface="+mn-cs"/>
                <a:hlinkClick r:id="rId11" action="ppaction://hlinksldjump"/>
              </a:rPr>
              <a:t>РЕГЛАМЕНТ </a:t>
            </a: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Заголовок 1"/>
          <p:cNvSpPr>
            <a:spLocks noGrp="1"/>
          </p:cNvSpPr>
          <p:nvPr>
            <p:ph type="title"/>
          </p:nvPr>
        </p:nvSpPr>
        <p:spPr>
          <a:xfrm>
            <a:off x="2771800" y="0"/>
            <a:ext cx="3528392" cy="706437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3200" dirty="0"/>
              <a:t>ЛР №2 Язык КФ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37146" y="288097"/>
            <a:ext cx="585787" cy="365125"/>
          </a:xfrm>
        </p:spPr>
        <p:txBody>
          <a:bodyPr/>
          <a:lstStyle/>
          <a:p>
            <a:pPr algn="l">
              <a:defRPr/>
            </a:pPr>
            <a:fld id="{672F7FCF-AB1D-4131-918E-0B7EEF24071B}" type="slidenum">
              <a:rPr/>
              <a:pPr algn="l">
                <a:defRPr/>
              </a:pPr>
              <a:t>114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38673" y="620687"/>
            <a:ext cx="8305327" cy="57554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dirty="0">
                <a:latin typeface="+mn-lt"/>
                <a:cs typeface="+mn-cs"/>
              </a:rPr>
              <a:t>В теме по </a:t>
            </a:r>
            <a:r>
              <a:rPr lang="ru-RU" sz="2300" dirty="0">
                <a:latin typeface="+mn-lt"/>
                <a:cs typeface="+mn-cs"/>
                <a:hlinkClick r:id="rId3" action="ppaction://hlinksldjump"/>
              </a:rPr>
              <a:t>языку КФ </a:t>
            </a:r>
            <a:r>
              <a:rPr lang="ru-RU" sz="2300" dirty="0">
                <a:latin typeface="+mn-lt"/>
                <a:cs typeface="+mn-cs"/>
              </a:rPr>
              <a:t>выделим следующие вопросы ( см. </a:t>
            </a:r>
            <a:r>
              <a:rPr lang="ru-RU" sz="2300" dirty="0">
                <a:latin typeface="+mn-lt"/>
                <a:cs typeface="+mn-cs"/>
                <a:hlinkClick r:id="rId4" action="ppaction://hlinksldjump"/>
              </a:rPr>
              <a:t>ЯУЗА</a:t>
            </a:r>
            <a:r>
              <a:rPr lang="ru-RU" sz="2300" dirty="0">
                <a:latin typeface="+mn-lt"/>
                <a:cs typeface="+mn-cs"/>
              </a:rPr>
              <a:t>):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5" action="ppaction://hlinksldjump"/>
              </a:rPr>
              <a:t>Директивы КФ</a:t>
            </a:r>
            <a:endParaRPr lang="ru-RU" sz="23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6" action="ppaction://hlinksldjump"/>
              </a:rPr>
              <a:t>Ввод КФ</a:t>
            </a:r>
            <a:endParaRPr lang="ru-RU" sz="23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7" action="ppaction://hlinksldjump"/>
              </a:rPr>
              <a:t>Метки КФ</a:t>
            </a:r>
            <a:endParaRPr lang="ru-RU" sz="23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8" action="ppaction://hlinksldjump"/>
              </a:rPr>
              <a:t>Переменные КФ</a:t>
            </a:r>
            <a:endParaRPr lang="ru-RU" sz="23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9" action="ppaction://hlinksldjump"/>
              </a:rPr>
              <a:t>Параметры КФ</a:t>
            </a:r>
            <a:endParaRPr lang="ru-RU" sz="23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10" action="ppaction://hlinksldjump"/>
              </a:rPr>
              <a:t>Вложенные КФ</a:t>
            </a:r>
            <a:endParaRPr lang="ru-RU" sz="23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11" action="ppaction://hlinksldjump"/>
              </a:rPr>
              <a:t>Завершение КФ и возврат из КФ</a:t>
            </a:r>
            <a:endParaRPr lang="ru-RU" sz="23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12" action="ppaction://hlinksldjump"/>
              </a:rPr>
              <a:t>Ввод и вывод данных из КФ</a:t>
            </a:r>
            <a:endParaRPr lang="ru-RU" sz="23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13" action="ppaction://hlinksldjump"/>
              </a:rPr>
              <a:t>БНФ для формализованного описания языков</a:t>
            </a:r>
            <a:r>
              <a:rPr lang="ru-RU" sz="2300" dirty="0">
                <a:latin typeface="+mn-lt"/>
                <a:cs typeface="+mn-cs"/>
              </a:rPr>
              <a:t> </a:t>
            </a:r>
            <a:endParaRPr lang="en-US" sz="23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14" action="ppaction://hlinksldjump"/>
              </a:rPr>
              <a:t>Утилиты КФ (</a:t>
            </a:r>
            <a:r>
              <a:rPr lang="en-US" sz="2300" dirty="0">
                <a:latin typeface="+mn-lt"/>
                <a:cs typeface="+mn-cs"/>
                <a:hlinkClick r:id="rId14" action="ppaction://hlinksldjump"/>
              </a:rPr>
              <a:t>BE, CHOICE</a:t>
            </a:r>
            <a:r>
              <a:rPr lang="ru-RU" sz="2300" dirty="0">
                <a:latin typeface="+mn-lt"/>
                <a:cs typeface="+mn-cs"/>
                <a:hlinkClick r:id="rId14" action="ppaction://hlinksldjump"/>
              </a:rPr>
              <a:t>)</a:t>
            </a:r>
            <a:endParaRPr lang="en-US" sz="23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15" action="ppaction://hlinksldjump"/>
              </a:rPr>
              <a:t>Отладка КФ</a:t>
            </a:r>
            <a:endParaRPr lang="ru-RU" sz="23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13" action="ppaction://hlinksldjump"/>
              </a:rPr>
              <a:t>Использование БНФ </a:t>
            </a:r>
            <a:r>
              <a:rPr lang="ru-RU" sz="2300" dirty="0">
                <a:latin typeface="+mn-lt"/>
                <a:cs typeface="+mn-cs"/>
              </a:rPr>
              <a:t>для описания Работы с КФ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  <a:hlinkClick r:id="rId16" action="ppaction://hlinksldjump"/>
              </a:rPr>
              <a:t>Использование КФ в регламентном режиме </a:t>
            </a:r>
            <a:r>
              <a:rPr lang="ru-RU" sz="2300" dirty="0">
                <a:latin typeface="+mn-lt"/>
                <a:cs typeface="+mn-cs"/>
              </a:rPr>
              <a:t>(</a:t>
            </a:r>
            <a:r>
              <a:rPr lang="ru-RU" sz="2300" dirty="0">
                <a:latin typeface="+mn-lt"/>
                <a:cs typeface="+mn-cs"/>
                <a:hlinkClick r:id="rId17" action="ppaction://hlinksldjump"/>
              </a:rPr>
              <a:t>Планировщик заданий</a:t>
            </a:r>
            <a:r>
              <a:rPr lang="ru-RU" sz="23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300" dirty="0">
                <a:latin typeface="+mn-lt"/>
                <a:cs typeface="+mn-cs"/>
              </a:rPr>
              <a:t>Пример </a:t>
            </a:r>
            <a:r>
              <a:rPr lang="ru-RU" sz="2300" dirty="0">
                <a:latin typeface="+mn-lt"/>
                <a:cs typeface="+mn-cs"/>
                <a:hlinkClick r:id="rId18" action="ppaction://hlinksldjump"/>
              </a:rPr>
              <a:t>программы</a:t>
            </a:r>
            <a:r>
              <a:rPr lang="ru-RU" sz="2300" dirty="0">
                <a:latin typeface="+mn-lt"/>
                <a:cs typeface="+mn-cs"/>
              </a:rPr>
              <a:t> КФ и </a:t>
            </a:r>
            <a:r>
              <a:rPr lang="ru-RU" sz="2300" dirty="0">
                <a:latin typeface="+mn-lt"/>
                <a:cs typeface="+mn-cs"/>
                <a:hlinkClick r:id="rId19" action="ppaction://hlinksldjump"/>
              </a:rPr>
              <a:t>блок-схемы </a:t>
            </a:r>
            <a:r>
              <a:rPr lang="ru-RU" sz="2300" dirty="0">
                <a:latin typeface="+mn-lt"/>
                <a:cs typeface="+mn-cs"/>
              </a:rPr>
              <a:t>для ЛР №2</a:t>
            </a: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5760640" cy="706090"/>
          </a:xfrm>
        </p:spPr>
        <p:txBody>
          <a:bodyPr>
            <a:normAutofit/>
          </a:bodyPr>
          <a:lstStyle/>
          <a:p>
            <a:r>
              <a:rPr lang="ru-RU" sz="3200" dirty="0"/>
              <a:t>Пример для ЛР №2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635945" y="193602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115</a:t>
            </a:fld>
            <a:endParaRPr lang="ru-RU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630281" y="548680"/>
            <a:ext cx="8055040" cy="575696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sz="1200" b="1" dirty="0"/>
              <a:t>:</a:t>
            </a:r>
            <a:r>
              <a:rPr lang="en-US" sz="1200" b="1" dirty="0">
                <a:solidFill>
                  <a:srgbClr val="FF0000"/>
                </a:solidFill>
              </a:rPr>
              <a:t>menu</a:t>
            </a:r>
            <a:endParaRPr lang="ru-RU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200" b="1" dirty="0" err="1"/>
              <a:t>cls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/>
              <a:t>echo 1. </a:t>
            </a:r>
            <a:r>
              <a:rPr lang="ru-RU" sz="1200" b="1" dirty="0"/>
              <a:t>Режим 1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/>
              <a:t>echo</a:t>
            </a:r>
            <a:r>
              <a:rPr lang="ru-RU" sz="1200" b="1" dirty="0"/>
              <a:t> 2. Режим 2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/>
              <a:t>echo</a:t>
            </a:r>
            <a:r>
              <a:rPr lang="ru-RU" sz="1200" b="1" dirty="0"/>
              <a:t> 3. Выход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/>
              <a:t>REM</a:t>
            </a:r>
            <a:r>
              <a:rPr lang="ru-RU" sz="1200" b="1" dirty="0"/>
              <a:t> ЗАПРОС НАЖАТИЯ КЛАВИШИ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/>
              <a:t>be ask "</a:t>
            </a:r>
            <a:r>
              <a:rPr lang="en-US" sz="1200" b="1" dirty="0" err="1"/>
              <a:t>Выберете</a:t>
            </a:r>
            <a:r>
              <a:rPr lang="en-US" sz="1200" b="1" dirty="0"/>
              <a:t> </a:t>
            </a:r>
            <a:r>
              <a:rPr lang="en-US" sz="1200" b="1" dirty="0" err="1"/>
              <a:t>пункт</a:t>
            </a:r>
            <a:r>
              <a:rPr lang="en-US" sz="1200" b="1" dirty="0"/>
              <a:t> (1,2,3)" '123' default=2 timeout=10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/>
              <a:t> REM </a:t>
            </a:r>
            <a:r>
              <a:rPr lang="ru-RU" sz="1200" b="1" dirty="0"/>
              <a:t>ПЕРЕКЛЮЧАТЕЛЬ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/>
              <a:t>if ERRORLEVEL 3 </a:t>
            </a:r>
            <a:r>
              <a:rPr lang="en-US" sz="1200" b="1" dirty="0" err="1"/>
              <a:t>goto</a:t>
            </a:r>
            <a:r>
              <a:rPr lang="en-US" sz="1200" b="1" dirty="0"/>
              <a:t> </a:t>
            </a:r>
            <a:r>
              <a:rPr lang="en-US" sz="1200" b="1" dirty="0">
                <a:solidFill>
                  <a:srgbClr val="FF0000"/>
                </a:solidFill>
              </a:rPr>
              <a:t>3</a:t>
            </a:r>
            <a:endParaRPr lang="ru-RU" sz="1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200" b="1" dirty="0"/>
              <a:t>if ERRORLEVEL 2 </a:t>
            </a:r>
            <a:r>
              <a:rPr lang="en-US" sz="1200" b="1" dirty="0" err="1"/>
              <a:t>goto</a:t>
            </a:r>
            <a:r>
              <a:rPr lang="en-US" sz="1200" b="1" dirty="0"/>
              <a:t> </a:t>
            </a:r>
            <a:r>
              <a:rPr lang="en-US" sz="1200" b="1" dirty="0">
                <a:solidFill>
                  <a:srgbClr val="FF0000"/>
                </a:solidFill>
              </a:rPr>
              <a:t>2</a:t>
            </a:r>
            <a:endParaRPr lang="ru-RU" sz="1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200" b="1" dirty="0"/>
              <a:t>if ERRORLEVEL 1 </a:t>
            </a:r>
            <a:r>
              <a:rPr lang="en-US" sz="1200" b="1" dirty="0" err="1"/>
              <a:t>goto</a:t>
            </a:r>
            <a:r>
              <a:rPr lang="en-US" sz="1200" b="1" dirty="0"/>
              <a:t> </a:t>
            </a:r>
            <a:r>
              <a:rPr lang="en-US" sz="1200" b="1" dirty="0">
                <a:solidFill>
                  <a:srgbClr val="FF0000"/>
                </a:solidFill>
              </a:rPr>
              <a:t>1</a:t>
            </a:r>
            <a:endParaRPr lang="ru-RU" sz="1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200" b="1" dirty="0" err="1"/>
              <a:t>goto</a:t>
            </a:r>
            <a:r>
              <a:rPr lang="en-US" sz="1200" b="1" dirty="0"/>
              <a:t> </a:t>
            </a:r>
            <a:r>
              <a:rPr lang="en-US" sz="1200" b="1" dirty="0">
                <a:solidFill>
                  <a:srgbClr val="FF0000"/>
                </a:solidFill>
              </a:rPr>
              <a:t>fin</a:t>
            </a:r>
            <a:endParaRPr lang="ru-RU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200" b="1" dirty="0">
                <a:solidFill>
                  <a:srgbClr val="FF0000"/>
                </a:solidFill>
              </a:rPr>
              <a:t>:1</a:t>
            </a:r>
            <a:endParaRPr lang="ru-RU" sz="1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200" b="1" dirty="0"/>
              <a:t>echo 1</a:t>
            </a:r>
            <a:endParaRPr lang="ru-RU" sz="1200" dirty="0"/>
          </a:p>
          <a:p>
            <a:pPr marL="0" indent="0">
              <a:buNone/>
            </a:pPr>
            <a:r>
              <a:rPr lang="ru-RU" sz="1200" b="1" dirty="0"/>
              <a:t>…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 err="1"/>
              <a:t>goto</a:t>
            </a:r>
            <a:r>
              <a:rPr lang="en-US" sz="1200" b="1" dirty="0"/>
              <a:t> </a:t>
            </a:r>
            <a:r>
              <a:rPr lang="en-US" sz="1200" b="1" dirty="0">
                <a:solidFill>
                  <a:srgbClr val="FF0000"/>
                </a:solidFill>
              </a:rPr>
              <a:t>menu</a:t>
            </a:r>
            <a:endParaRPr lang="ru-RU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200" b="1" dirty="0"/>
              <a:t> </a:t>
            </a:r>
            <a:r>
              <a:rPr lang="en-US" sz="1200" b="1" dirty="0">
                <a:solidFill>
                  <a:srgbClr val="FF0000"/>
                </a:solidFill>
              </a:rPr>
              <a:t>:2</a:t>
            </a:r>
            <a:endParaRPr lang="ru-RU" sz="12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200" b="1" dirty="0"/>
              <a:t>echo 2</a:t>
            </a:r>
            <a:endParaRPr lang="ru-RU" sz="1200" dirty="0"/>
          </a:p>
          <a:p>
            <a:pPr marL="0" indent="0">
              <a:buNone/>
            </a:pPr>
            <a:r>
              <a:rPr lang="ru-RU" sz="1200" b="1" dirty="0"/>
              <a:t>…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 err="1"/>
              <a:t>goto</a:t>
            </a:r>
            <a:r>
              <a:rPr lang="en-US" sz="1200" b="1" dirty="0"/>
              <a:t> </a:t>
            </a:r>
            <a:r>
              <a:rPr lang="en-US" sz="1200" b="1" dirty="0">
                <a:solidFill>
                  <a:srgbClr val="FF0000"/>
                </a:solidFill>
              </a:rPr>
              <a:t>menu</a:t>
            </a:r>
            <a:endParaRPr lang="ru-RU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200" b="1" dirty="0"/>
              <a:t> :3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/>
              <a:t>echo 3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/>
              <a:t>pause</a:t>
            </a:r>
            <a:endParaRPr lang="ru-RU" sz="1200" dirty="0"/>
          </a:p>
          <a:p>
            <a:pPr marL="0" indent="0">
              <a:buNone/>
            </a:pPr>
            <a:r>
              <a:rPr lang="en-US" sz="1200" b="1" dirty="0"/>
              <a:t> </a:t>
            </a:r>
            <a:r>
              <a:rPr lang="ru-RU" sz="1200" b="1" dirty="0"/>
              <a:t>:</a:t>
            </a:r>
            <a:r>
              <a:rPr lang="en-US" sz="1200" b="1" dirty="0">
                <a:solidFill>
                  <a:srgbClr val="FF0000"/>
                </a:solidFill>
              </a:rPr>
              <a:t>fin</a:t>
            </a:r>
            <a:endParaRPr lang="ru-RU" sz="1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200" b="1" dirty="0"/>
              <a:t>ECHO</a:t>
            </a:r>
            <a:r>
              <a:rPr lang="ru-RU" sz="1200" b="1" dirty="0"/>
              <a:t> Завершение программы</a:t>
            </a:r>
            <a:endParaRPr lang="ru-RU" sz="1200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107905966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056784" cy="620688"/>
          </a:xfrm>
        </p:spPr>
        <p:txBody>
          <a:bodyPr>
            <a:normAutofit fontScale="90000"/>
          </a:bodyPr>
          <a:lstStyle/>
          <a:p>
            <a:r>
              <a:rPr lang="ru-RU" dirty="0"/>
              <a:t>Блок схема примера КФ для ЛР №2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116</a:t>
            </a:fld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9562097"/>
              </p:ext>
            </p:extLst>
          </p:nvPr>
        </p:nvGraphicFramePr>
        <p:xfrm>
          <a:off x="683568" y="548680"/>
          <a:ext cx="6769100" cy="547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645682" imgH="3449520" progId="Visio.Drawing.11">
                  <p:embed/>
                </p:oleObj>
              </mc:Choice>
              <mc:Fallback>
                <p:oleObj name="Visio" r:id="rId2" imgW="2645682" imgH="3449520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548680"/>
                        <a:ext cx="6769100" cy="54721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334199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Заголовок 1"/>
          <p:cNvSpPr>
            <a:spLocks noGrp="1"/>
          </p:cNvSpPr>
          <p:nvPr>
            <p:ph type="title"/>
          </p:nvPr>
        </p:nvSpPr>
        <p:spPr>
          <a:xfrm>
            <a:off x="511175" y="115888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/>
              <a:t>Пример простого КФ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0FB7923A-9FDE-47B6-A0A8-8A02472BA327}" type="slidenum">
              <a:rPr/>
              <a:pPr algn="l">
                <a:defRPr/>
              </a:pPr>
              <a:t>117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741408" y="1412776"/>
            <a:ext cx="7704856" cy="258532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>
            <a:defPPr>
              <a:defRPr lang="ru-RU"/>
            </a:defPPr>
            <a:lvl1pPr>
              <a:defRPr sz="1600" b="1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dirty="0">
                <a:solidFill>
                  <a:srgbClr val="FF0000"/>
                </a:solidFill>
                <a:latin typeface="+mn-lt"/>
                <a:cs typeface="+mn-cs"/>
              </a:rPr>
              <a:t>ECHO</a:t>
            </a:r>
            <a:r>
              <a:rPr lang="fr-FR" sz="1800" dirty="0">
                <a:latin typeface="+mn-lt"/>
                <a:cs typeface="+mn-cs"/>
              </a:rPr>
              <a:t> </a:t>
            </a:r>
            <a:r>
              <a:rPr lang="ru-RU" sz="1800" dirty="0">
                <a:latin typeface="+mn-lt"/>
                <a:cs typeface="+mn-cs"/>
              </a:rPr>
              <a:t>Привет!!!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>
                <a:solidFill>
                  <a:srgbClr val="FF0000"/>
                </a:solidFill>
                <a:latin typeface="+mn-lt"/>
                <a:cs typeface="+mn-cs"/>
              </a:rPr>
              <a:t>@</a:t>
            </a:r>
            <a:r>
              <a:rPr lang="fr-FR" sz="1800" dirty="0">
                <a:latin typeface="+mn-lt"/>
                <a:cs typeface="+mn-cs"/>
              </a:rPr>
              <a:t>ECHO </a:t>
            </a:r>
            <a:r>
              <a:rPr lang="ru-RU" sz="1800" dirty="0">
                <a:latin typeface="+mn-lt"/>
                <a:cs typeface="+mn-cs"/>
              </a:rPr>
              <a:t>Без вывода команды в КС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dirty="0">
                <a:latin typeface="+mn-lt"/>
                <a:cs typeface="+mn-cs"/>
              </a:rPr>
              <a:t>ECHO </a:t>
            </a:r>
            <a:r>
              <a:rPr lang="en-US" sz="1800" dirty="0">
                <a:solidFill>
                  <a:srgbClr val="00B0F0"/>
                </a:solidFill>
                <a:latin typeface="+mn-lt"/>
                <a:cs typeface="+mn-cs"/>
              </a:rPr>
              <a:t>OFF</a:t>
            </a:r>
            <a:endParaRPr lang="fr-FR" sz="1800" dirty="0">
              <a:solidFill>
                <a:srgbClr val="00B0F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dirty="0">
                <a:solidFill>
                  <a:srgbClr val="FF0000"/>
                </a:solidFill>
                <a:latin typeface="+mn-lt"/>
                <a:cs typeface="+mn-cs"/>
              </a:rPr>
              <a:t>REM</a:t>
            </a:r>
            <a:r>
              <a:rPr lang="fr-FR" sz="1800" dirty="0">
                <a:latin typeface="+mn-lt"/>
                <a:cs typeface="+mn-cs"/>
              </a:rPr>
              <a:t> </a:t>
            </a:r>
            <a:r>
              <a:rPr lang="ru-RU" sz="1800" dirty="0">
                <a:latin typeface="+mn-lt"/>
                <a:cs typeface="+mn-cs"/>
              </a:rPr>
              <a:t>Большаков С.А.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dirty="0">
                <a:latin typeface="+mn-lt"/>
                <a:cs typeface="+mn-cs"/>
              </a:rPr>
              <a:t>ECHO </a:t>
            </a:r>
            <a:r>
              <a:rPr lang="ru-RU" sz="1800" dirty="0">
                <a:latin typeface="+mn-lt"/>
                <a:cs typeface="+mn-cs"/>
              </a:rPr>
              <a:t>Первый КФ ЛР #2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dirty="0">
                <a:latin typeface="+mn-lt"/>
                <a:cs typeface="+mn-cs"/>
              </a:rPr>
              <a:t>ECHO </a:t>
            </a:r>
            <a:r>
              <a:rPr lang="fr-FR" sz="1800" dirty="0">
                <a:solidFill>
                  <a:srgbClr val="00B0F0"/>
                </a:solidFill>
                <a:latin typeface="+mn-lt"/>
                <a:cs typeface="+mn-cs"/>
              </a:rPr>
              <a:t>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dirty="0">
                <a:latin typeface="+mn-lt"/>
                <a:cs typeface="+mn-cs"/>
              </a:rPr>
              <a:t>ECHO </a:t>
            </a:r>
            <a:r>
              <a:rPr lang="ru-RU" sz="1800" dirty="0">
                <a:latin typeface="+mn-lt"/>
                <a:cs typeface="+mn-cs"/>
              </a:rPr>
              <a:t>ВЫВОД ВКЛЮЧЕН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dirty="0">
                <a:solidFill>
                  <a:srgbClr val="FF0000"/>
                </a:solidFill>
                <a:latin typeface="+mn-lt"/>
                <a:cs typeface="+mn-cs"/>
              </a:rPr>
              <a:t>PAUSE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800" dirty="0">
                <a:solidFill>
                  <a:srgbClr val="FF0000"/>
                </a:solidFill>
                <a:latin typeface="+mn-lt"/>
                <a:cs typeface="+mn-cs"/>
              </a:rPr>
              <a:t>EXIT</a:t>
            </a:r>
            <a:endParaRPr lang="ru-RU" sz="18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88071" name="TextBox 4"/>
          <p:cNvSpPr txBox="1">
            <a:spLocks noChangeArrowheads="1"/>
          </p:cNvSpPr>
          <p:nvPr/>
        </p:nvSpPr>
        <p:spPr bwMode="auto">
          <a:xfrm>
            <a:off x="611188" y="725488"/>
            <a:ext cx="730567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/>
              <a:t>Простейший командный файл имеет </a:t>
            </a:r>
            <a:r>
              <a:rPr lang="ru-RU" altLang="ru-RU" sz="2000" u="sng"/>
              <a:t>следующий вид (</a:t>
            </a:r>
            <a:r>
              <a:rPr lang="en-US" altLang="ru-RU" sz="2000" u="sng"/>
              <a:t>first.</a:t>
            </a:r>
            <a:r>
              <a:rPr lang="en-US" altLang="ru-RU" sz="2000" b="1" u="sng">
                <a:solidFill>
                  <a:srgbClr val="FF0000"/>
                </a:solidFill>
              </a:rPr>
              <a:t>bat</a:t>
            </a:r>
            <a:r>
              <a:rPr lang="ru-RU" altLang="ru-RU" sz="2000" u="sng"/>
              <a:t>)</a:t>
            </a:r>
            <a:r>
              <a:rPr lang="ru-RU" altLang="ru-RU" sz="2000"/>
              <a:t>: </a:t>
            </a:r>
          </a:p>
        </p:txBody>
      </p:sp>
      <p:sp>
        <p:nvSpPr>
          <p:cNvPr id="88072" name="TextBox 5"/>
          <p:cNvSpPr txBox="1">
            <a:spLocks noChangeArrowheads="1"/>
          </p:cNvSpPr>
          <p:nvPr/>
        </p:nvSpPr>
        <p:spPr bwMode="auto">
          <a:xfrm>
            <a:off x="468313" y="4178300"/>
            <a:ext cx="29606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/>
              <a:t>Результат </a:t>
            </a:r>
            <a:r>
              <a:rPr lang="ru-RU" altLang="ru-RU" sz="2000" u="sng"/>
              <a:t>его запуска выполнения</a:t>
            </a:r>
            <a:r>
              <a:rPr lang="ru-RU" altLang="ru-RU" sz="2000"/>
              <a:t>: </a:t>
            </a:r>
          </a:p>
        </p:txBody>
      </p:sp>
      <p:pic>
        <p:nvPicPr>
          <p:cNvPr id="88073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300" y="2852738"/>
            <a:ext cx="4948238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125913" y="3068638"/>
            <a:ext cx="2709862" cy="215900"/>
          </a:xfrm>
          <a:prstGeom prst="rect">
            <a:avLst/>
          </a:prstGeom>
          <a:solidFill>
            <a:srgbClr val="FF000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8075" name="TextBox 8"/>
          <p:cNvSpPr txBox="1">
            <a:spLocks noChangeArrowheads="1"/>
          </p:cNvSpPr>
          <p:nvPr/>
        </p:nvSpPr>
        <p:spPr bwMode="auto">
          <a:xfrm>
            <a:off x="7224713" y="1804988"/>
            <a:ext cx="1647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/>
              <a:t>Команды КФ: </a:t>
            </a:r>
          </a:p>
        </p:txBody>
      </p:sp>
      <p:cxnSp>
        <p:nvCxnSpPr>
          <p:cNvPr id="11" name="Прямая со стрелкой 10"/>
          <p:cNvCxnSpPr>
            <a:stCxn id="88075" idx="1"/>
          </p:cNvCxnSpPr>
          <p:nvPr/>
        </p:nvCxnSpPr>
        <p:spPr>
          <a:xfrm flipH="1" flipV="1">
            <a:off x="2147888" y="1630363"/>
            <a:ext cx="5076825" cy="37465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88075" idx="1"/>
          </p:cNvCxnSpPr>
          <p:nvPr/>
        </p:nvCxnSpPr>
        <p:spPr>
          <a:xfrm flipH="1">
            <a:off x="1331913" y="2005013"/>
            <a:ext cx="5892800" cy="344487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88075" idx="1"/>
          </p:cNvCxnSpPr>
          <p:nvPr/>
        </p:nvCxnSpPr>
        <p:spPr>
          <a:xfrm flipH="1">
            <a:off x="1835150" y="2005013"/>
            <a:ext cx="5389563" cy="919162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88082" idx="0"/>
          </p:cNvCxnSpPr>
          <p:nvPr/>
        </p:nvCxnSpPr>
        <p:spPr>
          <a:xfrm flipH="1" flipV="1">
            <a:off x="1042988" y="3860800"/>
            <a:ext cx="288925" cy="1728788"/>
          </a:xfrm>
          <a:prstGeom prst="straightConnector1">
            <a:avLst/>
          </a:prstGeom>
          <a:ln w="25400">
            <a:solidFill>
              <a:srgbClr val="3333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88081" idx="0"/>
          </p:cNvCxnSpPr>
          <p:nvPr/>
        </p:nvCxnSpPr>
        <p:spPr>
          <a:xfrm flipH="1" flipV="1">
            <a:off x="1331913" y="3608388"/>
            <a:ext cx="1476375" cy="2163762"/>
          </a:xfrm>
          <a:prstGeom prst="straightConnector1">
            <a:avLst/>
          </a:prstGeom>
          <a:ln w="25400">
            <a:solidFill>
              <a:srgbClr val="3333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081" name="TextBox 30"/>
          <p:cNvSpPr txBox="1">
            <a:spLocks noChangeArrowheads="1"/>
          </p:cNvSpPr>
          <p:nvPr/>
        </p:nvSpPr>
        <p:spPr bwMode="auto">
          <a:xfrm>
            <a:off x="2051050" y="5772150"/>
            <a:ext cx="1512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u="sng"/>
              <a:t>Пауза</a:t>
            </a:r>
            <a:r>
              <a:rPr lang="ru-RU" altLang="ru-RU" sz="2000"/>
              <a:t> в КФ </a:t>
            </a:r>
          </a:p>
        </p:txBody>
      </p:sp>
      <p:sp>
        <p:nvSpPr>
          <p:cNvPr id="88082" name="TextBox 33"/>
          <p:cNvSpPr txBox="1">
            <a:spLocks noChangeArrowheads="1"/>
          </p:cNvSpPr>
          <p:nvPr/>
        </p:nvSpPr>
        <p:spPr bwMode="auto">
          <a:xfrm>
            <a:off x="250825" y="5589588"/>
            <a:ext cx="21605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u="sng"/>
              <a:t>Завершение</a:t>
            </a:r>
            <a:r>
              <a:rPr lang="ru-RU" altLang="ru-RU" sz="2000"/>
              <a:t> КФ</a:t>
            </a:r>
          </a:p>
        </p:txBody>
      </p:sp>
      <p:cxnSp>
        <p:nvCxnSpPr>
          <p:cNvPr id="38" name="Прямая со стрелкой 37"/>
          <p:cNvCxnSpPr>
            <a:stCxn id="88081" idx="3"/>
          </p:cNvCxnSpPr>
          <p:nvPr/>
        </p:nvCxnSpPr>
        <p:spPr>
          <a:xfrm flipV="1">
            <a:off x="3563938" y="5789613"/>
            <a:ext cx="1724025" cy="182562"/>
          </a:xfrm>
          <a:prstGeom prst="straightConnector1">
            <a:avLst/>
          </a:prstGeom>
          <a:ln w="25400">
            <a:solidFill>
              <a:srgbClr val="3333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084" name="TextBox 40"/>
          <p:cNvSpPr txBox="1">
            <a:spLocks noChangeArrowheads="1"/>
          </p:cNvSpPr>
          <p:nvPr/>
        </p:nvSpPr>
        <p:spPr bwMode="auto">
          <a:xfrm>
            <a:off x="6402388" y="6269038"/>
            <a:ext cx="2057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u="sng"/>
              <a:t>Запуск</a:t>
            </a:r>
            <a:r>
              <a:rPr lang="ru-RU" altLang="ru-RU" sz="2000"/>
              <a:t> КФ в КС</a:t>
            </a:r>
          </a:p>
        </p:txBody>
      </p:sp>
      <p:cxnSp>
        <p:nvCxnSpPr>
          <p:cNvPr id="42" name="Прямая со стрелкой 41"/>
          <p:cNvCxnSpPr>
            <a:stCxn id="88084" idx="0"/>
            <a:endCxn id="8" idx="2"/>
          </p:cNvCxnSpPr>
          <p:nvPr/>
        </p:nvCxnSpPr>
        <p:spPr>
          <a:xfrm flipH="1" flipV="1">
            <a:off x="5481638" y="3284538"/>
            <a:ext cx="1949450" cy="2984500"/>
          </a:xfrm>
          <a:prstGeom prst="straightConnector1">
            <a:avLst/>
          </a:prstGeom>
          <a:ln w="25400">
            <a:solidFill>
              <a:srgbClr val="3333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086" name="TextBox 33"/>
          <p:cNvSpPr txBox="1">
            <a:spLocks noChangeArrowheads="1"/>
          </p:cNvSpPr>
          <p:nvPr/>
        </p:nvSpPr>
        <p:spPr bwMode="auto">
          <a:xfrm>
            <a:off x="403225" y="6080125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Заголовок 1"/>
          <p:cNvSpPr>
            <a:spLocks noGrp="1"/>
          </p:cNvSpPr>
          <p:nvPr>
            <p:ph type="title"/>
          </p:nvPr>
        </p:nvSpPr>
        <p:spPr>
          <a:xfrm>
            <a:off x="1691680" y="0"/>
            <a:ext cx="547260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2 Язык КФ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60932" y="346326"/>
            <a:ext cx="585787" cy="365125"/>
          </a:xfrm>
        </p:spPr>
        <p:txBody>
          <a:bodyPr/>
          <a:lstStyle/>
          <a:p>
            <a:pPr algn="l">
              <a:defRPr/>
            </a:pPr>
            <a:fld id="{0FD0EA19-5351-44EE-960D-4BFA4B90B3CE}" type="slidenum">
              <a:rPr/>
              <a:pPr algn="l">
                <a:defRPr/>
              </a:pPr>
              <a:t>118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1361134" y="692696"/>
            <a:ext cx="7782865" cy="56477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u="sng" dirty="0">
                <a:latin typeface="+mn-lt"/>
                <a:cs typeface="+mn-cs"/>
              </a:rPr>
              <a:t>Язык командных файлов</a:t>
            </a:r>
            <a:r>
              <a:rPr lang="ru-RU" sz="1900" dirty="0">
                <a:latin typeface="+mn-lt"/>
                <a:cs typeface="+mn-cs"/>
              </a:rPr>
              <a:t> – это простейший язык программирования с усеченными возможностями, ориентированный на системного программиста и администратора систем.</a:t>
            </a:r>
            <a:endParaRPr lang="ru-RU" sz="19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u="sng" dirty="0">
                <a:latin typeface="+mn-lt"/>
                <a:cs typeface="+mn-cs"/>
              </a:rPr>
              <a:t>Командные</a:t>
            </a:r>
            <a:r>
              <a:rPr lang="ru-RU" sz="1900" dirty="0">
                <a:latin typeface="+mn-lt"/>
                <a:cs typeface="+mn-cs"/>
              </a:rPr>
              <a:t> </a:t>
            </a:r>
            <a:r>
              <a:rPr lang="ru-RU" sz="1900" u="sng" dirty="0">
                <a:latin typeface="+mn-lt"/>
                <a:cs typeface="+mn-cs"/>
              </a:rPr>
              <a:t>файлы</a:t>
            </a:r>
            <a:r>
              <a:rPr lang="ru-RU" sz="1900" dirty="0">
                <a:latin typeface="+mn-lt"/>
                <a:cs typeface="+mn-cs"/>
              </a:rPr>
              <a:t> (</a:t>
            </a:r>
            <a:r>
              <a:rPr lang="en-US" sz="1900" b="1" dirty="0">
                <a:latin typeface="+mn-lt"/>
                <a:cs typeface="+mn-cs"/>
              </a:rPr>
              <a:t>Bat</a:t>
            </a:r>
            <a:r>
              <a:rPr lang="en-US" sz="1900" dirty="0">
                <a:latin typeface="+mn-lt"/>
                <a:cs typeface="+mn-cs"/>
              </a:rPr>
              <a:t>ch Files - BT</a:t>
            </a:r>
            <a:r>
              <a:rPr lang="ru-RU" sz="1900" dirty="0">
                <a:latin typeface="+mn-lt"/>
                <a:cs typeface="+mn-cs"/>
              </a:rPr>
              <a:t>) </a:t>
            </a:r>
            <a:r>
              <a:rPr lang="ru-RU" sz="1900" u="sng" dirty="0">
                <a:latin typeface="+mn-lt"/>
                <a:cs typeface="+mn-cs"/>
              </a:rPr>
              <a:t>имеют</a:t>
            </a:r>
            <a:r>
              <a:rPr lang="ru-RU" sz="1900" dirty="0">
                <a:latin typeface="+mn-lt"/>
                <a:cs typeface="+mn-cs"/>
              </a:rPr>
              <a:t> специальное файловое </a:t>
            </a:r>
            <a:r>
              <a:rPr lang="ru-RU" sz="1900" u="sng" dirty="0">
                <a:latin typeface="+mn-lt"/>
                <a:cs typeface="+mn-cs"/>
              </a:rPr>
              <a:t>расширение</a:t>
            </a:r>
            <a:r>
              <a:rPr lang="ru-RU" sz="1900" dirty="0">
                <a:latin typeface="+mn-lt"/>
                <a:cs typeface="+mn-cs"/>
              </a:rPr>
              <a:t> (*.</a:t>
            </a:r>
            <a:r>
              <a:rPr lang="en-US" sz="1900" b="1" dirty="0">
                <a:solidFill>
                  <a:srgbClr val="FF0000"/>
                </a:solidFill>
                <a:latin typeface="+mn-lt"/>
                <a:cs typeface="+mn-cs"/>
              </a:rPr>
              <a:t>BAT</a:t>
            </a:r>
            <a:r>
              <a:rPr lang="ru-RU" sz="1900" dirty="0">
                <a:latin typeface="+mn-lt"/>
                <a:cs typeface="+mn-cs"/>
              </a:rPr>
              <a:t>), которое не может быть изменено, и </a:t>
            </a:r>
            <a:r>
              <a:rPr lang="ru-RU" sz="1900" u="sng" dirty="0">
                <a:latin typeface="+mn-lt"/>
                <a:cs typeface="+mn-cs"/>
              </a:rPr>
              <a:t>выполняются</a:t>
            </a:r>
            <a:r>
              <a:rPr lang="ru-RU" sz="1900" dirty="0">
                <a:latin typeface="+mn-lt"/>
                <a:cs typeface="+mn-cs"/>
              </a:rPr>
              <a:t> в режиме интерпретации под управлением командных интерпретаторов (</a:t>
            </a:r>
            <a:r>
              <a:rPr lang="en-US" sz="1900" dirty="0">
                <a:latin typeface="+mn-lt"/>
                <a:cs typeface="+mn-cs"/>
              </a:rPr>
              <a:t>CMD.EXE, </a:t>
            </a:r>
            <a:r>
              <a:rPr lang="en-US" sz="1900" dirty="0" err="1">
                <a:latin typeface="+mn-lt"/>
                <a:cs typeface="+mn-cs"/>
              </a:rPr>
              <a:t>DOSBox</a:t>
            </a:r>
            <a:r>
              <a:rPr lang="en-US" sz="1900" dirty="0">
                <a:latin typeface="+mn-lt"/>
                <a:cs typeface="+mn-cs"/>
              </a:rPr>
              <a:t>, command.com</a:t>
            </a:r>
            <a:r>
              <a:rPr lang="ru-RU" sz="1900" dirty="0">
                <a:latin typeface="+mn-lt"/>
                <a:cs typeface="+mn-cs"/>
              </a:rPr>
              <a:t>)</a:t>
            </a:r>
            <a:r>
              <a:rPr lang="en-US" sz="1900" dirty="0"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u="sng" dirty="0">
                <a:latin typeface="+mn-lt"/>
                <a:cs typeface="+mn-cs"/>
              </a:rPr>
              <a:t>Командные</a:t>
            </a:r>
            <a:r>
              <a:rPr lang="ru-RU" sz="1900" dirty="0">
                <a:latin typeface="+mn-lt"/>
                <a:cs typeface="+mn-cs"/>
              </a:rPr>
              <a:t> </a:t>
            </a:r>
            <a:r>
              <a:rPr lang="ru-RU" sz="1900" u="sng" dirty="0">
                <a:latin typeface="+mn-lt"/>
                <a:cs typeface="+mn-cs"/>
              </a:rPr>
              <a:t>файлы – </a:t>
            </a:r>
            <a:r>
              <a:rPr lang="ru-RU" sz="1900" dirty="0">
                <a:latin typeface="+mn-lt"/>
                <a:cs typeface="+mn-cs"/>
              </a:rPr>
              <a:t>представляют собой упорядоченную </a:t>
            </a:r>
            <a:r>
              <a:rPr lang="ru-RU" sz="1900" u="sng" dirty="0">
                <a:latin typeface="+mn-lt"/>
                <a:cs typeface="+mn-cs"/>
              </a:rPr>
              <a:t>совокупность</a:t>
            </a:r>
            <a:r>
              <a:rPr lang="ru-RU" sz="1900" dirty="0">
                <a:latin typeface="+mn-lt"/>
                <a:cs typeface="+mn-cs"/>
              </a:rPr>
              <a:t> командных строк (текстовый строковый файл) и </a:t>
            </a:r>
            <a:r>
              <a:rPr lang="ru-RU" sz="1900" u="sng" dirty="0">
                <a:latin typeface="+mn-lt"/>
                <a:cs typeface="+mn-cs"/>
              </a:rPr>
              <a:t>вводятся</a:t>
            </a:r>
            <a:r>
              <a:rPr lang="ru-RU" sz="1900" dirty="0">
                <a:latin typeface="+mn-lt"/>
                <a:cs typeface="+mn-cs"/>
              </a:rPr>
              <a:t> в простом </a:t>
            </a:r>
            <a:r>
              <a:rPr lang="ru-RU" sz="1900" u="sng" dirty="0">
                <a:latin typeface="+mn-lt"/>
                <a:cs typeface="+mn-cs"/>
              </a:rPr>
              <a:t>текстовом редакторе</a:t>
            </a:r>
            <a:r>
              <a:rPr lang="ru-RU" sz="1900" dirty="0"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>
                <a:latin typeface="+mn-lt"/>
                <a:cs typeface="+mn-cs"/>
              </a:rPr>
              <a:t>Программа на языке командных файлов может быть представлена так: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00B050"/>
                </a:solidFill>
                <a:latin typeface="+mn-lt"/>
                <a:cs typeface="+mn-cs"/>
              </a:rPr>
              <a:t>[:&lt;метка&gt;]&lt;инструкция командного файла&gt;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00B050"/>
                </a:solidFill>
                <a:latin typeface="+mn-lt"/>
                <a:cs typeface="+mn-cs"/>
              </a:rPr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00B050"/>
                </a:solidFill>
                <a:latin typeface="+mn-lt"/>
                <a:cs typeface="+mn-cs"/>
              </a:rPr>
              <a:t>[:&lt;метка&gt;]&lt;инструкция командного файла&gt;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u="sng" dirty="0">
                <a:latin typeface="+mn-lt"/>
                <a:cs typeface="+mn-cs"/>
              </a:rPr>
              <a:t>Где</a:t>
            </a:r>
            <a:r>
              <a:rPr lang="ru-RU" sz="1900" dirty="0">
                <a:latin typeface="+mn-lt"/>
                <a:cs typeface="+mn-cs"/>
              </a:rPr>
              <a:t>: </a:t>
            </a:r>
            <a:r>
              <a:rPr lang="ru-RU" sz="1900" u="sng" dirty="0">
                <a:latin typeface="+mn-lt"/>
                <a:cs typeface="+mn-cs"/>
              </a:rPr>
              <a:t>инструкция командного файла одно </a:t>
            </a:r>
            <a:r>
              <a:rPr lang="ru-RU" sz="1900" dirty="0">
                <a:latin typeface="+mn-lt"/>
                <a:cs typeface="+mn-cs"/>
              </a:rPr>
              <a:t>из: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u="sng" dirty="0">
                <a:latin typeface="+mn-lt"/>
                <a:cs typeface="+mn-cs"/>
                <a:hlinkClick r:id="rId3" action="ppaction://hlinksldjump"/>
              </a:rPr>
              <a:t>Директивы</a:t>
            </a:r>
            <a:r>
              <a:rPr lang="ru-RU" sz="1900" dirty="0">
                <a:latin typeface="+mn-lt"/>
                <a:cs typeface="+mn-cs"/>
                <a:hlinkClick r:id="rId3" action="ppaction://hlinksldjump"/>
              </a:rPr>
              <a:t> </a:t>
            </a:r>
            <a:r>
              <a:rPr lang="ru-RU" sz="1900" dirty="0">
                <a:latin typeface="+mn-lt"/>
                <a:cs typeface="+mn-cs"/>
              </a:rPr>
              <a:t>командных файлов;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>
                <a:latin typeface="+mn-lt"/>
                <a:cs typeface="+mn-cs"/>
              </a:rPr>
              <a:t>Внутренние и Внешние </a:t>
            </a:r>
            <a:r>
              <a:rPr lang="ru-RU" sz="1900" u="sng" dirty="0">
                <a:latin typeface="+mn-lt"/>
                <a:cs typeface="+mn-cs"/>
              </a:rPr>
              <a:t>команды</a:t>
            </a:r>
            <a:r>
              <a:rPr lang="ru-RU" sz="1900" dirty="0">
                <a:latin typeface="+mn-lt"/>
                <a:cs typeface="+mn-cs"/>
              </a:rPr>
              <a:t> операционной системы (утилиты) 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>
                <a:latin typeface="+mn-lt"/>
                <a:cs typeface="+mn-cs"/>
              </a:rPr>
              <a:t>Любые </a:t>
            </a:r>
            <a:r>
              <a:rPr lang="ru-RU" sz="1900" u="sng" dirty="0">
                <a:latin typeface="+mn-lt"/>
                <a:cs typeface="+mn-cs"/>
              </a:rPr>
              <a:t>программы</a:t>
            </a:r>
            <a:r>
              <a:rPr lang="ru-RU" sz="1900" dirty="0">
                <a:latin typeface="+mn-lt"/>
                <a:cs typeface="+mn-cs"/>
              </a:rPr>
              <a:t> доступные для запуска;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u="sng" dirty="0">
                <a:latin typeface="+mn-lt"/>
                <a:cs typeface="+mn-cs"/>
              </a:rPr>
              <a:t>Вызовы</a:t>
            </a:r>
            <a:r>
              <a:rPr lang="ru-RU" sz="1900" dirty="0">
                <a:latin typeface="+mn-lt"/>
                <a:cs typeface="+mn-cs"/>
              </a:rPr>
              <a:t> других командных файлов;</a:t>
            </a:r>
          </a:p>
        </p:txBody>
      </p:sp>
      <p:sp>
        <p:nvSpPr>
          <p:cNvPr id="2" name="Прямоугольник 1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Заголовок 1"/>
          <p:cNvSpPr>
            <a:spLocks noGrp="1"/>
          </p:cNvSpPr>
          <p:nvPr>
            <p:ph type="title"/>
          </p:nvPr>
        </p:nvSpPr>
        <p:spPr>
          <a:xfrm>
            <a:off x="395288" y="130175"/>
            <a:ext cx="7921625" cy="706438"/>
          </a:xfrm>
        </p:spPr>
        <p:txBody>
          <a:bodyPr/>
          <a:lstStyle/>
          <a:p>
            <a:pPr eaLnBrk="1" hangingPunct="1"/>
            <a:r>
              <a:rPr lang="ru-RU" altLang="ru-RU"/>
              <a:t>Язык управления заданиями - </a:t>
            </a:r>
            <a:r>
              <a:rPr lang="ru-RU" altLang="ru-RU" b="1"/>
              <a:t>ЯУЗА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404664"/>
            <a:ext cx="585787" cy="365125"/>
          </a:xfrm>
        </p:spPr>
        <p:txBody>
          <a:bodyPr/>
          <a:lstStyle/>
          <a:p>
            <a:pPr algn="l">
              <a:defRPr/>
            </a:pPr>
            <a:fld id="{F051B2BC-C64E-4BFF-9654-40215102148E}" type="slidenum">
              <a:rPr/>
              <a:pPr algn="l">
                <a:defRPr/>
              </a:pPr>
              <a:t>119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692696"/>
            <a:ext cx="8892479" cy="538609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Язык командных файлов</a:t>
            </a:r>
            <a:r>
              <a:rPr lang="ru-RU" sz="2000" dirty="0">
                <a:latin typeface="+mn-lt"/>
                <a:cs typeface="+mn-cs"/>
              </a:rPr>
              <a:t> –  можно назвать и так: </a:t>
            </a:r>
            <a:r>
              <a:rPr lang="ru-RU" sz="2000" dirty="0">
                <a:solidFill>
                  <a:srgbClr val="FF0000"/>
                </a:solidFill>
                <a:latin typeface="+mn-lt"/>
                <a:cs typeface="+mn-cs"/>
              </a:rPr>
              <a:t>Я</a:t>
            </a:r>
            <a:r>
              <a:rPr lang="ru-RU" sz="2000" dirty="0">
                <a:latin typeface="+mn-lt"/>
                <a:cs typeface="+mn-cs"/>
              </a:rPr>
              <a:t>ЗЫК </a:t>
            </a:r>
            <a:r>
              <a:rPr lang="ru-RU" sz="2000" dirty="0">
                <a:solidFill>
                  <a:srgbClr val="FF0000"/>
                </a:solidFill>
                <a:latin typeface="+mn-lt"/>
                <a:cs typeface="+mn-cs"/>
              </a:rPr>
              <a:t>У</a:t>
            </a:r>
            <a:r>
              <a:rPr lang="ru-RU" sz="2000" dirty="0">
                <a:latin typeface="+mn-lt"/>
                <a:cs typeface="+mn-cs"/>
              </a:rPr>
              <a:t>ПРАВЛЕНИЯ </a:t>
            </a:r>
            <a:r>
              <a:rPr lang="ru-RU" sz="2000" dirty="0">
                <a:solidFill>
                  <a:srgbClr val="FF0000"/>
                </a:solidFill>
                <a:latin typeface="+mn-lt"/>
                <a:cs typeface="+mn-cs"/>
              </a:rPr>
              <a:t>ЗА</a:t>
            </a:r>
            <a:r>
              <a:rPr lang="ru-RU" sz="2000" dirty="0">
                <a:latin typeface="+mn-lt"/>
                <a:cs typeface="+mn-cs"/>
              </a:rPr>
              <a:t>ДАНИЯМИ – сокращенно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ЯУЗА</a:t>
            </a:r>
            <a:r>
              <a:rPr lang="ru-RU" sz="2000" dirty="0">
                <a:latin typeface="+mn-lt"/>
                <a:cs typeface="+mn-cs"/>
              </a:rPr>
              <a:t> (!!!это терминология времен БОЛЬШИХ ЭВМ, но актуален и сейчас). </a:t>
            </a: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Язык КФ</a:t>
            </a:r>
            <a:r>
              <a:rPr lang="ru-RU" sz="2000" dirty="0">
                <a:latin typeface="+mn-lt"/>
                <a:cs typeface="+mn-cs"/>
              </a:rPr>
              <a:t>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Язык ЯУЗА может быть использован для </a:t>
            </a:r>
            <a:r>
              <a:rPr lang="ru-RU" sz="2000" u="sng" dirty="0">
                <a:latin typeface="+mn-lt"/>
                <a:cs typeface="+mn-cs"/>
              </a:rPr>
              <a:t>построения КФ</a:t>
            </a:r>
            <a:r>
              <a:rPr lang="ru-RU" sz="2000" dirty="0">
                <a:latin typeface="+mn-lt"/>
                <a:cs typeface="+mn-cs"/>
              </a:rPr>
              <a:t>, включающих в себя вызов различных программ для выполнения целой  совокупности системных работ, задач и (заданий) </a:t>
            </a:r>
            <a:r>
              <a:rPr lang="ru-RU" sz="2000" u="sng" dirty="0">
                <a:latin typeface="+mn-lt"/>
                <a:cs typeface="+mn-cs"/>
              </a:rPr>
              <a:t>даже без присутствия </a:t>
            </a:r>
            <a:r>
              <a:rPr lang="ru-RU" sz="2000" dirty="0">
                <a:latin typeface="+mn-lt"/>
                <a:cs typeface="+mn-cs"/>
              </a:rPr>
              <a:t>системного администратора.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Например такие работы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работы регламентного </a:t>
            </a:r>
            <a:r>
              <a:rPr lang="ru-RU" sz="2000" u="sng" dirty="0">
                <a:latin typeface="+mn-lt"/>
                <a:cs typeface="+mn-cs"/>
                <a:hlinkClick r:id="rId4" action="ppaction://hlinksldjump"/>
              </a:rPr>
              <a:t>копирования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 </a:t>
            </a:r>
            <a:r>
              <a:rPr lang="ru-RU" sz="2000" dirty="0">
                <a:latin typeface="+mn-lt"/>
                <a:cs typeface="+mn-cs"/>
              </a:rPr>
              <a:t>БД</a:t>
            </a:r>
            <a:r>
              <a:rPr lang="en-US" sz="2000" dirty="0">
                <a:latin typeface="+mn-lt"/>
                <a:cs typeface="+mn-cs"/>
              </a:rPr>
              <a:t>;</a:t>
            </a:r>
            <a:r>
              <a:rPr lang="ru-RU" sz="2000" dirty="0">
                <a:latin typeface="+mn-lt"/>
                <a:cs typeface="+mn-cs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тестирования и проверки </a:t>
            </a:r>
            <a:r>
              <a:rPr lang="ru-RU" sz="2000" u="sng" dirty="0">
                <a:latin typeface="+mn-lt"/>
                <a:cs typeface="+mn-cs"/>
              </a:rPr>
              <a:t>работоспособности</a:t>
            </a:r>
            <a:r>
              <a:rPr lang="ru-RU" sz="2000" dirty="0">
                <a:latin typeface="+mn-lt"/>
                <a:cs typeface="+mn-cs"/>
              </a:rPr>
              <a:t> системы; </a:t>
            </a:r>
            <a:r>
              <a:rPr lang="ru-RU" sz="2000" u="sng" dirty="0">
                <a:latin typeface="+mn-lt"/>
                <a:cs typeface="+mn-cs"/>
              </a:rPr>
              <a:t>инсталляции</a:t>
            </a:r>
            <a:r>
              <a:rPr lang="ru-RU" sz="2000" dirty="0">
                <a:latin typeface="+mn-lt"/>
                <a:cs typeface="+mn-cs"/>
              </a:rPr>
              <a:t>  и деинсталляции программных продуктов;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 сборки мусора, программ проверки вирусов, копирования и тестирования данных;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Выполнения заданий по </a:t>
            </a:r>
            <a:r>
              <a:rPr lang="ru-RU" sz="2000" u="sng" dirty="0">
                <a:latin typeface="+mn-lt"/>
                <a:cs typeface="+mn-cs"/>
              </a:rPr>
              <a:t>передаче</a:t>
            </a:r>
            <a:r>
              <a:rPr lang="ru-RU" sz="2000" dirty="0">
                <a:latin typeface="+mn-lt"/>
                <a:cs typeface="+mn-cs"/>
              </a:rPr>
              <a:t> данных;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u="sng" dirty="0">
                <a:latin typeface="+mn-lt"/>
                <a:cs typeface="+mn-cs"/>
              </a:rPr>
              <a:t>Контроля и дефрагментации жестких </a:t>
            </a:r>
            <a:r>
              <a:rPr lang="ru-RU" sz="2000" dirty="0">
                <a:latin typeface="+mn-lt"/>
                <a:cs typeface="+mn-cs"/>
              </a:rPr>
              <a:t>дисков;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u="sng" dirty="0">
                <a:latin typeface="+mn-lt"/>
                <a:cs typeface="+mn-cs"/>
              </a:rPr>
              <a:t>Длительных</a:t>
            </a:r>
            <a:r>
              <a:rPr lang="ru-RU" sz="2000" dirty="0">
                <a:latin typeface="+mn-lt"/>
                <a:cs typeface="+mn-cs"/>
              </a:rPr>
              <a:t> заданий не требующих вмешательства системного оператора и администратора;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Многих </a:t>
            </a:r>
            <a:r>
              <a:rPr lang="ru-RU" sz="2000" u="sng" dirty="0">
                <a:latin typeface="+mn-lt"/>
                <a:cs typeface="+mn-cs"/>
              </a:rPr>
              <a:t>системных</a:t>
            </a:r>
            <a:r>
              <a:rPr lang="ru-RU" sz="2000" dirty="0">
                <a:latin typeface="+mn-lt"/>
                <a:cs typeface="+mn-cs"/>
              </a:rPr>
              <a:t> работ по обслуживанию компьютеров и  </a:t>
            </a:r>
            <a:r>
              <a:rPr lang="ru-RU" sz="2000" dirty="0" err="1">
                <a:latin typeface="+mn-lt"/>
                <a:cs typeface="+mn-cs"/>
              </a:rPr>
              <a:t>и</a:t>
            </a:r>
            <a:r>
              <a:rPr lang="ru-RU" sz="2000" dirty="0">
                <a:latin typeface="+mn-lt"/>
                <a:cs typeface="+mn-cs"/>
              </a:rPr>
              <a:t> т.д.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259632" y="-99392"/>
            <a:ext cx="6264696" cy="635000"/>
          </a:xfrm>
        </p:spPr>
        <p:txBody>
          <a:bodyPr/>
          <a:lstStyle/>
          <a:p>
            <a:r>
              <a:rPr lang="ru-RU" altLang="ru-RU" sz="3600" dirty="0">
                <a:solidFill>
                  <a:srgbClr val="FF0000"/>
                </a:solidFill>
              </a:rPr>
              <a:t>Актуальные темы (201</a:t>
            </a:r>
            <a:r>
              <a:rPr lang="en-US" altLang="ru-RU" sz="3600" dirty="0">
                <a:solidFill>
                  <a:srgbClr val="FF0000"/>
                </a:solidFill>
              </a:rPr>
              <a:t>9</a:t>
            </a:r>
            <a:r>
              <a:rPr lang="ru-RU" altLang="ru-RU" sz="3600" dirty="0">
                <a:solidFill>
                  <a:srgbClr val="FF0000"/>
                </a:solidFill>
              </a:rPr>
              <a:t> -</a:t>
            </a:r>
            <a:r>
              <a:rPr lang="en-US" altLang="ru-RU" sz="3600" dirty="0">
                <a:solidFill>
                  <a:srgbClr val="FF0000"/>
                </a:solidFill>
              </a:rPr>
              <a:t>1</a:t>
            </a:r>
            <a:r>
              <a:rPr lang="ru-RU" altLang="ru-RU" sz="3600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07504" y="404664"/>
            <a:ext cx="8928100" cy="5832648"/>
          </a:xfrm>
        </p:spPr>
        <p:txBody>
          <a:bodyPr/>
          <a:lstStyle/>
          <a:p>
            <a:r>
              <a:rPr lang="ru-RU" altLang="ru-RU" sz="2300" dirty="0">
                <a:hlinkClick r:id="rId2" action="ppaction://hlinksldjump"/>
              </a:rPr>
              <a:t>Общие вопросы </a:t>
            </a:r>
            <a:r>
              <a:rPr lang="ru-RU" altLang="ru-RU" sz="2300" dirty="0"/>
              <a:t>(</a:t>
            </a:r>
            <a:r>
              <a:rPr lang="ru-RU" altLang="ru-RU" sz="2300" dirty="0">
                <a:hlinkClick r:id="rId3" action="ppaction://hlinksldjump"/>
              </a:rPr>
              <a:t>введение</a:t>
            </a:r>
            <a:r>
              <a:rPr lang="ru-RU" altLang="ru-RU" sz="2300" dirty="0"/>
              <a:t>/</a:t>
            </a:r>
            <a:r>
              <a:rPr lang="ru-RU" altLang="ru-RU" sz="2300" dirty="0">
                <a:hlinkClick r:id="rId4" action="ppaction://hlinksldjump"/>
              </a:rPr>
              <a:t>вступление</a:t>
            </a:r>
            <a:r>
              <a:rPr lang="ru-RU" altLang="ru-RU" sz="2300" dirty="0"/>
              <a:t> в СП)</a:t>
            </a:r>
          </a:p>
          <a:p>
            <a:r>
              <a:rPr lang="ru-RU" altLang="ru-RU" sz="2300" dirty="0">
                <a:hlinkClick r:id="rId5" action="ppaction://hlinksldjump"/>
              </a:rPr>
              <a:t>Обзор команд МП</a:t>
            </a:r>
            <a:endParaRPr lang="ru-RU" altLang="ru-RU" sz="2300" dirty="0"/>
          </a:p>
          <a:p>
            <a:r>
              <a:rPr lang="en-US" altLang="ru-RU" sz="2300" dirty="0">
                <a:hlinkClick r:id="rId6" action="ppaction://hlinksldjump"/>
              </a:rPr>
              <a:t>PSP</a:t>
            </a:r>
            <a:r>
              <a:rPr lang="ru-RU" altLang="ru-RU" sz="2300" dirty="0"/>
              <a:t> и  структуры программ </a:t>
            </a:r>
            <a:r>
              <a:rPr lang="en-US" altLang="ru-RU" sz="2300" dirty="0">
                <a:hlinkClick r:id="rId7" action="ppaction://hlinksldjump"/>
              </a:rPr>
              <a:t>EXE </a:t>
            </a:r>
            <a:r>
              <a:rPr lang="ru-RU" altLang="ru-RU" sz="2300" dirty="0">
                <a:hlinkClick r:id="rId7" action="ppaction://hlinksldjump"/>
              </a:rPr>
              <a:t>и</a:t>
            </a:r>
            <a:r>
              <a:rPr lang="en-US" altLang="ru-RU" sz="2300" dirty="0">
                <a:hlinkClick r:id="rId7" action="ppaction://hlinksldjump"/>
              </a:rPr>
              <a:t> COM</a:t>
            </a:r>
            <a:endParaRPr lang="ru-RU" altLang="ru-RU" sz="2300" dirty="0"/>
          </a:p>
          <a:p>
            <a:r>
              <a:rPr lang="ru-RU" altLang="ru-RU" sz="2300" dirty="0">
                <a:solidFill>
                  <a:srgbClr val="FF0000"/>
                </a:solidFill>
                <a:hlinkClick r:id="rId8" action="ppaction://hlinksldjump"/>
              </a:rPr>
              <a:t>Введение в Ассемблер</a:t>
            </a:r>
            <a:endParaRPr lang="ru-RU" altLang="ru-RU" sz="2300" dirty="0">
              <a:solidFill>
                <a:srgbClr val="FF0000"/>
              </a:solidFill>
            </a:endParaRPr>
          </a:p>
          <a:p>
            <a:r>
              <a:rPr lang="ru-RU" altLang="ru-RU" sz="2300" dirty="0">
                <a:hlinkClick r:id="rId9" action="ppaction://hlinksldjump"/>
              </a:rPr>
              <a:t>Оперативная память</a:t>
            </a:r>
            <a:r>
              <a:rPr lang="ru-RU" altLang="ru-RU" sz="2300" dirty="0"/>
              <a:t> + </a:t>
            </a:r>
            <a:r>
              <a:rPr lang="ru-RU" altLang="ru-RU" sz="2300" dirty="0">
                <a:hlinkClick r:id="rId10" action="ppaction://hlinksldjump"/>
              </a:rPr>
              <a:t>Данные и команды в ОП</a:t>
            </a:r>
            <a:endParaRPr lang="ru-RU" altLang="ru-RU" sz="2300" dirty="0"/>
          </a:p>
          <a:p>
            <a:r>
              <a:rPr lang="ru-RU" altLang="ru-RU" sz="2300" dirty="0">
                <a:hlinkClick r:id="rId11" action="ppaction://hlinksldjump"/>
              </a:rPr>
              <a:t>Программа в отладчике</a:t>
            </a:r>
            <a:endParaRPr lang="ru-RU" altLang="ru-RU" sz="2300" dirty="0"/>
          </a:p>
          <a:p>
            <a:r>
              <a:rPr lang="ru-RU" altLang="ru-RU" sz="2300" dirty="0">
                <a:hlinkClick r:id="rId12" action="ppaction://hlinksldjump"/>
              </a:rPr>
              <a:t>Сегменты </a:t>
            </a:r>
            <a:r>
              <a:rPr lang="ru-RU" altLang="ru-RU" sz="2300" dirty="0"/>
              <a:t>и </a:t>
            </a:r>
            <a:r>
              <a:rPr lang="ru-RU" altLang="ru-RU" sz="2300" dirty="0">
                <a:hlinkClick r:id="rId13" action="ppaction://hlinksldjump"/>
              </a:rPr>
              <a:t>стек</a:t>
            </a:r>
            <a:r>
              <a:rPr lang="ru-RU" altLang="ru-RU" sz="2300" dirty="0"/>
              <a:t> , </a:t>
            </a:r>
            <a:r>
              <a:rPr lang="ru-RU" altLang="ru-RU" sz="2300" dirty="0">
                <a:hlinkClick r:id="rId14" action="ppaction://hlinksldjump"/>
              </a:rPr>
              <a:t>Регистры МП</a:t>
            </a:r>
            <a:r>
              <a:rPr lang="en-US" altLang="ru-RU" sz="2300" dirty="0">
                <a:hlinkClick r:id="rId14" action="ppaction://hlinksldjump"/>
              </a:rPr>
              <a:t>, </a:t>
            </a:r>
            <a:r>
              <a:rPr lang="ru-RU" altLang="ru-RU" sz="2300" dirty="0">
                <a:hlinkClick r:id="rId15" action="ppaction://hlinksldjump"/>
              </a:rPr>
              <a:t>Регистр </a:t>
            </a:r>
            <a:r>
              <a:rPr lang="ru-RU" altLang="ru-RU" sz="2300" dirty="0"/>
              <a:t>и </a:t>
            </a:r>
            <a:r>
              <a:rPr lang="ru-RU" altLang="ru-RU" sz="2300" dirty="0">
                <a:hlinkClick r:id="rId16" action="ppaction://hlinksldjump"/>
              </a:rPr>
              <a:t>флаги МП</a:t>
            </a:r>
            <a:endParaRPr lang="ru-RU" altLang="ru-RU" sz="2300" dirty="0"/>
          </a:p>
          <a:p>
            <a:r>
              <a:rPr lang="ru-RU" altLang="ru-RU" sz="2300" dirty="0">
                <a:hlinkClick r:id="rId17" action="ppaction://hlinksldjump"/>
              </a:rPr>
              <a:t>Модель компьютера (Неймана).</a:t>
            </a:r>
            <a:r>
              <a:rPr lang="ru-RU" altLang="ru-RU" sz="2300" u="sng" dirty="0">
                <a:hlinkClick r:id="rId17" action="ppaction://hlinksldjump"/>
              </a:rPr>
              <a:t> </a:t>
            </a:r>
            <a:endParaRPr lang="en-US" altLang="ru-RU" sz="2300" u="sng" dirty="0"/>
          </a:p>
          <a:p>
            <a:r>
              <a:rPr lang="ru-RU" altLang="ru-RU" sz="2300" dirty="0">
                <a:hlinkClick r:id="rId18" action="ppaction://hlinksldjump"/>
              </a:rPr>
              <a:t>Физическая модель темы.</a:t>
            </a:r>
            <a:endParaRPr lang="ru-RU" altLang="ru-RU" sz="2300" dirty="0">
              <a:hlinkClick r:id="rId19" action="ppaction://hlinksldjump"/>
            </a:endParaRPr>
          </a:p>
          <a:p>
            <a:r>
              <a:rPr lang="ru-RU" altLang="ru-RU" sz="2300" dirty="0">
                <a:hlinkClick r:id="rId19" action="ppaction://hlinksldjump"/>
              </a:rPr>
              <a:t>Модели, представления и их назначение</a:t>
            </a:r>
            <a:endParaRPr lang="ru-RU" altLang="ru-RU" sz="2300" dirty="0"/>
          </a:p>
          <a:p>
            <a:r>
              <a:rPr lang="ru-RU" altLang="ru-RU" sz="2300" dirty="0">
                <a:hlinkClick r:id="rId20" action="ppaction://hlinksldjump"/>
              </a:rPr>
              <a:t>ТЗ КР</a:t>
            </a:r>
            <a:r>
              <a:rPr lang="ru-RU" altLang="ru-RU" sz="2300" dirty="0"/>
              <a:t> и предварительно </a:t>
            </a:r>
            <a:r>
              <a:rPr lang="ru-RU" altLang="ru-RU" sz="2300" dirty="0">
                <a:hlinkClick r:id="rId21" action="ppaction://hlinksldjump"/>
              </a:rPr>
              <a:t>Листы КР</a:t>
            </a:r>
            <a:endParaRPr lang="ru-RU" altLang="ru-RU" sz="2300" dirty="0"/>
          </a:p>
          <a:p>
            <a:r>
              <a:rPr lang="ru-RU" altLang="ru-RU" sz="2300" dirty="0">
                <a:hlinkClick r:id="rId22" action="ppaction://hlinksldjump"/>
              </a:rPr>
              <a:t>Рубежный контроль (РК) по СП</a:t>
            </a:r>
            <a:endParaRPr lang="ru-RU" altLang="ru-RU" sz="2300" dirty="0">
              <a:hlinkClick r:id="rId23" action="ppaction://hlinksldjump"/>
            </a:endParaRPr>
          </a:p>
          <a:p>
            <a:r>
              <a:rPr lang="ru-RU" altLang="ru-RU" sz="2300" dirty="0">
                <a:hlinkClick r:id="rId24" action="ppaction://hlinksldjump"/>
              </a:rPr>
              <a:t>КР СП</a:t>
            </a:r>
            <a:endParaRPr lang="ru-RU" altLang="ru-RU" sz="2300" dirty="0"/>
          </a:p>
          <a:p>
            <a:r>
              <a:rPr lang="ru-RU" altLang="ru-RU" sz="2300" dirty="0">
                <a:hlinkClick r:id="rId25" action="ppaction://hlinksldjump"/>
              </a:rPr>
              <a:t>ЛР СП </a:t>
            </a:r>
            <a:r>
              <a:rPr lang="ru-RU" altLang="ru-RU" sz="2300" dirty="0"/>
              <a:t>(все) </a:t>
            </a:r>
            <a:r>
              <a:rPr lang="ru-RU" altLang="ru-RU" sz="2300" dirty="0">
                <a:hlinkClick r:id="rId26" action="ppaction://hlinksldjump"/>
              </a:rPr>
              <a:t>ЛК_ЛР</a:t>
            </a:r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Заголовок 1"/>
          <p:cNvSpPr>
            <a:spLocks noGrp="1"/>
          </p:cNvSpPr>
          <p:nvPr>
            <p:ph type="title"/>
          </p:nvPr>
        </p:nvSpPr>
        <p:spPr>
          <a:xfrm>
            <a:off x="1043608" y="58739"/>
            <a:ext cx="6912768" cy="561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Директивы языка КФ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7579" y="211019"/>
            <a:ext cx="585787" cy="365125"/>
          </a:xfrm>
        </p:spPr>
        <p:txBody>
          <a:bodyPr/>
          <a:lstStyle/>
          <a:p>
            <a:pPr algn="l">
              <a:defRPr/>
            </a:pPr>
            <a:fld id="{11146246-8DCE-49A8-B479-055004400992}" type="slidenum">
              <a:rPr/>
              <a:pPr algn="l">
                <a:defRPr/>
              </a:pPr>
              <a:t>120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548680"/>
            <a:ext cx="8208911" cy="5509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Язык КФ = </a:t>
            </a:r>
            <a:r>
              <a:rPr lang="ru-RU" sz="2200" dirty="0">
                <a:latin typeface="+mn-lt"/>
                <a:cs typeface="+mn-cs"/>
                <a:hlinkClick r:id="rId3" action="ppaction://hlinksldjump"/>
              </a:rPr>
              <a:t>ЯУЗА</a:t>
            </a:r>
            <a:r>
              <a:rPr lang="ru-RU" sz="2200" dirty="0">
                <a:latin typeface="+mn-lt"/>
                <a:cs typeface="+mn-cs"/>
              </a:rPr>
              <a:t>. – язык системных сценариев.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Основные директивы командных </a:t>
            </a:r>
            <a:r>
              <a:rPr lang="ru-RU" sz="2200" u="sng" dirty="0">
                <a:latin typeface="+mn-lt"/>
                <a:cs typeface="+mn-cs"/>
              </a:rPr>
              <a:t>файлов следующие</a:t>
            </a:r>
            <a:r>
              <a:rPr lang="ru-RU" sz="22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Директива </a:t>
            </a:r>
            <a:r>
              <a:rPr lang="en-US" sz="2200" b="1" dirty="0">
                <a:latin typeface="+mn-lt"/>
                <a:cs typeface="+mn-cs"/>
              </a:rPr>
              <a:t>IF</a:t>
            </a:r>
            <a:r>
              <a:rPr lang="ru-RU" sz="2200" dirty="0">
                <a:latin typeface="+mn-lt"/>
                <a:cs typeface="+mn-cs"/>
              </a:rPr>
              <a:t> – для организации </a:t>
            </a:r>
            <a:r>
              <a:rPr lang="ru-RU" sz="2200" u="sng" dirty="0">
                <a:latin typeface="+mn-lt"/>
                <a:cs typeface="+mn-cs"/>
              </a:rPr>
              <a:t>ветвления</a:t>
            </a:r>
            <a:r>
              <a:rPr lang="ru-RU" sz="2200" dirty="0">
                <a:latin typeface="+mn-lt"/>
                <a:cs typeface="+mn-cs"/>
              </a:rPr>
              <a:t> в командных файлах, организации </a:t>
            </a:r>
            <a:r>
              <a:rPr lang="ru-RU" sz="2200" u="sng" dirty="0">
                <a:latin typeface="+mn-lt"/>
                <a:cs typeface="+mn-cs"/>
              </a:rPr>
              <a:t>циклов</a:t>
            </a:r>
            <a:r>
              <a:rPr lang="ru-RU" sz="2200" dirty="0">
                <a:latin typeface="+mn-lt"/>
                <a:cs typeface="+mn-cs"/>
              </a:rPr>
              <a:t> и проверки </a:t>
            </a:r>
            <a:r>
              <a:rPr lang="ru-RU" sz="2200" u="sng" dirty="0">
                <a:latin typeface="+mn-lt"/>
                <a:cs typeface="+mn-cs"/>
              </a:rPr>
              <a:t>условий в</a:t>
            </a:r>
            <a:r>
              <a:rPr lang="ru-RU" sz="2200" dirty="0">
                <a:latin typeface="+mn-lt"/>
                <a:cs typeface="+mn-cs"/>
              </a:rPr>
              <a:t> КФ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Директива </a:t>
            </a:r>
            <a:r>
              <a:rPr lang="en-US" sz="2200" b="1" dirty="0">
                <a:latin typeface="+mn-lt"/>
                <a:cs typeface="+mn-cs"/>
              </a:rPr>
              <a:t>SET</a:t>
            </a:r>
            <a:r>
              <a:rPr lang="ru-RU" sz="2200" dirty="0">
                <a:latin typeface="+mn-lt"/>
                <a:cs typeface="+mn-cs"/>
              </a:rPr>
              <a:t> – для </a:t>
            </a:r>
            <a:r>
              <a:rPr lang="ru-RU" sz="2200" u="sng" dirty="0">
                <a:latin typeface="+mn-lt"/>
                <a:cs typeface="+mn-cs"/>
              </a:rPr>
              <a:t>присваивания</a:t>
            </a:r>
            <a:r>
              <a:rPr lang="ru-RU" sz="2200" dirty="0">
                <a:latin typeface="+mn-lt"/>
                <a:cs typeface="+mn-cs"/>
              </a:rPr>
              <a:t> переменным окружения и переменным КФ текстовых и числовых значений значений.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Директива </a:t>
            </a:r>
            <a:r>
              <a:rPr lang="en-US" sz="2200" b="1" dirty="0">
                <a:latin typeface="+mn-lt"/>
                <a:cs typeface="+mn-cs"/>
              </a:rPr>
              <a:t>SHIFT</a:t>
            </a:r>
            <a:r>
              <a:rPr lang="ru-RU" sz="2200" dirty="0">
                <a:latin typeface="+mn-lt"/>
                <a:cs typeface="+mn-cs"/>
              </a:rPr>
              <a:t> – для </a:t>
            </a:r>
            <a:r>
              <a:rPr lang="ru-RU" sz="2200" u="sng" dirty="0">
                <a:latin typeface="+mn-lt"/>
                <a:cs typeface="+mn-cs"/>
              </a:rPr>
              <a:t>изменения</a:t>
            </a:r>
            <a:r>
              <a:rPr lang="ru-RU" sz="2200" dirty="0">
                <a:latin typeface="+mn-lt"/>
                <a:cs typeface="+mn-cs"/>
              </a:rPr>
              <a:t> порядка следования (сдвига </a:t>
            </a:r>
            <a:r>
              <a:rPr lang="ru-RU" sz="2200" u="sng" dirty="0">
                <a:latin typeface="+mn-lt"/>
                <a:cs typeface="+mn-cs"/>
              </a:rPr>
              <a:t>влево</a:t>
            </a:r>
            <a:r>
              <a:rPr lang="ru-RU" sz="2200" dirty="0">
                <a:latin typeface="+mn-lt"/>
                <a:cs typeface="+mn-cs"/>
              </a:rPr>
              <a:t>) </a:t>
            </a:r>
            <a:r>
              <a:rPr lang="ru-RU" sz="2200" u="sng" dirty="0">
                <a:latin typeface="+mn-lt"/>
                <a:cs typeface="+mn-cs"/>
              </a:rPr>
              <a:t>параметров командной строки</a:t>
            </a:r>
            <a:r>
              <a:rPr lang="ru-RU" sz="2200" dirty="0">
                <a:latin typeface="+mn-lt"/>
                <a:cs typeface="+mn-cs"/>
              </a:rPr>
              <a:t>, заданных при запуске программы (%0, %1, %2, … %9).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Директива </a:t>
            </a:r>
            <a:r>
              <a:rPr lang="en-US" sz="2200" b="1" dirty="0">
                <a:latin typeface="+mn-lt"/>
                <a:cs typeface="+mn-cs"/>
              </a:rPr>
              <a:t>FOR</a:t>
            </a:r>
            <a:r>
              <a:rPr lang="ru-RU" sz="2200" dirty="0">
                <a:latin typeface="+mn-lt"/>
                <a:cs typeface="+mn-cs"/>
              </a:rPr>
              <a:t> – для организации циклического выполнения </a:t>
            </a:r>
            <a:r>
              <a:rPr lang="ru-RU" sz="2200" u="sng" dirty="0">
                <a:latin typeface="+mn-lt"/>
                <a:cs typeface="+mn-cs"/>
              </a:rPr>
              <a:t>однородных</a:t>
            </a:r>
            <a:r>
              <a:rPr lang="ru-RU" sz="2200" dirty="0">
                <a:latin typeface="+mn-lt"/>
                <a:cs typeface="+mn-cs"/>
              </a:rPr>
              <a:t> команд применительно к множеству определенных переменных (!!! </a:t>
            </a:r>
            <a:r>
              <a:rPr lang="ru-RU" sz="2200" u="sng" dirty="0">
                <a:latin typeface="+mn-lt"/>
                <a:cs typeface="+mn-cs"/>
              </a:rPr>
              <a:t>Отличается</a:t>
            </a:r>
            <a:r>
              <a:rPr lang="ru-RU" sz="2200" dirty="0">
                <a:latin typeface="+mn-lt"/>
                <a:cs typeface="+mn-cs"/>
              </a:rPr>
              <a:t> от традиционного оператора цикла).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Директива </a:t>
            </a:r>
            <a:r>
              <a:rPr lang="en-US" sz="2200" b="1" dirty="0">
                <a:latin typeface="+mn-lt"/>
                <a:cs typeface="+mn-cs"/>
              </a:rPr>
              <a:t>ECHO</a:t>
            </a:r>
            <a:r>
              <a:rPr lang="ru-RU" sz="2200" dirty="0">
                <a:latin typeface="+mn-lt"/>
                <a:cs typeface="+mn-cs"/>
              </a:rPr>
              <a:t> – для организации </a:t>
            </a:r>
            <a:r>
              <a:rPr lang="ru-RU" sz="2200" u="sng" dirty="0">
                <a:latin typeface="+mn-lt"/>
                <a:cs typeface="+mn-cs"/>
              </a:rPr>
              <a:t>вывода</a:t>
            </a:r>
            <a:r>
              <a:rPr lang="ru-RU" sz="2200" dirty="0">
                <a:latin typeface="+mn-lt"/>
                <a:cs typeface="+mn-cs"/>
              </a:rPr>
              <a:t> на консоль данных  и </a:t>
            </a:r>
            <a:r>
              <a:rPr lang="ru-RU" sz="2200" u="sng" dirty="0">
                <a:latin typeface="+mn-lt"/>
                <a:cs typeface="+mn-cs"/>
              </a:rPr>
              <a:t>переключения</a:t>
            </a:r>
            <a:r>
              <a:rPr lang="ru-RU" sz="2200" dirty="0">
                <a:latin typeface="+mn-lt"/>
                <a:cs typeface="+mn-cs"/>
              </a:rPr>
              <a:t> режимов вывода информации.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Директива </a:t>
            </a:r>
            <a:r>
              <a:rPr lang="en-US" sz="2200" b="1" dirty="0">
                <a:latin typeface="+mn-lt"/>
                <a:cs typeface="+mn-cs"/>
              </a:rPr>
              <a:t>GOTO</a:t>
            </a:r>
            <a:r>
              <a:rPr lang="ru-RU" sz="2200" dirty="0">
                <a:latin typeface="+mn-lt"/>
                <a:cs typeface="+mn-cs"/>
              </a:rPr>
              <a:t> – для выполнения </a:t>
            </a:r>
            <a:r>
              <a:rPr lang="ru-RU" sz="2200" u="sng" dirty="0">
                <a:latin typeface="+mn-lt"/>
                <a:cs typeface="+mn-cs"/>
              </a:rPr>
              <a:t>безусловных переходов </a:t>
            </a:r>
            <a:r>
              <a:rPr lang="ru-RU" sz="2200" dirty="0">
                <a:latin typeface="+mn-lt"/>
                <a:cs typeface="+mn-cs"/>
              </a:rPr>
              <a:t>на конкретные </a:t>
            </a:r>
            <a:r>
              <a:rPr lang="ru-RU" sz="2200" u="sng" dirty="0">
                <a:latin typeface="+mn-lt"/>
                <a:cs typeface="+mn-cs"/>
              </a:rPr>
              <a:t>метки программы </a:t>
            </a:r>
            <a:r>
              <a:rPr lang="ru-RU" sz="2200" dirty="0">
                <a:latin typeface="+mn-lt"/>
                <a:cs typeface="+mn-cs"/>
              </a:rPr>
              <a:t>данного командного файла.</a:t>
            </a: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Заголовок 1"/>
          <p:cNvSpPr>
            <a:spLocks noGrp="1"/>
          </p:cNvSpPr>
          <p:nvPr>
            <p:ph type="title"/>
          </p:nvPr>
        </p:nvSpPr>
        <p:spPr>
          <a:xfrm>
            <a:off x="395288" y="58738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/>
              <a:t>Директивы КФ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87707" y="292139"/>
            <a:ext cx="585787" cy="365125"/>
          </a:xfrm>
        </p:spPr>
        <p:txBody>
          <a:bodyPr/>
          <a:lstStyle/>
          <a:p>
            <a:pPr algn="l">
              <a:defRPr/>
            </a:pPr>
            <a:fld id="{276B36C5-0B26-488E-A083-D2396BBEA224}" type="slidenum">
              <a:rPr/>
              <a:pPr algn="l">
                <a:defRPr/>
              </a:pPr>
              <a:t>121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65073" y="657264"/>
            <a:ext cx="8243431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Другие  директивы командных </a:t>
            </a:r>
            <a:r>
              <a:rPr lang="ru-RU" sz="2000" u="sng" dirty="0">
                <a:latin typeface="+mn-lt"/>
                <a:cs typeface="+mn-cs"/>
              </a:rPr>
              <a:t>файлов следующие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Директива </a:t>
            </a:r>
            <a:r>
              <a:rPr lang="en-US" sz="2000" b="1" dirty="0">
                <a:latin typeface="+mn-lt"/>
                <a:cs typeface="+mn-cs"/>
              </a:rPr>
              <a:t>PAUSE</a:t>
            </a:r>
            <a:r>
              <a:rPr lang="ru-RU" sz="2000" dirty="0">
                <a:latin typeface="+mn-lt"/>
                <a:cs typeface="+mn-cs"/>
              </a:rPr>
              <a:t> – для организации </a:t>
            </a:r>
            <a:r>
              <a:rPr lang="ru-RU" sz="2000" u="sng" dirty="0">
                <a:latin typeface="+mn-lt"/>
                <a:cs typeface="+mn-cs"/>
              </a:rPr>
              <a:t>паузы</a:t>
            </a:r>
            <a:r>
              <a:rPr lang="ru-RU" sz="2000" dirty="0">
                <a:latin typeface="+mn-lt"/>
                <a:cs typeface="+mn-cs"/>
              </a:rPr>
              <a:t> при работе командного файла с задание информационного сообщения (до нажатия клавиши).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Директива </a:t>
            </a:r>
            <a:r>
              <a:rPr lang="en-US" sz="2000" b="1" dirty="0">
                <a:latin typeface="+mn-lt"/>
                <a:cs typeface="+mn-cs"/>
              </a:rPr>
              <a:t>REM</a:t>
            </a:r>
            <a:r>
              <a:rPr lang="ru-RU" sz="2000" dirty="0">
                <a:latin typeface="+mn-lt"/>
                <a:cs typeface="+mn-cs"/>
              </a:rPr>
              <a:t> – для </a:t>
            </a:r>
            <a:r>
              <a:rPr lang="ru-RU" sz="2000" u="sng" dirty="0">
                <a:latin typeface="+mn-lt"/>
                <a:cs typeface="+mn-cs"/>
              </a:rPr>
              <a:t>комментирования</a:t>
            </a:r>
            <a:r>
              <a:rPr lang="ru-RU" sz="2000" dirty="0">
                <a:latin typeface="+mn-lt"/>
                <a:cs typeface="+mn-cs"/>
              </a:rPr>
              <a:t> командных файлов.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Директива </a:t>
            </a:r>
            <a:r>
              <a:rPr lang="en-US" sz="2000" b="1" dirty="0">
                <a:latin typeface="+mn-lt"/>
                <a:cs typeface="+mn-cs"/>
              </a:rPr>
              <a:t>CALL</a:t>
            </a:r>
            <a:r>
              <a:rPr lang="ru-RU" sz="2000" dirty="0">
                <a:latin typeface="+mn-lt"/>
                <a:cs typeface="+mn-cs"/>
              </a:rPr>
              <a:t> – Для </a:t>
            </a:r>
            <a:r>
              <a:rPr lang="ru-RU" sz="2000" u="sng" dirty="0">
                <a:latin typeface="+mn-lt"/>
                <a:cs typeface="+mn-cs"/>
              </a:rPr>
              <a:t>вызова</a:t>
            </a:r>
            <a:r>
              <a:rPr lang="ru-RU" sz="2000" dirty="0">
                <a:latin typeface="+mn-lt"/>
                <a:cs typeface="+mn-cs"/>
              </a:rPr>
              <a:t> других командных файлов с возвратом (вложенных командных файлов) в данный командный файл (аналогично </a:t>
            </a:r>
            <a:r>
              <a:rPr lang="ru-RU" sz="2000" u="sng" dirty="0">
                <a:latin typeface="+mn-lt"/>
                <a:cs typeface="+mn-cs"/>
              </a:rPr>
              <a:t>вызову</a:t>
            </a:r>
            <a:r>
              <a:rPr lang="ru-RU" sz="2000" dirty="0">
                <a:latin typeface="+mn-lt"/>
                <a:cs typeface="+mn-cs"/>
              </a:rPr>
              <a:t> функций и процедур).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Директива </a:t>
            </a:r>
            <a:r>
              <a:rPr lang="en-US" sz="2000" b="1" dirty="0">
                <a:latin typeface="+mn-lt"/>
                <a:cs typeface="+mn-cs"/>
              </a:rPr>
              <a:t>EXIT</a:t>
            </a:r>
            <a:r>
              <a:rPr lang="ru-RU" sz="2000" dirty="0">
                <a:latin typeface="+mn-lt"/>
                <a:cs typeface="+mn-cs"/>
              </a:rPr>
              <a:t> – для </a:t>
            </a:r>
            <a:r>
              <a:rPr lang="ru-RU" sz="2000" u="sng" dirty="0">
                <a:latin typeface="+mn-lt"/>
                <a:cs typeface="+mn-cs"/>
              </a:rPr>
              <a:t>завершения</a:t>
            </a:r>
            <a:r>
              <a:rPr lang="ru-RU" sz="2000" dirty="0">
                <a:latin typeface="+mn-lt"/>
                <a:cs typeface="+mn-cs"/>
              </a:rPr>
              <a:t> выполнения командного файла. Если данная команда выполняется во вложенном командном файле без параметра (/</a:t>
            </a:r>
            <a:r>
              <a:rPr lang="en-US" sz="2000" dirty="0">
                <a:latin typeface="+mn-lt"/>
                <a:cs typeface="+mn-cs"/>
              </a:rPr>
              <a:t>b</a:t>
            </a:r>
            <a:r>
              <a:rPr lang="ru-RU" sz="2000" dirty="0">
                <a:latin typeface="+mn-lt"/>
                <a:cs typeface="+mn-cs"/>
              </a:rPr>
              <a:t>), то выполняется завершение работы всех файлов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 (фактически завершается </a:t>
            </a:r>
            <a:r>
              <a:rPr lang="en-US" sz="2000" dirty="0">
                <a:latin typeface="+mn-lt"/>
                <a:cs typeface="+mn-cs"/>
              </a:rPr>
              <a:t>CMD</a:t>
            </a:r>
            <a:r>
              <a:rPr lang="ru-RU" sz="2000" dirty="0">
                <a:latin typeface="+mn-lt"/>
                <a:cs typeface="+mn-cs"/>
              </a:rPr>
              <a:t>.</a:t>
            </a:r>
            <a:r>
              <a:rPr lang="en-US" sz="2000" dirty="0">
                <a:latin typeface="+mn-lt"/>
                <a:cs typeface="+mn-cs"/>
              </a:rPr>
              <a:t>EXE</a:t>
            </a:r>
            <a:r>
              <a:rPr lang="ru-RU" sz="2000" dirty="0">
                <a:latin typeface="+mn-lt"/>
                <a:cs typeface="+mn-cs"/>
              </a:rPr>
              <a:t>). Если параметр (/</a:t>
            </a:r>
            <a:r>
              <a:rPr lang="en-US" sz="2000" dirty="0">
                <a:latin typeface="+mn-lt"/>
                <a:cs typeface="+mn-cs"/>
              </a:rPr>
              <a:t>b</a:t>
            </a:r>
            <a:r>
              <a:rPr lang="ru-RU" sz="2000" dirty="0">
                <a:latin typeface="+mn-lt"/>
                <a:cs typeface="+mn-cs"/>
              </a:rPr>
              <a:t>) установлен, то выполняется возврат в основной файл.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Директива </a:t>
            </a:r>
            <a:r>
              <a:rPr lang="en-US" sz="2000" b="1" dirty="0">
                <a:latin typeface="+mn-lt"/>
                <a:cs typeface="+mn-cs"/>
              </a:rPr>
              <a:t>CLS</a:t>
            </a:r>
            <a:r>
              <a:rPr lang="ru-RU" sz="2000" dirty="0">
                <a:latin typeface="+mn-lt"/>
                <a:cs typeface="+mn-cs"/>
              </a:rPr>
              <a:t> – для </a:t>
            </a:r>
            <a:r>
              <a:rPr lang="ru-RU" sz="2000" u="sng" dirty="0">
                <a:latin typeface="+mn-lt"/>
                <a:cs typeface="+mn-cs"/>
              </a:rPr>
              <a:t>очистки экрана </a:t>
            </a:r>
            <a:r>
              <a:rPr lang="ru-RU" sz="2000" dirty="0">
                <a:latin typeface="+mn-lt"/>
                <a:cs typeface="+mn-cs"/>
              </a:rPr>
              <a:t>дисплея (консоли) в момент выполнения данной директивы.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Модификатор </a:t>
            </a:r>
            <a:r>
              <a:rPr lang="ru-RU" sz="2000" b="1" dirty="0">
                <a:latin typeface="+mn-lt"/>
                <a:cs typeface="+mn-cs"/>
              </a:rPr>
              <a:t>@</a:t>
            </a:r>
            <a:r>
              <a:rPr lang="ru-RU" sz="2000" dirty="0">
                <a:latin typeface="+mn-lt"/>
                <a:cs typeface="+mn-cs"/>
              </a:rPr>
              <a:t> - для </a:t>
            </a:r>
            <a:r>
              <a:rPr lang="ru-RU" sz="2000" u="sng" dirty="0">
                <a:latin typeface="+mn-lt"/>
                <a:cs typeface="+mn-cs"/>
              </a:rPr>
              <a:t>отключения</a:t>
            </a:r>
            <a:r>
              <a:rPr lang="ru-RU" sz="2000" dirty="0">
                <a:latin typeface="+mn-lt"/>
                <a:cs typeface="+mn-cs"/>
              </a:rPr>
              <a:t> вывода одной директивы в этой строке на экран дисплея.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Полный перечень директив КФ </a:t>
            </a:r>
            <a:r>
              <a:rPr lang="ru-RU" sz="2000" dirty="0">
                <a:latin typeface="+mn-lt"/>
                <a:cs typeface="+mn-cs"/>
              </a:rPr>
              <a:t>и их описание можно получить в справочниках ОС, директиве </a:t>
            </a:r>
            <a:r>
              <a:rPr lang="en-US" sz="2000" dirty="0">
                <a:latin typeface="+mn-lt"/>
                <a:cs typeface="+mn-cs"/>
              </a:rPr>
              <a:t>HELP</a:t>
            </a:r>
            <a:r>
              <a:rPr lang="ru-RU" sz="2000" dirty="0">
                <a:latin typeface="+mn-lt"/>
                <a:cs typeface="+mn-cs"/>
              </a:rPr>
              <a:t>, или использовании клавиши </a:t>
            </a:r>
            <a:r>
              <a:rPr lang="en-US" sz="2000" dirty="0">
                <a:latin typeface="+mn-lt"/>
                <a:cs typeface="+mn-cs"/>
              </a:rPr>
              <a:t>F1</a:t>
            </a:r>
            <a:r>
              <a:rPr lang="ru-RU" sz="2000" dirty="0">
                <a:latin typeface="+mn-lt"/>
                <a:cs typeface="+mn-cs"/>
              </a:rPr>
              <a:t>.</a:t>
            </a: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Заголовок 1"/>
          <p:cNvSpPr>
            <a:spLocks noGrp="1"/>
          </p:cNvSpPr>
          <p:nvPr>
            <p:ph type="title"/>
          </p:nvPr>
        </p:nvSpPr>
        <p:spPr>
          <a:xfrm>
            <a:off x="446088" y="188913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/>
              <a:t>Ввод КФ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9D4F30C4-358A-43FF-94A1-64ED697A05B3}" type="slidenum">
              <a:rPr/>
              <a:pPr algn="l">
                <a:defRPr/>
              </a:pPr>
              <a:t>122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11560" y="836712"/>
            <a:ext cx="8063911" cy="61247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800" dirty="0">
                <a:latin typeface="+mn-lt"/>
                <a:cs typeface="+mn-cs"/>
              </a:rPr>
              <a:t>Ввод текста программы на языке командных файлов выполняется в </a:t>
            </a:r>
            <a:r>
              <a:rPr lang="ru-RU" sz="2800" u="sng" dirty="0">
                <a:latin typeface="+mn-lt"/>
                <a:cs typeface="+mn-cs"/>
              </a:rPr>
              <a:t>простом</a:t>
            </a:r>
            <a:r>
              <a:rPr lang="ru-RU" sz="2800" dirty="0">
                <a:latin typeface="+mn-lt"/>
                <a:cs typeface="+mn-cs"/>
              </a:rPr>
              <a:t> текстовом редакторе в кодах </a:t>
            </a:r>
            <a:r>
              <a:rPr lang="en-US" sz="2800" dirty="0">
                <a:latin typeface="+mn-lt"/>
                <a:cs typeface="+mn-cs"/>
              </a:rPr>
              <a:t>ASCII</a:t>
            </a:r>
            <a:r>
              <a:rPr lang="ru-RU" sz="2800" dirty="0">
                <a:latin typeface="+mn-lt"/>
                <a:cs typeface="+mn-cs"/>
              </a:rPr>
              <a:t> или </a:t>
            </a:r>
            <a:r>
              <a:rPr lang="en-US" sz="2800" dirty="0">
                <a:latin typeface="+mn-lt"/>
                <a:cs typeface="+mn-cs"/>
              </a:rPr>
              <a:t>ANSY</a:t>
            </a:r>
            <a:r>
              <a:rPr lang="ru-RU" sz="2800" dirty="0">
                <a:latin typeface="+mn-lt"/>
                <a:cs typeface="+mn-cs"/>
              </a:rPr>
              <a:t> (См. Общие МУ по СП на сайте).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800" dirty="0">
                <a:latin typeface="+mn-lt"/>
                <a:cs typeface="+mn-cs"/>
              </a:rPr>
              <a:t>Можно использовать любой текстовый редактор файл менеджеров [7], блокнот в формате </a:t>
            </a:r>
            <a:r>
              <a:rPr lang="en-US" sz="2800" dirty="0">
                <a:latin typeface="+mn-lt"/>
                <a:cs typeface="+mn-cs"/>
              </a:rPr>
              <a:t>ANSY</a:t>
            </a:r>
            <a:r>
              <a:rPr lang="ru-RU" sz="2800" dirty="0">
                <a:latin typeface="+mn-lt"/>
                <a:cs typeface="+mn-cs"/>
              </a:rPr>
              <a:t>  (не в </a:t>
            </a:r>
            <a:r>
              <a:rPr lang="en-US" sz="2800" dirty="0">
                <a:latin typeface="+mn-lt"/>
                <a:cs typeface="+mn-cs"/>
              </a:rPr>
              <a:t>UNICOD</a:t>
            </a:r>
            <a:r>
              <a:rPr lang="ru-RU" sz="2800" dirty="0">
                <a:latin typeface="+mn-lt"/>
                <a:cs typeface="+mn-cs"/>
              </a:rPr>
              <a:t>) или </a:t>
            </a:r>
            <a:r>
              <a:rPr lang="ru-RU" sz="2800" u="sng" dirty="0">
                <a:latin typeface="+mn-lt"/>
                <a:cs typeface="+mn-cs"/>
              </a:rPr>
              <a:t>Текстовый редактор </a:t>
            </a:r>
            <a:r>
              <a:rPr lang="ru-RU" sz="2800" dirty="0">
                <a:latin typeface="+mn-lt"/>
                <a:cs typeface="+mn-cs"/>
              </a:rPr>
              <a:t>для Ассемблера - </a:t>
            </a:r>
            <a:r>
              <a:rPr lang="ru-RU" sz="2800" b="1" dirty="0">
                <a:latin typeface="+mn-lt"/>
                <a:cs typeface="+mn-cs"/>
              </a:rPr>
              <a:t>Asm_ed.exe (</a:t>
            </a:r>
            <a:r>
              <a:rPr lang="ru-RU" sz="2800" dirty="0">
                <a:solidFill>
                  <a:srgbClr val="FF0000"/>
                </a:solidFill>
                <a:latin typeface="+mn-lt"/>
                <a:cs typeface="+mn-cs"/>
              </a:rPr>
              <a:t>здесь удобно переключать кодировки!</a:t>
            </a:r>
            <a:r>
              <a:rPr lang="ru-RU" sz="2800" b="1" dirty="0">
                <a:latin typeface="+mn-lt"/>
                <a:cs typeface="+mn-cs"/>
              </a:rPr>
              <a:t>)</a:t>
            </a:r>
            <a:r>
              <a:rPr lang="ru-RU" sz="2800" dirty="0">
                <a:latin typeface="+mn-lt"/>
                <a:cs typeface="+mn-cs"/>
              </a:rPr>
              <a:t>, входящий в состав учебного комплекта </a:t>
            </a:r>
            <a:r>
              <a:rPr lang="en-US" sz="2800" dirty="0">
                <a:latin typeface="+mn-lt"/>
                <a:cs typeface="+mn-cs"/>
              </a:rPr>
              <a:t>TASM</a:t>
            </a:r>
            <a:r>
              <a:rPr lang="ru-RU" sz="2800" dirty="0">
                <a:latin typeface="+mn-lt"/>
                <a:cs typeface="+mn-cs"/>
              </a:rPr>
              <a:t>3.</a:t>
            </a:r>
            <a:r>
              <a:rPr lang="en-US" sz="2800" dirty="0">
                <a:latin typeface="+mn-lt"/>
                <a:cs typeface="+mn-cs"/>
              </a:rPr>
              <a:t>ZIP</a:t>
            </a:r>
            <a:r>
              <a:rPr lang="ru-RU" sz="2800" dirty="0">
                <a:latin typeface="+mn-lt"/>
                <a:cs typeface="+mn-cs"/>
              </a:rPr>
              <a:t>, размещенного на сайте дисциплины.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800" dirty="0">
                <a:latin typeface="+mn-lt"/>
                <a:cs typeface="+mn-cs"/>
              </a:rPr>
              <a:t>Notepad++;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800" dirty="0">
                <a:latin typeface="+mn-lt"/>
                <a:cs typeface="+mn-cs"/>
              </a:rPr>
              <a:t>Текстовые редакторы файл-менеджеров (</a:t>
            </a:r>
            <a:r>
              <a:rPr lang="en-US" sz="2800" dirty="0">
                <a:latin typeface="+mn-lt"/>
                <a:cs typeface="+mn-cs"/>
              </a:rPr>
              <a:t>F4</a:t>
            </a:r>
            <a:r>
              <a:rPr lang="ru-RU" sz="2800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ru-RU" sz="28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175" y="44450"/>
            <a:ext cx="8229600" cy="5762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Метки КФ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2823EEAA-1835-4008-A9B6-CDF778D06A9C}" type="slidenum">
              <a:rPr/>
              <a:pPr algn="l">
                <a:defRPr/>
              </a:pPr>
              <a:t>123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57498" y="548680"/>
            <a:ext cx="8063911" cy="25545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Метки</a:t>
            </a:r>
            <a:r>
              <a:rPr lang="ru-RU" sz="2000" dirty="0">
                <a:latin typeface="+mn-lt"/>
                <a:cs typeface="+mn-cs"/>
              </a:rPr>
              <a:t> – это элементы КФ предназначенные для безусловных  переходов (Директива </a:t>
            </a:r>
            <a:r>
              <a:rPr lang="en-US" sz="2000" dirty="0">
                <a:solidFill>
                  <a:srgbClr val="FF0000"/>
                </a:solidFill>
                <a:latin typeface="+mn-lt"/>
                <a:cs typeface="+mn-cs"/>
              </a:rPr>
              <a:t>GOTO</a:t>
            </a:r>
            <a:r>
              <a:rPr lang="ru-RU" sz="2000" dirty="0">
                <a:latin typeface="+mn-lt"/>
                <a:cs typeface="+mn-cs"/>
              </a:rPr>
              <a:t>)</a:t>
            </a:r>
            <a:r>
              <a:rPr lang="en-US" sz="2000" dirty="0">
                <a:latin typeface="+mn-lt"/>
                <a:cs typeface="+mn-cs"/>
              </a:rPr>
              <a:t>.</a:t>
            </a: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Метка</a:t>
            </a:r>
            <a:r>
              <a:rPr lang="ru-RU" sz="2000" dirty="0">
                <a:latin typeface="+mn-lt"/>
                <a:cs typeface="+mn-cs"/>
              </a:rPr>
              <a:t> имеет </a:t>
            </a:r>
            <a:r>
              <a:rPr lang="ru-RU" sz="2000" u="sng" dirty="0">
                <a:latin typeface="+mn-lt"/>
                <a:cs typeface="+mn-cs"/>
              </a:rPr>
              <a:t>уникальное</a:t>
            </a:r>
            <a:r>
              <a:rPr lang="ru-RU" sz="2000" dirty="0">
                <a:latin typeface="+mn-lt"/>
                <a:cs typeface="+mn-cs"/>
              </a:rPr>
              <a:t> имя в КФ и применяется при организации ветвления в КФ и </a:t>
            </a:r>
            <a:r>
              <a:rPr lang="ru-RU" sz="2000" u="sng" dirty="0">
                <a:latin typeface="+mn-lt"/>
                <a:cs typeface="+mn-cs"/>
              </a:rPr>
              <a:t>циклов</a:t>
            </a:r>
            <a:r>
              <a:rPr lang="ru-RU" sz="2000" dirty="0">
                <a:latin typeface="+mn-lt"/>
                <a:cs typeface="+mn-cs"/>
              </a:rPr>
              <a:t>.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Метка </a:t>
            </a:r>
            <a:r>
              <a:rPr lang="ru-RU" sz="2000" dirty="0">
                <a:latin typeface="+mn-lt"/>
                <a:cs typeface="+mn-cs"/>
              </a:rPr>
              <a:t>записывается в начале строки в виде: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: </a:t>
            </a:r>
            <a:r>
              <a:rPr lang="en-US" sz="2000" dirty="0">
                <a:latin typeface="+mn-lt"/>
                <a:cs typeface="+mn-cs"/>
              </a:rPr>
              <a:t>&lt;</a:t>
            </a:r>
            <a:r>
              <a:rPr lang="ru-RU" sz="2000" dirty="0">
                <a:latin typeface="+mn-lt"/>
                <a:cs typeface="+mn-cs"/>
              </a:rPr>
              <a:t>имя метки</a:t>
            </a:r>
            <a:r>
              <a:rPr lang="en-US" sz="2000" dirty="0">
                <a:latin typeface="+mn-lt"/>
                <a:cs typeface="+mn-cs"/>
              </a:rPr>
              <a:t>&gt;</a:t>
            </a: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Передача управления выполняется </a:t>
            </a:r>
            <a:r>
              <a:rPr lang="ru-RU" sz="2000" u="sng" dirty="0">
                <a:latin typeface="+mn-lt"/>
                <a:cs typeface="+mn-cs"/>
              </a:rPr>
              <a:t>оператором </a:t>
            </a:r>
            <a:r>
              <a:rPr lang="en-US" sz="2000" u="sng" dirty="0">
                <a:solidFill>
                  <a:srgbClr val="FF0000"/>
                </a:solidFill>
                <a:latin typeface="+mn-lt"/>
                <a:cs typeface="+mn-cs"/>
              </a:rPr>
              <a:t>GOTO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GOTO &lt;</a:t>
            </a:r>
            <a:r>
              <a:rPr lang="ru-RU" sz="2000" dirty="0">
                <a:latin typeface="+mn-lt"/>
                <a:cs typeface="+mn-cs"/>
              </a:rPr>
              <a:t>имя метки</a:t>
            </a: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ru-RU" sz="2000" dirty="0">
                <a:latin typeface="+mn-lt"/>
                <a:cs typeface="+mn-cs"/>
              </a:rPr>
              <a:t>, в частном случае метка может задаваться и цифрой</a:t>
            </a:r>
            <a:endParaRPr lang="en-US" sz="20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3076480"/>
            <a:ext cx="8198482" cy="2872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>
            <a:defPPr>
              <a:defRPr lang="ru-RU"/>
            </a:defPPr>
            <a:lvl1pPr>
              <a:defRPr sz="1600" b="1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solidFill>
                  <a:srgbClr val="FF0000"/>
                </a:solidFill>
                <a:latin typeface="+mn-lt"/>
                <a:cs typeface="+mn-cs"/>
              </a:rPr>
              <a:t>REM</a:t>
            </a:r>
            <a:r>
              <a:rPr lang="fr-FR" sz="1400" dirty="0">
                <a:latin typeface="+mn-lt"/>
                <a:cs typeface="+mn-cs"/>
              </a:rPr>
              <a:t> </a:t>
            </a:r>
            <a:r>
              <a:rPr lang="ru-RU" sz="1400" dirty="0">
                <a:latin typeface="+mn-lt"/>
                <a:cs typeface="+mn-cs"/>
              </a:rPr>
              <a:t>Пример меток</a:t>
            </a:r>
            <a:endParaRPr lang="en-US" sz="1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FF0000"/>
                </a:solidFill>
                <a:latin typeface="+mn-lt"/>
                <a:cs typeface="+mn-cs"/>
              </a:rPr>
              <a:t>:START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latin typeface="+mn-lt"/>
                <a:cs typeface="+mn-cs"/>
              </a:rPr>
              <a:t>GOTO</a:t>
            </a:r>
            <a:r>
              <a:rPr lang="ru-RU" sz="1400" dirty="0">
                <a:latin typeface="+mn-lt"/>
                <a:cs typeface="+mn-cs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+mn-lt"/>
                <a:cs typeface="+mn-cs"/>
              </a:rPr>
              <a:t>33</a:t>
            </a:r>
            <a:endParaRPr lang="ru-RU" sz="1400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latin typeface="+mn-lt"/>
                <a:cs typeface="+mn-cs"/>
              </a:rPr>
              <a:t>ECHO </a:t>
            </a:r>
            <a:r>
              <a:rPr lang="ru-RU" sz="1400" dirty="0">
                <a:latin typeface="+mn-lt"/>
                <a:cs typeface="+mn-cs"/>
              </a:rPr>
              <a:t>Первый КФ ЛР #2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latin typeface="+mn-lt"/>
                <a:cs typeface="+mn-cs"/>
              </a:rPr>
              <a:t>GOTO</a:t>
            </a:r>
            <a:r>
              <a:rPr lang="ru-RU" sz="1400" dirty="0">
                <a:latin typeface="+mn-lt"/>
                <a:cs typeface="+mn-cs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+mn-lt"/>
                <a:cs typeface="+mn-cs"/>
              </a:rPr>
              <a:t>FINISH</a:t>
            </a:r>
            <a:endParaRPr lang="ru-RU" sz="1400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latin typeface="+mn-lt"/>
                <a:cs typeface="+mn-cs"/>
              </a:rPr>
              <a:t>ECHO </a:t>
            </a:r>
            <a:r>
              <a:rPr lang="ru-RU" sz="1400" dirty="0">
                <a:latin typeface="+mn-lt"/>
                <a:cs typeface="+mn-cs"/>
              </a:rPr>
              <a:t>ВЫВОД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FF0000"/>
                </a:solidFill>
                <a:latin typeface="+mn-lt"/>
                <a:cs typeface="+mn-cs"/>
              </a:rPr>
              <a:t>:33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solidFill>
                  <a:srgbClr val="FF0000"/>
                </a:solidFill>
                <a:latin typeface="+mn-lt"/>
                <a:cs typeface="+mn-cs"/>
              </a:rPr>
              <a:t>PAUSE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latin typeface="+mn-lt"/>
                <a:cs typeface="+mn-cs"/>
              </a:rPr>
              <a:t>...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latin typeface="+mn-lt"/>
                <a:cs typeface="+mn-cs"/>
              </a:rPr>
              <a:t>GOTO </a:t>
            </a:r>
            <a:r>
              <a:rPr lang="fr-FR" sz="1400" dirty="0">
                <a:solidFill>
                  <a:srgbClr val="FF0000"/>
                </a:solidFill>
                <a:latin typeface="+mn-lt"/>
                <a:cs typeface="+mn-cs"/>
              </a:rPr>
              <a:t>START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latin typeface="+mn-lt"/>
                <a:cs typeface="+mn-cs"/>
              </a:rPr>
              <a:t>...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FF0000"/>
                </a:solidFill>
                <a:latin typeface="+mn-lt"/>
                <a:cs typeface="+mn-cs"/>
              </a:rPr>
              <a:t>:FINISH</a:t>
            </a:r>
            <a:endParaRPr lang="ru-RU" sz="1400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400" dirty="0">
                <a:solidFill>
                  <a:srgbClr val="FF0000"/>
                </a:solidFill>
                <a:latin typeface="+mn-lt"/>
                <a:cs typeface="+mn-cs"/>
              </a:rPr>
              <a:t>EXIT</a:t>
            </a:r>
            <a:endParaRPr lang="ru-RU" sz="1400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98314" name="TextBox 5"/>
          <p:cNvSpPr txBox="1">
            <a:spLocks noChangeArrowheads="1"/>
          </p:cNvSpPr>
          <p:nvPr/>
        </p:nvSpPr>
        <p:spPr bwMode="auto">
          <a:xfrm>
            <a:off x="7070725" y="3284538"/>
            <a:ext cx="1647825" cy="369887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Метки КФ: </a:t>
            </a:r>
          </a:p>
        </p:txBody>
      </p:sp>
      <p:cxnSp>
        <p:nvCxnSpPr>
          <p:cNvPr id="7" name="Прямая со стрелкой 6"/>
          <p:cNvCxnSpPr>
            <a:stCxn id="98314" idx="1"/>
          </p:cNvCxnSpPr>
          <p:nvPr/>
        </p:nvCxnSpPr>
        <p:spPr>
          <a:xfrm flipH="1">
            <a:off x="1692275" y="3470275"/>
            <a:ext cx="5378450" cy="10318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1258888" y="3509963"/>
            <a:ext cx="5811837" cy="900112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317" name="TextBox 14"/>
          <p:cNvSpPr txBox="1">
            <a:spLocks noChangeArrowheads="1"/>
          </p:cNvSpPr>
          <p:nvPr/>
        </p:nvSpPr>
        <p:spPr bwMode="auto">
          <a:xfrm>
            <a:off x="6300788" y="4041775"/>
            <a:ext cx="2765425" cy="36830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Переход на метку КФ: </a:t>
            </a:r>
          </a:p>
        </p:txBody>
      </p:sp>
      <p:cxnSp>
        <p:nvCxnSpPr>
          <p:cNvPr id="16" name="Прямая со стрелкой 15"/>
          <p:cNvCxnSpPr>
            <a:stCxn id="98317" idx="1"/>
          </p:cNvCxnSpPr>
          <p:nvPr/>
        </p:nvCxnSpPr>
        <p:spPr>
          <a:xfrm flipH="1">
            <a:off x="1908175" y="4225925"/>
            <a:ext cx="4392613" cy="85883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Заголовок 1"/>
          <p:cNvSpPr>
            <a:spLocks noGrp="1"/>
          </p:cNvSpPr>
          <p:nvPr>
            <p:ph type="title"/>
          </p:nvPr>
        </p:nvSpPr>
        <p:spPr>
          <a:xfrm>
            <a:off x="539750" y="14288"/>
            <a:ext cx="7848600" cy="706437"/>
          </a:xfrm>
        </p:spPr>
        <p:txBody>
          <a:bodyPr/>
          <a:lstStyle/>
          <a:p>
            <a:pPr eaLnBrk="1" hangingPunct="1"/>
            <a:r>
              <a:rPr lang="ru-RU" altLang="ru-RU" sz="3200"/>
              <a:t>Переменные КФ и присваивание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37146" y="289107"/>
            <a:ext cx="585787" cy="365125"/>
          </a:xfrm>
        </p:spPr>
        <p:txBody>
          <a:bodyPr/>
          <a:lstStyle/>
          <a:p>
            <a:pPr algn="l">
              <a:defRPr/>
            </a:pPr>
            <a:fld id="{AC5555CB-F631-4071-AE36-5E7DC3056025}" type="slidenum">
              <a:rPr/>
              <a:pPr algn="l">
                <a:defRPr/>
              </a:pPr>
              <a:t>124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654232"/>
            <a:ext cx="8604447" cy="22467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Переменные КФ имеют только </a:t>
            </a:r>
            <a:r>
              <a:rPr lang="ru-RU" sz="2000" u="sng" dirty="0">
                <a:latin typeface="+mn-lt"/>
                <a:cs typeface="+mn-cs"/>
              </a:rPr>
              <a:t>символьное</a:t>
            </a:r>
            <a:r>
              <a:rPr lang="ru-RU" sz="2000" dirty="0">
                <a:latin typeface="+mn-lt"/>
                <a:cs typeface="+mn-cs"/>
              </a:rPr>
              <a:t> значение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и обозначаются уникальным идентификатором (именем).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 Исключение составляет </a:t>
            </a:r>
            <a:r>
              <a:rPr lang="ru-RU" sz="2000" u="sng" dirty="0">
                <a:latin typeface="+mn-lt"/>
                <a:cs typeface="+mn-cs"/>
              </a:rPr>
              <a:t>единственная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u="sng" dirty="0">
                <a:latin typeface="+mn-lt"/>
                <a:cs typeface="+mn-cs"/>
              </a:rPr>
              <a:t>целочисленная</a:t>
            </a:r>
            <a:r>
              <a:rPr lang="ru-RU" sz="2000" dirty="0">
                <a:latin typeface="+mn-lt"/>
                <a:cs typeface="+mn-cs"/>
              </a:rPr>
              <a:t> системная переменная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ERRORLEVEL</a:t>
            </a:r>
            <a:r>
              <a:rPr lang="ru-RU" sz="20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(код возврата в ОС из любых программ, например </a:t>
            </a:r>
            <a:r>
              <a:rPr lang="en-US" sz="2000" dirty="0">
                <a:latin typeface="+mn-lt"/>
                <a:cs typeface="+mn-cs"/>
              </a:rPr>
              <a:t>BE.EXE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Для </a:t>
            </a:r>
            <a:r>
              <a:rPr lang="ru-RU" sz="2000" u="sng" dirty="0">
                <a:latin typeface="+mn-lt"/>
                <a:cs typeface="+mn-cs"/>
              </a:rPr>
              <a:t>изменения</a:t>
            </a:r>
            <a:r>
              <a:rPr lang="ru-RU" sz="2000" dirty="0">
                <a:latin typeface="+mn-lt"/>
                <a:cs typeface="+mn-cs"/>
              </a:rPr>
              <a:t> переменной используется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директива КФ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SET</a:t>
            </a:r>
            <a:r>
              <a:rPr lang="en-US" sz="2000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При выполнении следующего КФ получим </a:t>
            </a:r>
            <a:r>
              <a:rPr lang="ru-RU" sz="2000" u="sng" dirty="0">
                <a:latin typeface="+mn-lt"/>
                <a:cs typeface="+mn-cs"/>
              </a:rPr>
              <a:t>результат</a:t>
            </a:r>
            <a:r>
              <a:rPr lang="ru-RU" sz="2000" dirty="0">
                <a:latin typeface="+mn-lt"/>
                <a:cs typeface="+mn-cs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2276872"/>
            <a:ext cx="6408712" cy="23083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  <a:cs typeface="+mn-cs"/>
              </a:rPr>
              <a:t>ECHO OFF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SET</a:t>
            </a:r>
            <a:r>
              <a:rPr lang="en-US" b="1" dirty="0"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3333FF"/>
                </a:solidFill>
                <a:latin typeface="+mn-lt"/>
                <a:cs typeface="+mn-cs"/>
              </a:rPr>
              <a:t>VAR=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Фамилия</a:t>
            </a:r>
            <a:r>
              <a:rPr lang="ru-RU" b="1" dirty="0">
                <a:latin typeface="+mn-lt"/>
                <a:cs typeface="+mn-cs"/>
              </a:rPr>
              <a:t>!!!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  <a:cs typeface="+mn-cs"/>
              </a:rPr>
              <a:t>ECHO VAR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  <a:cs typeface="+mn-cs"/>
              </a:rPr>
              <a:t>ECHO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%</a:t>
            </a:r>
            <a:r>
              <a:rPr lang="en-US" b="1" dirty="0">
                <a:solidFill>
                  <a:srgbClr val="3333FF"/>
                </a:solidFill>
                <a:latin typeface="+mn-lt"/>
                <a:cs typeface="+mn-cs"/>
              </a:rPr>
              <a:t>VAR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%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SET</a:t>
            </a:r>
            <a:r>
              <a:rPr lang="en-US" b="1" dirty="0"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3333FF"/>
                </a:solidFill>
                <a:latin typeface="+mn-lt"/>
                <a:cs typeface="+mn-cs"/>
              </a:rPr>
              <a:t>VAR=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Имя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  <a:cs typeface="+mn-cs"/>
              </a:rPr>
              <a:t>ECHO %</a:t>
            </a:r>
            <a:r>
              <a:rPr lang="en-US" b="1" dirty="0">
                <a:solidFill>
                  <a:srgbClr val="3333FF"/>
                </a:solidFill>
                <a:latin typeface="+mn-lt"/>
                <a:cs typeface="+mn-cs"/>
              </a:rPr>
              <a:t>VAR</a:t>
            </a:r>
            <a:r>
              <a:rPr lang="en-US" b="1" dirty="0">
                <a:latin typeface="+mn-lt"/>
                <a:cs typeface="+mn-cs"/>
              </a:rPr>
              <a:t>%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  <a:cs typeface="+mn-cs"/>
              </a:rPr>
              <a:t>PAUSE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  <a:cs typeface="+mn-cs"/>
              </a:rPr>
              <a:t>EXIT</a:t>
            </a:r>
          </a:p>
        </p:txBody>
      </p:sp>
      <p:sp>
        <p:nvSpPr>
          <p:cNvPr id="99338" name="Прямоугольник 5"/>
          <p:cNvSpPr>
            <a:spLocks noChangeArrowheads="1"/>
          </p:cNvSpPr>
          <p:nvPr/>
        </p:nvSpPr>
        <p:spPr bwMode="auto">
          <a:xfrm>
            <a:off x="1187450" y="4652963"/>
            <a:ext cx="6408738" cy="14779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chemeClr val="bg1"/>
                </a:solidFill>
              </a:rPr>
              <a:t>c:\SP_2017\WORK_SP&gt;ECHO OFF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chemeClr val="bg1"/>
                </a:solidFill>
              </a:rPr>
              <a:t>VAR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Фамилия</a:t>
            </a:r>
            <a:r>
              <a:rPr lang="ru-RU" altLang="ru-RU" sz="1800">
                <a:solidFill>
                  <a:schemeClr val="bg1"/>
                </a:solidFill>
              </a:rPr>
              <a:t>!!!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Имя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chemeClr val="bg1"/>
                </a:solidFill>
              </a:rPr>
              <a:t>Для продолжения нажмите любую клавишу . . .</a:t>
            </a:r>
          </a:p>
        </p:txBody>
      </p:sp>
      <p:sp>
        <p:nvSpPr>
          <p:cNvPr id="99339" name="TextBox 6"/>
          <p:cNvSpPr txBox="1">
            <a:spLocks noChangeArrowheads="1"/>
          </p:cNvSpPr>
          <p:nvPr/>
        </p:nvSpPr>
        <p:spPr bwMode="auto">
          <a:xfrm>
            <a:off x="6308725" y="4097338"/>
            <a:ext cx="2735263" cy="369887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Команда</a:t>
            </a:r>
            <a:r>
              <a:rPr lang="ru-RU" altLang="ru-RU" sz="1800"/>
              <a:t> и </a:t>
            </a:r>
            <a:r>
              <a:rPr lang="ru-RU" altLang="ru-RU" sz="1800">
                <a:solidFill>
                  <a:srgbClr val="3333FF"/>
                </a:solidFill>
              </a:rPr>
              <a:t>результат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2411413" y="4281488"/>
            <a:ext cx="3897312" cy="1109662"/>
          </a:xfrm>
          <a:prstGeom prst="straightConnector1">
            <a:avLst/>
          </a:prstGeom>
          <a:ln w="25400">
            <a:solidFill>
              <a:srgbClr val="3333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 flipV="1">
            <a:off x="2700338" y="3819525"/>
            <a:ext cx="3608387" cy="461963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342" name="TextBox 17"/>
          <p:cNvSpPr txBox="1">
            <a:spLocks noChangeArrowheads="1"/>
          </p:cNvSpPr>
          <p:nvPr/>
        </p:nvSpPr>
        <p:spPr bwMode="auto">
          <a:xfrm>
            <a:off x="6173788" y="2490788"/>
            <a:ext cx="2735262" cy="369887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Команда</a:t>
            </a:r>
            <a:r>
              <a:rPr lang="ru-RU" altLang="ru-RU" sz="1800"/>
              <a:t> и </a:t>
            </a:r>
            <a:r>
              <a:rPr lang="ru-RU" altLang="ru-RU" sz="1800">
                <a:solidFill>
                  <a:srgbClr val="3333FF"/>
                </a:solidFill>
              </a:rPr>
              <a:t>результат</a:t>
            </a:r>
          </a:p>
        </p:txBody>
      </p:sp>
      <p:cxnSp>
        <p:nvCxnSpPr>
          <p:cNvPr id="19" name="Прямая со стрелкой 18"/>
          <p:cNvCxnSpPr>
            <a:stCxn id="99342" idx="1"/>
          </p:cNvCxnSpPr>
          <p:nvPr/>
        </p:nvCxnSpPr>
        <p:spPr>
          <a:xfrm flipH="1">
            <a:off x="1692275" y="2676525"/>
            <a:ext cx="4481513" cy="2481263"/>
          </a:xfrm>
          <a:prstGeom prst="straightConnector1">
            <a:avLst/>
          </a:prstGeom>
          <a:ln w="25400">
            <a:solidFill>
              <a:srgbClr val="3333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2051050" y="2676525"/>
            <a:ext cx="4122738" cy="320675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345" name="TextBox 32"/>
          <p:cNvSpPr txBox="1">
            <a:spLocks noChangeArrowheads="1"/>
          </p:cNvSpPr>
          <p:nvPr/>
        </p:nvSpPr>
        <p:spPr bwMode="auto">
          <a:xfrm>
            <a:off x="4292600" y="6237288"/>
            <a:ext cx="2735263" cy="369887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Команда</a:t>
            </a:r>
            <a:r>
              <a:rPr lang="ru-RU" altLang="ru-RU" sz="1800"/>
              <a:t> и </a:t>
            </a:r>
            <a:r>
              <a:rPr lang="ru-RU" altLang="ru-RU" sz="1800">
                <a:solidFill>
                  <a:srgbClr val="3333FF"/>
                </a:solidFill>
              </a:rPr>
              <a:t>результат</a:t>
            </a:r>
          </a:p>
        </p:txBody>
      </p:sp>
      <p:cxnSp>
        <p:nvCxnSpPr>
          <p:cNvPr id="34" name="Прямая со стрелкой 33"/>
          <p:cNvCxnSpPr>
            <a:stCxn id="99345" idx="1"/>
          </p:cNvCxnSpPr>
          <p:nvPr/>
        </p:nvCxnSpPr>
        <p:spPr>
          <a:xfrm flipH="1" flipV="1">
            <a:off x="1547813" y="5949950"/>
            <a:ext cx="2744787" cy="471488"/>
          </a:xfrm>
          <a:prstGeom prst="straightConnector1">
            <a:avLst/>
          </a:prstGeom>
          <a:ln w="25400">
            <a:solidFill>
              <a:srgbClr val="3333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99345" idx="1"/>
          </p:cNvCxnSpPr>
          <p:nvPr/>
        </p:nvCxnSpPr>
        <p:spPr>
          <a:xfrm flipH="1" flipV="1">
            <a:off x="1403350" y="4097338"/>
            <a:ext cx="2889250" cy="232410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Заголовок 1"/>
          <p:cNvSpPr>
            <a:spLocks noGrp="1"/>
          </p:cNvSpPr>
          <p:nvPr>
            <p:ph type="title"/>
          </p:nvPr>
        </p:nvSpPr>
        <p:spPr>
          <a:xfrm>
            <a:off x="468313" y="20638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 sz="3200"/>
              <a:t>Переменные КФ и присваивание</a:t>
            </a:r>
            <a:r>
              <a:rPr lang="en-US" altLang="ru-RU" sz="3200"/>
              <a:t> SET</a:t>
            </a:r>
            <a:r>
              <a:rPr lang="ru-RU" altLang="ru-RU" sz="3200"/>
              <a:t>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872" y="476672"/>
            <a:ext cx="585787" cy="365125"/>
          </a:xfrm>
        </p:spPr>
        <p:txBody>
          <a:bodyPr/>
          <a:lstStyle/>
          <a:p>
            <a:pPr algn="l">
              <a:defRPr/>
            </a:pPr>
            <a:fld id="{CBF03E37-8658-4923-A551-F6CA3343D340}" type="slidenum">
              <a:rPr/>
              <a:pPr algn="l">
                <a:defRPr/>
              </a:pPr>
              <a:t>125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789804" y="764704"/>
            <a:ext cx="8063911" cy="5509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latin typeface="+mn-lt"/>
                <a:cs typeface="+mn-cs"/>
              </a:rPr>
              <a:t>Команда </a:t>
            </a:r>
            <a:r>
              <a:rPr lang="en-US" sz="2200" dirty="0">
                <a:latin typeface="+mn-lt"/>
                <a:cs typeface="+mn-cs"/>
              </a:rPr>
              <a:t>SET </a:t>
            </a:r>
            <a:r>
              <a:rPr lang="ru-RU" sz="2200" dirty="0">
                <a:latin typeface="+mn-lt"/>
                <a:cs typeface="+mn-cs"/>
              </a:rPr>
              <a:t>в </a:t>
            </a:r>
            <a:r>
              <a:rPr lang="ru-RU" sz="2200" u="sng" dirty="0">
                <a:latin typeface="+mn-lt"/>
                <a:cs typeface="+mn-cs"/>
              </a:rPr>
              <a:t>расширенном</a:t>
            </a:r>
            <a:r>
              <a:rPr lang="ru-RU" sz="2200" dirty="0">
                <a:latin typeface="+mn-lt"/>
                <a:cs typeface="+mn-cs"/>
              </a:rPr>
              <a:t> режиме имеет еще два формата: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>
                <a:latin typeface="+mn-lt"/>
                <a:cs typeface="+mn-cs"/>
              </a:rPr>
              <a:t>Вычисление </a:t>
            </a:r>
            <a:r>
              <a:rPr lang="ru-RU" sz="2200" u="sng" dirty="0">
                <a:latin typeface="+mn-lt"/>
                <a:cs typeface="+mn-cs"/>
              </a:rPr>
              <a:t>числовых</a:t>
            </a:r>
            <a:r>
              <a:rPr lang="ru-RU" sz="2200" dirty="0">
                <a:latin typeface="+mn-lt"/>
                <a:cs typeface="+mn-cs"/>
              </a:rPr>
              <a:t> выражений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200" b="1" dirty="0">
                <a:solidFill>
                  <a:srgbClr val="FF0000"/>
                </a:solidFill>
                <a:latin typeface="+mn-lt"/>
                <a:cs typeface="+mn-cs"/>
              </a:rPr>
              <a:t>SET</a:t>
            </a:r>
            <a:r>
              <a:rPr lang="en-US" sz="2200" dirty="0">
                <a:latin typeface="+mn-lt"/>
                <a:cs typeface="+mn-cs"/>
              </a:rPr>
              <a:t> /A&lt;</a:t>
            </a:r>
            <a:r>
              <a:rPr lang="ru-RU" sz="2200" dirty="0">
                <a:latin typeface="+mn-lt"/>
                <a:cs typeface="+mn-cs"/>
              </a:rPr>
              <a:t>переменная</a:t>
            </a:r>
            <a:r>
              <a:rPr lang="en-US" sz="2200" dirty="0">
                <a:latin typeface="+mn-lt"/>
                <a:cs typeface="+mn-cs"/>
              </a:rPr>
              <a:t>&gt;= &lt;</a:t>
            </a:r>
            <a:r>
              <a:rPr lang="ru-RU" sz="2200" dirty="0">
                <a:latin typeface="+mn-lt"/>
                <a:cs typeface="+mn-cs"/>
              </a:rPr>
              <a:t>числовое выражение</a:t>
            </a:r>
            <a:r>
              <a:rPr lang="en-US" sz="2200" dirty="0">
                <a:latin typeface="+mn-lt"/>
                <a:cs typeface="+mn-cs"/>
              </a:rPr>
              <a:t>&gt;</a:t>
            </a:r>
            <a:endParaRPr lang="ru-RU" sz="22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>
                <a:latin typeface="+mn-lt"/>
                <a:cs typeface="+mn-cs"/>
              </a:rPr>
              <a:t>Ввод переменных с </a:t>
            </a:r>
            <a:r>
              <a:rPr lang="ru-RU" sz="2200" u="sng" dirty="0">
                <a:latin typeface="+mn-lt"/>
                <a:cs typeface="+mn-cs"/>
              </a:rPr>
              <a:t>клавиатуры: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200" b="1" dirty="0">
                <a:solidFill>
                  <a:srgbClr val="FF0000"/>
                </a:solidFill>
                <a:latin typeface="+mn-lt"/>
                <a:cs typeface="+mn-cs"/>
              </a:rPr>
              <a:t>SET</a:t>
            </a:r>
            <a:r>
              <a:rPr lang="en-US" sz="2200" dirty="0">
                <a:latin typeface="+mn-lt"/>
                <a:cs typeface="+mn-cs"/>
              </a:rPr>
              <a:t> /P A&lt;</a:t>
            </a:r>
            <a:r>
              <a:rPr lang="ru-RU" sz="2200" dirty="0">
                <a:latin typeface="+mn-lt"/>
                <a:cs typeface="+mn-cs"/>
              </a:rPr>
              <a:t>переменная</a:t>
            </a:r>
            <a:r>
              <a:rPr lang="en-US" sz="2200" dirty="0">
                <a:latin typeface="+mn-lt"/>
                <a:cs typeface="+mn-cs"/>
              </a:rPr>
              <a:t>&gt;= &lt;</a:t>
            </a:r>
            <a:r>
              <a:rPr lang="ru-RU" sz="2200" dirty="0">
                <a:latin typeface="+mn-lt"/>
                <a:cs typeface="+mn-cs"/>
              </a:rPr>
              <a:t>подсказка ввода</a:t>
            </a:r>
            <a:r>
              <a:rPr lang="en-US" sz="2200" dirty="0">
                <a:latin typeface="+mn-lt"/>
                <a:cs typeface="+mn-cs"/>
              </a:rPr>
              <a:t>&gt;</a:t>
            </a:r>
            <a:endParaRPr lang="ru-RU" sz="22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u="sng" dirty="0">
                <a:latin typeface="+mn-lt"/>
                <a:cs typeface="+mn-cs"/>
              </a:rPr>
              <a:t>Переменные окружения(</a:t>
            </a:r>
            <a:r>
              <a:rPr lang="en-US" sz="2200" u="sng" dirty="0">
                <a:latin typeface="+mn-lt"/>
                <a:cs typeface="+mn-cs"/>
              </a:rPr>
              <a:t>Environment variable</a:t>
            </a:r>
            <a:r>
              <a:rPr lang="ru-RU" sz="2200" u="sng" dirty="0">
                <a:latin typeface="+mn-lt"/>
                <a:cs typeface="+mn-cs"/>
              </a:rPr>
              <a:t>) </a:t>
            </a:r>
            <a:r>
              <a:rPr lang="ru-RU" sz="2200" dirty="0">
                <a:latin typeface="+mn-lt"/>
                <a:cs typeface="+mn-cs"/>
              </a:rPr>
              <a:t>это переменные командных файлов!</a:t>
            </a:r>
            <a:endParaRPr lang="en-US" sz="22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Они сохраняют свое значение после </a:t>
            </a:r>
            <a:r>
              <a:rPr lang="ru-RU" sz="2200" u="sng" dirty="0">
                <a:latin typeface="+mn-lt"/>
                <a:cs typeface="+mn-cs"/>
              </a:rPr>
              <a:t>завершения</a:t>
            </a:r>
            <a:r>
              <a:rPr lang="ru-RU" sz="2200" dirty="0">
                <a:latin typeface="+mn-lt"/>
                <a:cs typeface="+mn-cs"/>
              </a:rPr>
              <a:t> КФ!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latin typeface="+mn-lt"/>
                <a:cs typeface="+mn-cs"/>
              </a:rPr>
              <a:t>Выполнение команды </a:t>
            </a:r>
            <a:r>
              <a:rPr lang="en-US" sz="2200" b="1" dirty="0">
                <a:solidFill>
                  <a:srgbClr val="FF0000"/>
                </a:solidFill>
                <a:latin typeface="+mn-lt"/>
                <a:cs typeface="+mn-cs"/>
              </a:rPr>
              <a:t>SET</a:t>
            </a:r>
            <a:r>
              <a:rPr lang="ru-RU" sz="22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</a:rPr>
              <a:t>без параметров приводит к выводу на экран </a:t>
            </a:r>
            <a:r>
              <a:rPr lang="ru-RU" sz="2200" u="sng" dirty="0">
                <a:latin typeface="+mn-lt"/>
                <a:cs typeface="+mn-cs"/>
              </a:rPr>
              <a:t>всех</a:t>
            </a:r>
            <a:r>
              <a:rPr lang="ru-RU" sz="2200" dirty="0">
                <a:latin typeface="+mn-lt"/>
                <a:cs typeface="+mn-cs"/>
              </a:rPr>
              <a:t> актуальных в настоящий момент переменных окружения.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>
                <a:latin typeface="+mn-lt"/>
                <a:cs typeface="+mn-cs"/>
              </a:rPr>
              <a:t>В справочниках ДОС данные новые возможности </a:t>
            </a:r>
            <a:r>
              <a:rPr lang="en-US" sz="2200" dirty="0">
                <a:latin typeface="+mn-lt"/>
                <a:cs typeface="+mn-cs"/>
              </a:rPr>
              <a:t>SET </a:t>
            </a:r>
            <a:r>
              <a:rPr lang="ru-RU" sz="2200" dirty="0">
                <a:latin typeface="+mn-lt"/>
                <a:cs typeface="+mn-cs"/>
              </a:rPr>
              <a:t>не внесены. Для получения полной справки необходимо в режиме КС получить справку для команды </a:t>
            </a:r>
            <a:r>
              <a:rPr lang="en-US" sz="2200" dirty="0">
                <a:latin typeface="+mn-lt"/>
                <a:cs typeface="+mn-cs"/>
              </a:rPr>
              <a:t>( SET /?)</a:t>
            </a:r>
            <a:r>
              <a:rPr lang="ru-RU" sz="2200" dirty="0">
                <a:latin typeface="+mn-lt"/>
                <a:cs typeface="+mn-cs"/>
              </a:rPr>
              <a:t>или </a:t>
            </a:r>
            <a:r>
              <a:rPr lang="en-US" sz="2200" b="1" dirty="0">
                <a:latin typeface="+mn-lt"/>
                <a:cs typeface="+mn-cs"/>
              </a:rPr>
              <a:t>F1</a:t>
            </a:r>
            <a:r>
              <a:rPr lang="ru-RU" sz="2200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>
                <a:latin typeface="+mn-lt"/>
                <a:cs typeface="+mn-cs"/>
              </a:rPr>
              <a:t>Очистка всех переменных окружения выполняется командой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FF0000"/>
                </a:solidFill>
                <a:latin typeface="+mn-lt"/>
                <a:cs typeface="+mn-cs"/>
              </a:rPr>
              <a:t>SET</a:t>
            </a:r>
            <a:r>
              <a:rPr lang="en-US" sz="2200" dirty="0">
                <a:latin typeface="+mn-lt"/>
                <a:cs typeface="+mn-cs"/>
              </a:rPr>
              <a:t>=&lt;</a:t>
            </a:r>
            <a:r>
              <a:rPr lang="ru-RU" sz="2200" dirty="0">
                <a:latin typeface="+mn-lt"/>
                <a:cs typeface="+mn-cs"/>
              </a:rPr>
              <a:t>пусто</a:t>
            </a:r>
            <a:r>
              <a:rPr lang="en-US" sz="2200" dirty="0">
                <a:latin typeface="+mn-lt"/>
                <a:cs typeface="+mn-cs"/>
              </a:rPr>
              <a:t>&gt;</a:t>
            </a:r>
            <a:r>
              <a:rPr lang="ru-RU" sz="2200" dirty="0"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Заголовок 1"/>
          <p:cNvSpPr>
            <a:spLocks noGrp="1"/>
          </p:cNvSpPr>
          <p:nvPr>
            <p:ph type="title"/>
          </p:nvPr>
        </p:nvSpPr>
        <p:spPr>
          <a:xfrm>
            <a:off x="1697038" y="44450"/>
            <a:ext cx="5400675" cy="704850"/>
          </a:xfrm>
        </p:spPr>
        <p:txBody>
          <a:bodyPr/>
          <a:lstStyle/>
          <a:p>
            <a:pPr eaLnBrk="1" hangingPunct="1"/>
            <a:r>
              <a:rPr lang="ru-RU" altLang="ru-RU" dirty="0"/>
              <a:t>Параметры КФ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7298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DAF9CC37-AEDA-4F6C-B100-F57ACB1B69D6}" type="slidenum">
              <a:rPr/>
              <a:pPr algn="l">
                <a:defRPr/>
              </a:pPr>
              <a:t>126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99590" y="620688"/>
            <a:ext cx="8208913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При запуске КФ в КС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можно задавать </a:t>
            </a:r>
            <a:r>
              <a:rPr lang="ru-RU" sz="2000" u="sng" dirty="0">
                <a:latin typeface="+mn-lt"/>
                <a:cs typeface="+mn-cs"/>
              </a:rPr>
              <a:t>символьные</a:t>
            </a:r>
            <a:r>
              <a:rPr lang="ru-RU" sz="2000" dirty="0">
                <a:latin typeface="+mn-lt"/>
                <a:cs typeface="+mn-cs"/>
              </a:rPr>
              <a:t> параметры, которые разделяются пробелом.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Параметры используются в КФ в виде </a:t>
            </a:r>
            <a:r>
              <a:rPr lang="ru-RU" sz="2000" u="sng" dirty="0">
                <a:latin typeface="+mn-lt"/>
                <a:cs typeface="+mn-cs"/>
              </a:rPr>
              <a:t>переменных</a:t>
            </a:r>
            <a:r>
              <a:rPr lang="ru-RU" sz="2000" dirty="0">
                <a:latin typeface="+mn-lt"/>
                <a:cs typeface="+mn-cs"/>
              </a:rPr>
              <a:t> с именами: %0, %1 … %9. Параметр %0 –всегда задает имя программы КФ.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u="sng" dirty="0">
                <a:latin typeface="+mn-lt"/>
                <a:cs typeface="+mn-cs"/>
              </a:rPr>
              <a:t>Одновременно</a:t>
            </a:r>
            <a:r>
              <a:rPr lang="ru-RU" sz="2000" dirty="0">
                <a:latin typeface="+mn-lt"/>
                <a:cs typeface="+mn-cs"/>
              </a:rPr>
              <a:t> допускается использовать 9 параметров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Для доступа с параметрами со старшими номерами можно использовать сдвиг номеров </a:t>
            </a:r>
            <a:r>
              <a:rPr lang="ru-RU" sz="2000" u="sng" dirty="0">
                <a:latin typeface="+mn-lt"/>
                <a:cs typeface="+mn-cs"/>
              </a:rPr>
              <a:t>директивой </a:t>
            </a:r>
            <a:r>
              <a:rPr lang="en-US" sz="2000" u="sng" dirty="0">
                <a:latin typeface="+mn-lt"/>
                <a:cs typeface="+mn-cs"/>
              </a:rPr>
              <a:t>SHIFT</a:t>
            </a:r>
            <a:r>
              <a:rPr lang="ru-RU" sz="2000" u="sng" dirty="0">
                <a:latin typeface="+mn-lt"/>
                <a:cs typeface="+mn-cs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(</a:t>
            </a:r>
            <a:r>
              <a:rPr lang="ru-RU" sz="2000" dirty="0"/>
              <a:t> %0-</a:t>
            </a:r>
            <a:r>
              <a:rPr lang="en-US" sz="2000" dirty="0"/>
              <a:t>&gt;</a:t>
            </a:r>
            <a:r>
              <a:rPr lang="ru-RU" sz="2000" dirty="0"/>
              <a:t> %1</a:t>
            </a:r>
            <a:r>
              <a:rPr lang="en-US" sz="2000" dirty="0"/>
              <a:t>, </a:t>
            </a:r>
            <a:r>
              <a:rPr lang="ru-RU" sz="2000" dirty="0"/>
              <a:t>%</a:t>
            </a:r>
            <a:r>
              <a:rPr lang="en-US" sz="2000" dirty="0"/>
              <a:t>1</a:t>
            </a:r>
            <a:r>
              <a:rPr lang="ru-RU" sz="2000" dirty="0"/>
              <a:t>-</a:t>
            </a:r>
            <a:r>
              <a:rPr lang="en-US" sz="2000" dirty="0"/>
              <a:t>&gt;</a:t>
            </a:r>
            <a:r>
              <a:rPr lang="ru-RU" sz="2000" dirty="0"/>
              <a:t> %</a:t>
            </a:r>
            <a:r>
              <a:rPr lang="en-US" sz="2000" dirty="0"/>
              <a:t>2, </a:t>
            </a:r>
            <a:r>
              <a:rPr lang="ru-RU" sz="2000" dirty="0"/>
              <a:t>%</a:t>
            </a:r>
            <a:r>
              <a:rPr lang="en-US" sz="2000" dirty="0"/>
              <a:t>9</a:t>
            </a:r>
            <a:r>
              <a:rPr lang="ru-RU" sz="2000" dirty="0"/>
              <a:t>-</a:t>
            </a:r>
            <a:r>
              <a:rPr lang="en-US" sz="2000" dirty="0"/>
              <a:t>&gt;</a:t>
            </a:r>
            <a:r>
              <a:rPr lang="ru-RU" sz="2000" dirty="0"/>
              <a:t> %</a:t>
            </a:r>
            <a:r>
              <a:rPr lang="en-US" sz="2000" dirty="0"/>
              <a:t>8,</a:t>
            </a:r>
            <a:r>
              <a:rPr lang="ru-RU" sz="2000" dirty="0"/>
              <a:t> 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Общая длина вводимой в КС команды в </a:t>
            </a:r>
            <a:r>
              <a:rPr lang="en-US" sz="2000" dirty="0">
                <a:latin typeface="+mn-lt"/>
                <a:cs typeface="+mn-cs"/>
              </a:rPr>
              <a:t>DOS</a:t>
            </a:r>
            <a:r>
              <a:rPr lang="ru-RU" sz="2000" dirty="0">
                <a:latin typeface="+mn-lt"/>
                <a:cs typeface="+mn-cs"/>
              </a:rPr>
              <a:t> ограничена </a:t>
            </a:r>
            <a:r>
              <a:rPr lang="en-US" sz="2000" u="sng" dirty="0">
                <a:latin typeface="+mn-lt"/>
                <a:cs typeface="+mn-cs"/>
              </a:rPr>
              <a:t>128</a:t>
            </a:r>
            <a:r>
              <a:rPr lang="ru-RU" sz="2000" u="sng" dirty="0">
                <a:latin typeface="+mn-lt"/>
                <a:cs typeface="+mn-cs"/>
              </a:rPr>
              <a:t> символами </a:t>
            </a:r>
            <a:r>
              <a:rPr lang="ru-RU" sz="2000" dirty="0">
                <a:latin typeface="+mn-lt"/>
                <a:cs typeface="+mn-cs"/>
              </a:rPr>
              <a:t>(Почему</a:t>
            </a:r>
            <a:r>
              <a:rPr lang="en-US" sz="2000" dirty="0">
                <a:latin typeface="+mn-lt"/>
                <a:cs typeface="+mn-cs"/>
              </a:rPr>
              <a:t>?</a:t>
            </a:r>
            <a:r>
              <a:rPr lang="ru-RU" sz="2000" dirty="0">
                <a:latin typeface="+mn-lt"/>
                <a:cs typeface="+mn-cs"/>
              </a:rPr>
              <a:t>)</a:t>
            </a:r>
            <a:endParaRPr lang="en-US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u="sng" dirty="0">
                <a:latin typeface="+mn-lt"/>
                <a:cs typeface="+mn-cs"/>
              </a:rPr>
              <a:t>Максимальное</a:t>
            </a:r>
            <a:r>
              <a:rPr lang="ru-RU" sz="2000" dirty="0">
                <a:latin typeface="+mn-lt"/>
                <a:cs typeface="+mn-cs"/>
              </a:rPr>
              <a:t> число параметров, при запуске КФ, зависит от их размера (какое</a:t>
            </a:r>
            <a:r>
              <a:rPr lang="en-US" sz="2000" dirty="0">
                <a:latin typeface="+mn-lt"/>
                <a:cs typeface="+mn-cs"/>
              </a:rPr>
              <a:t>?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При вводе параметров не допустимы </a:t>
            </a:r>
            <a:r>
              <a:rPr lang="ru-RU" sz="2000" u="sng" dirty="0">
                <a:latin typeface="+mn-lt"/>
                <a:cs typeface="+mn-cs"/>
              </a:rPr>
              <a:t>пробелы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Если в параметре необходим пробел, то весь параметр заключается в двойные кавычки: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/>
              <a:buChar char="Ø"/>
              <a:defRPr/>
            </a:pPr>
            <a:r>
              <a:rPr lang="en-US" sz="2000" dirty="0">
                <a:latin typeface="+mn-lt"/>
                <a:cs typeface="+mn-cs"/>
              </a:rPr>
              <a:t>test.bat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A1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P2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“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Параметр с пробелами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”</a:t>
            </a:r>
            <a:endParaRPr lang="ru-RU" sz="20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/>
              <a:buChar char="Ø"/>
              <a:defRPr/>
            </a:pPr>
            <a:r>
              <a:rPr lang="en-US" sz="2000" b="1" dirty="0">
                <a:latin typeface="+mn-lt"/>
                <a:cs typeface="+mn-cs"/>
              </a:rPr>
              <a:t> </a:t>
            </a:r>
            <a:r>
              <a:rPr lang="ru-RU" sz="2000" b="1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Кодировка вводимых параметров должна совпадать с кодировкой работы режима КС в данном случае</a:t>
            </a:r>
          </a:p>
        </p:txBody>
      </p:sp>
      <p:sp>
        <p:nvSpPr>
          <p:cNvPr id="101383" name="TextBox 1"/>
          <p:cNvSpPr txBox="1">
            <a:spLocks noChangeArrowheads="1"/>
          </p:cNvSpPr>
          <p:nvPr/>
        </p:nvSpPr>
        <p:spPr bwMode="auto">
          <a:xfrm>
            <a:off x="468313" y="5949950"/>
            <a:ext cx="1228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b="1">
                <a:solidFill>
                  <a:srgbClr val="00B0F0"/>
                </a:solidFill>
              </a:rPr>
              <a:t>Заметка!!!</a:t>
            </a: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Заголовок 1"/>
          <p:cNvSpPr>
            <a:spLocks noGrp="1"/>
          </p:cNvSpPr>
          <p:nvPr>
            <p:ph type="title"/>
          </p:nvPr>
        </p:nvSpPr>
        <p:spPr>
          <a:xfrm>
            <a:off x="1042988" y="130175"/>
            <a:ext cx="5976937" cy="706438"/>
          </a:xfrm>
        </p:spPr>
        <p:txBody>
          <a:bodyPr/>
          <a:lstStyle/>
          <a:p>
            <a:pPr eaLnBrk="1" hangingPunct="1"/>
            <a:r>
              <a:rPr lang="ru-RU" altLang="ru-RU"/>
              <a:t>Параметры КФ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47DDB9B3-6CD5-48D1-B453-A52B7DAC248E}" type="slidenum">
              <a:rPr/>
              <a:pPr algn="l">
                <a:defRPr/>
              </a:pPr>
              <a:t>127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323528" y="908720"/>
            <a:ext cx="8577333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Пример</a:t>
            </a:r>
            <a:r>
              <a:rPr lang="ru-RU" sz="2400" dirty="0">
                <a:latin typeface="+mn-lt"/>
                <a:cs typeface="+mn-cs"/>
              </a:rPr>
              <a:t> использования параметров в КФ. Текст КФ (</a:t>
            </a:r>
            <a:r>
              <a:rPr lang="en-US" altLang="ru-RU" sz="2400" dirty="0"/>
              <a:t>three.bat </a:t>
            </a:r>
            <a:r>
              <a:rPr lang="ru-RU" sz="2400" dirty="0">
                <a:latin typeface="+mn-lt"/>
                <a:cs typeface="+mn-cs"/>
              </a:rPr>
              <a:t>):</a:t>
            </a:r>
          </a:p>
          <a:p>
            <a:pPr>
              <a:defRPr/>
            </a:pPr>
            <a:r>
              <a:rPr lang="en-US" sz="2400" dirty="0"/>
              <a:t>ECHO  OFF </a:t>
            </a:r>
            <a:endParaRPr lang="ru-RU" sz="2400" dirty="0"/>
          </a:p>
          <a:p>
            <a:pPr>
              <a:defRPr/>
            </a:pPr>
            <a:r>
              <a:rPr lang="en-US" sz="2400" dirty="0"/>
              <a:t>ECHO  Program Name  - %0</a:t>
            </a:r>
            <a:endParaRPr lang="ru-RU" sz="2400" dirty="0"/>
          </a:p>
          <a:p>
            <a:pPr>
              <a:defRPr/>
            </a:pPr>
            <a:r>
              <a:rPr lang="en-US" sz="2400" dirty="0"/>
              <a:t>ECHO  First Parameter - %1 </a:t>
            </a:r>
            <a:endParaRPr lang="ru-RU" sz="2400" dirty="0"/>
          </a:p>
          <a:p>
            <a:pPr>
              <a:defRPr/>
            </a:pPr>
            <a:r>
              <a:rPr lang="en-US" sz="2400" dirty="0"/>
              <a:t>ECHO  Second Parameter - %2 </a:t>
            </a:r>
            <a:endParaRPr lang="ru-RU" sz="2400" dirty="0"/>
          </a:p>
          <a:p>
            <a:pPr>
              <a:defRPr/>
            </a:pPr>
            <a:r>
              <a:rPr lang="en-US" sz="2400" dirty="0"/>
              <a:t>ECHO  Third Parameter - %3</a:t>
            </a:r>
            <a:endParaRPr lang="ru-RU" sz="2400" dirty="0"/>
          </a:p>
          <a:p>
            <a:pPr>
              <a:defRPr/>
            </a:pPr>
            <a:r>
              <a:rPr lang="ru-RU" sz="2400" u="sng" dirty="0"/>
              <a:t>Запуск и результат</a:t>
            </a:r>
            <a:r>
              <a:rPr lang="ru-RU" sz="2400" dirty="0"/>
              <a:t>:</a:t>
            </a:r>
          </a:p>
          <a:p>
            <a:pPr>
              <a:defRPr/>
            </a:pPr>
            <a:r>
              <a:rPr lang="en-US" altLang="ru-RU" sz="2400" dirty="0"/>
              <a:t>C:\SP_2017\WORK_SP&gt;three.bat </a:t>
            </a:r>
            <a:r>
              <a:rPr lang="en-US" altLang="ru-RU" sz="2400" b="1" dirty="0">
                <a:solidFill>
                  <a:srgbClr val="FF0000"/>
                </a:solidFill>
              </a:rPr>
              <a:t>A1 A2 </a:t>
            </a:r>
            <a:r>
              <a:rPr lang="ru-RU" altLang="ru-RU" sz="2400" b="1" dirty="0">
                <a:solidFill>
                  <a:srgbClr val="FF0000"/>
                </a:solidFill>
              </a:rPr>
              <a:t>"</a:t>
            </a:r>
            <a:r>
              <a:rPr lang="en-US" altLang="ru-RU" sz="2400" b="1" dirty="0">
                <a:solidFill>
                  <a:srgbClr val="FF0000"/>
                </a:solidFill>
              </a:rPr>
              <a:t>A3</a:t>
            </a:r>
            <a:r>
              <a:rPr lang="ru-RU" altLang="ru-RU" sz="2400" b="1" dirty="0">
                <a:solidFill>
                  <a:srgbClr val="FF0000"/>
                </a:solidFill>
              </a:rPr>
              <a:t> - Пробелы"</a:t>
            </a:r>
            <a:endParaRPr lang="en-US" altLang="ru-RU" sz="24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ru-RU" sz="2400" dirty="0"/>
              <a:t>C:\SP_2017\WORK_SP&gt;ECHO  OFF</a:t>
            </a:r>
          </a:p>
          <a:p>
            <a:pPr>
              <a:defRPr/>
            </a:pPr>
            <a:r>
              <a:rPr lang="en-US" altLang="ru-RU" sz="2400" dirty="0"/>
              <a:t> Program Name  - </a:t>
            </a:r>
            <a:r>
              <a:rPr lang="en-US" altLang="ru-RU" sz="2400" b="1" dirty="0">
                <a:solidFill>
                  <a:srgbClr val="FF0000"/>
                </a:solidFill>
              </a:rPr>
              <a:t>three.bat</a:t>
            </a:r>
          </a:p>
          <a:p>
            <a:pPr>
              <a:defRPr/>
            </a:pPr>
            <a:r>
              <a:rPr lang="en-US" altLang="ru-RU" sz="2400" dirty="0"/>
              <a:t> First Parameter - </a:t>
            </a:r>
            <a:r>
              <a:rPr lang="en-US" altLang="ru-RU" sz="2400" b="1" dirty="0">
                <a:solidFill>
                  <a:srgbClr val="FF0000"/>
                </a:solidFill>
              </a:rPr>
              <a:t>A1</a:t>
            </a:r>
          </a:p>
          <a:p>
            <a:pPr>
              <a:defRPr/>
            </a:pPr>
            <a:r>
              <a:rPr lang="en-US" altLang="ru-RU" sz="2400" dirty="0"/>
              <a:t> Second Parameter - </a:t>
            </a:r>
            <a:r>
              <a:rPr lang="en-US" altLang="ru-RU" sz="2400" b="1" dirty="0">
                <a:solidFill>
                  <a:srgbClr val="FF0000"/>
                </a:solidFill>
              </a:rPr>
              <a:t>A2</a:t>
            </a:r>
          </a:p>
          <a:p>
            <a:pPr>
              <a:defRPr/>
            </a:pPr>
            <a:r>
              <a:rPr lang="en-US" altLang="ru-RU" sz="2400" dirty="0"/>
              <a:t> Third Parameter - </a:t>
            </a:r>
            <a:r>
              <a:rPr lang="en-US" altLang="ru-RU" sz="2400" b="1" dirty="0">
                <a:solidFill>
                  <a:srgbClr val="FF0000"/>
                </a:solidFill>
              </a:rPr>
              <a:t>A3</a:t>
            </a:r>
            <a:r>
              <a:rPr lang="ru-RU" altLang="ru-RU" sz="2400" b="1" dirty="0">
                <a:solidFill>
                  <a:srgbClr val="FF0000"/>
                </a:solidFill>
              </a:rPr>
              <a:t> - Пробелы</a:t>
            </a:r>
            <a:endParaRPr lang="en-US" altLang="ru-RU" sz="24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ru-RU" altLang="ru-RU" sz="2400" dirty="0"/>
              <a:t>Для продолжения нажмите любую клавишу . . .</a:t>
            </a:r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Заголовок 1"/>
          <p:cNvSpPr>
            <a:spLocks noGrp="1"/>
          </p:cNvSpPr>
          <p:nvPr>
            <p:ph type="title"/>
          </p:nvPr>
        </p:nvSpPr>
        <p:spPr>
          <a:xfrm>
            <a:off x="2051720" y="31886"/>
            <a:ext cx="5257800" cy="706437"/>
          </a:xfrm>
        </p:spPr>
        <p:txBody>
          <a:bodyPr/>
          <a:lstStyle/>
          <a:p>
            <a:pPr eaLnBrk="1" hangingPunct="1"/>
            <a:r>
              <a:rPr lang="ru-RU" altLang="ru-RU" dirty="0"/>
              <a:t>Завершение КФ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60932" y="404664"/>
            <a:ext cx="585787" cy="365125"/>
          </a:xfrm>
        </p:spPr>
        <p:txBody>
          <a:bodyPr/>
          <a:lstStyle/>
          <a:p>
            <a:pPr algn="l">
              <a:defRPr/>
            </a:pPr>
            <a:fld id="{886AFFCC-3D69-4B82-BCCD-52FA65AD2D47}" type="slidenum">
              <a:rPr/>
              <a:pPr algn="l">
                <a:defRPr/>
              </a:pPr>
              <a:t>128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1052736"/>
            <a:ext cx="8388424" cy="452431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u="sng" dirty="0">
                <a:latin typeface="+mn-lt"/>
                <a:cs typeface="+mn-cs"/>
              </a:rPr>
              <a:t>Завершение</a:t>
            </a:r>
            <a:r>
              <a:rPr lang="ru-RU" sz="2400" dirty="0">
                <a:latin typeface="+mn-lt"/>
                <a:cs typeface="+mn-cs"/>
              </a:rPr>
              <a:t> КФ выполняется директивой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EXIT</a:t>
            </a:r>
            <a:r>
              <a:rPr lang="en-US" sz="2400" dirty="0">
                <a:latin typeface="+mn-lt"/>
                <a:cs typeface="+mn-cs"/>
              </a:rPr>
              <a:t>, </a:t>
            </a:r>
            <a:r>
              <a:rPr lang="ru-RU" sz="2400" dirty="0">
                <a:latin typeface="+mn-lt"/>
                <a:cs typeface="+mn-cs"/>
              </a:rPr>
              <a:t>синтаксис которой имеет вид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en-US" sz="2400" dirty="0">
                <a:latin typeface="+mn-lt"/>
                <a:cs typeface="+mn-cs"/>
              </a:rPr>
              <a:t>CMD.EXE)</a:t>
            </a:r>
            <a:r>
              <a:rPr lang="ru-RU" sz="2400" dirty="0">
                <a:latin typeface="+mn-lt"/>
                <a:cs typeface="+mn-cs"/>
              </a:rPr>
              <a:t>:</a:t>
            </a:r>
            <a:endParaRPr lang="en-US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EXIT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en-US" sz="2400" b="1" dirty="0">
                <a:latin typeface="+mn-lt"/>
                <a:cs typeface="+mn-cs"/>
              </a:rPr>
              <a:t>[</a:t>
            </a:r>
            <a:r>
              <a:rPr lang="en-US" sz="2400" b="1" dirty="0">
                <a:solidFill>
                  <a:srgbClr val="00B0F0"/>
                </a:solidFill>
                <a:latin typeface="+mn-lt"/>
                <a:cs typeface="+mn-cs"/>
              </a:rPr>
              <a:t>/B</a:t>
            </a:r>
            <a:r>
              <a:rPr lang="en-US" sz="2400" dirty="0">
                <a:latin typeface="+mn-lt"/>
                <a:cs typeface="+mn-cs"/>
              </a:rPr>
              <a:t>] [</a:t>
            </a:r>
            <a:r>
              <a:rPr lang="en-US" sz="2400" b="1" dirty="0" err="1">
                <a:solidFill>
                  <a:srgbClr val="00B0F0"/>
                </a:solidFill>
                <a:latin typeface="+mn-lt"/>
                <a:cs typeface="+mn-cs"/>
              </a:rPr>
              <a:t>exitCode</a:t>
            </a:r>
            <a:r>
              <a:rPr lang="en-US" sz="2400" dirty="0">
                <a:latin typeface="+mn-lt"/>
                <a:cs typeface="+mn-cs"/>
              </a:rPr>
              <a:t>]</a:t>
            </a:r>
            <a:r>
              <a:rPr lang="ru-RU" sz="2400" dirty="0">
                <a:latin typeface="+mn-lt"/>
                <a:cs typeface="+mn-cs"/>
              </a:rPr>
              <a:t>, где </a:t>
            </a:r>
            <a:r>
              <a:rPr lang="ru-RU" sz="2400" b="1" dirty="0">
                <a:solidFill>
                  <a:srgbClr val="00B0F0"/>
                </a:solidFill>
                <a:latin typeface="+mn-lt"/>
                <a:cs typeface="+mn-cs"/>
              </a:rPr>
              <a:t>/В</a:t>
            </a:r>
            <a:r>
              <a:rPr lang="ru-RU" sz="2400" dirty="0">
                <a:latin typeface="+mn-lt"/>
                <a:cs typeface="+mn-cs"/>
              </a:rPr>
              <a:t> – что будет завершен КФ и не </a:t>
            </a:r>
            <a:r>
              <a:rPr lang="en-US" sz="2400" dirty="0">
                <a:latin typeface="+mn-lt"/>
                <a:cs typeface="+mn-cs"/>
              </a:rPr>
              <a:t>CMD.EXE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dirty="0" err="1">
                <a:latin typeface="+mn-lt"/>
                <a:cs typeface="+mn-cs"/>
              </a:rPr>
              <a:t>вцелом</a:t>
            </a:r>
            <a:r>
              <a:rPr lang="ru-RU" sz="2400" dirty="0">
                <a:latin typeface="+mn-lt"/>
                <a:cs typeface="+mn-cs"/>
              </a:rPr>
              <a:t>.</a:t>
            </a:r>
            <a:endParaRPr lang="en-US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[</a:t>
            </a:r>
            <a:r>
              <a:rPr lang="en-US" sz="2400" b="1" dirty="0" err="1">
                <a:solidFill>
                  <a:srgbClr val="00B0F0"/>
                </a:solidFill>
                <a:latin typeface="+mn-lt"/>
                <a:cs typeface="+mn-cs"/>
              </a:rPr>
              <a:t>exitCode</a:t>
            </a:r>
            <a:r>
              <a:rPr lang="en-US" sz="2400" dirty="0"/>
              <a:t>] – </a:t>
            </a:r>
            <a:r>
              <a:rPr lang="ru-RU" sz="2400" dirty="0"/>
              <a:t>код возврата, задает значение системной переменной </a:t>
            </a:r>
            <a:r>
              <a:rPr lang="en-US" sz="2400" b="1" dirty="0">
                <a:solidFill>
                  <a:srgbClr val="FF0000"/>
                </a:solidFill>
              </a:rPr>
              <a:t>ERRORLEVEL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, формируемое при завершении вызванного КФ, оно может быть использовано в вызывающем КФ (</a:t>
            </a:r>
            <a:r>
              <a:rPr lang="en-US" sz="2400" dirty="0"/>
              <a:t>IF</a:t>
            </a:r>
            <a:r>
              <a:rPr lang="ru-RU" sz="2400" dirty="0"/>
              <a:t>). Например: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EXIT  - </a:t>
            </a:r>
            <a:r>
              <a:rPr lang="ru-RU" sz="2400" dirty="0"/>
              <a:t>завершение КФ и работы интерпретатора КС</a:t>
            </a:r>
            <a:r>
              <a:rPr lang="en-US" sz="2400" dirty="0"/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EXIT </a:t>
            </a:r>
            <a:r>
              <a:rPr lang="en-US" sz="2400" dirty="0">
                <a:solidFill>
                  <a:srgbClr val="FF0000"/>
                </a:solidFill>
              </a:rPr>
              <a:t>5</a:t>
            </a:r>
            <a:r>
              <a:rPr lang="ru-RU" sz="2400" dirty="0"/>
              <a:t> - завершение КФ и работы интерпретатора КС возврат </a:t>
            </a:r>
            <a:r>
              <a:rPr lang="ru-RU" sz="2400" dirty="0">
                <a:solidFill>
                  <a:srgbClr val="FF0000"/>
                </a:solidFill>
              </a:rPr>
              <a:t>5</a:t>
            </a:r>
            <a:endParaRPr lang="en-US" sz="2400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EXIT /B </a:t>
            </a:r>
            <a:r>
              <a:rPr lang="en-US" sz="2400" dirty="0">
                <a:solidFill>
                  <a:srgbClr val="FF0000"/>
                </a:solidFill>
              </a:rPr>
              <a:t>33</a:t>
            </a:r>
            <a:r>
              <a:rPr lang="en-US" sz="2400" dirty="0"/>
              <a:t> -</a:t>
            </a:r>
            <a:r>
              <a:rPr lang="ru-RU" sz="2400" dirty="0"/>
              <a:t> завершение КФ и возврат из КФ с кодом </a:t>
            </a:r>
            <a:r>
              <a:rPr lang="ru-RU" sz="2400" dirty="0">
                <a:solidFill>
                  <a:srgbClr val="FF0000"/>
                </a:solidFill>
              </a:rPr>
              <a:t>33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B0F0"/>
                </a:solidFill>
              </a:rPr>
              <a:t>ЗАМЕТКА!!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Заголовок 1"/>
          <p:cNvSpPr>
            <a:spLocks noGrp="1"/>
          </p:cNvSpPr>
          <p:nvPr>
            <p:ph type="title"/>
          </p:nvPr>
        </p:nvSpPr>
        <p:spPr>
          <a:xfrm>
            <a:off x="2051720" y="116632"/>
            <a:ext cx="5113337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Ввод и вывод в КФ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0821" y="332656"/>
            <a:ext cx="585787" cy="365125"/>
          </a:xfrm>
        </p:spPr>
        <p:txBody>
          <a:bodyPr/>
          <a:lstStyle/>
          <a:p>
            <a:pPr algn="l">
              <a:defRPr/>
            </a:pPr>
            <a:fld id="{4003E36A-08FE-4D80-B987-58851A69939A}" type="slidenum">
              <a:rPr/>
              <a:pPr algn="l">
                <a:defRPr/>
              </a:pPr>
              <a:t>129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35496" y="846110"/>
            <a:ext cx="9001000" cy="452431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u="sng" dirty="0">
                <a:latin typeface="+mn-lt"/>
                <a:cs typeface="+mn-cs"/>
              </a:rPr>
              <a:t>Вывод</a:t>
            </a:r>
            <a:r>
              <a:rPr lang="ru-RU" sz="2400" dirty="0">
                <a:latin typeface="+mn-lt"/>
                <a:cs typeface="+mn-cs"/>
              </a:rPr>
              <a:t> в КФ выполняется единственной директивой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ECHO</a:t>
            </a:r>
            <a:r>
              <a:rPr lang="en-US" sz="24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ECHO</a:t>
            </a:r>
            <a:r>
              <a:rPr lang="en-US" sz="2400" dirty="0">
                <a:latin typeface="+mn-lt"/>
                <a:cs typeface="+mn-cs"/>
              </a:rPr>
              <a:t> &lt;</a:t>
            </a:r>
            <a:r>
              <a:rPr lang="ru-RU" sz="2400" dirty="0">
                <a:latin typeface="+mn-lt"/>
                <a:cs typeface="+mn-cs"/>
              </a:rPr>
              <a:t>текст для вывода в окно КС</a:t>
            </a:r>
            <a:r>
              <a:rPr lang="en-US" sz="2400" dirty="0">
                <a:latin typeface="+mn-lt"/>
                <a:cs typeface="+mn-cs"/>
              </a:rPr>
              <a:t>&gt;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При выводе переменных КФ они заключаются в %...%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Например (значение(%...%) и текст 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ECHO</a:t>
            </a:r>
            <a:r>
              <a:rPr lang="ru-RU" sz="2400" dirty="0"/>
              <a:t> %</a:t>
            </a:r>
            <a:r>
              <a:rPr lang="en-US" sz="2400" b="1" dirty="0">
                <a:solidFill>
                  <a:srgbClr val="FF0000"/>
                </a:solidFill>
              </a:rPr>
              <a:t>ERRORLEVEL</a:t>
            </a:r>
            <a:r>
              <a:rPr lang="ru-RU" sz="2400" dirty="0"/>
              <a:t>%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ECHO</a:t>
            </a:r>
            <a:r>
              <a:rPr lang="ru-RU" sz="2400" b="1" dirty="0">
                <a:solidFill>
                  <a:srgbClr val="FF0000"/>
                </a:solidFill>
              </a:rPr>
              <a:t> Пример вывода</a:t>
            </a: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/>
              <a:t>Вывод</a:t>
            </a:r>
            <a:r>
              <a:rPr lang="ru-RU" sz="2400" dirty="0"/>
              <a:t> собственной программой на других языках (</a:t>
            </a:r>
            <a:r>
              <a:rPr lang="ru-RU" sz="2400" b="1" dirty="0">
                <a:solidFill>
                  <a:srgbClr val="00B0F0"/>
                </a:solidFill>
              </a:rPr>
              <a:t>Как </a:t>
            </a:r>
            <a:r>
              <a:rPr lang="en-US" sz="2400" b="1" dirty="0">
                <a:solidFill>
                  <a:srgbClr val="00B0F0"/>
                </a:solidFill>
              </a:rPr>
              <a:t>???</a:t>
            </a:r>
            <a:r>
              <a:rPr lang="ru-RU" sz="2400" dirty="0"/>
              <a:t>) 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u="sng" dirty="0">
                <a:latin typeface="+mn-lt"/>
                <a:cs typeface="+mn-cs"/>
              </a:rPr>
              <a:t>Ввод</a:t>
            </a:r>
            <a:r>
              <a:rPr lang="ru-RU" sz="2400" dirty="0">
                <a:latin typeface="+mn-lt"/>
                <a:cs typeface="+mn-cs"/>
              </a:rPr>
              <a:t> в КФ может быть выполнен утилитами (</a:t>
            </a:r>
            <a:r>
              <a:rPr lang="en-US" sz="2400" dirty="0">
                <a:latin typeface="+mn-lt"/>
                <a:cs typeface="+mn-cs"/>
              </a:rPr>
              <a:t>BE, CHOICE</a:t>
            </a:r>
            <a:r>
              <a:rPr lang="ru-RU" sz="2400" dirty="0">
                <a:latin typeface="+mn-lt"/>
                <a:cs typeface="+mn-cs"/>
              </a:rPr>
              <a:t>)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или директивой </a:t>
            </a:r>
            <a:r>
              <a:rPr lang="en-US" sz="2400" dirty="0">
                <a:latin typeface="+mn-lt"/>
                <a:cs typeface="+mn-cs"/>
              </a:rPr>
              <a:t>SET </a:t>
            </a:r>
            <a:r>
              <a:rPr lang="ru-RU" sz="2400" dirty="0">
                <a:latin typeface="+mn-lt"/>
                <a:cs typeface="+mn-cs"/>
              </a:rPr>
              <a:t>в специальном режиме (см. выше и </a:t>
            </a:r>
            <a:r>
              <a:rPr lang="en-US" sz="2400" b="1" dirty="0">
                <a:solidFill>
                  <a:srgbClr val="00B0F0"/>
                </a:solidFill>
                <a:latin typeface="+mn-lt"/>
                <a:cs typeface="+mn-cs"/>
              </a:rPr>
              <a:t>Help</a:t>
            </a:r>
            <a:r>
              <a:rPr lang="ru-RU" sz="2400" dirty="0">
                <a:latin typeface="+mn-lt"/>
                <a:cs typeface="+mn-cs"/>
              </a:rPr>
              <a:t>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SET /P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VAR</a:t>
            </a:r>
            <a:r>
              <a:rPr lang="en-US" sz="2400" dirty="0">
                <a:latin typeface="+mn-lt"/>
                <a:cs typeface="+mn-cs"/>
              </a:rPr>
              <a:t>=[&lt;</a:t>
            </a:r>
            <a:r>
              <a:rPr lang="ru-RU" sz="2400" dirty="0">
                <a:latin typeface="+mn-lt"/>
                <a:cs typeface="+mn-cs"/>
              </a:rPr>
              <a:t>подсказка</a:t>
            </a:r>
            <a:r>
              <a:rPr lang="en-US" sz="2400" dirty="0">
                <a:latin typeface="+mn-lt"/>
                <a:cs typeface="+mn-cs"/>
              </a:rPr>
              <a:t>&gt;]</a:t>
            </a:r>
            <a:endParaRPr lang="ru-RU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400" u="sng" dirty="0">
                <a:latin typeface="+mn-lt"/>
                <a:cs typeface="+mn-cs"/>
              </a:rPr>
              <a:t>Ввод</a:t>
            </a:r>
            <a:r>
              <a:rPr lang="ru-RU" sz="2400" dirty="0">
                <a:latin typeface="+mn-lt"/>
                <a:cs typeface="+mn-cs"/>
              </a:rPr>
              <a:t> с </a:t>
            </a:r>
            <a:r>
              <a:rPr lang="ru-RU" sz="2400" dirty="0"/>
              <a:t>утилитами (</a:t>
            </a:r>
            <a:r>
              <a:rPr lang="en-US" sz="2400" dirty="0"/>
              <a:t>BE, CHOICE</a:t>
            </a:r>
            <a:r>
              <a:rPr lang="ru-RU" sz="2400" dirty="0"/>
              <a:t>) рассмотрен в Общих МУ по СП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/>
              <a:t>Ввод</a:t>
            </a:r>
            <a:r>
              <a:rPr lang="ru-RU" sz="2400" dirty="0"/>
              <a:t> собственной программой на других языках (</a:t>
            </a:r>
            <a:r>
              <a:rPr lang="ru-RU" sz="2400" b="1" dirty="0">
                <a:solidFill>
                  <a:srgbClr val="00B0F0"/>
                </a:solidFill>
              </a:rPr>
              <a:t>Как </a:t>
            </a:r>
            <a:r>
              <a:rPr lang="en-US" sz="2400" b="1" dirty="0">
                <a:solidFill>
                  <a:srgbClr val="00B0F0"/>
                </a:solidFill>
              </a:rPr>
              <a:t>???</a:t>
            </a:r>
            <a:r>
              <a:rPr lang="ru-RU" sz="2400" dirty="0"/>
              <a:t>) </a:t>
            </a:r>
            <a:r>
              <a:rPr lang="ru-RU" sz="2400" dirty="0">
                <a:latin typeface="+mn-lt"/>
                <a:cs typeface="+mn-cs"/>
              </a:rPr>
              <a:t> 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259632" y="-99392"/>
            <a:ext cx="6264696" cy="635000"/>
          </a:xfrm>
        </p:spPr>
        <p:txBody>
          <a:bodyPr/>
          <a:lstStyle/>
          <a:p>
            <a:r>
              <a:rPr lang="ru-RU" altLang="ru-RU" sz="3600" dirty="0"/>
              <a:t>Актуальные темы (2018</a:t>
            </a:r>
            <a:r>
              <a:rPr lang="en-US" altLang="ru-RU" sz="3600" dirty="0"/>
              <a:t> -1</a:t>
            </a:r>
            <a:r>
              <a:rPr lang="ru-RU" altLang="ru-RU" sz="3600" dirty="0"/>
              <a:t>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035604" cy="5616624"/>
          </a:xfrm>
        </p:spPr>
        <p:txBody>
          <a:bodyPr/>
          <a:lstStyle/>
          <a:p>
            <a:r>
              <a:rPr lang="ru-RU" altLang="ru-RU" sz="2300" dirty="0">
                <a:hlinkClick r:id="rId2" action="ppaction://hlinksldjump"/>
              </a:rPr>
              <a:t>Общие вопросы </a:t>
            </a:r>
            <a:r>
              <a:rPr lang="ru-RU" altLang="ru-RU" sz="2300" dirty="0"/>
              <a:t>(</a:t>
            </a:r>
            <a:r>
              <a:rPr lang="ru-RU" altLang="ru-RU" sz="2300" dirty="0">
                <a:hlinkClick r:id="rId3" action="ppaction://hlinksldjump"/>
              </a:rPr>
              <a:t>Цели курса </a:t>
            </a:r>
            <a:r>
              <a:rPr lang="ru-RU" altLang="ru-RU" sz="2300" dirty="0"/>
              <a:t>,</a:t>
            </a:r>
            <a:r>
              <a:rPr lang="ru-RU" altLang="ru-RU" sz="2300" dirty="0">
                <a:hlinkClick r:id="rId4" action="ppaction://hlinksldjump"/>
              </a:rPr>
              <a:t>введение</a:t>
            </a:r>
            <a:r>
              <a:rPr lang="ru-RU" altLang="ru-RU" sz="2300" dirty="0"/>
              <a:t>/</a:t>
            </a:r>
            <a:r>
              <a:rPr lang="ru-RU" altLang="ru-RU" sz="2300" dirty="0">
                <a:hlinkClick r:id="rId5" action="ppaction://hlinksldjump"/>
              </a:rPr>
              <a:t>вступление</a:t>
            </a:r>
            <a:r>
              <a:rPr lang="ru-RU" altLang="ru-RU" sz="2300" dirty="0"/>
              <a:t> в СП)</a:t>
            </a:r>
          </a:p>
          <a:p>
            <a:r>
              <a:rPr lang="ru-RU" altLang="ru-RU" sz="2300" dirty="0">
                <a:hlinkClick r:id="rId6" action="ppaction://hlinksldjump"/>
              </a:rPr>
              <a:t>Состав </a:t>
            </a:r>
            <a:r>
              <a:rPr lang="ru-RU" altLang="ru-RU" sz="2300" dirty="0"/>
              <a:t>курса (7-9) </a:t>
            </a:r>
            <a:r>
              <a:rPr lang="ru-RU" altLang="ru-RU" sz="2300" dirty="0">
                <a:hlinkClick r:id="rId2" action="ppaction://hlinksldjump"/>
              </a:rPr>
              <a:t>Общее по СП. </a:t>
            </a:r>
            <a:r>
              <a:rPr lang="ru-RU" altLang="ru-RU" sz="2300" dirty="0">
                <a:hlinkClick r:id="rId7" action="ppaction://hlinksldjump"/>
              </a:rPr>
              <a:t>Сайт </a:t>
            </a:r>
            <a:r>
              <a:rPr lang="ru-RU" altLang="ru-RU" sz="2300" dirty="0"/>
              <a:t>дисциплины СП</a:t>
            </a:r>
            <a:r>
              <a:rPr lang="ru-RU" altLang="ru-RU" sz="2300" dirty="0">
                <a:hlinkClick r:id="rId2" action="ppaction://hlinksldjump"/>
              </a:rPr>
              <a:t> </a:t>
            </a:r>
            <a:endParaRPr lang="ru-RU" altLang="ru-RU" sz="2300" dirty="0"/>
          </a:p>
          <a:p>
            <a:r>
              <a:rPr lang="ru-RU" altLang="ru-RU" sz="2300" dirty="0">
                <a:hlinkClick r:id="rId8" action="ppaction://hlinksldjump"/>
              </a:rPr>
              <a:t>ЛР курса </a:t>
            </a:r>
            <a:r>
              <a:rPr lang="ru-RU" altLang="ru-RU" sz="2300" dirty="0"/>
              <a:t>СП </a:t>
            </a:r>
            <a:r>
              <a:rPr lang="ru-RU" altLang="ru-RU" sz="2300" dirty="0">
                <a:hlinkClick r:id="rId9" action="ppaction://hlinksldjump"/>
              </a:rPr>
              <a:t>ЛК  СП</a:t>
            </a:r>
            <a:r>
              <a:rPr lang="en-US" altLang="ru-RU" sz="2300" dirty="0">
                <a:hlinkClick r:id="rId9" action="ppaction://hlinksldjump"/>
              </a:rPr>
              <a:t> </a:t>
            </a:r>
            <a:r>
              <a:rPr lang="ru-RU" altLang="ru-RU" sz="2300" dirty="0"/>
              <a:t>о </a:t>
            </a:r>
            <a:r>
              <a:rPr lang="ru-RU" altLang="ru-RU" sz="2300" dirty="0">
                <a:hlinkClick r:id="rId10" action="ppaction://hlinksldjump"/>
              </a:rPr>
              <a:t>ТЗ КР</a:t>
            </a:r>
            <a:r>
              <a:rPr lang="ru-RU" altLang="ru-RU" sz="2300" dirty="0"/>
              <a:t> и о </a:t>
            </a:r>
            <a:r>
              <a:rPr lang="ru-RU" altLang="ru-RU" sz="2300" dirty="0">
                <a:hlinkClick r:id="rId11" action="ppaction://hlinksldjump"/>
              </a:rPr>
              <a:t>Листах КР</a:t>
            </a:r>
            <a:endParaRPr lang="ru-RU" altLang="ru-RU" sz="2300" dirty="0"/>
          </a:p>
          <a:p>
            <a:r>
              <a:rPr lang="ru-RU" altLang="ru-RU" sz="2300" dirty="0">
                <a:hlinkClick r:id="rId12" action="ppaction://hlinksldjump"/>
              </a:rPr>
              <a:t>Аббревиатура </a:t>
            </a:r>
            <a:r>
              <a:rPr lang="ru-RU" altLang="ru-RU" sz="2300" dirty="0"/>
              <a:t>СП и </a:t>
            </a:r>
            <a:r>
              <a:rPr lang="ru-RU" altLang="ru-RU" sz="2300" dirty="0">
                <a:hlinkClick r:id="rId13" action="ppaction://hlinksldjump"/>
              </a:rPr>
              <a:t>языки СП</a:t>
            </a:r>
            <a:r>
              <a:rPr lang="ru-RU" altLang="ru-RU" sz="2300" dirty="0"/>
              <a:t> , </a:t>
            </a:r>
            <a:r>
              <a:rPr lang="ru-RU" altLang="ru-RU" sz="2300" dirty="0">
                <a:hlinkClick r:id="rId14" action="ppaction://hlinksldjump"/>
              </a:rPr>
              <a:t>СП</a:t>
            </a:r>
            <a:r>
              <a:rPr lang="ru-RU" altLang="ru-RU" sz="2300" dirty="0"/>
              <a:t>(Ассемблер</a:t>
            </a:r>
            <a:r>
              <a:rPr lang="en-US" altLang="ru-RU" sz="2300" dirty="0"/>
              <a:t>?</a:t>
            </a:r>
            <a:r>
              <a:rPr lang="ru-RU" altLang="ru-RU" sz="2300" dirty="0"/>
              <a:t>)</a:t>
            </a:r>
            <a:r>
              <a:rPr lang="en-US" altLang="ru-RU" sz="2300" dirty="0"/>
              <a:t>. </a:t>
            </a:r>
            <a:r>
              <a:rPr lang="ru-RU" altLang="ru-RU" sz="2300" dirty="0">
                <a:hlinkClick r:id="rId15" action="ppaction://hlinksldjump"/>
              </a:rPr>
              <a:t>ЯП</a:t>
            </a:r>
            <a:r>
              <a:rPr lang="ru-RU" altLang="ru-RU" sz="2300" dirty="0"/>
              <a:t>, </a:t>
            </a:r>
            <a:r>
              <a:rPr lang="ru-RU" altLang="ru-RU" sz="2300" dirty="0">
                <a:hlinkClick r:id="rId16" action="ppaction://hlinksldjump"/>
              </a:rPr>
              <a:t>СП</a:t>
            </a:r>
            <a:endParaRPr lang="ru-RU" altLang="ru-RU" sz="2300" dirty="0"/>
          </a:p>
          <a:p>
            <a:r>
              <a:rPr lang="ru-RU" altLang="ru-RU" sz="2300" dirty="0">
                <a:hlinkClick r:id="rId17" action="ppaction://hlinksldjump"/>
              </a:rPr>
              <a:t>КР СП </a:t>
            </a:r>
            <a:r>
              <a:rPr lang="ru-RU" altLang="ru-RU" sz="2300" dirty="0"/>
              <a:t>(</a:t>
            </a:r>
            <a:r>
              <a:rPr lang="ru-RU" altLang="ru-RU" sz="2300" dirty="0">
                <a:hlinkClick r:id="rId18" action="ppaction://hlinksldjump"/>
              </a:rPr>
              <a:t>КР Содержание</a:t>
            </a:r>
            <a:r>
              <a:rPr lang="ru-RU" altLang="ru-RU" sz="2300" dirty="0"/>
              <a:t>)</a:t>
            </a:r>
            <a:r>
              <a:rPr lang="en-US" altLang="ru-RU" sz="2300" dirty="0"/>
              <a:t>.</a:t>
            </a:r>
            <a:r>
              <a:rPr lang="ru-RU" altLang="ru-RU" sz="2300" dirty="0"/>
              <a:t> Испытания, защита, демонстрация, РК КР.</a:t>
            </a:r>
          </a:p>
          <a:p>
            <a:r>
              <a:rPr lang="ru-RU" altLang="ru-RU" sz="2300" dirty="0">
                <a:hlinkClick r:id="rId19" action="ppaction://hlinksldjump"/>
              </a:rPr>
              <a:t>РК СП </a:t>
            </a:r>
            <a:r>
              <a:rPr lang="ru-RU" altLang="ru-RU" sz="2300" dirty="0"/>
              <a:t> 2 РК (Рубежный контроль)</a:t>
            </a:r>
          </a:p>
          <a:p>
            <a:r>
              <a:rPr lang="ru-RU" altLang="ru-RU" sz="2300" dirty="0">
                <a:hlinkClick r:id="rId20" action="ppaction://hlinksldjump"/>
              </a:rPr>
              <a:t>Литература </a:t>
            </a:r>
            <a:r>
              <a:rPr lang="ru-RU" altLang="ru-RU" sz="2300" dirty="0"/>
              <a:t>- три слайда и </a:t>
            </a:r>
            <a:r>
              <a:rPr lang="ru-RU" altLang="ru-RU" sz="2300" dirty="0">
                <a:hlinkClick r:id="rId21" action="ppaction://hlinksldjump"/>
              </a:rPr>
              <a:t>Софт дисциплины </a:t>
            </a:r>
            <a:r>
              <a:rPr lang="ru-RU" altLang="ru-RU" sz="2300" dirty="0"/>
              <a:t>(</a:t>
            </a:r>
            <a:r>
              <a:rPr lang="ru-RU" altLang="ru-RU" sz="2300" dirty="0">
                <a:solidFill>
                  <a:srgbClr val="FF0000"/>
                </a:solidFill>
              </a:rPr>
              <a:t>!!</a:t>
            </a:r>
            <a:r>
              <a:rPr lang="ru-RU" altLang="ru-RU" sz="2300" dirty="0"/>
              <a:t>)</a:t>
            </a:r>
          </a:p>
          <a:p>
            <a:r>
              <a:rPr lang="ru-RU" altLang="ru-RU" sz="2300" dirty="0">
                <a:hlinkClick r:id="rId8" action="ppaction://hlinksldjump"/>
              </a:rPr>
              <a:t>ЛР №1 </a:t>
            </a:r>
            <a:r>
              <a:rPr lang="ru-RU" altLang="ru-RU" sz="2300" dirty="0"/>
              <a:t>(</a:t>
            </a:r>
            <a:r>
              <a:rPr lang="ru-RU" altLang="ru-RU" sz="2300" dirty="0">
                <a:hlinkClick r:id="rId22" action="ppaction://hlinksldjump"/>
              </a:rPr>
              <a:t>Общее</a:t>
            </a:r>
            <a:r>
              <a:rPr lang="ru-RU" altLang="ru-RU" sz="2300" dirty="0"/>
              <a:t> ЛР, </a:t>
            </a:r>
            <a:r>
              <a:rPr lang="ru-RU" altLang="ru-RU" sz="2300" dirty="0">
                <a:hlinkClick r:id="rId23" action="ppaction://hlinksldjump"/>
              </a:rPr>
              <a:t>Справочники</a:t>
            </a:r>
            <a:r>
              <a:rPr lang="ru-RU" altLang="ru-RU" sz="2300" dirty="0"/>
              <a:t>, </a:t>
            </a:r>
            <a:r>
              <a:rPr lang="ru-RU" altLang="ru-RU" sz="2300" dirty="0">
                <a:hlinkClick r:id="rId24" action="ppaction://hlinksldjump"/>
              </a:rPr>
              <a:t>Справки</a:t>
            </a:r>
            <a:r>
              <a:rPr lang="ru-RU" altLang="ru-RU" sz="2300" dirty="0"/>
              <a:t>)</a:t>
            </a:r>
          </a:p>
          <a:p>
            <a:r>
              <a:rPr lang="ru-RU" altLang="ru-RU" sz="2300" dirty="0">
                <a:hlinkClick r:id="rId8" action="ppaction://hlinksldjump"/>
              </a:rPr>
              <a:t>ЛР №2</a:t>
            </a:r>
            <a:r>
              <a:rPr lang="ru-RU" altLang="ru-RU" sz="2300" dirty="0"/>
              <a:t> (</a:t>
            </a:r>
            <a:r>
              <a:rPr lang="ru-RU" altLang="ru-RU" sz="2300" dirty="0">
                <a:hlinkClick r:id="rId25" action="ppaction://hlinksldjump"/>
              </a:rPr>
              <a:t>ЯУЗА</a:t>
            </a:r>
            <a:r>
              <a:rPr lang="ru-RU" altLang="ru-RU" sz="2300" dirty="0"/>
              <a:t>, </a:t>
            </a:r>
            <a:r>
              <a:rPr lang="ru-RU" altLang="ru-RU" sz="2300" dirty="0">
                <a:hlinkClick r:id="rId26" action="ppaction://hlinksldjump"/>
              </a:rPr>
              <a:t>язык КФ</a:t>
            </a:r>
            <a:r>
              <a:rPr lang="ru-RU" altLang="ru-RU" sz="2300" dirty="0"/>
              <a:t>).</a:t>
            </a:r>
          </a:p>
          <a:p>
            <a:r>
              <a:rPr lang="ru-RU" altLang="ru-RU" sz="2300" dirty="0">
                <a:hlinkClick r:id="rId27" action="ppaction://hlinksldjump"/>
              </a:rPr>
              <a:t>Русификация </a:t>
            </a:r>
            <a:r>
              <a:rPr lang="ru-RU" altLang="ru-RU" sz="2300" dirty="0"/>
              <a:t>в/вывода и </a:t>
            </a:r>
            <a:r>
              <a:rPr lang="ru-RU" altLang="ru-RU" sz="2300" dirty="0">
                <a:hlinkClick r:id="rId28" action="ppaction://hlinksldjump"/>
              </a:rPr>
              <a:t>комментариев</a:t>
            </a:r>
            <a:r>
              <a:rPr lang="ru-RU" altLang="ru-RU" sz="2300" dirty="0"/>
              <a:t> </a:t>
            </a:r>
            <a:r>
              <a:rPr lang="en-US" altLang="ru-RU" sz="2300" dirty="0"/>
              <a:t>, </a:t>
            </a:r>
            <a:r>
              <a:rPr lang="ru-RU" altLang="ru-RU" sz="2300" dirty="0"/>
              <a:t>(</a:t>
            </a:r>
            <a:r>
              <a:rPr lang="en-US" altLang="ru-RU" sz="2300" dirty="0"/>
              <a:t>AS_EDIT.EXE</a:t>
            </a:r>
            <a:r>
              <a:rPr lang="ru-RU" altLang="ru-RU" sz="2300" dirty="0"/>
              <a:t>).</a:t>
            </a:r>
          </a:p>
          <a:p>
            <a:r>
              <a:rPr lang="ru-RU" altLang="ru-RU" sz="2300" dirty="0">
                <a:hlinkClick r:id="rId29" action="ppaction://hlinksldjump"/>
              </a:rPr>
              <a:t>Модели </a:t>
            </a:r>
            <a:r>
              <a:rPr lang="ru-RU" altLang="ru-RU" sz="2300" dirty="0"/>
              <a:t>обзор (Для программиста)</a:t>
            </a:r>
            <a:endParaRPr lang="en-US" altLang="ru-RU" sz="2300" dirty="0"/>
          </a:p>
          <a:p>
            <a:r>
              <a:rPr lang="ru-RU" altLang="ru-RU" sz="2300" dirty="0"/>
              <a:t>Первая </a:t>
            </a:r>
            <a:r>
              <a:rPr lang="ru-RU" altLang="ru-RU" sz="2300" dirty="0">
                <a:hlinkClick r:id="rId30" action="ppaction://hlinksldjump"/>
              </a:rPr>
              <a:t>команда </a:t>
            </a:r>
            <a:r>
              <a:rPr lang="ru-RU" altLang="ru-RU" sz="2300" dirty="0"/>
              <a:t>и </a:t>
            </a:r>
            <a:r>
              <a:rPr lang="ru-RU" altLang="ru-RU" sz="2300" dirty="0">
                <a:hlinkClick r:id="rId31" action="ppaction://hlinksldjump"/>
              </a:rPr>
              <a:t>программа </a:t>
            </a:r>
            <a:r>
              <a:rPr lang="ru-RU" altLang="ru-RU" sz="2300" dirty="0"/>
              <a:t>на Ассемблере</a:t>
            </a:r>
            <a:r>
              <a:rPr lang="en-US" altLang="ru-RU" sz="2300" dirty="0"/>
              <a:t> (</a:t>
            </a:r>
            <a:r>
              <a:rPr lang="ru-RU" altLang="ru-RU" sz="2300" dirty="0">
                <a:hlinkClick r:id="rId32" action="ppaction://hlinksldjump"/>
              </a:rPr>
              <a:t>Общее меню</a:t>
            </a:r>
            <a:r>
              <a:rPr lang="en-US" altLang="ru-RU" sz="2300" dirty="0"/>
              <a:t>)</a:t>
            </a:r>
            <a:r>
              <a:rPr lang="ru-RU" altLang="ru-RU" sz="2300" dirty="0"/>
              <a:t>.</a:t>
            </a:r>
          </a:p>
          <a:p>
            <a:r>
              <a:rPr lang="ru-RU" altLang="ru-RU" sz="2300" dirty="0">
                <a:hlinkClick r:id="rId33" action="ppaction://hlinksldjump"/>
              </a:rPr>
              <a:t>ФМ</a:t>
            </a:r>
            <a:r>
              <a:rPr lang="en-US" altLang="ru-RU" sz="2300" dirty="0">
                <a:hlinkClick r:id="rId33" action="ppaction://hlinksldjump"/>
              </a:rPr>
              <a:t> - </a:t>
            </a:r>
            <a:r>
              <a:rPr lang="ru-RU" altLang="ru-RU" sz="2300" dirty="0">
                <a:hlinkClick r:id="rId34" action="ppaction://hlinksldjump"/>
              </a:rPr>
              <a:t>Возможности </a:t>
            </a:r>
            <a:r>
              <a:rPr lang="ru-RU" altLang="ru-RU" sz="2300" dirty="0">
                <a:hlinkClick r:id="rId33" action="ppaction://hlinksldjump"/>
              </a:rPr>
              <a:t>(</a:t>
            </a:r>
            <a:r>
              <a:rPr lang="en-US" altLang="ru-RU" sz="2300" dirty="0">
                <a:hlinkClick r:id="rId35" action="ppaction://hlinksldjump"/>
              </a:rPr>
              <a:t>FAR</a:t>
            </a:r>
            <a:r>
              <a:rPr lang="en-US" altLang="ru-RU" sz="2300" dirty="0">
                <a:hlinkClick r:id="rId33" action="ppaction://hlinksldjump"/>
              </a:rPr>
              <a:t>, </a:t>
            </a:r>
            <a:r>
              <a:rPr lang="en-US" altLang="ru-RU" sz="2300" dirty="0">
                <a:hlinkClick r:id="rId36" action="ppaction://hlinksldjump"/>
              </a:rPr>
              <a:t>VC</a:t>
            </a:r>
            <a:r>
              <a:rPr lang="en-US" altLang="ru-RU" sz="2300" dirty="0">
                <a:hlinkClick r:id="rId33" action="ppaction://hlinksldjump"/>
              </a:rPr>
              <a:t>, </a:t>
            </a:r>
            <a:r>
              <a:rPr lang="en-US" altLang="ru-RU" sz="2300" dirty="0">
                <a:hlinkClick r:id="rId37" action="ppaction://hlinksldjump"/>
              </a:rPr>
              <a:t>TC</a:t>
            </a:r>
            <a:r>
              <a:rPr lang="en-US" altLang="ru-RU" sz="2300" dirty="0">
                <a:hlinkClick r:id="rId33" action="ppaction://hlinksldjump"/>
              </a:rPr>
              <a:t>, </a:t>
            </a:r>
            <a:r>
              <a:rPr lang="en-US" altLang="ru-RU" sz="2300" dirty="0">
                <a:hlinkClick r:id="rId38" action="ppaction://hlinksldjump"/>
              </a:rPr>
              <a:t>PS</a:t>
            </a:r>
            <a:r>
              <a:rPr lang="ru-RU" altLang="ru-RU" sz="2300" dirty="0">
                <a:hlinkClick r:id="rId33" action="ppaction://hlinksldjump"/>
              </a:rPr>
              <a:t>) </a:t>
            </a:r>
            <a:r>
              <a:rPr lang="ru-RU" altLang="ru-RU" sz="2300" dirty="0"/>
              <a:t>. </a:t>
            </a:r>
            <a:r>
              <a:rPr lang="ru-RU" altLang="ru-RU" sz="2300" dirty="0">
                <a:hlinkClick r:id="rId39" action="ppaction://hlinksldjump"/>
              </a:rPr>
              <a:t>Ввод команд </a:t>
            </a:r>
            <a:r>
              <a:rPr lang="ru-RU" altLang="ru-RU" sz="2300" dirty="0"/>
              <a:t>ОС и запуск программ.</a:t>
            </a:r>
          </a:p>
          <a:p>
            <a:endParaRPr lang="ru-RU" altLang="ru-RU" sz="2300" dirty="0"/>
          </a:p>
        </p:txBody>
      </p:sp>
    </p:spTree>
    <p:extLst>
      <p:ext uri="{BB962C8B-B14F-4D97-AF65-F5344CB8AC3E}">
        <p14:creationId xmlns:p14="http://schemas.microsoft.com/office/powerpoint/2010/main" val="1099157930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Заголовок 1"/>
          <p:cNvSpPr>
            <a:spLocks noGrp="1"/>
          </p:cNvSpPr>
          <p:nvPr>
            <p:ph type="title"/>
          </p:nvPr>
        </p:nvSpPr>
        <p:spPr>
          <a:xfrm>
            <a:off x="719079" y="0"/>
            <a:ext cx="7272807" cy="706438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altLang="ru-RU" sz="2800" dirty="0"/>
              <a:t>Пример </a:t>
            </a:r>
            <a:r>
              <a:rPr lang="ru-RU" altLang="ru-RU" sz="2800" b="1" dirty="0">
                <a:solidFill>
                  <a:srgbClr val="FF0000"/>
                </a:solidFill>
              </a:rPr>
              <a:t>реального</a:t>
            </a:r>
            <a:r>
              <a:rPr lang="ru-RU" altLang="ru-RU" sz="2800" dirty="0"/>
              <a:t> КФ Для копирования и архивирования  БД (</a:t>
            </a:r>
            <a:r>
              <a:rPr lang="ru-RU" altLang="ru-RU" sz="2800" dirty="0">
                <a:hlinkClick r:id="rId3" action="ppaction://hlinksldjump"/>
              </a:rPr>
              <a:t>Структура</a:t>
            </a:r>
            <a:r>
              <a:rPr lang="ru-RU" altLang="ru-RU" sz="2800" dirty="0"/>
              <a:t>). </a:t>
            </a:r>
            <a:r>
              <a:rPr lang="ru-RU" altLang="ru-RU" sz="2800" dirty="0">
                <a:hlinkClick r:id="rId4" action="ppaction://hlinksldjump"/>
              </a:rPr>
              <a:t>Запуск</a:t>
            </a:r>
            <a:endParaRPr lang="ru-RU" alt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503" y="260648"/>
            <a:ext cx="585787" cy="365125"/>
          </a:xfrm>
        </p:spPr>
        <p:txBody>
          <a:bodyPr/>
          <a:lstStyle/>
          <a:p>
            <a:pPr algn="l">
              <a:defRPr/>
            </a:pPr>
            <a:fld id="{8736CDC5-D6FA-475F-9022-3E86B7CA4E3F}" type="slidenum">
              <a:rPr/>
              <a:pPr algn="l">
                <a:defRPr/>
              </a:pPr>
              <a:t>130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107504" y="914211"/>
            <a:ext cx="8784976" cy="54476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200" dirty="0"/>
              <a:t>REM </a:t>
            </a:r>
            <a:r>
              <a:rPr lang="ru-RU" sz="1200" b="1" dirty="0">
                <a:solidFill>
                  <a:srgbClr val="00B0F0"/>
                </a:solidFill>
              </a:rPr>
              <a:t>Копирование</a:t>
            </a:r>
            <a:r>
              <a:rPr lang="ru-RU" sz="1200" dirty="0"/>
              <a:t> БД (</a:t>
            </a:r>
            <a:r>
              <a:rPr lang="en-US" sz="1200" b="1" dirty="0">
                <a:solidFill>
                  <a:srgbClr val="FF0000"/>
                </a:solidFill>
              </a:rPr>
              <a:t>startBackup.bat</a:t>
            </a:r>
            <a:r>
              <a:rPr lang="en-US" sz="1200" dirty="0"/>
              <a:t>)</a:t>
            </a:r>
            <a:r>
              <a:rPr lang="ru-RU" sz="1200" dirty="0"/>
              <a:t>   </a:t>
            </a:r>
            <a:r>
              <a:rPr lang="ru-RU" sz="1200" b="1" dirty="0">
                <a:solidFill>
                  <a:srgbClr val="00B0F0"/>
                </a:solidFill>
              </a:rPr>
              <a:t>ШАГ 1 </a:t>
            </a:r>
            <a:endParaRPr lang="en-US" sz="1200" dirty="0"/>
          </a:p>
          <a:p>
            <a:pPr>
              <a:defRPr/>
            </a:pPr>
            <a:r>
              <a:rPr lang="en-US" sz="1200" dirty="0"/>
              <a:t>c:</a:t>
            </a:r>
          </a:p>
          <a:p>
            <a:pPr>
              <a:defRPr/>
            </a:pPr>
            <a:r>
              <a:rPr lang="en-US" sz="1200" dirty="0"/>
              <a:t>cd ..</a:t>
            </a:r>
          </a:p>
          <a:p>
            <a:pPr>
              <a:defRPr/>
            </a:pPr>
            <a:r>
              <a:rPr lang="en-US" sz="1200" dirty="0"/>
              <a:t>cd "c:\Program Files\Gupta\Sqlbase901 "</a:t>
            </a:r>
          </a:p>
          <a:p>
            <a:pPr>
              <a:defRPr/>
            </a:pPr>
            <a:r>
              <a:rPr lang="en-US" sz="1200" b="1" dirty="0">
                <a:solidFill>
                  <a:srgbClr val="FF0000"/>
                </a:solidFill>
              </a:rPr>
              <a:t>sqltalk.exe</a:t>
            </a:r>
            <a:r>
              <a:rPr lang="en-US" sz="1200" dirty="0"/>
              <a:t> BAT INPUT=c:\backupKD\backupmid.sql</a:t>
            </a:r>
            <a:r>
              <a:rPr lang="ru-RU" sz="1200" dirty="0"/>
              <a:t>  </a:t>
            </a:r>
            <a:r>
              <a:rPr lang="ru-RU" sz="1200" b="1" dirty="0">
                <a:solidFill>
                  <a:srgbClr val="00B0F0"/>
                </a:solidFill>
              </a:rPr>
              <a:t>ШАГ 1</a:t>
            </a:r>
            <a:r>
              <a:rPr lang="en-US" sz="1200" dirty="0"/>
              <a:t> </a:t>
            </a:r>
          </a:p>
          <a:p>
            <a:pPr>
              <a:defRPr/>
            </a:pPr>
            <a:r>
              <a:rPr lang="en-US" sz="1200" dirty="0"/>
              <a:t>REM </a:t>
            </a:r>
            <a:r>
              <a:rPr lang="ru-RU" sz="1200" b="1" dirty="0">
                <a:solidFill>
                  <a:srgbClr val="00B0F0"/>
                </a:solidFill>
              </a:rPr>
              <a:t>Копии файлов </a:t>
            </a:r>
            <a:r>
              <a:rPr lang="ru-RU" sz="1200" dirty="0"/>
              <a:t>(</a:t>
            </a:r>
            <a:r>
              <a:rPr lang="en-US" sz="1200" b="1" dirty="0">
                <a:solidFill>
                  <a:srgbClr val="FF0000"/>
                </a:solidFill>
              </a:rPr>
              <a:t>copyFile.bat</a:t>
            </a:r>
            <a:r>
              <a:rPr lang="en-US" sz="1200" dirty="0"/>
              <a:t>)</a:t>
            </a:r>
          </a:p>
          <a:p>
            <a:pPr>
              <a:defRPr/>
            </a:pPr>
            <a:r>
              <a:rPr lang="en-US" sz="1200" dirty="0"/>
              <a:t>Echo %1 %2</a:t>
            </a:r>
          </a:p>
          <a:p>
            <a:pPr>
              <a:defRPr/>
            </a:pPr>
            <a:r>
              <a:rPr lang="en-US" sz="1200" dirty="0"/>
              <a:t>cd c:\BackKadrCopy</a:t>
            </a:r>
          </a:p>
          <a:p>
            <a:pPr>
              <a:defRPr/>
            </a:pPr>
            <a:r>
              <a:rPr lang="en-US" sz="1200" dirty="0"/>
              <a:t>copy c:\BACKUPKD\2017\%2\midkadr.zip</a:t>
            </a:r>
          </a:p>
          <a:p>
            <a:pPr>
              <a:defRPr/>
            </a:pPr>
            <a:r>
              <a:rPr lang="en-US" sz="1200" dirty="0"/>
              <a:t>cd ..\..\</a:t>
            </a:r>
          </a:p>
          <a:p>
            <a:pPr>
              <a:defRPr/>
            </a:pPr>
            <a:r>
              <a:rPr lang="en-US" sz="1200" dirty="0"/>
              <a:t>exit</a:t>
            </a:r>
          </a:p>
          <a:p>
            <a:pPr>
              <a:defRPr/>
            </a:pPr>
            <a:r>
              <a:rPr lang="en-US" sz="1200" dirty="0"/>
              <a:t>c: 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REM </a:t>
            </a:r>
            <a:r>
              <a:rPr lang="ru-RU" sz="1200" b="1" dirty="0">
                <a:solidFill>
                  <a:srgbClr val="00B0F0"/>
                </a:solidFill>
              </a:rPr>
              <a:t>Создание каталогов </a:t>
            </a:r>
            <a:r>
              <a:rPr lang="ru-RU" sz="1200" dirty="0"/>
              <a:t>(</a:t>
            </a:r>
            <a:r>
              <a:rPr lang="en-US" sz="1200" b="1" dirty="0">
                <a:solidFill>
                  <a:srgbClr val="FF0000"/>
                </a:solidFill>
              </a:rPr>
              <a:t>CreateDir.bat</a:t>
            </a:r>
            <a:r>
              <a:rPr lang="en-US" sz="1200" dirty="0"/>
              <a:t>)</a:t>
            </a:r>
            <a:r>
              <a:rPr lang="ru-RU" sz="1200" dirty="0"/>
              <a:t> </a:t>
            </a:r>
            <a:r>
              <a:rPr lang="ru-RU" sz="1200" b="1" dirty="0">
                <a:solidFill>
                  <a:srgbClr val="00B0F0"/>
                </a:solidFill>
              </a:rPr>
              <a:t>ШАГ 3</a:t>
            </a:r>
            <a:endParaRPr lang="en-US" sz="1200" dirty="0"/>
          </a:p>
          <a:p>
            <a:pPr>
              <a:defRPr/>
            </a:pPr>
            <a:r>
              <a:rPr lang="en-US" sz="1200" dirty="0"/>
              <a:t>cd c:\backupKD</a:t>
            </a:r>
          </a:p>
          <a:p>
            <a:pPr>
              <a:defRPr/>
            </a:pPr>
            <a:r>
              <a:rPr lang="en-US" sz="1200" dirty="0"/>
              <a:t>echo %1 %2 %3</a:t>
            </a:r>
          </a:p>
          <a:p>
            <a:pPr>
              <a:defRPr/>
            </a:pPr>
            <a:r>
              <a:rPr lang="en-US" sz="1200" dirty="0"/>
              <a:t>md %1\%3</a:t>
            </a:r>
          </a:p>
          <a:p>
            <a:pPr>
              <a:defRPr/>
            </a:pPr>
            <a:r>
              <a:rPr lang="en-US" sz="1200" dirty="0"/>
              <a:t>cd %1\%3 </a:t>
            </a:r>
          </a:p>
          <a:p>
            <a:pPr>
              <a:defRPr/>
            </a:pPr>
            <a:r>
              <a:rPr lang="en-US" sz="1200" dirty="0"/>
              <a:t>REM  </a:t>
            </a:r>
            <a:r>
              <a:rPr lang="ru-RU" sz="1200" b="1" dirty="0">
                <a:solidFill>
                  <a:srgbClr val="00B0F0"/>
                </a:solidFill>
              </a:rPr>
              <a:t>Основной КФ </a:t>
            </a:r>
            <a:r>
              <a:rPr lang="ru-RU" sz="1200" b="1" dirty="0">
                <a:solidFill>
                  <a:srgbClr val="FF0000"/>
                </a:solidFill>
              </a:rPr>
              <a:t>(</a:t>
            </a:r>
            <a:r>
              <a:rPr lang="en-US" sz="1200" b="1" dirty="0">
                <a:solidFill>
                  <a:srgbClr val="FF0000"/>
                </a:solidFill>
              </a:rPr>
              <a:t>MakeDbsCopy.bat</a:t>
            </a:r>
            <a:r>
              <a:rPr lang="en-US" sz="1200" dirty="0"/>
              <a:t>)</a:t>
            </a:r>
          </a:p>
          <a:p>
            <a:pPr>
              <a:defRPr/>
            </a:pPr>
            <a:r>
              <a:rPr lang="en-US" sz="1200" b="1" dirty="0">
                <a:solidFill>
                  <a:srgbClr val="00B050"/>
                </a:solidFill>
              </a:rPr>
              <a:t>call StartBackup</a:t>
            </a:r>
            <a:r>
              <a:rPr lang="en-US" sz="1200" dirty="0"/>
              <a:t>.bat</a:t>
            </a:r>
          </a:p>
          <a:p>
            <a:pPr>
              <a:defRPr/>
            </a:pPr>
            <a:r>
              <a:rPr lang="en-US" sz="1200" dirty="0"/>
              <a:t>set </a:t>
            </a:r>
            <a:r>
              <a:rPr lang="en-US" sz="1200" dirty="0" err="1"/>
              <a:t>CurDate</a:t>
            </a:r>
            <a:r>
              <a:rPr lang="en-US" sz="1200" dirty="0"/>
              <a:t>=%Date%</a:t>
            </a:r>
          </a:p>
          <a:p>
            <a:pPr>
              <a:defRPr/>
            </a:pPr>
            <a:r>
              <a:rPr lang="en-US" sz="1200" dirty="0"/>
              <a:t>set  </a:t>
            </a:r>
            <a:r>
              <a:rPr lang="en-US" sz="1200" dirty="0" err="1"/>
              <a:t>CurDir</a:t>
            </a:r>
            <a:r>
              <a:rPr lang="en-US" sz="1200" dirty="0"/>
              <a:t>=.\2017</a:t>
            </a:r>
          </a:p>
          <a:p>
            <a:pPr>
              <a:defRPr/>
            </a:pPr>
            <a:r>
              <a:rPr lang="en-US" sz="1200" dirty="0"/>
              <a:t>call c:\BackupKD\</a:t>
            </a:r>
            <a:r>
              <a:rPr lang="en-US" sz="1200" b="1" dirty="0">
                <a:solidFill>
                  <a:srgbClr val="00B050"/>
                </a:solidFill>
              </a:rPr>
              <a:t>CreateDir.bat</a:t>
            </a:r>
            <a:r>
              <a:rPr lang="en-US" sz="1200" dirty="0"/>
              <a:t> %</a:t>
            </a:r>
            <a:r>
              <a:rPr lang="en-US" sz="1200" dirty="0" err="1"/>
              <a:t>CurDir</a:t>
            </a:r>
            <a:r>
              <a:rPr lang="en-US" sz="1200" dirty="0"/>
              <a:t>% %Date%</a:t>
            </a:r>
            <a:r>
              <a:rPr lang="ru-RU" sz="1200" dirty="0"/>
              <a:t>   </a:t>
            </a:r>
            <a:r>
              <a:rPr lang="ru-RU" sz="1200" b="1" dirty="0">
                <a:solidFill>
                  <a:srgbClr val="00B0F0"/>
                </a:solidFill>
              </a:rPr>
              <a:t>ШАГ 3</a:t>
            </a:r>
            <a:endParaRPr lang="en-US" sz="1200" dirty="0"/>
          </a:p>
          <a:p>
            <a:pPr>
              <a:defRPr/>
            </a:pPr>
            <a:r>
              <a:rPr lang="en-US" sz="1200" dirty="0"/>
              <a:t>copy c:\BackupKD\*.bkp</a:t>
            </a:r>
          </a:p>
          <a:p>
            <a:pPr>
              <a:defRPr/>
            </a:pPr>
            <a:r>
              <a:rPr lang="en-US" sz="1200" dirty="0"/>
              <a:t>copy c:\BackupKD\*.log</a:t>
            </a:r>
          </a:p>
          <a:p>
            <a:pPr>
              <a:defRPr/>
            </a:pPr>
            <a:r>
              <a:rPr lang="en-US" sz="1200" b="1" dirty="0">
                <a:solidFill>
                  <a:srgbClr val="FF0000"/>
                </a:solidFill>
              </a:rPr>
              <a:t>Del</a:t>
            </a:r>
            <a:r>
              <a:rPr lang="en-US" sz="1200" dirty="0"/>
              <a:t> c:\BackupKD\*.bkp</a:t>
            </a:r>
          </a:p>
          <a:p>
            <a:pPr>
              <a:defRPr/>
            </a:pPr>
            <a:r>
              <a:rPr lang="en-US" sz="1200" b="1" dirty="0">
                <a:solidFill>
                  <a:srgbClr val="FF0000"/>
                </a:solidFill>
              </a:rPr>
              <a:t>Del</a:t>
            </a:r>
            <a:r>
              <a:rPr lang="en-US" sz="1200" dirty="0"/>
              <a:t> c:\BackupKD\*.log</a:t>
            </a:r>
          </a:p>
          <a:p>
            <a:pPr>
              <a:defRPr/>
            </a:pPr>
            <a:r>
              <a:rPr lang="en-US" sz="1200" dirty="0"/>
              <a:t>call c:\backupKD\</a:t>
            </a:r>
            <a:r>
              <a:rPr lang="en-US" sz="1200" b="1" dirty="0">
                <a:solidFill>
                  <a:srgbClr val="FF0000"/>
                </a:solidFill>
              </a:rPr>
              <a:t>wzzip</a:t>
            </a:r>
            <a:r>
              <a:rPr lang="en-US" sz="1200" dirty="0"/>
              <a:t> -m midkadr.zip *.*</a:t>
            </a:r>
            <a:r>
              <a:rPr lang="ru-RU" sz="1200" dirty="0"/>
              <a:t> </a:t>
            </a:r>
            <a:endParaRPr lang="en-US" sz="1200" dirty="0"/>
          </a:p>
          <a:p>
            <a:pPr>
              <a:defRPr/>
            </a:pPr>
            <a:r>
              <a:rPr lang="en-US" sz="1200" dirty="0"/>
              <a:t>call c:\BackupKD\</a:t>
            </a:r>
            <a:r>
              <a:rPr lang="en-US" sz="1200" b="1" dirty="0">
                <a:solidFill>
                  <a:srgbClr val="00B050"/>
                </a:solidFill>
              </a:rPr>
              <a:t>copyFile.bat</a:t>
            </a:r>
            <a:r>
              <a:rPr lang="en-US" sz="1200" dirty="0"/>
              <a:t> %Date%</a:t>
            </a:r>
            <a:r>
              <a:rPr lang="ru-RU" sz="1200" dirty="0"/>
              <a:t> </a:t>
            </a:r>
            <a:r>
              <a:rPr lang="ru-RU" sz="1200" b="1" dirty="0">
                <a:solidFill>
                  <a:srgbClr val="00B0F0"/>
                </a:solidFill>
              </a:rPr>
              <a:t>ШАГ 4</a:t>
            </a:r>
            <a:endParaRPr lang="en-US" sz="1200" dirty="0"/>
          </a:p>
          <a:p>
            <a:pPr>
              <a:defRPr/>
            </a:pPr>
            <a:r>
              <a:rPr lang="en-US" sz="1200" dirty="0"/>
              <a:t>exit</a:t>
            </a:r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961077" y="6361856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V="1">
            <a:off x="107504" y="1818697"/>
            <a:ext cx="8784976" cy="72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164105" y="3068960"/>
            <a:ext cx="8728375" cy="72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07504" y="4005064"/>
            <a:ext cx="8712968" cy="720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Заголовок 1"/>
          <p:cNvSpPr>
            <a:spLocks noGrp="1"/>
          </p:cNvSpPr>
          <p:nvPr>
            <p:ph type="title"/>
          </p:nvPr>
        </p:nvSpPr>
        <p:spPr>
          <a:xfrm>
            <a:off x="474663" y="115888"/>
            <a:ext cx="7337425" cy="10096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dirty="0"/>
              <a:t>Пример </a:t>
            </a:r>
            <a:r>
              <a:rPr lang="ru-RU" altLang="ru-RU" dirty="0">
                <a:solidFill>
                  <a:srgbClr val="FF0000"/>
                </a:solidFill>
              </a:rPr>
              <a:t>реального</a:t>
            </a:r>
            <a:r>
              <a:rPr lang="ru-RU" altLang="ru-RU" dirty="0"/>
              <a:t> КФ Для копирования и архивирования  БД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4812" y="476672"/>
            <a:ext cx="585787" cy="365125"/>
          </a:xfrm>
        </p:spPr>
        <p:txBody>
          <a:bodyPr/>
          <a:lstStyle/>
          <a:p>
            <a:pPr algn="l">
              <a:defRPr/>
            </a:pPr>
            <a:fld id="{21892486-899E-4871-AAA5-537FCCAFA24E}" type="slidenum">
              <a:rPr/>
              <a:pPr algn="l">
                <a:defRPr/>
              </a:pPr>
              <a:t>131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36950" y="980728"/>
            <a:ext cx="798352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Для резервного копирования выполняется </a:t>
            </a:r>
            <a:r>
              <a:rPr lang="ru-RU" sz="2400" u="sng" dirty="0">
                <a:latin typeface="+mn-lt"/>
                <a:cs typeface="+mn-cs"/>
              </a:rPr>
              <a:t>4 шага(</a:t>
            </a:r>
            <a:r>
              <a:rPr lang="ru-RU" sz="2400" u="sng" dirty="0">
                <a:latin typeface="+mn-lt"/>
                <a:cs typeface="+mn-cs"/>
                <a:hlinkClick r:id="rId3" action="ppaction://hlinksldjump"/>
              </a:rPr>
              <a:t>СМ</a:t>
            </a:r>
            <a:r>
              <a:rPr lang="ru-RU" sz="2400" u="sng" dirty="0">
                <a:latin typeface="+mn-lt"/>
                <a:cs typeface="+mn-cs"/>
              </a:rPr>
              <a:t>):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00338" y="1652588"/>
            <a:ext cx="2951162" cy="11283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B0F0"/>
                </a:solidFill>
              </a:rPr>
              <a:t>ШАГ 2 </a:t>
            </a:r>
            <a:r>
              <a:rPr lang="en-US" b="1" dirty="0">
                <a:solidFill>
                  <a:srgbClr val="FF0000"/>
                </a:solidFill>
              </a:rPr>
              <a:t>MakeDbsCopy.bat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u="sng" dirty="0">
                <a:solidFill>
                  <a:schemeClr val="tx1"/>
                </a:solidFill>
                <a:hlinkClick r:id="rId3" action="ppaction://hlinksldjump"/>
              </a:rPr>
              <a:t>основной</a:t>
            </a:r>
            <a:r>
              <a:rPr lang="ru-RU" dirty="0">
                <a:solidFill>
                  <a:schemeClr val="tx1"/>
                </a:solidFill>
                <a:hlinkClick r:id="rId3" action="ppaction://hlinksldjump"/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КФ системы – управление и архивирование (</a:t>
            </a:r>
            <a:r>
              <a:rPr lang="en-US" b="1" dirty="0" err="1">
                <a:solidFill>
                  <a:srgbClr val="FF0000"/>
                </a:solidFill>
              </a:rPr>
              <a:t>wzzip</a:t>
            </a:r>
            <a:r>
              <a:rPr lang="ru-RU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95963" y="2852738"/>
            <a:ext cx="2952750" cy="1223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B0F0"/>
                </a:solidFill>
              </a:rPr>
              <a:t>ШАГ 3 </a:t>
            </a:r>
            <a:r>
              <a:rPr lang="en-US" b="1" dirty="0">
                <a:solidFill>
                  <a:srgbClr val="00B050"/>
                </a:solidFill>
              </a:rPr>
              <a:t>CreateDir.bat</a:t>
            </a:r>
            <a:r>
              <a:rPr lang="ru-RU" b="1" dirty="0">
                <a:solidFill>
                  <a:srgbClr val="00B050"/>
                </a:solidFill>
              </a:rPr>
              <a:t> </a:t>
            </a:r>
          </a:p>
          <a:p>
            <a:pPr algn="ctr">
              <a:defRPr/>
            </a:pPr>
            <a:r>
              <a:rPr lang="ru-RU" dirty="0">
                <a:solidFill>
                  <a:schemeClr val="tx1"/>
                </a:solidFill>
              </a:rPr>
              <a:t>– создание нового </a:t>
            </a:r>
            <a:r>
              <a:rPr lang="ru-RU" dirty="0">
                <a:solidFill>
                  <a:schemeClr val="tx1"/>
                </a:solidFill>
                <a:hlinkClick r:id="rId3" action="ppaction://hlinksldjump"/>
              </a:rPr>
              <a:t>каталога </a:t>
            </a:r>
            <a:r>
              <a:rPr lang="ru-RU" dirty="0">
                <a:solidFill>
                  <a:schemeClr val="tx1"/>
                </a:solidFill>
              </a:rPr>
              <a:t>с </a:t>
            </a:r>
            <a:r>
              <a:rPr lang="ru-RU" u="sng" dirty="0">
                <a:solidFill>
                  <a:schemeClr val="tx1"/>
                </a:solidFill>
              </a:rPr>
              <a:t>текущей</a:t>
            </a:r>
            <a:r>
              <a:rPr lang="ru-RU" dirty="0">
                <a:solidFill>
                  <a:schemeClr val="tx1"/>
                </a:solidFill>
              </a:rPr>
              <a:t> датой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для копирования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63466" y="4629943"/>
            <a:ext cx="2952750" cy="11033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B0F0"/>
                </a:solidFill>
              </a:rPr>
              <a:t>ШАГ 4 </a:t>
            </a:r>
            <a:r>
              <a:rPr lang="en-US" b="1" dirty="0">
                <a:solidFill>
                  <a:srgbClr val="00B050"/>
                </a:solidFill>
              </a:rPr>
              <a:t>copyFile.bat</a:t>
            </a:r>
            <a:r>
              <a:rPr lang="ru-RU" b="1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–</a:t>
            </a:r>
          </a:p>
          <a:p>
            <a:pPr algn="ctr">
              <a:defRPr/>
            </a:pPr>
            <a:r>
              <a:rPr lang="ru-RU" dirty="0">
                <a:solidFill>
                  <a:schemeClr val="tx1"/>
                </a:solidFill>
                <a:hlinkClick r:id="rId3" action="ppaction://hlinksldjump"/>
              </a:rPr>
              <a:t>Резервное </a:t>
            </a:r>
            <a:r>
              <a:rPr lang="ru-RU" dirty="0">
                <a:solidFill>
                  <a:schemeClr val="tx1"/>
                </a:solidFill>
              </a:rPr>
              <a:t>копирование в созданный каталог и </a:t>
            </a:r>
            <a:r>
              <a:rPr lang="ru-RU" u="sng" dirty="0">
                <a:solidFill>
                  <a:schemeClr val="tx1"/>
                </a:solidFill>
              </a:rPr>
              <a:t>очистка</a:t>
            </a:r>
            <a:r>
              <a:rPr lang="ru-RU" dirty="0">
                <a:solidFill>
                  <a:schemeClr val="tx1"/>
                </a:solidFill>
              </a:rPr>
              <a:t> временных файлов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9263" y="3044824"/>
            <a:ext cx="2627312" cy="16083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B0F0"/>
                </a:solidFill>
              </a:rPr>
              <a:t>ШАГ 1 </a:t>
            </a:r>
            <a:r>
              <a:rPr lang="en-US" b="1" dirty="0">
                <a:solidFill>
                  <a:srgbClr val="00B050"/>
                </a:solidFill>
              </a:rPr>
              <a:t>startBackup.bat</a:t>
            </a:r>
            <a:r>
              <a:rPr lang="ru-RU" dirty="0">
                <a:solidFill>
                  <a:schemeClr val="tx1"/>
                </a:solidFill>
              </a:rPr>
              <a:t> – регламентное </a:t>
            </a:r>
            <a:r>
              <a:rPr lang="ru-RU" dirty="0">
                <a:solidFill>
                  <a:schemeClr val="tx1"/>
                </a:solidFill>
                <a:hlinkClick r:id="rId3" action="ppaction://hlinksldjump"/>
              </a:rPr>
              <a:t>копирование </a:t>
            </a:r>
            <a:r>
              <a:rPr lang="ru-RU" dirty="0">
                <a:solidFill>
                  <a:schemeClr val="tx1"/>
                </a:solidFill>
              </a:rPr>
              <a:t>БД </a:t>
            </a:r>
            <a:r>
              <a:rPr lang="ru-RU" dirty="0" err="1">
                <a:solidFill>
                  <a:schemeClr val="tx1"/>
                </a:solidFill>
              </a:rPr>
              <a:t>ситемной</a:t>
            </a:r>
            <a:r>
              <a:rPr lang="ru-RU" dirty="0">
                <a:solidFill>
                  <a:schemeClr val="tx1"/>
                </a:solidFill>
              </a:rPr>
              <a:t> утилитой (</a:t>
            </a:r>
            <a:r>
              <a:rPr lang="en-US" b="1" dirty="0">
                <a:solidFill>
                  <a:srgbClr val="FF0000"/>
                </a:solidFill>
              </a:rPr>
              <a:t>sqltalk.exe</a:t>
            </a:r>
            <a:r>
              <a:rPr lang="ru-RU" dirty="0">
                <a:solidFill>
                  <a:schemeClr val="tx1"/>
                </a:solidFill>
              </a:rPr>
              <a:t>)</a:t>
            </a:r>
          </a:p>
        </p:txBody>
      </p:sp>
      <p:cxnSp>
        <p:nvCxnSpPr>
          <p:cNvPr id="10" name="Прямая со стрелкой 9"/>
          <p:cNvCxnSpPr>
            <a:stCxn id="9" idx="0"/>
            <a:endCxn id="5" idx="1"/>
          </p:cNvCxnSpPr>
          <p:nvPr/>
        </p:nvCxnSpPr>
        <p:spPr>
          <a:xfrm flipV="1">
            <a:off x="1762919" y="2216758"/>
            <a:ext cx="937419" cy="828066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7" idx="0"/>
            <a:endCxn id="5" idx="3"/>
          </p:cNvCxnSpPr>
          <p:nvPr/>
        </p:nvCxnSpPr>
        <p:spPr>
          <a:xfrm flipH="1" flipV="1">
            <a:off x="5651500" y="2216758"/>
            <a:ext cx="1620838" cy="635980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8" idx="0"/>
            <a:endCxn id="5" idx="2"/>
          </p:cNvCxnSpPr>
          <p:nvPr/>
        </p:nvCxnSpPr>
        <p:spPr>
          <a:xfrm flipH="1" flipV="1">
            <a:off x="4175919" y="2780928"/>
            <a:ext cx="863922" cy="1849015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Заголовок 1"/>
          <p:cNvSpPr>
            <a:spLocks noGrp="1"/>
          </p:cNvSpPr>
          <p:nvPr>
            <p:ph type="title"/>
          </p:nvPr>
        </p:nvSpPr>
        <p:spPr>
          <a:xfrm>
            <a:off x="1902172" y="116632"/>
            <a:ext cx="5627688" cy="706437"/>
          </a:xfrm>
        </p:spPr>
        <p:txBody>
          <a:bodyPr/>
          <a:lstStyle/>
          <a:p>
            <a:pPr eaLnBrk="1" hangingPunct="1"/>
            <a:r>
              <a:rPr lang="ru-RU" altLang="ru-RU" dirty="0"/>
              <a:t>Планировщик заданий (ПЗ)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5195DE82-7DA2-4E3D-85A9-A941C810BD50}" type="slidenum">
              <a:rPr/>
              <a:pPr algn="l">
                <a:defRPr/>
              </a:pPr>
              <a:t>132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539552" y="980728"/>
            <a:ext cx="8352928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Выполнение задания (КФ!) можно </a:t>
            </a:r>
            <a:r>
              <a:rPr lang="ru-RU" sz="2400" u="sng" dirty="0">
                <a:latin typeface="+mn-lt"/>
                <a:cs typeface="+mn-cs"/>
              </a:rPr>
              <a:t>запланировать</a:t>
            </a:r>
            <a:r>
              <a:rPr lang="ru-RU" sz="2400" dirty="0">
                <a:latin typeface="+mn-lt"/>
                <a:cs typeface="+mn-cs"/>
              </a:rPr>
              <a:t> во времени с помощью </a:t>
            </a:r>
            <a:r>
              <a:rPr lang="ru-RU" sz="2400" u="sng" dirty="0">
                <a:latin typeface="+mn-lt"/>
                <a:cs typeface="+mn-cs"/>
              </a:rPr>
              <a:t>планировщика</a:t>
            </a:r>
            <a:r>
              <a:rPr lang="ru-RU" sz="2400" dirty="0">
                <a:latin typeface="+mn-lt"/>
                <a:cs typeface="+mn-cs"/>
              </a:rPr>
              <a:t> заданий 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Task Manager </a:t>
            </a:r>
            <a:r>
              <a:rPr lang="ru-RU" sz="2400" dirty="0">
                <a:latin typeface="+mn-lt"/>
                <a:cs typeface="+mn-cs"/>
              </a:rPr>
              <a:t>в </a:t>
            </a:r>
            <a:r>
              <a:rPr lang="en-US" sz="2400" dirty="0">
                <a:latin typeface="+mn-lt"/>
                <a:cs typeface="+mn-cs"/>
              </a:rPr>
              <a:t>Win7 </a:t>
            </a:r>
            <a:r>
              <a:rPr lang="ru-RU" sz="2400" dirty="0">
                <a:latin typeface="+mn-lt"/>
                <a:cs typeface="+mn-cs"/>
              </a:rPr>
              <a:t>)</a:t>
            </a:r>
            <a:r>
              <a:rPr lang="en-US" sz="2400" dirty="0">
                <a:latin typeface="+mn-lt"/>
                <a:cs typeface="+mn-cs"/>
              </a:rPr>
              <a:t>:</a:t>
            </a:r>
            <a:endParaRPr lang="ru-RU" sz="2400" dirty="0">
              <a:latin typeface="+mn-lt"/>
              <a:cs typeface="+mn-cs"/>
            </a:endParaRPr>
          </a:p>
        </p:txBody>
      </p:sp>
      <p:pic>
        <p:nvPicPr>
          <p:cNvPr id="107527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3" y="1906588"/>
            <a:ext cx="6127750" cy="440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7528" name="TextBox 4"/>
          <p:cNvSpPr txBox="1">
            <a:spLocks noChangeArrowheads="1"/>
          </p:cNvSpPr>
          <p:nvPr/>
        </p:nvSpPr>
        <p:spPr bwMode="auto">
          <a:xfrm>
            <a:off x="0" y="4992688"/>
            <a:ext cx="2124075" cy="6463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dirty="0"/>
              <a:t>Имя регламентного задания</a:t>
            </a:r>
          </a:p>
        </p:txBody>
      </p:sp>
      <p:sp>
        <p:nvSpPr>
          <p:cNvPr id="107529" name="TextBox 6"/>
          <p:cNvSpPr txBox="1">
            <a:spLocks noChangeArrowheads="1"/>
          </p:cNvSpPr>
          <p:nvPr/>
        </p:nvSpPr>
        <p:spPr bwMode="auto">
          <a:xfrm>
            <a:off x="7289800" y="5038725"/>
            <a:ext cx="1800225" cy="9233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dirty="0"/>
              <a:t>Время регламентных работ </a:t>
            </a:r>
          </a:p>
        </p:txBody>
      </p:sp>
      <p:cxnSp>
        <p:nvCxnSpPr>
          <p:cNvPr id="8" name="Прямая со стрелкой 7"/>
          <p:cNvCxnSpPr>
            <a:endCxn id="107528" idx="0"/>
          </p:cNvCxnSpPr>
          <p:nvPr/>
        </p:nvCxnSpPr>
        <p:spPr>
          <a:xfrm flipH="1">
            <a:off x="1062038" y="3644900"/>
            <a:ext cx="917576" cy="1347788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107529" idx="1"/>
          </p:cNvCxnSpPr>
          <p:nvPr/>
        </p:nvCxnSpPr>
        <p:spPr>
          <a:xfrm>
            <a:off x="3924300" y="3644900"/>
            <a:ext cx="3365500" cy="1855490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532" name="TextBox 17"/>
          <p:cNvSpPr txBox="1">
            <a:spLocks noChangeArrowheads="1"/>
          </p:cNvSpPr>
          <p:nvPr/>
        </p:nvSpPr>
        <p:spPr bwMode="auto">
          <a:xfrm>
            <a:off x="6804025" y="2420938"/>
            <a:ext cx="2339975" cy="2031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dirty="0"/>
              <a:t>ЗУПУСК </a:t>
            </a:r>
            <a:r>
              <a:rPr lang="ru-RU" altLang="ru-RU" b="1" dirty="0">
                <a:solidFill>
                  <a:srgbClr val="FF0000"/>
                </a:solidFill>
              </a:rPr>
              <a:t>ПЗ</a:t>
            </a:r>
            <a:r>
              <a:rPr lang="ru-RU" altLang="ru-RU" dirty="0"/>
              <a:t>: (</a:t>
            </a:r>
            <a:r>
              <a:rPr lang="ru-RU" altLang="ru-RU" b="1" dirty="0">
                <a:solidFill>
                  <a:srgbClr val="FF0000"/>
                </a:solidFill>
              </a:rPr>
              <a:t>1</a:t>
            </a:r>
            <a:r>
              <a:rPr lang="ru-RU" altLang="ru-RU" dirty="0"/>
              <a:t>)Пуск-</a:t>
            </a:r>
            <a:r>
              <a:rPr lang="en-US" altLang="ru-RU" dirty="0"/>
              <a:t>&gt;</a:t>
            </a:r>
          </a:p>
          <a:p>
            <a:pPr eaLnBrk="1" hangingPunct="1"/>
            <a:r>
              <a:rPr lang="en-US" altLang="ru-RU" dirty="0"/>
              <a:t>-&gt;</a:t>
            </a:r>
            <a:r>
              <a:rPr lang="ru-RU" altLang="ru-RU" dirty="0"/>
              <a:t>(</a:t>
            </a:r>
            <a:r>
              <a:rPr lang="ru-RU" altLang="ru-RU" b="1" dirty="0">
                <a:solidFill>
                  <a:srgbClr val="FF0000"/>
                </a:solidFill>
              </a:rPr>
              <a:t>2</a:t>
            </a:r>
            <a:r>
              <a:rPr lang="ru-RU" altLang="ru-RU" dirty="0"/>
              <a:t>)Панель управления -</a:t>
            </a:r>
            <a:r>
              <a:rPr lang="en-US" altLang="ru-RU" dirty="0"/>
              <a:t>&gt;</a:t>
            </a:r>
            <a:endParaRPr lang="ru-RU" altLang="ru-RU" dirty="0"/>
          </a:p>
          <a:p>
            <a:pPr eaLnBrk="1" hangingPunct="1"/>
            <a:r>
              <a:rPr lang="ru-RU" altLang="ru-RU" dirty="0"/>
              <a:t>(</a:t>
            </a:r>
            <a:r>
              <a:rPr lang="ru-RU" altLang="ru-RU" b="1" dirty="0">
                <a:solidFill>
                  <a:srgbClr val="FF0000"/>
                </a:solidFill>
              </a:rPr>
              <a:t>3</a:t>
            </a:r>
            <a:r>
              <a:rPr lang="ru-RU" altLang="ru-RU" dirty="0"/>
              <a:t>)Администрирование -</a:t>
            </a:r>
            <a:r>
              <a:rPr lang="en-US" altLang="ru-RU" dirty="0"/>
              <a:t>&gt;</a:t>
            </a:r>
            <a:endParaRPr lang="ru-RU" altLang="ru-RU" dirty="0"/>
          </a:p>
          <a:p>
            <a:pPr eaLnBrk="1" hangingPunct="1"/>
            <a:r>
              <a:rPr lang="ru-RU" altLang="ru-RU" dirty="0"/>
              <a:t>(</a:t>
            </a:r>
            <a:r>
              <a:rPr lang="ru-RU" altLang="ru-RU" b="1" dirty="0">
                <a:solidFill>
                  <a:srgbClr val="FF0000"/>
                </a:solidFill>
              </a:rPr>
              <a:t>4</a:t>
            </a:r>
            <a:r>
              <a:rPr lang="ru-RU" altLang="ru-RU" dirty="0"/>
              <a:t>)Планировщик заданий</a:t>
            </a:r>
          </a:p>
        </p:txBody>
      </p:sp>
      <p:sp>
        <p:nvSpPr>
          <p:cNvPr id="13" name="Прямоугольник 12">
            <a:hlinkClick r:id="" action="ppaction://hlinkshowjump?jump=nextslide"/>
          </p:cNvPr>
          <p:cNvSpPr/>
          <p:nvPr/>
        </p:nvSpPr>
        <p:spPr>
          <a:xfrm>
            <a:off x="899592" y="6351711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Заголовок 1"/>
          <p:cNvSpPr>
            <a:spLocks noGrp="1"/>
          </p:cNvSpPr>
          <p:nvPr>
            <p:ph type="title"/>
          </p:nvPr>
        </p:nvSpPr>
        <p:spPr>
          <a:xfrm>
            <a:off x="1619672" y="116632"/>
            <a:ext cx="583264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Файл менеджеры (ФМ)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52043269-53BF-44FE-BBC6-5E126391CF47}" type="slidenum">
              <a:rPr/>
              <a:pPr algn="l">
                <a:defRPr/>
              </a:pPr>
              <a:t>133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25111" y="836712"/>
            <a:ext cx="7335449" cy="501675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dirty="0">
                <a:latin typeface="+mn-lt"/>
                <a:cs typeface="+mn-cs"/>
              </a:rPr>
              <a:t>ФМ предназначены для удобной работы с файлами</a:t>
            </a:r>
            <a:endParaRPr lang="en-US" sz="32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dirty="0">
                <a:latin typeface="+mn-lt"/>
                <a:cs typeface="+mn-cs"/>
              </a:rPr>
              <a:t>Наиболее </a:t>
            </a:r>
            <a:r>
              <a:rPr lang="ru-RU" sz="3200" u="sng" dirty="0">
                <a:latin typeface="+mn-lt"/>
                <a:cs typeface="+mn-cs"/>
              </a:rPr>
              <a:t>распространенные</a:t>
            </a:r>
            <a:r>
              <a:rPr lang="ru-RU" sz="3200" dirty="0">
                <a:latin typeface="+mn-lt"/>
                <a:cs typeface="+mn-cs"/>
              </a:rPr>
              <a:t> ФМ: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latin typeface="+mn-lt"/>
                <a:cs typeface="+mn-cs"/>
                <a:hlinkClick r:id="rId3" action="ppaction://hlinksldjump"/>
              </a:rPr>
              <a:t>FAR</a:t>
            </a:r>
            <a:endParaRPr lang="en-US" sz="32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latin typeface="+mn-lt"/>
                <a:cs typeface="+mn-cs"/>
              </a:rPr>
              <a:t>VC – </a:t>
            </a:r>
            <a:r>
              <a:rPr lang="en-US" sz="3200" dirty="0">
                <a:latin typeface="+mn-lt"/>
                <a:cs typeface="+mn-cs"/>
                <a:hlinkClick r:id="rId4" action="ppaction://hlinksldjump"/>
              </a:rPr>
              <a:t>Volkov Commander</a:t>
            </a:r>
            <a:r>
              <a:rPr lang="en-US" sz="3200" dirty="0">
                <a:latin typeface="+mn-lt"/>
                <a:cs typeface="+mn-cs"/>
              </a:rPr>
              <a:t> </a:t>
            </a:r>
            <a:r>
              <a:rPr lang="ru-RU" sz="3200" dirty="0"/>
              <a:t>(в архиве </a:t>
            </a:r>
            <a:r>
              <a:rPr lang="en-US" sz="3200" dirty="0"/>
              <a:t>Tasm3.zip</a:t>
            </a:r>
            <a:r>
              <a:rPr lang="ru-RU" sz="3200" dirty="0"/>
              <a:t>)</a:t>
            </a:r>
            <a:endParaRPr lang="ru-RU" sz="32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200" dirty="0">
                <a:latin typeface="+mn-lt"/>
                <a:cs typeface="+mn-cs"/>
                <a:hlinkClick r:id="rId5" action="ppaction://hlinksldjump"/>
              </a:rPr>
              <a:t>Total </a:t>
            </a:r>
            <a:r>
              <a:rPr lang="en-US" sz="3200" dirty="0">
                <a:hlinkClick r:id="rId5" action="ppaction://hlinksldjump"/>
              </a:rPr>
              <a:t>Commander</a:t>
            </a:r>
            <a:endParaRPr lang="en-US" sz="32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200" dirty="0"/>
              <a:t>Windows Commander</a:t>
            </a:r>
            <a:endParaRPr lang="ru-RU" sz="32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dirty="0">
                <a:latin typeface="+mn-lt"/>
                <a:cs typeface="+mn-cs"/>
                <a:hlinkClick r:id="rId6" action="ppaction://hlinksldjump"/>
              </a:rPr>
              <a:t>КС и ввод команд в ФМ</a:t>
            </a:r>
            <a:endParaRPr lang="ru-RU" sz="32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200" dirty="0">
                <a:latin typeface="+mn-lt"/>
                <a:cs typeface="+mn-cs"/>
              </a:rPr>
              <a:t>Общие МУ по СП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5536" y="5733256"/>
            <a:ext cx="2016224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00B0F0"/>
                </a:solidFill>
                <a:latin typeface="+mn-lt"/>
                <a:cs typeface="+mn-cs"/>
              </a:rPr>
              <a:t>Заметка!!!</a:t>
            </a:r>
          </a:p>
        </p:txBody>
      </p:sp>
    </p:spTree>
    <p:extLst>
      <p:ext uri="{BB962C8B-B14F-4D97-AF65-F5344CB8AC3E}">
        <p14:creationId xmlns:p14="http://schemas.microsoft.com/office/powerpoint/2010/main" val="3710428416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Заголовок 1"/>
          <p:cNvSpPr>
            <a:spLocks noGrp="1"/>
          </p:cNvSpPr>
          <p:nvPr>
            <p:ph type="title"/>
          </p:nvPr>
        </p:nvSpPr>
        <p:spPr>
          <a:xfrm>
            <a:off x="1979613" y="44450"/>
            <a:ext cx="5400675" cy="57626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dirty="0"/>
              <a:t>Пример простого КФ (</a:t>
            </a:r>
            <a:r>
              <a:rPr lang="en-US" altLang="ru-RU" dirty="0"/>
              <a:t>six.bat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2BC82B31-DB1B-4E02-BBA2-870DF10ED545}" type="slidenum">
              <a:rPr/>
              <a:pPr algn="l">
                <a:defRPr/>
              </a:pPr>
              <a:t>134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02416" y="764703"/>
            <a:ext cx="8063911" cy="34163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/>
              <a:t>ECHO OFF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ECHO BATCH FILE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ECHO %0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ECHO </a:t>
            </a:r>
            <a:r>
              <a:rPr lang="ru-RU" sz="1200" dirty="0"/>
              <a:t>1</a:t>
            </a:r>
            <a:r>
              <a:rPr lang="en-US" sz="1200" dirty="0"/>
              <a:t> Parameter</a:t>
            </a:r>
            <a:r>
              <a:rPr lang="ru-RU" sz="1200" dirty="0"/>
              <a:t>= </a:t>
            </a:r>
            <a:r>
              <a:rPr lang="en-US" sz="1200" dirty="0"/>
              <a:t>%</a:t>
            </a:r>
            <a:r>
              <a:rPr lang="ru-RU" sz="1200" dirty="0"/>
              <a:t>1</a:t>
            </a:r>
          </a:p>
          <a:p>
            <a:pPr>
              <a:defRPr/>
            </a:pPr>
            <a:r>
              <a:rPr lang="en-US" sz="1200" dirty="0"/>
              <a:t>SET </a:t>
            </a:r>
            <a:r>
              <a:rPr lang="en-US" sz="1200" b="1" dirty="0">
                <a:solidFill>
                  <a:srgbClr val="FF0000"/>
                </a:solidFill>
              </a:rPr>
              <a:t>VAR=MET1</a:t>
            </a:r>
            <a:endParaRPr lang="ru-RU" sz="12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sz="1200" dirty="0"/>
              <a:t>ECHO </a:t>
            </a:r>
            <a:r>
              <a:rPr lang="en-US" sz="1200" b="1" dirty="0">
                <a:solidFill>
                  <a:srgbClr val="FF0000"/>
                </a:solidFill>
              </a:rPr>
              <a:t>VAR</a:t>
            </a:r>
            <a:endParaRPr lang="ru-RU" sz="1200" b="1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sz="1200" dirty="0"/>
              <a:t>ECHO %</a:t>
            </a:r>
            <a:r>
              <a:rPr lang="en-US" sz="1200" b="1" dirty="0">
                <a:solidFill>
                  <a:srgbClr val="FF0000"/>
                </a:solidFill>
              </a:rPr>
              <a:t>VAR</a:t>
            </a:r>
            <a:r>
              <a:rPr lang="en-US" sz="1200" dirty="0"/>
              <a:t>%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ECHO.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REM This is Comment</a:t>
            </a:r>
            <a:r>
              <a:rPr lang="ru-RU" sz="1200" dirty="0"/>
              <a:t> ==========</a:t>
            </a:r>
          </a:p>
          <a:p>
            <a:pPr>
              <a:defRPr/>
            </a:pPr>
            <a:r>
              <a:rPr lang="en-US" sz="1200" dirty="0"/>
              <a:t>IF (%1) == () GOTO %</a:t>
            </a:r>
            <a:r>
              <a:rPr lang="en-US" sz="1200" b="1" dirty="0">
                <a:solidFill>
                  <a:srgbClr val="FF0000"/>
                </a:solidFill>
              </a:rPr>
              <a:t>VAR</a:t>
            </a:r>
            <a:r>
              <a:rPr lang="en-US" sz="1200" dirty="0"/>
              <a:t>%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PAUSE  TEST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ECHO FINISH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EXIT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REM  ================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:MET1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ECHO FINISH - MET1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PAUSE NO PARAMETER</a:t>
            </a:r>
            <a:endParaRPr lang="ru-RU" sz="1200" dirty="0"/>
          </a:p>
          <a:p>
            <a:pPr>
              <a:defRPr/>
            </a:pPr>
            <a:r>
              <a:rPr lang="en-US" sz="1200" dirty="0"/>
              <a:t>EXIT</a:t>
            </a:r>
            <a:r>
              <a:rPr lang="ru-RU" sz="1200" dirty="0"/>
              <a:t> /</a:t>
            </a:r>
            <a:r>
              <a:rPr lang="en-US" sz="1200" dirty="0"/>
              <a:t>b</a:t>
            </a:r>
            <a:endParaRPr lang="ru-RU" sz="1200" dirty="0"/>
          </a:p>
        </p:txBody>
      </p:sp>
      <p:sp>
        <p:nvSpPr>
          <p:cNvPr id="111623" name="TextBox 1"/>
          <p:cNvSpPr txBox="1">
            <a:spLocks noChangeArrowheads="1"/>
          </p:cNvSpPr>
          <p:nvPr/>
        </p:nvSpPr>
        <p:spPr bwMode="auto">
          <a:xfrm>
            <a:off x="823913" y="4221163"/>
            <a:ext cx="3808412" cy="18161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US" altLang="ru-RU" sz="1400">
                <a:solidFill>
                  <a:schemeClr val="bg1"/>
                </a:solidFill>
              </a:rPr>
              <a:t>c:\SP_2017\WORK_SP&gt;six </a:t>
            </a:r>
            <a:r>
              <a:rPr lang="en-US" altLang="ru-RU" sz="1400" b="1">
                <a:solidFill>
                  <a:srgbClr val="FF0000"/>
                </a:solidFill>
              </a:rPr>
              <a:t>AAA</a:t>
            </a:r>
          </a:p>
          <a:p>
            <a:pPr eaLnBrk="1" hangingPunct="1"/>
            <a:r>
              <a:rPr lang="en-US" altLang="ru-RU" sz="1400">
                <a:solidFill>
                  <a:schemeClr val="bg1"/>
                </a:solidFill>
              </a:rPr>
              <a:t>c:\</a:t>
            </a:r>
            <a:r>
              <a:rPr lang="en-US" altLang="ru-RU" sz="1200">
                <a:solidFill>
                  <a:schemeClr val="bg1"/>
                </a:solidFill>
              </a:rPr>
              <a:t>SP_2017\WORK_SP&gt;ECHO</a:t>
            </a:r>
            <a:r>
              <a:rPr lang="en-US" altLang="ru-RU" sz="1400">
                <a:solidFill>
                  <a:schemeClr val="bg1"/>
                </a:solidFill>
              </a:rPr>
              <a:t> OFF</a:t>
            </a:r>
          </a:p>
          <a:p>
            <a:pPr eaLnBrk="1" hangingPunct="1"/>
            <a:r>
              <a:rPr lang="en-US" altLang="ru-RU" sz="1400">
                <a:solidFill>
                  <a:schemeClr val="bg1"/>
                </a:solidFill>
              </a:rPr>
              <a:t>BATCH FILE</a:t>
            </a:r>
          </a:p>
          <a:p>
            <a:pPr eaLnBrk="1" hangingPunct="1"/>
            <a:r>
              <a:rPr lang="en-US" altLang="ru-RU" sz="1400">
                <a:solidFill>
                  <a:schemeClr val="bg1"/>
                </a:solidFill>
              </a:rPr>
              <a:t>six</a:t>
            </a:r>
          </a:p>
          <a:p>
            <a:pPr eaLnBrk="1" hangingPunct="1"/>
            <a:r>
              <a:rPr lang="en-US" altLang="ru-RU" sz="1400">
                <a:solidFill>
                  <a:schemeClr val="bg1"/>
                </a:solidFill>
              </a:rPr>
              <a:t>1 Parameter = AAA</a:t>
            </a:r>
          </a:p>
          <a:p>
            <a:pPr eaLnBrk="1" hangingPunct="1"/>
            <a:r>
              <a:rPr lang="en-US" altLang="ru-RU" sz="1400">
                <a:solidFill>
                  <a:schemeClr val="bg1"/>
                </a:solidFill>
              </a:rPr>
              <a:t>VAR</a:t>
            </a:r>
          </a:p>
          <a:p>
            <a:pPr eaLnBrk="1" hangingPunct="1"/>
            <a:r>
              <a:rPr lang="en-US" altLang="ru-RU" sz="1400">
                <a:solidFill>
                  <a:schemeClr val="bg1"/>
                </a:solidFill>
              </a:rPr>
              <a:t>MET1</a:t>
            </a:r>
          </a:p>
          <a:p>
            <a:pPr eaLnBrk="1" hangingPunct="1"/>
            <a:r>
              <a:rPr lang="ru-RU" altLang="ru-RU" sz="1400">
                <a:solidFill>
                  <a:schemeClr val="bg1"/>
                </a:solidFill>
              </a:rPr>
              <a:t>Для продолжения нажмите любую клавишу . . .</a:t>
            </a:r>
          </a:p>
        </p:txBody>
      </p:sp>
      <p:sp>
        <p:nvSpPr>
          <p:cNvPr id="111624" name="TextBox 4"/>
          <p:cNvSpPr txBox="1">
            <a:spLocks noChangeArrowheads="1"/>
          </p:cNvSpPr>
          <p:nvPr/>
        </p:nvSpPr>
        <p:spPr bwMode="auto">
          <a:xfrm>
            <a:off x="6850202" y="4221163"/>
            <a:ext cx="2016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u="sng" dirty="0"/>
              <a:t>Переменная </a:t>
            </a:r>
            <a:r>
              <a:rPr lang="en-US" altLang="ru-RU" b="1" u="sng" dirty="0" err="1">
                <a:solidFill>
                  <a:srgbClr val="FF0000"/>
                </a:solidFill>
              </a:rPr>
              <a:t>Var</a:t>
            </a:r>
            <a:endParaRPr lang="ru-RU" altLang="ru-RU" b="1" u="sng" dirty="0">
              <a:solidFill>
                <a:srgbClr val="FF0000"/>
              </a:solidFill>
            </a:endParaRPr>
          </a:p>
        </p:txBody>
      </p:sp>
      <p:cxnSp>
        <p:nvCxnSpPr>
          <p:cNvPr id="7" name="Прямая со стрелкой 6"/>
          <p:cNvCxnSpPr>
            <a:endCxn id="111624" idx="0"/>
          </p:cNvCxnSpPr>
          <p:nvPr/>
        </p:nvCxnSpPr>
        <p:spPr>
          <a:xfrm>
            <a:off x="1331640" y="1700808"/>
            <a:ext cx="6526625" cy="2520355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626" name="TextBox 8"/>
          <p:cNvSpPr txBox="1">
            <a:spLocks noChangeArrowheads="1"/>
          </p:cNvSpPr>
          <p:nvPr/>
        </p:nvSpPr>
        <p:spPr bwMode="auto">
          <a:xfrm>
            <a:off x="6832600" y="5116513"/>
            <a:ext cx="20177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u="sng" dirty="0"/>
              <a:t>Параметр КС </a:t>
            </a:r>
            <a:endParaRPr lang="ru-RU" altLang="ru-RU" b="1" u="sng" dirty="0">
              <a:solidFill>
                <a:srgbClr val="FF0000"/>
              </a:solidFill>
            </a:endParaRPr>
          </a:p>
        </p:txBody>
      </p:sp>
      <p:cxnSp>
        <p:nvCxnSpPr>
          <p:cNvPr id="10" name="Прямая со стрелкой 9"/>
          <p:cNvCxnSpPr>
            <a:endCxn id="111626" idx="1"/>
          </p:cNvCxnSpPr>
          <p:nvPr/>
        </p:nvCxnSpPr>
        <p:spPr>
          <a:xfrm>
            <a:off x="3276600" y="4437063"/>
            <a:ext cx="3556000" cy="865187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endCxn id="111626" idx="1"/>
          </p:cNvCxnSpPr>
          <p:nvPr/>
        </p:nvCxnSpPr>
        <p:spPr>
          <a:xfrm>
            <a:off x="2268538" y="5229225"/>
            <a:ext cx="4564062" cy="73025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629" name="TextBox 16"/>
          <p:cNvSpPr txBox="1">
            <a:spLocks noChangeArrowheads="1"/>
          </p:cNvSpPr>
          <p:nvPr/>
        </p:nvSpPr>
        <p:spPr bwMode="auto">
          <a:xfrm>
            <a:off x="6832599" y="5739426"/>
            <a:ext cx="20337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u="sng" dirty="0"/>
              <a:t>Имя КФ Вывод</a:t>
            </a:r>
            <a:endParaRPr lang="ru-RU" altLang="ru-RU" b="1" u="sng" dirty="0">
              <a:solidFill>
                <a:srgbClr val="FF0000"/>
              </a:solidFill>
            </a:endParaRPr>
          </a:p>
        </p:txBody>
      </p:sp>
      <p:cxnSp>
        <p:nvCxnSpPr>
          <p:cNvPr id="18" name="Прямая со стрелкой 17"/>
          <p:cNvCxnSpPr>
            <a:endCxn id="111629" idx="1"/>
          </p:cNvCxnSpPr>
          <p:nvPr/>
        </p:nvCxnSpPr>
        <p:spPr>
          <a:xfrm>
            <a:off x="1039813" y="5013176"/>
            <a:ext cx="5792786" cy="910916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631" name="TextBox 20"/>
          <p:cNvSpPr txBox="1">
            <a:spLocks noChangeArrowheads="1"/>
          </p:cNvSpPr>
          <p:nvPr/>
        </p:nvSpPr>
        <p:spPr bwMode="auto">
          <a:xfrm>
            <a:off x="6227763" y="981075"/>
            <a:ext cx="1152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u="sng"/>
              <a:t>Имя КФ</a:t>
            </a:r>
            <a:endParaRPr lang="ru-RU" altLang="ru-RU" b="1" u="sng">
              <a:solidFill>
                <a:srgbClr val="FF0000"/>
              </a:solidFill>
            </a:endParaRPr>
          </a:p>
        </p:txBody>
      </p:sp>
      <p:cxnSp>
        <p:nvCxnSpPr>
          <p:cNvPr id="22" name="Прямая со стрелкой 21"/>
          <p:cNvCxnSpPr>
            <a:endCxn id="111631" idx="1"/>
          </p:cNvCxnSpPr>
          <p:nvPr/>
        </p:nvCxnSpPr>
        <p:spPr>
          <a:xfrm flipV="1">
            <a:off x="1547813" y="1165225"/>
            <a:ext cx="4679950" cy="103188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111629" idx="1"/>
          </p:cNvCxnSpPr>
          <p:nvPr/>
        </p:nvCxnSpPr>
        <p:spPr>
          <a:xfrm>
            <a:off x="2627784" y="4437063"/>
            <a:ext cx="4204815" cy="1487029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6"/>
          <p:cNvSpPr txBox="1">
            <a:spLocks noChangeArrowheads="1"/>
          </p:cNvSpPr>
          <p:nvPr/>
        </p:nvSpPr>
        <p:spPr bwMode="auto">
          <a:xfrm>
            <a:off x="4954804" y="4534937"/>
            <a:ext cx="37216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FF0000"/>
                </a:solidFill>
              </a:rPr>
              <a:t>КС работы примера КФ!!!!!!!</a:t>
            </a:r>
          </a:p>
        </p:txBody>
      </p:sp>
      <p:cxnSp>
        <p:nvCxnSpPr>
          <p:cNvPr id="21" name="Прямая со стрелкой 20"/>
          <p:cNvCxnSpPr>
            <a:endCxn id="19" idx="1"/>
          </p:cNvCxnSpPr>
          <p:nvPr/>
        </p:nvCxnSpPr>
        <p:spPr>
          <a:xfrm>
            <a:off x="4328970" y="4447336"/>
            <a:ext cx="625834" cy="272267"/>
          </a:xfrm>
          <a:prstGeom prst="straightConnector1">
            <a:avLst/>
          </a:prstGeom>
          <a:ln w="25400">
            <a:solidFill>
              <a:srgbClr val="00B0F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Заголовок 1"/>
          <p:cNvSpPr>
            <a:spLocks noGrp="1"/>
          </p:cNvSpPr>
          <p:nvPr>
            <p:ph type="title"/>
          </p:nvPr>
        </p:nvSpPr>
        <p:spPr>
          <a:xfrm>
            <a:off x="1042988" y="115888"/>
            <a:ext cx="6408737" cy="706437"/>
          </a:xfrm>
        </p:spPr>
        <p:txBody>
          <a:bodyPr/>
          <a:lstStyle/>
          <a:p>
            <a:pPr eaLnBrk="1" hangingPunct="1"/>
            <a:r>
              <a:rPr lang="ru-RU" altLang="ru-RU"/>
              <a:t>БНФ для ЛР № 2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94FE708C-8036-4B71-977C-8EC87AECD9AD}" type="slidenum">
              <a:rPr/>
              <a:pPr algn="l">
                <a:defRPr/>
              </a:pPr>
              <a:t>135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02424" y="692696"/>
            <a:ext cx="8063911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БНФ –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Б</a:t>
            </a:r>
            <a:r>
              <a:rPr lang="ru-RU" sz="2400" dirty="0">
                <a:latin typeface="+mn-lt"/>
                <a:cs typeface="+mn-cs"/>
              </a:rPr>
              <a:t>екуса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Н</a:t>
            </a:r>
            <a:r>
              <a:rPr lang="ru-RU" sz="2400" dirty="0">
                <a:latin typeface="+mn-lt"/>
                <a:cs typeface="+mn-cs"/>
              </a:rPr>
              <a:t>ормальная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Ф</a:t>
            </a:r>
            <a:r>
              <a:rPr lang="ru-RU" sz="2400" dirty="0">
                <a:latin typeface="+mn-lt"/>
                <a:cs typeface="+mn-cs"/>
              </a:rPr>
              <a:t>орма (Бекуса-Наура Форма) – используется для формального описания языков программирования. В справочниках описание команд и директив дано в БДФ (или </a:t>
            </a:r>
            <a:r>
              <a:rPr lang="ru-RU" sz="2400" u="sng" dirty="0">
                <a:latin typeface="+mn-lt"/>
                <a:cs typeface="+mn-cs"/>
              </a:rPr>
              <a:t>расширенной</a:t>
            </a:r>
            <a:r>
              <a:rPr lang="ru-RU" sz="2400" dirty="0">
                <a:latin typeface="+mn-lt"/>
                <a:cs typeface="+mn-cs"/>
              </a:rPr>
              <a:t> БНФ)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В ЛР №2 и ЛР №6 синтаксис обращения к своему КФ или программе нужно описать в </a:t>
            </a:r>
            <a:r>
              <a:rPr lang="ru-RU" sz="2400" b="1" dirty="0">
                <a:latin typeface="+mn-lt"/>
                <a:cs typeface="+mn-cs"/>
              </a:rPr>
              <a:t>БНФ!</a:t>
            </a:r>
            <a:r>
              <a:rPr lang="ru-RU" sz="2400" dirty="0">
                <a:latin typeface="+mn-lt"/>
                <a:cs typeface="+mn-cs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Подробно мм. раздел № 4 в </a:t>
            </a:r>
            <a:r>
              <a:rPr lang="ru-RU" sz="2400" dirty="0">
                <a:latin typeface="+mn-lt"/>
                <a:cs typeface="+mn-cs"/>
                <a:hlinkClick r:id="rId3" action="ppaction://hlinkfile"/>
              </a:rPr>
              <a:t>общих МУ </a:t>
            </a:r>
            <a:r>
              <a:rPr lang="ru-RU" sz="2400" dirty="0">
                <a:latin typeface="+mn-lt"/>
                <a:cs typeface="+mn-cs"/>
              </a:rPr>
              <a:t>по дисциплине СП и </a:t>
            </a:r>
            <a:r>
              <a:rPr lang="ru-RU" sz="2400" dirty="0">
                <a:latin typeface="+mn-lt"/>
                <a:cs typeface="+mn-cs"/>
                <a:hlinkClick r:id="rId4" action="ppaction://hlinkfile"/>
              </a:rPr>
              <a:t>МУ к ЛР № 2</a:t>
            </a:r>
            <a:r>
              <a:rPr lang="ru-RU" sz="2400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u="sng" dirty="0">
                <a:latin typeface="+mn-lt"/>
                <a:cs typeface="+mn-cs"/>
              </a:rPr>
              <a:t>Пример</a:t>
            </a:r>
            <a:r>
              <a:rPr lang="ru-RU" sz="2400" dirty="0">
                <a:latin typeface="+mn-lt"/>
                <a:cs typeface="+mn-cs"/>
              </a:rPr>
              <a:t> формального описания вызова КФ ЛР №2: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n-lt"/>
                <a:cs typeface="+mn-cs"/>
              </a:rPr>
              <a:t>&gt;Lab</a:t>
            </a:r>
            <a:r>
              <a:rPr lang="ru-RU" sz="2400" b="1" dirty="0">
                <a:latin typeface="+mn-lt"/>
                <a:cs typeface="+mn-cs"/>
              </a:rPr>
              <a:t>2</a:t>
            </a:r>
            <a:r>
              <a:rPr lang="en-US" sz="2400" b="1" dirty="0">
                <a:latin typeface="+mn-lt"/>
                <a:cs typeface="+mn-cs"/>
              </a:rPr>
              <a:t>.bat </a:t>
            </a:r>
            <a:r>
              <a:rPr lang="en-US" sz="2400" dirty="0">
                <a:latin typeface="+mn-lt"/>
                <a:cs typeface="+mn-cs"/>
              </a:rPr>
              <a:t>&lt;</a:t>
            </a:r>
            <a:r>
              <a:rPr lang="ru-RU" sz="2400" dirty="0">
                <a:latin typeface="+mn-lt"/>
                <a:cs typeface="+mn-cs"/>
              </a:rPr>
              <a:t>парам1</a:t>
            </a:r>
            <a:r>
              <a:rPr lang="en-US" sz="2400" dirty="0">
                <a:latin typeface="+mn-lt"/>
                <a:cs typeface="+mn-cs"/>
              </a:rPr>
              <a:t>&gt; &lt;</a:t>
            </a:r>
            <a:r>
              <a:rPr lang="ru-RU" sz="2400" dirty="0">
                <a:latin typeface="+mn-lt"/>
                <a:cs typeface="+mn-cs"/>
              </a:rPr>
              <a:t>парам2</a:t>
            </a:r>
            <a:r>
              <a:rPr lang="en-US" sz="2400" dirty="0">
                <a:latin typeface="+mn-lt"/>
                <a:cs typeface="+mn-cs"/>
              </a:rPr>
              <a:t>&gt; </a:t>
            </a:r>
            <a:r>
              <a:rPr lang="en-US" sz="2400" dirty="0">
                <a:solidFill>
                  <a:srgbClr val="FF0000"/>
                </a:solidFill>
                <a:latin typeface="+mn-lt"/>
                <a:cs typeface="+mn-cs"/>
              </a:rPr>
              <a:t>[</a:t>
            </a:r>
            <a:r>
              <a:rPr lang="en-US" sz="2400" dirty="0">
                <a:latin typeface="+mn-lt"/>
                <a:cs typeface="+mn-cs"/>
              </a:rPr>
              <a:t>&lt;</a:t>
            </a:r>
            <a:r>
              <a:rPr lang="ru-RU" sz="2400" dirty="0">
                <a:latin typeface="+mn-lt"/>
                <a:cs typeface="+mn-cs"/>
              </a:rPr>
              <a:t>парам3</a:t>
            </a:r>
            <a:r>
              <a:rPr lang="en-US" sz="2400" dirty="0">
                <a:latin typeface="+mn-lt"/>
                <a:cs typeface="+mn-cs"/>
              </a:rPr>
              <a:t>&gt;</a:t>
            </a:r>
            <a:r>
              <a:rPr lang="en-US" sz="2400" dirty="0">
                <a:solidFill>
                  <a:srgbClr val="FF0000"/>
                </a:solidFill>
                <a:latin typeface="+mn-lt"/>
                <a:cs typeface="+mn-cs"/>
              </a:rPr>
              <a:t>]</a:t>
            </a:r>
            <a:endParaRPr lang="ru-RU" sz="2400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Где</a:t>
            </a:r>
            <a:r>
              <a:rPr lang="ru-RU" sz="2400" dirty="0">
                <a:latin typeface="+mn-lt"/>
                <a:cs typeface="+mn-cs"/>
              </a:rPr>
              <a:t>:</a:t>
            </a:r>
            <a:r>
              <a:rPr lang="en-US" sz="2400" dirty="0">
                <a:latin typeface="+mn-lt"/>
                <a:cs typeface="+mn-cs"/>
              </a:rPr>
              <a:t> 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&lt;</a:t>
            </a:r>
            <a:r>
              <a:rPr lang="ru-RU" sz="2400" dirty="0"/>
              <a:t>парам1</a:t>
            </a:r>
            <a:r>
              <a:rPr lang="en-US" sz="2400" dirty="0"/>
              <a:t>&gt;:= </a:t>
            </a:r>
            <a:r>
              <a:rPr lang="ru-RU" sz="2400" dirty="0"/>
              <a:t>ДА</a:t>
            </a:r>
            <a:r>
              <a:rPr lang="en-US" sz="2400" dirty="0"/>
              <a:t>|</a:t>
            </a:r>
            <a:r>
              <a:rPr lang="ru-RU" sz="2400" dirty="0"/>
              <a:t>НЕТ  - признак вывода справки о КФ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&lt;</a:t>
            </a:r>
            <a:r>
              <a:rPr lang="ru-RU" sz="2400" dirty="0"/>
              <a:t>парам2</a:t>
            </a:r>
            <a:r>
              <a:rPr lang="en-US" sz="2400" dirty="0"/>
              <a:t>&gt;:=</a:t>
            </a:r>
            <a:r>
              <a:rPr lang="ru-RU" sz="2400" dirty="0"/>
              <a:t> </a:t>
            </a:r>
            <a:r>
              <a:rPr lang="en-US" sz="2400" dirty="0"/>
              <a:t>&lt;</a:t>
            </a:r>
            <a:r>
              <a:rPr lang="ru-RU" sz="2400" dirty="0"/>
              <a:t>имя файла справки</a:t>
            </a:r>
            <a:r>
              <a:rPr lang="en-US" sz="2400" dirty="0"/>
              <a:t>&gt;</a:t>
            </a:r>
            <a:r>
              <a:rPr lang="ru-RU" sz="2400" dirty="0"/>
              <a:t> - вызываемый файл.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&lt;</a:t>
            </a:r>
            <a:r>
              <a:rPr lang="ru-RU" sz="2400" dirty="0"/>
              <a:t>парам2</a:t>
            </a:r>
            <a:r>
              <a:rPr lang="en-US" sz="2400" dirty="0"/>
              <a:t>&gt;:=&lt;</a:t>
            </a:r>
            <a:r>
              <a:rPr lang="ru-RU" sz="2400" dirty="0"/>
              <a:t>число сигналов</a:t>
            </a:r>
            <a:r>
              <a:rPr lang="en-US" sz="2400" dirty="0"/>
              <a:t>&gt;</a:t>
            </a:r>
            <a:r>
              <a:rPr lang="ru-RU" sz="2400" dirty="0"/>
              <a:t> - может быть опущен.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9389"/>
            <a:ext cx="6624389" cy="4889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Вложенные КФ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17BE8854-98CA-41A2-AFE9-5A7FEF57CB8A}" type="slidenum">
              <a:rPr/>
              <a:pPr algn="l">
                <a:defRPr/>
              </a:pPr>
              <a:t>136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395536" y="692696"/>
            <a:ext cx="8577334" cy="5509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</a:rPr>
              <a:t>Из одного КФ можно </a:t>
            </a:r>
            <a:r>
              <a:rPr lang="ru-RU" sz="2000" u="sng" dirty="0">
                <a:latin typeface="+mn-lt"/>
                <a:cs typeface="+mn-cs"/>
              </a:rPr>
              <a:t>вызывать</a:t>
            </a:r>
            <a:r>
              <a:rPr lang="ru-RU" sz="2000" dirty="0">
                <a:latin typeface="+mn-lt"/>
                <a:cs typeface="+mn-cs"/>
              </a:rPr>
              <a:t> (используется директива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CALL</a:t>
            </a:r>
            <a:r>
              <a:rPr lang="ru-RU" sz="2000" dirty="0">
                <a:latin typeface="+mn-lt"/>
                <a:cs typeface="+mn-cs"/>
              </a:rPr>
              <a:t>) </a:t>
            </a:r>
            <a:r>
              <a:rPr lang="ru-RU" sz="2000" u="sng" dirty="0">
                <a:latin typeface="+mn-lt"/>
                <a:cs typeface="+mn-cs"/>
              </a:rPr>
              <a:t>другие КФ </a:t>
            </a:r>
            <a:r>
              <a:rPr lang="ru-RU" sz="2000" dirty="0">
                <a:latin typeface="+mn-lt"/>
                <a:cs typeface="+mn-cs"/>
              </a:rPr>
              <a:t>(</a:t>
            </a:r>
            <a:r>
              <a:rPr lang="ru-RU" sz="2000" dirty="0"/>
              <a:t>доступные в данный момент КФ</a:t>
            </a:r>
            <a:r>
              <a:rPr lang="ru-RU" sz="2000" dirty="0">
                <a:latin typeface="+mn-lt"/>
                <a:cs typeface="+mn-cs"/>
              </a:rPr>
              <a:t>). Такие КФ называются </a:t>
            </a:r>
            <a:r>
              <a:rPr lang="ru-RU" sz="2000" b="1" u="sng" dirty="0">
                <a:solidFill>
                  <a:srgbClr val="00B050"/>
                </a:solidFill>
                <a:latin typeface="+mn-lt"/>
                <a:cs typeface="+mn-cs"/>
              </a:rPr>
              <a:t>вложенными</a:t>
            </a:r>
            <a:r>
              <a:rPr lang="ru-RU" sz="2000" dirty="0">
                <a:latin typeface="+mn-lt"/>
                <a:cs typeface="+mn-cs"/>
              </a:rPr>
              <a:t>. При вызове вложенных КФ можно также задавать </a:t>
            </a:r>
            <a:r>
              <a:rPr lang="ru-RU" sz="2000" u="sng" dirty="0">
                <a:latin typeface="+mn-lt"/>
                <a:cs typeface="+mn-cs"/>
              </a:rPr>
              <a:t>параметры</a:t>
            </a:r>
            <a:r>
              <a:rPr lang="ru-RU" sz="2000" dirty="0">
                <a:latin typeface="+mn-lt"/>
                <a:cs typeface="+mn-cs"/>
              </a:rPr>
              <a:t>. Запуск вложенного КФ сопровождается запуском нового экземпляра интерпретатора КС (</a:t>
            </a:r>
            <a:r>
              <a:rPr lang="en-US" sz="2000" dirty="0">
                <a:latin typeface="+mn-lt"/>
                <a:cs typeface="+mn-cs"/>
              </a:rPr>
              <a:t>cmd.EXE</a:t>
            </a:r>
            <a:r>
              <a:rPr lang="ru-RU" sz="2000" dirty="0">
                <a:latin typeface="+mn-lt"/>
                <a:cs typeface="+mn-cs"/>
              </a:rPr>
              <a:t>)</a:t>
            </a:r>
            <a:r>
              <a:rPr lang="en-US" sz="2000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</a:rPr>
              <a:t>Завершение вложенного КФ выполняется директивой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EXIT</a:t>
            </a:r>
            <a:r>
              <a:rPr lang="en-US" sz="2000" dirty="0">
                <a:latin typeface="+mn-lt"/>
                <a:cs typeface="+mn-cs"/>
              </a:rPr>
              <a:t> c </a:t>
            </a:r>
            <a:r>
              <a:rPr lang="ru-RU" sz="2000" dirty="0">
                <a:latin typeface="+mn-lt"/>
                <a:cs typeface="+mn-cs"/>
              </a:rPr>
              <a:t>параметром /В при этом выполняется возврат в вызывающий КФ(в противном случае завершается и интерпретатор </a:t>
            </a:r>
            <a:r>
              <a:rPr lang="en-US" sz="2000" dirty="0">
                <a:latin typeface="+mn-lt"/>
                <a:cs typeface="+mn-cs"/>
              </a:rPr>
              <a:t>cmd.EXE</a:t>
            </a:r>
            <a:r>
              <a:rPr lang="ru-RU" sz="2000" dirty="0">
                <a:latin typeface="+mn-lt"/>
                <a:cs typeface="+mn-cs"/>
              </a:rPr>
              <a:t>).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</a:rPr>
              <a:t>Параметры</a:t>
            </a:r>
            <a:r>
              <a:rPr lang="en-US" sz="2000" dirty="0">
                <a:latin typeface="+mn-lt"/>
                <a:cs typeface="+mn-cs"/>
              </a:rPr>
              <a:t>/</a:t>
            </a:r>
            <a:r>
              <a:rPr lang="ru-RU" sz="2000" u="sng" dirty="0">
                <a:latin typeface="+mn-lt"/>
                <a:cs typeface="+mn-cs"/>
              </a:rPr>
              <a:t>переменные окружения </a:t>
            </a:r>
            <a:r>
              <a:rPr lang="ru-RU" sz="2000" dirty="0">
                <a:latin typeface="+mn-lt"/>
                <a:cs typeface="+mn-cs"/>
              </a:rPr>
              <a:t>(</a:t>
            </a:r>
            <a:r>
              <a:rPr lang="en-US" sz="2000" dirty="0">
                <a:latin typeface="+mn-lt"/>
                <a:cs typeface="+mn-cs"/>
              </a:rPr>
              <a:t>environment</a:t>
            </a:r>
            <a:r>
              <a:rPr lang="ru-RU" sz="2000" dirty="0">
                <a:latin typeface="+mn-lt"/>
                <a:cs typeface="+mn-cs"/>
              </a:rPr>
              <a:t>) сохраняют значение и во вложенных КФ и в основном файле.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</a:rPr>
              <a:t>Глубина вложений практически не ограничивается (важны только характеристики ОП). </a:t>
            </a:r>
            <a:r>
              <a:rPr lang="ru-RU" sz="2000" u="sng" dirty="0">
                <a:latin typeface="+mn-lt"/>
                <a:cs typeface="+mn-cs"/>
              </a:rPr>
              <a:t>Пример вызова и завершения  вложенного КФ (пусть </a:t>
            </a:r>
            <a:r>
              <a:rPr lang="en-US" sz="2000" b="1" dirty="0">
                <a:solidFill>
                  <a:srgbClr val="00B050"/>
                </a:solidFill>
                <a:latin typeface="+mn-lt"/>
                <a:cs typeface="+mn-cs"/>
              </a:rPr>
              <a:t>lab2.bat</a:t>
            </a:r>
            <a:r>
              <a:rPr lang="ru-RU" sz="2000" u="sng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CALL MY_</a:t>
            </a:r>
            <a:r>
              <a:rPr lang="en-US" sz="2000" b="1" dirty="0">
                <a:solidFill>
                  <a:srgbClr val="00B050"/>
                </a:solidFill>
                <a:latin typeface="+mn-lt"/>
                <a:cs typeface="+mn-cs"/>
              </a:rPr>
              <a:t>HELP.BAT</a:t>
            </a:r>
            <a:r>
              <a:rPr lang="en-US" sz="2000" dirty="0">
                <a:latin typeface="+mn-lt"/>
                <a:cs typeface="+mn-cs"/>
              </a:rPr>
              <a:t>  </a:t>
            </a:r>
            <a:r>
              <a:rPr lang="ru-RU" sz="2000" dirty="0">
                <a:solidFill>
                  <a:srgbClr val="0070C0"/>
                </a:solidFill>
                <a:latin typeface="+mn-lt"/>
                <a:cs typeface="+mn-cs"/>
              </a:rPr>
              <a:t>Большаков</a:t>
            </a:r>
            <a:r>
              <a:rPr lang="en-US" sz="2000" dirty="0">
                <a:solidFill>
                  <a:srgbClr val="0070C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solidFill>
                  <a:srgbClr val="0070C0"/>
                </a:solidFill>
                <a:latin typeface="+mn-lt"/>
                <a:cs typeface="+mn-cs"/>
              </a:rPr>
              <a:t>С.А.</a:t>
            </a:r>
            <a:endParaRPr lang="en-US" sz="2000" dirty="0">
              <a:solidFill>
                <a:srgbClr val="0070C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…</a:t>
            </a:r>
            <a:endParaRPr lang="en-US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REM </a:t>
            </a:r>
            <a:r>
              <a:rPr lang="ru-RU" sz="2400" dirty="0">
                <a:latin typeface="+mn-lt"/>
                <a:cs typeface="+mn-cs"/>
              </a:rPr>
              <a:t>Выход и возврат 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ERRORLEVEL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=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30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EXIT /B</a:t>
            </a:r>
            <a:r>
              <a:rPr lang="en-US" sz="2400" u="sng" dirty="0">
                <a:latin typeface="+mn-lt"/>
                <a:cs typeface="+mn-cs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30</a:t>
            </a:r>
            <a:r>
              <a:rPr lang="ru-RU" sz="2000" dirty="0">
                <a:latin typeface="+mn-lt"/>
                <a:cs typeface="+mn-cs"/>
              </a:rPr>
              <a:t>  </a:t>
            </a: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2432688"/>
              </p:ext>
            </p:extLst>
          </p:nvPr>
        </p:nvGraphicFramePr>
        <p:xfrm>
          <a:off x="5508104" y="4509120"/>
          <a:ext cx="3492150" cy="1872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534452" imgH="2619000" progId="Visio.Drawing.11">
                  <p:embed/>
                </p:oleObj>
              </mc:Choice>
              <mc:Fallback>
                <p:oleObj name="Visio" r:id="rId3" imgW="4534452" imgH="261900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08104" y="4509120"/>
                        <a:ext cx="3492150" cy="18722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96097"/>
            <a:ext cx="6049292" cy="48895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Утилиты для КФ (</a:t>
            </a:r>
            <a:r>
              <a:rPr lang="en-US" dirty="0"/>
              <a:t>BE, CHOICE</a:t>
            </a:r>
            <a:r>
              <a:rPr 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392209"/>
            <a:ext cx="585787" cy="365125"/>
          </a:xfrm>
        </p:spPr>
        <p:txBody>
          <a:bodyPr/>
          <a:lstStyle/>
          <a:p>
            <a:pPr algn="l">
              <a:defRPr/>
            </a:pPr>
            <a:fld id="{2EEA2E47-4C8D-4D38-9DA6-A98C775E0F07}" type="slidenum">
              <a:rPr/>
              <a:pPr algn="l">
                <a:defRPr/>
              </a:pPr>
              <a:t>137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22351" y="692696"/>
            <a:ext cx="8063911" cy="54784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</a:rPr>
              <a:t>Данные утилиты являются вспомогательными программами, которые можно использовать в КФ для ввода </a:t>
            </a:r>
            <a:r>
              <a:rPr lang="ru-RU" sz="2000" u="sng" dirty="0">
                <a:latin typeface="+mn-lt"/>
                <a:cs typeface="+mn-cs"/>
              </a:rPr>
              <a:t>числовых</a:t>
            </a:r>
            <a:r>
              <a:rPr lang="ru-RU" sz="2000" dirty="0">
                <a:latin typeface="+mn-lt"/>
                <a:cs typeface="+mn-cs"/>
              </a:rPr>
              <a:t> значений. Подробно информация об них представлена в </a:t>
            </a:r>
            <a:r>
              <a:rPr lang="ru-RU" sz="2000" dirty="0">
                <a:latin typeface="+mn-lt"/>
                <a:cs typeface="+mn-cs"/>
                <a:hlinkClick r:id="rId3" action="ppaction://hlinkfile"/>
              </a:rPr>
              <a:t>МУ по дисциплине СП</a:t>
            </a:r>
            <a:r>
              <a:rPr lang="ru-RU" sz="2000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u="sng" dirty="0">
                <a:latin typeface="+mn-lt"/>
                <a:cs typeface="+mn-cs"/>
              </a:rPr>
              <a:t>Утилита </a:t>
            </a:r>
            <a:r>
              <a:rPr lang="ru-RU" sz="2000" u="sng" dirty="0"/>
              <a:t>BE </a:t>
            </a:r>
            <a:r>
              <a:rPr lang="ru-RU" sz="2000" dirty="0"/>
              <a:t>(</a:t>
            </a:r>
            <a:r>
              <a:rPr lang="ru-RU" sz="2400" b="1" dirty="0" err="1">
                <a:solidFill>
                  <a:srgbClr val="FF0000"/>
                </a:solidFill>
              </a:rPr>
              <a:t>B</a:t>
            </a:r>
            <a:r>
              <a:rPr lang="ru-RU" sz="2400" dirty="0" err="1"/>
              <a:t>atch</a:t>
            </a:r>
            <a:r>
              <a:rPr lang="ru-RU" sz="2400" dirty="0"/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E</a:t>
            </a:r>
            <a:r>
              <a:rPr lang="ru-RU" sz="2400" dirty="0" err="1"/>
              <a:t>nhancer</a:t>
            </a:r>
            <a:r>
              <a:rPr lang="ru-RU" sz="2400" dirty="0"/>
              <a:t> </a:t>
            </a:r>
            <a:r>
              <a:rPr lang="ru-RU" sz="2000" dirty="0"/>
              <a:t>– дословно расширитель командных файлов) имеет следующий формат вызова</a:t>
            </a:r>
            <a:endParaRPr lang="ru-RU" sz="2400" dirty="0"/>
          </a:p>
          <a:p>
            <a:pPr>
              <a:defRPr/>
            </a:pPr>
            <a:r>
              <a:rPr lang="en-US" b="1" dirty="0"/>
              <a:t>BE </a:t>
            </a:r>
            <a:r>
              <a:rPr lang="en-US" b="1" dirty="0">
                <a:solidFill>
                  <a:srgbClr val="FF0000"/>
                </a:solidFill>
              </a:rPr>
              <a:t>ASK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/>
              <a:t>"&lt; подсказка &gt;" [‘&lt;список символов&gt;’] [</a:t>
            </a:r>
            <a:r>
              <a:rPr lang="en-US" b="1" dirty="0"/>
              <a:t>DEFAULT</a:t>
            </a:r>
            <a:r>
              <a:rPr lang="ru-RU" b="1" dirty="0"/>
              <a:t>=&lt;символ&gt;]   </a:t>
            </a:r>
            <a:endParaRPr lang="ru-RU" dirty="0"/>
          </a:p>
          <a:p>
            <a:pPr>
              <a:defRPr/>
            </a:pPr>
            <a:r>
              <a:rPr lang="ru-RU" b="1" dirty="0"/>
              <a:t>               [</a:t>
            </a:r>
            <a:r>
              <a:rPr lang="en-US" b="1" dirty="0"/>
              <a:t>TIMEOUT</a:t>
            </a:r>
            <a:r>
              <a:rPr lang="ru-RU" b="1" dirty="0"/>
              <a:t>=&lt;число&gt;] [</a:t>
            </a:r>
            <a:r>
              <a:rPr lang="en-US" b="1" dirty="0"/>
              <a:t>ADJUST</a:t>
            </a:r>
            <a:r>
              <a:rPr lang="ru-RU" b="1" dirty="0"/>
              <a:t>=&lt; число &gt;]   </a:t>
            </a:r>
            <a:r>
              <a:rPr lang="ru-RU" u="sng" dirty="0"/>
              <a:t>Пример</a:t>
            </a:r>
            <a:r>
              <a:rPr lang="ru-RU" dirty="0"/>
              <a:t> в КФ ЛР №2:</a:t>
            </a:r>
          </a:p>
          <a:p>
            <a:pPr>
              <a:defRPr/>
            </a:pPr>
            <a:r>
              <a:rPr lang="en-US" b="1" dirty="0"/>
              <a:t>be ask "</a:t>
            </a:r>
            <a:r>
              <a:rPr lang="ru-RU" b="1" dirty="0"/>
              <a:t>Введите символ</a:t>
            </a:r>
            <a:r>
              <a:rPr lang="en-US" b="1" dirty="0"/>
              <a:t> (</a:t>
            </a:r>
            <a:r>
              <a:rPr lang="en-US" b="1" dirty="0" err="1"/>
              <a:t>a,b,c</a:t>
            </a:r>
            <a:r>
              <a:rPr lang="en-US" b="1" dirty="0"/>
              <a:t>)" '</a:t>
            </a:r>
            <a:r>
              <a:rPr lang="en-US" b="1" dirty="0" err="1"/>
              <a:t>abc</a:t>
            </a:r>
            <a:r>
              <a:rPr lang="en-US" b="1" dirty="0"/>
              <a:t>' default=</a:t>
            </a:r>
            <a:r>
              <a:rPr lang="en-US" b="1" dirty="0">
                <a:solidFill>
                  <a:srgbClr val="FF0000"/>
                </a:solidFill>
              </a:rPr>
              <a:t>c </a:t>
            </a:r>
            <a:r>
              <a:rPr lang="en-US" b="1" dirty="0"/>
              <a:t> timeout=</a:t>
            </a:r>
            <a:r>
              <a:rPr lang="en-US" b="1" dirty="0">
                <a:solidFill>
                  <a:srgbClr val="FF0000"/>
                </a:solidFill>
              </a:rPr>
              <a:t>10 </a:t>
            </a:r>
            <a:r>
              <a:rPr lang="en-US" b="1" dirty="0"/>
              <a:t> </a:t>
            </a:r>
            <a:endParaRPr lang="ru-RU" dirty="0"/>
          </a:p>
          <a:p>
            <a:pPr marL="285750" indent="-285750">
              <a:buFontTx/>
              <a:buChar char="-"/>
              <a:defRPr/>
            </a:pPr>
            <a:r>
              <a:rPr lang="ru-RU" dirty="0"/>
              <a:t>запрашивается выбор из набора (</a:t>
            </a:r>
            <a:r>
              <a:rPr lang="en-US" b="1" dirty="0">
                <a:solidFill>
                  <a:srgbClr val="FF0000"/>
                </a:solidFill>
              </a:rPr>
              <a:t>a</a:t>
            </a:r>
            <a:r>
              <a:rPr lang="ru-RU" b="1" dirty="0">
                <a:solidFill>
                  <a:srgbClr val="FF0000"/>
                </a:solidFill>
              </a:rPr>
              <a:t>,</a:t>
            </a:r>
            <a:r>
              <a:rPr lang="en-US" b="1" dirty="0">
                <a:solidFill>
                  <a:srgbClr val="FF0000"/>
                </a:solidFill>
              </a:rPr>
              <a:t>b</a:t>
            </a:r>
            <a:r>
              <a:rPr lang="ru-RU" b="1" dirty="0">
                <a:solidFill>
                  <a:srgbClr val="FF0000"/>
                </a:solidFill>
              </a:rPr>
              <a:t>,</a:t>
            </a:r>
            <a:r>
              <a:rPr lang="en-US" b="1" dirty="0">
                <a:solidFill>
                  <a:srgbClr val="FF0000"/>
                </a:solidFill>
              </a:rPr>
              <a:t>c</a:t>
            </a:r>
            <a:r>
              <a:rPr lang="ru-RU" dirty="0"/>
              <a:t>),а  через </a:t>
            </a:r>
            <a:r>
              <a:rPr lang="ru-RU" b="1" dirty="0">
                <a:solidFill>
                  <a:srgbClr val="FF0000"/>
                </a:solidFill>
              </a:rPr>
              <a:t>10</a:t>
            </a:r>
            <a:r>
              <a:rPr lang="ru-RU" dirty="0"/>
              <a:t> секунд по умолчанию срабатывает нажатие “</a:t>
            </a:r>
            <a:r>
              <a:rPr lang="ru-RU" b="1" dirty="0">
                <a:solidFill>
                  <a:srgbClr val="FF0000"/>
                </a:solidFill>
              </a:rPr>
              <a:t>с</a:t>
            </a:r>
            <a:r>
              <a:rPr lang="ru-RU" dirty="0"/>
              <a:t>”. При нажатии клавиш </a:t>
            </a:r>
            <a:r>
              <a:rPr lang="en-US" b="1" dirty="0"/>
              <a:t>(</a:t>
            </a:r>
            <a:r>
              <a:rPr lang="en-US" b="1" dirty="0" err="1"/>
              <a:t>a,b,c</a:t>
            </a:r>
            <a:r>
              <a:rPr lang="en-US" b="1" dirty="0"/>
              <a:t>)</a:t>
            </a:r>
            <a:r>
              <a:rPr lang="ru-RU" b="1" dirty="0"/>
              <a:t> </a:t>
            </a:r>
            <a:r>
              <a:rPr lang="ru-RU" dirty="0"/>
              <a:t>будет возвращена системная </a:t>
            </a:r>
            <a:r>
              <a:rPr lang="ru-RU" b="1" dirty="0"/>
              <a:t>переменная </a:t>
            </a:r>
            <a:r>
              <a:rPr lang="en-US" b="1" dirty="0">
                <a:solidFill>
                  <a:srgbClr val="FF0000"/>
                </a:solidFill>
              </a:rPr>
              <a:t>ERRORLEVEL  </a:t>
            </a:r>
            <a:r>
              <a:rPr lang="ru-RU" dirty="0"/>
              <a:t>со значением </a:t>
            </a:r>
            <a:r>
              <a:rPr lang="en-US" b="1" dirty="0">
                <a:solidFill>
                  <a:srgbClr val="FF0000"/>
                </a:solidFill>
              </a:rPr>
              <a:t>1,2,3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dirty="0"/>
              <a:t>соответственно.</a:t>
            </a:r>
          </a:p>
          <a:p>
            <a:pPr>
              <a:defRPr/>
            </a:pPr>
            <a:r>
              <a:rPr lang="en-US" dirty="0"/>
              <a:t> 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sz="2000" dirty="0"/>
              <a:t>Утилита </a:t>
            </a:r>
            <a:r>
              <a:rPr lang="en-US" sz="2000" b="1" dirty="0"/>
              <a:t>CHOICE</a:t>
            </a:r>
            <a:r>
              <a:rPr lang="ru-RU" sz="2000" b="1" dirty="0"/>
              <a:t> </a:t>
            </a:r>
            <a:r>
              <a:rPr lang="ru-RU" sz="2000" dirty="0"/>
              <a:t>(смысловое значение - Выбирать) имеет формат:</a:t>
            </a:r>
          </a:p>
          <a:p>
            <a:pPr>
              <a:defRPr/>
            </a:pPr>
            <a:r>
              <a:rPr lang="en-US" b="1" dirty="0"/>
              <a:t>CHOICE</a:t>
            </a:r>
            <a:r>
              <a:rPr lang="ru-RU" b="1" dirty="0"/>
              <a:t> [/</a:t>
            </a:r>
            <a:r>
              <a:rPr lang="en-US" b="1" dirty="0"/>
              <a:t>C</a:t>
            </a:r>
            <a:r>
              <a:rPr lang="ru-RU" b="1" dirty="0"/>
              <a:t>[:]&lt;символы выбора&gt;] [/</a:t>
            </a:r>
            <a:r>
              <a:rPr lang="en-US" b="1" dirty="0"/>
              <a:t>N</a:t>
            </a:r>
            <a:r>
              <a:rPr lang="ru-RU" b="1" dirty="0"/>
              <a:t>] [/</a:t>
            </a:r>
            <a:r>
              <a:rPr lang="en-US" b="1" dirty="0"/>
              <a:t>S</a:t>
            </a:r>
            <a:r>
              <a:rPr lang="ru-RU" b="1" dirty="0"/>
              <a:t>] [/</a:t>
            </a:r>
            <a:r>
              <a:rPr lang="en-US" b="1" dirty="0"/>
              <a:t>T</a:t>
            </a:r>
            <a:r>
              <a:rPr lang="ru-RU" b="1" dirty="0"/>
              <a:t>[:]&lt;клавиша&gt;,&lt;число&gt;] [&lt;текст&gt;]</a:t>
            </a:r>
            <a:endParaRPr lang="ru-RU" dirty="0"/>
          </a:p>
          <a:p>
            <a:pPr>
              <a:defRPr/>
            </a:pPr>
            <a:r>
              <a:rPr lang="ru-RU" sz="2000" u="sng" dirty="0"/>
              <a:t>Пример</a:t>
            </a:r>
            <a:r>
              <a:rPr lang="ru-RU" sz="2000" dirty="0"/>
              <a:t> в КФ ЛР №2:</a:t>
            </a:r>
          </a:p>
          <a:p>
            <a:pPr>
              <a:defRPr/>
            </a:pPr>
            <a:r>
              <a:rPr lang="en-US" sz="2000" b="1" dirty="0"/>
              <a:t>CHOICE</a:t>
            </a:r>
            <a:r>
              <a:rPr lang="ru-RU" sz="2000" b="1" dirty="0"/>
              <a:t>  /</a:t>
            </a:r>
            <a:r>
              <a:rPr lang="en-US" sz="2000" b="1" dirty="0"/>
              <a:t>C</a:t>
            </a:r>
            <a:r>
              <a:rPr lang="ru-RU" sz="2000" b="1" dirty="0"/>
              <a:t>:</a:t>
            </a:r>
            <a:r>
              <a:rPr lang="ru-RU" sz="2000" b="1" dirty="0">
                <a:solidFill>
                  <a:srgbClr val="FF0000"/>
                </a:solidFill>
              </a:rPr>
              <a:t>123 </a:t>
            </a:r>
            <a:r>
              <a:rPr lang="ru-RU" sz="2000" b="1" dirty="0"/>
              <a:t>/</a:t>
            </a:r>
            <a:r>
              <a:rPr lang="en-US" sz="2000" b="1" dirty="0"/>
              <a:t>T</a:t>
            </a:r>
            <a:r>
              <a:rPr lang="ru-RU" sz="2000" b="1" dirty="0"/>
              <a:t>:</a:t>
            </a:r>
            <a:r>
              <a:rPr lang="ru-RU" sz="2000" b="1" dirty="0">
                <a:solidFill>
                  <a:srgbClr val="FF0000"/>
                </a:solidFill>
              </a:rPr>
              <a:t>2</a:t>
            </a:r>
            <a:r>
              <a:rPr lang="ru-RU" sz="2000" b="1" dirty="0"/>
              <a:t>,05 </a:t>
            </a:r>
            <a:endParaRPr lang="ru-RU" sz="2000" dirty="0"/>
          </a:p>
          <a:p>
            <a:pPr>
              <a:defRPr/>
            </a:pPr>
            <a:r>
              <a:rPr lang="ru-RU" sz="2000" dirty="0"/>
              <a:t>Запросить ввод из трех альтернатив (</a:t>
            </a:r>
            <a:r>
              <a:rPr lang="ru-RU" sz="2000" b="1" dirty="0">
                <a:solidFill>
                  <a:srgbClr val="FF0000"/>
                </a:solidFill>
              </a:rPr>
              <a:t>1,2,3</a:t>
            </a:r>
            <a:r>
              <a:rPr lang="ru-RU" sz="2000" dirty="0"/>
              <a:t>) использовать “</a:t>
            </a:r>
            <a:r>
              <a:rPr lang="ru-RU" sz="2000" dirty="0">
                <a:solidFill>
                  <a:srgbClr val="FF0000"/>
                </a:solidFill>
              </a:rPr>
              <a:t>2</a:t>
            </a:r>
            <a:r>
              <a:rPr lang="ru-RU" sz="2000" dirty="0"/>
              <a:t>”  после пяти секунд ожидания.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Заголовок 1"/>
          <p:cNvSpPr>
            <a:spLocks noGrp="1"/>
          </p:cNvSpPr>
          <p:nvPr>
            <p:ph type="title"/>
          </p:nvPr>
        </p:nvSpPr>
        <p:spPr>
          <a:xfrm>
            <a:off x="2123728" y="188640"/>
            <a:ext cx="4402138" cy="706437"/>
          </a:xfrm>
        </p:spPr>
        <p:txBody>
          <a:bodyPr/>
          <a:lstStyle/>
          <a:p>
            <a:pPr eaLnBrk="1" hangingPunct="1"/>
            <a:r>
              <a:rPr lang="ru-RU" altLang="ru-RU" dirty="0"/>
              <a:t>Отладка КФ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6FDB09E4-D2D7-4721-9D70-562D17798E56}" type="slidenum">
              <a:rPr/>
              <a:pPr algn="l">
                <a:defRPr/>
              </a:pPr>
              <a:t>138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830071"/>
            <a:ext cx="8813079" cy="501675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</a:rPr>
              <a:t>Для </a:t>
            </a:r>
            <a:r>
              <a:rPr lang="ru-RU" sz="2000" u="sng" dirty="0">
                <a:latin typeface="+mn-lt"/>
                <a:cs typeface="+mn-cs"/>
              </a:rPr>
              <a:t>отладки</a:t>
            </a:r>
            <a:r>
              <a:rPr lang="ru-RU" sz="2000" dirty="0">
                <a:latin typeface="+mn-lt"/>
                <a:cs typeface="+mn-cs"/>
              </a:rPr>
              <a:t> КФ </a:t>
            </a:r>
            <a:r>
              <a:rPr lang="ru-RU" sz="2000" u="sng" dirty="0">
                <a:latin typeface="+mn-lt"/>
                <a:cs typeface="+mn-cs"/>
              </a:rPr>
              <a:t>не предусмотрено </a:t>
            </a:r>
            <a:r>
              <a:rPr lang="ru-RU" sz="2000" dirty="0">
                <a:latin typeface="+mn-lt"/>
                <a:cs typeface="+mn-cs"/>
              </a:rPr>
              <a:t>специальных отладчиков (</a:t>
            </a:r>
            <a:r>
              <a:rPr lang="ru-RU" sz="2000" u="sng" dirty="0">
                <a:latin typeface="+mn-lt"/>
                <a:cs typeface="+mn-cs"/>
              </a:rPr>
              <a:t>исключение</a:t>
            </a:r>
            <a:r>
              <a:rPr lang="ru-RU" sz="2000" dirty="0">
                <a:latin typeface="+mn-lt"/>
                <a:cs typeface="+mn-cs"/>
              </a:rPr>
              <a:t> только в режиме </a:t>
            </a:r>
            <a:r>
              <a:rPr lang="en-US" sz="2000" dirty="0">
                <a:latin typeface="+mn-lt"/>
                <a:cs typeface="+mn-cs"/>
              </a:rPr>
              <a:t>PowerShell</a:t>
            </a:r>
            <a:r>
              <a:rPr lang="ru-RU" sz="2000" dirty="0">
                <a:latin typeface="+mn-lt"/>
                <a:cs typeface="+mn-cs"/>
              </a:rPr>
              <a:t>!). Поэтому отладка КФ выполняется в ручном режиме методом «проб и ошибок!».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</a:rPr>
              <a:t>Основные </a:t>
            </a:r>
            <a:r>
              <a:rPr lang="ru-RU" sz="2000" u="sng" dirty="0">
                <a:latin typeface="+mn-lt"/>
                <a:cs typeface="+mn-cs"/>
              </a:rPr>
              <a:t>приемы</a:t>
            </a:r>
            <a:r>
              <a:rPr lang="ru-RU" sz="2000" dirty="0">
                <a:latin typeface="+mn-lt"/>
                <a:cs typeface="+mn-cs"/>
              </a:rPr>
              <a:t> отладки КФ: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u="sng" dirty="0">
                <a:latin typeface="+mn-lt"/>
                <a:cs typeface="+mn-cs"/>
              </a:rPr>
              <a:t>Временная Приостановка</a:t>
            </a:r>
            <a:r>
              <a:rPr lang="ru-RU" sz="2000" dirty="0">
                <a:latin typeface="+mn-lt"/>
                <a:cs typeface="+mn-cs"/>
              </a:rPr>
              <a:t> КФ (директива - </a:t>
            </a:r>
            <a:r>
              <a:rPr lang="en-US" sz="2000" dirty="0">
                <a:latin typeface="+mn-lt"/>
                <a:cs typeface="+mn-cs"/>
              </a:rPr>
              <a:t>PAUSE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Грамотное </a:t>
            </a:r>
            <a:r>
              <a:rPr lang="ru-RU" sz="2000" u="sng" dirty="0">
                <a:latin typeface="+mn-lt"/>
                <a:cs typeface="+mn-cs"/>
              </a:rPr>
              <a:t>комментирование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КФ (</a:t>
            </a:r>
            <a:r>
              <a:rPr lang="en-US" sz="2000" dirty="0">
                <a:latin typeface="+mn-lt"/>
                <a:cs typeface="+mn-cs"/>
              </a:rPr>
              <a:t>REM</a:t>
            </a:r>
            <a:r>
              <a:rPr lang="ru-RU" sz="2000" dirty="0">
                <a:latin typeface="+mn-lt"/>
                <a:cs typeface="+mn-cs"/>
              </a:rPr>
              <a:t>)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Разработка детальных </a:t>
            </a:r>
            <a:r>
              <a:rPr lang="ru-RU" sz="2000" u="sng" dirty="0">
                <a:latin typeface="+mn-lt"/>
                <a:cs typeface="+mn-cs"/>
              </a:rPr>
              <a:t>блок-схем</a:t>
            </a:r>
            <a:r>
              <a:rPr lang="ru-RU" sz="2000" dirty="0">
                <a:latin typeface="+mn-lt"/>
                <a:cs typeface="+mn-cs"/>
              </a:rPr>
              <a:t> КФ.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Вывод </a:t>
            </a:r>
            <a:r>
              <a:rPr lang="ru-RU" sz="2000" u="sng" dirty="0">
                <a:latin typeface="+mn-lt"/>
                <a:cs typeface="+mn-cs"/>
              </a:rPr>
              <a:t>промежуточных</a:t>
            </a:r>
            <a:r>
              <a:rPr lang="ru-RU" sz="2000" dirty="0">
                <a:latin typeface="+mn-lt"/>
                <a:cs typeface="+mn-cs"/>
              </a:rPr>
              <a:t> данных в КФ (директива </a:t>
            </a:r>
            <a:r>
              <a:rPr lang="en-US" sz="2000" dirty="0">
                <a:latin typeface="+mn-lt"/>
                <a:cs typeface="+mn-cs"/>
              </a:rPr>
              <a:t>ECHO</a:t>
            </a:r>
            <a:r>
              <a:rPr lang="ru-RU" sz="2000" dirty="0">
                <a:latin typeface="+mn-lt"/>
                <a:cs typeface="+mn-cs"/>
              </a:rPr>
              <a:t>)</a:t>
            </a:r>
            <a:endParaRPr lang="en-US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Выделение фрагментов в автономный </a:t>
            </a:r>
            <a:r>
              <a:rPr lang="ru-RU" sz="2000" u="sng" dirty="0">
                <a:latin typeface="+mn-lt"/>
                <a:cs typeface="+mn-cs"/>
              </a:rPr>
              <a:t>вложенный</a:t>
            </a:r>
            <a:r>
              <a:rPr lang="ru-RU" sz="2000" dirty="0">
                <a:latin typeface="+mn-lt"/>
                <a:cs typeface="+mn-cs"/>
              </a:rPr>
              <a:t> файл (</a:t>
            </a:r>
            <a:r>
              <a:rPr lang="en-US" sz="2000" dirty="0">
                <a:latin typeface="+mn-lt"/>
                <a:cs typeface="+mn-cs"/>
              </a:rPr>
              <a:t>CALL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Спланированное </a:t>
            </a:r>
            <a:r>
              <a:rPr lang="ru-RU" sz="2000" u="sng" dirty="0">
                <a:latin typeface="+mn-lt"/>
                <a:cs typeface="+mn-cs"/>
              </a:rPr>
              <a:t>тестирование</a:t>
            </a:r>
            <a:r>
              <a:rPr lang="ru-RU" sz="2000" dirty="0">
                <a:latin typeface="+mn-lt"/>
                <a:cs typeface="+mn-cs"/>
              </a:rPr>
              <a:t> КФ (проход по всем возможным путям выполнения КФ)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Временное </a:t>
            </a:r>
            <a:r>
              <a:rPr lang="ru-RU" sz="2000" u="sng" dirty="0">
                <a:latin typeface="+mn-lt"/>
                <a:cs typeface="+mn-cs"/>
              </a:rPr>
              <a:t>исключение</a:t>
            </a:r>
            <a:r>
              <a:rPr lang="ru-RU" sz="2000" dirty="0">
                <a:latin typeface="+mn-lt"/>
                <a:cs typeface="+mn-cs"/>
              </a:rPr>
              <a:t> фрагментов (</a:t>
            </a:r>
            <a:r>
              <a:rPr lang="en-US" sz="2000" dirty="0">
                <a:latin typeface="+mn-lt"/>
                <a:cs typeface="+mn-cs"/>
              </a:rPr>
              <a:t>REM </a:t>
            </a:r>
            <a:r>
              <a:rPr lang="ru-RU" sz="2000" dirty="0">
                <a:latin typeface="+mn-lt"/>
                <a:cs typeface="+mn-cs"/>
              </a:rPr>
              <a:t>и обход)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Явное </a:t>
            </a:r>
            <a:r>
              <a:rPr lang="ru-RU" sz="2000" u="sng" dirty="0">
                <a:latin typeface="+mn-lt"/>
                <a:cs typeface="+mn-cs"/>
              </a:rPr>
              <a:t>присвоение</a:t>
            </a:r>
            <a:r>
              <a:rPr lang="ru-RU" sz="2000" dirty="0">
                <a:latin typeface="+mn-lt"/>
                <a:cs typeface="+mn-cs"/>
              </a:rPr>
              <a:t> значений при ошибках ( </a:t>
            </a:r>
            <a:r>
              <a:rPr lang="en-US" sz="2000" dirty="0">
                <a:latin typeface="+mn-lt"/>
                <a:cs typeface="+mn-cs"/>
              </a:rPr>
              <a:t>SET</a:t>
            </a:r>
            <a:r>
              <a:rPr lang="ru-RU" sz="2000" dirty="0">
                <a:latin typeface="+mn-lt"/>
                <a:cs typeface="+mn-cs"/>
              </a:rPr>
              <a:t>) и т.д.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Основная </a:t>
            </a:r>
            <a:r>
              <a:rPr lang="ru-RU" sz="2000" u="sng" dirty="0">
                <a:latin typeface="+mn-lt"/>
                <a:cs typeface="+mn-cs"/>
              </a:rPr>
              <a:t>цель отладки </a:t>
            </a:r>
            <a:r>
              <a:rPr lang="ru-RU" sz="2000" dirty="0">
                <a:latin typeface="+mn-lt"/>
                <a:cs typeface="+mn-cs"/>
              </a:rPr>
              <a:t>выявление и устранение ошибок работы КФ по сравнению с заданными (задуманными) возможностями – </a:t>
            </a:r>
            <a:r>
              <a:rPr lang="en-US" sz="2000" dirty="0">
                <a:latin typeface="+mn-lt"/>
                <a:cs typeface="+mn-cs"/>
              </a:rPr>
              <a:t>“</a:t>
            </a:r>
            <a:r>
              <a:rPr lang="ru-RU" sz="2000" u="sng" dirty="0">
                <a:latin typeface="+mn-lt"/>
                <a:cs typeface="+mn-cs"/>
              </a:rPr>
              <a:t>Желаемое</a:t>
            </a:r>
            <a:r>
              <a:rPr lang="ru-RU" sz="2000" dirty="0">
                <a:latin typeface="+mn-lt"/>
                <a:cs typeface="+mn-cs"/>
              </a:rPr>
              <a:t> должно стать </a:t>
            </a:r>
            <a:r>
              <a:rPr lang="ru-RU" sz="2000" u="sng" dirty="0">
                <a:latin typeface="+mn-lt"/>
                <a:cs typeface="+mn-cs"/>
              </a:rPr>
              <a:t>действительными</a:t>
            </a:r>
            <a:r>
              <a:rPr lang="en-US" sz="2000" dirty="0">
                <a:latin typeface="+mn-lt"/>
                <a:cs typeface="+mn-cs"/>
              </a:rPr>
              <a:t>”</a:t>
            </a:r>
            <a:endParaRPr lang="ru-RU" sz="20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Специальные символы КФ %%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9458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259632" y="13819"/>
            <a:ext cx="6264696" cy="534861"/>
          </a:xfrm>
        </p:spPr>
        <p:txBody>
          <a:bodyPr/>
          <a:lstStyle/>
          <a:p>
            <a:r>
              <a:rPr lang="ru-RU" altLang="ru-RU" sz="3200" dirty="0"/>
              <a:t>Актуальные темы (2018</a:t>
            </a:r>
            <a:r>
              <a:rPr lang="en-US" altLang="ru-RU" sz="3200" dirty="0"/>
              <a:t> -</a:t>
            </a:r>
            <a:r>
              <a:rPr lang="ru-RU" altLang="ru-RU" sz="3200" dirty="0"/>
              <a:t>3)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035604" cy="5616624"/>
          </a:xfrm>
        </p:spPr>
        <p:txBody>
          <a:bodyPr/>
          <a:lstStyle/>
          <a:p>
            <a:r>
              <a:rPr lang="ru-RU" altLang="ru-RU" sz="2200" dirty="0">
                <a:hlinkClick r:id="rId2" action="ppaction://hlinksldjump"/>
              </a:rPr>
              <a:t>Общие вопросы </a:t>
            </a:r>
            <a:r>
              <a:rPr lang="ru-RU" altLang="ru-RU" sz="2200" dirty="0"/>
              <a:t>(</a:t>
            </a:r>
            <a:r>
              <a:rPr lang="ru-RU" altLang="ru-RU" sz="2200" dirty="0">
                <a:hlinkClick r:id="rId3" action="ppaction://hlinksldjump"/>
              </a:rPr>
              <a:t>Цели курса </a:t>
            </a:r>
            <a:r>
              <a:rPr lang="ru-RU" altLang="ru-RU" sz="2200" dirty="0"/>
              <a:t>,</a:t>
            </a:r>
            <a:r>
              <a:rPr lang="ru-RU" altLang="ru-RU" sz="2200" dirty="0">
                <a:hlinkClick r:id="rId4" action="ppaction://hlinksldjump"/>
              </a:rPr>
              <a:t>введение</a:t>
            </a:r>
            <a:r>
              <a:rPr lang="ru-RU" altLang="ru-RU" sz="2200" dirty="0"/>
              <a:t>/</a:t>
            </a:r>
            <a:r>
              <a:rPr lang="ru-RU" altLang="ru-RU" sz="2200" dirty="0">
                <a:hlinkClick r:id="rId5" action="ppaction://hlinksldjump"/>
              </a:rPr>
              <a:t>вступление</a:t>
            </a:r>
            <a:r>
              <a:rPr lang="ru-RU" altLang="ru-RU" sz="2200" dirty="0"/>
              <a:t> в СП)</a:t>
            </a:r>
            <a:endParaRPr lang="en-US" altLang="ru-RU" sz="2200" dirty="0"/>
          </a:p>
          <a:p>
            <a:r>
              <a:rPr lang="ru-RU" altLang="ru-RU" sz="2200" dirty="0">
                <a:hlinkClick r:id="rId6" action="ppaction://hlinksldjump"/>
              </a:rPr>
              <a:t>Общие понятия программирования</a:t>
            </a:r>
            <a:r>
              <a:rPr lang="ru-RU" altLang="ru-RU" sz="2200" dirty="0"/>
              <a:t>.</a:t>
            </a:r>
          </a:p>
          <a:p>
            <a:r>
              <a:rPr lang="ru-RU" altLang="ru-RU" sz="2200" dirty="0">
                <a:hlinkClick r:id="rId7" action="ppaction://hlinksldjump"/>
              </a:rPr>
              <a:t>Принципы построения ЭВМ</a:t>
            </a:r>
            <a:r>
              <a:rPr lang="ru-RU" altLang="ru-RU" sz="2200" dirty="0"/>
              <a:t>. </a:t>
            </a:r>
            <a:r>
              <a:rPr lang="ru-RU" altLang="ru-RU" sz="2200" dirty="0">
                <a:hlinkClick r:id="rId8" action="ppaction://hlinksldjump"/>
              </a:rPr>
              <a:t>Структура ЭВМ</a:t>
            </a:r>
            <a:r>
              <a:rPr lang="ru-RU" altLang="ru-RU" sz="2200" dirty="0"/>
              <a:t>.</a:t>
            </a:r>
          </a:p>
          <a:p>
            <a:r>
              <a:rPr lang="ru-RU" altLang="ru-RU" sz="2200" dirty="0">
                <a:hlinkClick r:id="rId9" action="ppaction://hlinksldjump"/>
              </a:rPr>
              <a:t>Языки программирования</a:t>
            </a:r>
            <a:r>
              <a:rPr lang="en-US" altLang="ru-RU" sz="2200" dirty="0">
                <a:hlinkClick r:id="rId9" action="ppaction://hlinksldjump"/>
              </a:rPr>
              <a:t> </a:t>
            </a:r>
            <a:r>
              <a:rPr lang="ru-RU" altLang="ru-RU" sz="2200" dirty="0"/>
              <a:t>. </a:t>
            </a:r>
            <a:r>
              <a:rPr lang="en-US" altLang="ru-RU" sz="2200" dirty="0"/>
              <a:t> </a:t>
            </a:r>
            <a:r>
              <a:rPr lang="ru-RU" altLang="ru-RU" sz="2200" dirty="0">
                <a:hlinkClick r:id="rId9" action="ppaction://hlinksldjump"/>
              </a:rPr>
              <a:t>ЯП</a:t>
            </a:r>
            <a:r>
              <a:rPr lang="ru-RU" altLang="ru-RU" sz="2200" dirty="0"/>
              <a:t>, </a:t>
            </a:r>
            <a:r>
              <a:rPr lang="ru-RU" altLang="ru-RU" sz="2200" dirty="0">
                <a:hlinkClick r:id="rId10" action="ppaction://hlinksldjump"/>
              </a:rPr>
              <a:t>СП</a:t>
            </a:r>
            <a:endParaRPr lang="ru-RU" altLang="ru-RU" sz="2200" dirty="0"/>
          </a:p>
          <a:p>
            <a:r>
              <a:rPr lang="ru-RU" altLang="ru-RU" sz="2200" dirty="0"/>
              <a:t>Понятия </a:t>
            </a:r>
            <a:r>
              <a:rPr lang="ru-RU" altLang="ru-RU" sz="2200" u="sng" dirty="0">
                <a:hlinkClick r:id="rId11" action="ppaction://hlinksldjump"/>
              </a:rPr>
              <a:t>файла</a:t>
            </a:r>
            <a:r>
              <a:rPr lang="ru-RU" altLang="ru-RU" sz="2200" dirty="0"/>
              <a:t>. Файл (</a:t>
            </a:r>
            <a:r>
              <a:rPr lang="ru-RU" altLang="ru-RU" sz="2200" dirty="0">
                <a:hlinkClick r:id="rId12" action="ppaction://hlinksldjump"/>
              </a:rPr>
              <a:t>СМ</a:t>
            </a:r>
            <a:r>
              <a:rPr lang="ru-RU" altLang="ru-RU" sz="2200" dirty="0"/>
              <a:t>)</a:t>
            </a:r>
          </a:p>
          <a:p>
            <a:r>
              <a:rPr lang="ru-RU" altLang="ru-RU" sz="2200" dirty="0"/>
              <a:t>Форматы СОМ и ЕХЕ (</a:t>
            </a:r>
            <a:r>
              <a:rPr lang="ru-RU" altLang="ru-RU" sz="2200" dirty="0">
                <a:hlinkClick r:id="rId13" action="ppaction://hlinksldjump"/>
              </a:rPr>
              <a:t>СМ</a:t>
            </a:r>
            <a:r>
              <a:rPr lang="ru-RU" altLang="ru-RU" sz="2200" dirty="0"/>
              <a:t>)</a:t>
            </a:r>
          </a:p>
          <a:p>
            <a:r>
              <a:rPr lang="ru-RU" altLang="ru-RU" sz="2200" dirty="0">
                <a:hlinkClick r:id="rId14" action="ppaction://hlinksldjump"/>
              </a:rPr>
              <a:t>Модели, представления и их назначение</a:t>
            </a:r>
            <a:endParaRPr lang="ru-RU" altLang="ru-RU" sz="2200" dirty="0"/>
          </a:p>
          <a:p>
            <a:r>
              <a:rPr lang="ru-RU" altLang="ru-RU" sz="2200" dirty="0">
                <a:hlinkClick r:id="rId15" action="ppaction://hlinksldjump"/>
              </a:rPr>
              <a:t>Сегменты </a:t>
            </a:r>
            <a:r>
              <a:rPr lang="ru-RU" altLang="ru-RU" sz="2200" dirty="0"/>
              <a:t>и </a:t>
            </a:r>
            <a:r>
              <a:rPr lang="ru-RU" altLang="ru-RU" sz="2200" dirty="0">
                <a:hlinkClick r:id="rId16" action="ppaction://hlinksldjump"/>
              </a:rPr>
              <a:t>стек</a:t>
            </a:r>
            <a:r>
              <a:rPr lang="ru-RU" altLang="ru-RU" sz="2200" dirty="0"/>
              <a:t> ,</a:t>
            </a:r>
            <a:r>
              <a:rPr lang="en-US" altLang="ru-RU" sz="2200" dirty="0"/>
              <a:t> </a:t>
            </a:r>
            <a:r>
              <a:rPr lang="ru-RU" altLang="ru-RU" sz="2200" dirty="0">
                <a:hlinkClick r:id="rId17" action="ppaction://hlinksldjump"/>
              </a:rPr>
              <a:t>Регистры МП</a:t>
            </a:r>
            <a:r>
              <a:rPr lang="ru-RU" altLang="ru-RU" sz="2200" dirty="0"/>
              <a:t>, </a:t>
            </a:r>
            <a:r>
              <a:rPr lang="ru-RU" altLang="ru-RU" sz="2200" dirty="0">
                <a:hlinkClick r:id="rId18" action="ppaction://hlinksldjump"/>
              </a:rPr>
              <a:t>Регистр </a:t>
            </a:r>
            <a:r>
              <a:rPr lang="ru-RU" altLang="ru-RU" sz="2200" dirty="0"/>
              <a:t>и </a:t>
            </a:r>
            <a:r>
              <a:rPr lang="ru-RU" altLang="ru-RU" sz="2200" dirty="0">
                <a:hlinkClick r:id="rId19" action="ppaction://hlinksldjump"/>
              </a:rPr>
              <a:t>флаги МП</a:t>
            </a:r>
            <a:endParaRPr lang="en-US" altLang="ru-RU" sz="2200" dirty="0"/>
          </a:p>
          <a:p>
            <a:r>
              <a:rPr lang="ru-RU" altLang="ru-RU" sz="2200" dirty="0">
                <a:hlinkClick r:id="rId20" action="ppaction://hlinksldjump"/>
              </a:rPr>
              <a:t>Введение, </a:t>
            </a:r>
            <a:r>
              <a:rPr lang="ru-RU" altLang="ru-RU" sz="2200" dirty="0">
                <a:hlinkClick r:id="rId21" action="ppaction://hlinksldjump"/>
              </a:rPr>
              <a:t>Язык Ассемблера</a:t>
            </a:r>
            <a:r>
              <a:rPr lang="ru-RU" altLang="ru-RU" sz="2200" dirty="0"/>
              <a:t> , </a:t>
            </a:r>
            <a:r>
              <a:rPr lang="ru-RU" altLang="ru-RU" sz="2200" dirty="0">
                <a:hlinkClick r:id="rId22" action="ppaction://hlinksldjump"/>
              </a:rPr>
              <a:t>Состав языка</a:t>
            </a:r>
            <a:r>
              <a:rPr lang="ru-RU" altLang="ru-RU" sz="2200" dirty="0"/>
              <a:t>.</a:t>
            </a:r>
            <a:endParaRPr lang="en-US" altLang="ru-RU" sz="2200" dirty="0"/>
          </a:p>
          <a:p>
            <a:r>
              <a:rPr lang="ru-RU" altLang="ru-RU" sz="2200" dirty="0">
                <a:hlinkClick r:id="rId23" action="ppaction://hlinksldjump"/>
              </a:rPr>
              <a:t>Модель программы</a:t>
            </a:r>
            <a:r>
              <a:rPr lang="ru-RU" altLang="ru-RU" sz="2200" dirty="0"/>
              <a:t> в памяти.</a:t>
            </a:r>
          </a:p>
          <a:p>
            <a:r>
              <a:rPr lang="ru-RU" altLang="ru-RU" sz="2200" dirty="0">
                <a:hlinkClick r:id="rId24" action="ppaction://hlinksldjump"/>
              </a:rPr>
              <a:t>Физическая модель </a:t>
            </a:r>
            <a:r>
              <a:rPr lang="en-US" sz="2000" b="1" dirty="0"/>
              <a:t>(</a:t>
            </a:r>
            <a:r>
              <a:rPr lang="ru-RU" sz="2000" b="1" dirty="0">
                <a:hlinkClick r:id="rId24" action="ppaction://hlinksldjump"/>
              </a:rPr>
              <a:t>Меню ФМ</a:t>
            </a:r>
            <a:r>
              <a:rPr lang="en-US" sz="2000" b="1" dirty="0"/>
              <a:t>)</a:t>
            </a:r>
            <a:r>
              <a:rPr lang="ru-RU" altLang="ru-RU" sz="2200" dirty="0"/>
              <a:t>.</a:t>
            </a:r>
          </a:p>
          <a:p>
            <a:r>
              <a:rPr lang="ru-RU" altLang="ru-RU" sz="2200" dirty="0">
                <a:hlinkClick r:id="rId17" action="ppaction://hlinksldjump"/>
              </a:rPr>
              <a:t>Регистры МП</a:t>
            </a:r>
            <a:r>
              <a:rPr lang="en-US" altLang="ru-RU" sz="2200" dirty="0">
                <a:hlinkClick r:id="rId17" action="ppaction://hlinksldjump"/>
              </a:rPr>
              <a:t>, </a:t>
            </a:r>
            <a:r>
              <a:rPr lang="ru-RU" altLang="ru-RU" sz="2200" dirty="0">
                <a:hlinkClick r:id="rId18" action="ppaction://hlinksldjump"/>
              </a:rPr>
              <a:t>Регистр </a:t>
            </a:r>
            <a:r>
              <a:rPr lang="ru-RU" altLang="ru-RU" sz="2200" dirty="0"/>
              <a:t>и </a:t>
            </a:r>
            <a:r>
              <a:rPr lang="ru-RU" altLang="ru-RU" sz="2200" dirty="0">
                <a:hlinkClick r:id="rId19" action="ppaction://hlinksldjump"/>
              </a:rPr>
              <a:t>флаги МП</a:t>
            </a:r>
            <a:endParaRPr lang="ru-RU" altLang="ru-RU" sz="2200" dirty="0"/>
          </a:p>
          <a:p>
            <a:r>
              <a:rPr lang="ru-RU" altLang="ru-RU" sz="2200" dirty="0">
                <a:hlinkClick r:id="rId14" action="ppaction://hlinksldjump"/>
              </a:rPr>
              <a:t>Модели, представления и их назначение</a:t>
            </a:r>
            <a:endParaRPr lang="ru-RU" altLang="ru-RU" sz="2200" dirty="0"/>
          </a:p>
          <a:p>
            <a:r>
              <a:rPr lang="ru-RU" altLang="ru-RU" sz="2200" dirty="0">
                <a:hlinkClick r:id="rId25" action="ppaction://hlinksldjump"/>
              </a:rPr>
              <a:t>ТЗ КР</a:t>
            </a:r>
            <a:r>
              <a:rPr lang="ru-RU" altLang="ru-RU" sz="2200" dirty="0"/>
              <a:t> и предварительно </a:t>
            </a:r>
            <a:r>
              <a:rPr lang="ru-RU" altLang="ru-RU" sz="2200" dirty="0">
                <a:hlinkClick r:id="rId26" action="ppaction://hlinksldjump"/>
              </a:rPr>
              <a:t>Листы КР</a:t>
            </a:r>
            <a:endParaRPr lang="ru-RU" altLang="ru-RU" sz="2200" dirty="0"/>
          </a:p>
          <a:p>
            <a:endParaRPr lang="ru-RU" altLang="ru-RU" sz="2200" dirty="0"/>
          </a:p>
          <a:p>
            <a:endParaRPr lang="ru-RU" altLang="ru-RU" sz="2200" dirty="0"/>
          </a:p>
          <a:p>
            <a:endParaRPr lang="ru-RU" altLang="ru-RU" sz="2200" dirty="0"/>
          </a:p>
        </p:txBody>
      </p:sp>
    </p:spTree>
    <p:extLst>
      <p:ext uri="{BB962C8B-B14F-4D97-AF65-F5344CB8AC3E}">
        <p14:creationId xmlns:p14="http://schemas.microsoft.com/office/powerpoint/2010/main" val="2631196946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3333FF"/>
                </a:solidFill>
              </a:rPr>
              <a:t>РАЗДЕЛИТЕЛЬ ТЕМ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4E951601-21F4-4D2D-B43C-092ABAA8D515}" type="slidenum">
              <a:rPr/>
              <a:pPr algn="l">
                <a:defRPr/>
              </a:pPr>
              <a:t>140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ru-RU">
                <a:solidFill>
                  <a:srgbClr val="00B050"/>
                </a:solidFill>
              </a:rPr>
              <a:t>FAR</a:t>
            </a:r>
            <a:endParaRPr lang="ru-RU" altLang="ru-RU">
              <a:solidFill>
                <a:srgbClr val="00B05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A3AB8182-D84D-4ABD-A3C6-FB9BA9EBF19D}" type="slidenum">
              <a:rPr/>
              <a:pPr algn="l">
                <a:defRPr/>
              </a:pPr>
              <a:t>141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400" b="1" dirty="0">
                <a:latin typeface="+mn-lt"/>
                <a:cs typeface="+mn-cs"/>
              </a:rPr>
              <a:t>!!!</a:t>
            </a: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  <p:pic>
        <p:nvPicPr>
          <p:cNvPr id="124935" name="Picture 2" descr="spfm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349375"/>
            <a:ext cx="7704137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2248425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ru-RU" dirty="0">
                <a:solidFill>
                  <a:srgbClr val="00B050"/>
                </a:solidFill>
              </a:rPr>
              <a:t>VC – Volkov Commander</a:t>
            </a:r>
            <a:endParaRPr lang="ru-RU" altLang="ru-RU" dirty="0">
              <a:solidFill>
                <a:srgbClr val="00B05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00516F77-FE05-44FD-9678-E7E73C8D45A0}" type="slidenum">
              <a:rPr/>
              <a:pPr algn="l">
                <a:defRPr/>
              </a:pPr>
              <a:t>142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400" b="1" dirty="0">
                <a:latin typeface="+mn-lt"/>
                <a:cs typeface="+mn-cs"/>
              </a:rPr>
              <a:t>!!!</a:t>
            </a: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  <p:pic>
        <p:nvPicPr>
          <p:cNvPr id="125959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863" y="1196975"/>
            <a:ext cx="6096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5032971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ru-RU">
                <a:solidFill>
                  <a:srgbClr val="00B050"/>
                </a:solidFill>
              </a:rPr>
              <a:t>Total Commander</a:t>
            </a:r>
            <a:endParaRPr lang="ru-RU" altLang="ru-RU">
              <a:solidFill>
                <a:srgbClr val="00B05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4955CD74-00B1-4098-AF52-BF906FDDEC09}" type="slidenum">
              <a:rPr/>
              <a:pPr algn="l">
                <a:defRPr/>
              </a:pPr>
              <a:t>143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119934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400" b="1" dirty="0">
                <a:latin typeface="+mn-lt"/>
                <a:cs typeface="+mn-cs"/>
              </a:rPr>
              <a:t>!!!</a:t>
            </a: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  <p:pic>
        <p:nvPicPr>
          <p:cNvPr id="126983" name="Picture 3" descr="spfm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649413"/>
            <a:ext cx="6697662" cy="446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7085745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6984776" cy="777875"/>
          </a:xfrm>
        </p:spPr>
        <p:txBody>
          <a:bodyPr/>
          <a:lstStyle/>
          <a:p>
            <a:pPr eaLnBrk="1" hangingPunct="1"/>
            <a:r>
              <a:rPr lang="ru-RU" altLang="ru-RU" dirty="0"/>
              <a:t>Модели для программирования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F710F31F-4E61-47FC-A460-22CDD9ADFD60}" type="slidenum">
              <a:rPr/>
              <a:pPr algn="l">
                <a:defRPr/>
              </a:pPr>
              <a:t>144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395536" y="764704"/>
            <a:ext cx="8640960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3" action="ppaction://hlinksldjump"/>
              </a:rPr>
              <a:t>Физическая модель ЭВМ </a:t>
            </a:r>
            <a:r>
              <a:rPr lang="ru-RU" sz="2400" b="1" dirty="0">
                <a:latin typeface="+mn-lt"/>
                <a:cs typeface="+mn-cs"/>
              </a:rPr>
              <a:t>(модель фон Неймана)</a:t>
            </a:r>
            <a:r>
              <a:rPr lang="en-US" sz="2400" b="1" dirty="0">
                <a:latin typeface="+mn-lt"/>
                <a:cs typeface="+mn-cs"/>
              </a:rPr>
              <a:t> (</a:t>
            </a:r>
            <a:r>
              <a:rPr lang="ru-RU" sz="2400" b="1" dirty="0">
                <a:latin typeface="+mn-lt"/>
                <a:cs typeface="+mn-cs"/>
                <a:hlinkClick r:id="rId4" action="ppaction://hlinksldjump"/>
              </a:rPr>
              <a:t>Меню ФМ</a:t>
            </a:r>
            <a:r>
              <a:rPr lang="en-US" sz="2400" b="1" dirty="0">
                <a:latin typeface="+mn-lt"/>
                <a:cs typeface="+mn-cs"/>
              </a:rPr>
              <a:t>)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5" action="ppaction://hlinksldjump"/>
              </a:rPr>
              <a:t>Современная ЭВМ</a:t>
            </a:r>
            <a:endParaRPr lang="ru-RU" sz="2400" b="1" dirty="0">
              <a:latin typeface="+mn-lt"/>
              <a:cs typeface="+mn-cs"/>
              <a:hlinkClick r:id="rId6" action="ppaction://hlinksldjump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6" action="ppaction://hlinksldjump"/>
              </a:rPr>
              <a:t>модель МП </a:t>
            </a:r>
            <a:r>
              <a:rPr lang="ru-RU" sz="2400" b="1" dirty="0">
                <a:latin typeface="+mn-lt"/>
                <a:cs typeface="+mn-cs"/>
              </a:rPr>
              <a:t>(</a:t>
            </a:r>
            <a:r>
              <a:rPr lang="ru-RU" sz="2400" b="1" dirty="0">
                <a:latin typeface="+mn-lt"/>
                <a:cs typeface="+mn-cs"/>
                <a:hlinkClick r:id="rId7" action="ppaction://hlinksldjump"/>
              </a:rPr>
              <a:t>Регистры</a:t>
            </a:r>
            <a:r>
              <a:rPr lang="ru-RU" sz="2400" b="1" dirty="0">
                <a:latin typeface="+mn-lt"/>
                <a:cs typeface="+mn-cs"/>
              </a:rPr>
              <a:t>: команд, данных, адресов, </a:t>
            </a:r>
            <a:r>
              <a:rPr lang="ru-RU" sz="2400" b="1" dirty="0">
                <a:latin typeface="+mn-lt"/>
                <a:cs typeface="+mn-cs"/>
                <a:hlinkClick r:id="rId8" action="ppaction://hlinksldjump"/>
              </a:rPr>
              <a:t>сегментов </a:t>
            </a:r>
            <a:r>
              <a:rPr lang="ru-RU" sz="2400" b="1" dirty="0">
                <a:latin typeface="+mn-lt"/>
                <a:cs typeface="+mn-cs"/>
              </a:rPr>
              <a:t>и </a:t>
            </a:r>
            <a:r>
              <a:rPr lang="ru-RU" sz="2400" b="1" dirty="0">
                <a:latin typeface="+mn-lt"/>
                <a:cs typeface="+mn-cs"/>
                <a:hlinkClick r:id="rId9" action="ppaction://hlinksldjump"/>
              </a:rPr>
              <a:t>флагов</a:t>
            </a:r>
            <a:r>
              <a:rPr lang="ru-RU" sz="2400" b="1" dirty="0">
                <a:latin typeface="+mn-lt"/>
                <a:cs typeface="+mn-cs"/>
              </a:rPr>
              <a:t>.). </a:t>
            </a:r>
            <a:r>
              <a:rPr lang="ru-RU" sz="2400" b="1" dirty="0">
                <a:hlinkClick r:id="rId10" action="ppaction://hlinksldjump"/>
              </a:rPr>
              <a:t>Модели регистра</a:t>
            </a:r>
            <a:r>
              <a:rPr lang="ru-RU" sz="2400" b="1" dirty="0"/>
              <a:t> </a:t>
            </a:r>
            <a:r>
              <a:rPr lang="ru-RU" sz="2400" b="1" dirty="0">
                <a:latin typeface="+mn-lt"/>
                <a:cs typeface="+mn-cs"/>
              </a:rPr>
              <a:t> 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</a:rPr>
              <a:t>Модель </a:t>
            </a:r>
            <a:r>
              <a:rPr lang="ru-RU" sz="2400" b="1" u="sng" dirty="0">
                <a:latin typeface="+mn-lt"/>
                <a:cs typeface="+mn-cs"/>
                <a:hlinkClick r:id="rId11" action="ppaction://hlinksldjump"/>
              </a:rPr>
              <a:t>абстрактная</a:t>
            </a:r>
            <a:r>
              <a:rPr lang="ru-RU" sz="2400" b="1" dirty="0">
                <a:latin typeface="+mn-lt"/>
                <a:cs typeface="+mn-cs"/>
                <a:hlinkClick r:id="rId11" action="ppaction://hlinksldjump"/>
              </a:rPr>
              <a:t>  </a:t>
            </a:r>
            <a:r>
              <a:rPr lang="ru-RU" sz="2400" b="1" dirty="0">
                <a:latin typeface="+mn-lt"/>
                <a:cs typeface="+mn-cs"/>
              </a:rPr>
              <a:t>программы и алгоритма (</a:t>
            </a:r>
            <a:r>
              <a:rPr lang="ru-RU" sz="2400" b="1" dirty="0">
                <a:latin typeface="+mn-lt"/>
                <a:cs typeface="+mn-cs"/>
                <a:hlinkClick r:id="rId11" action="ppaction://hlinksldjump"/>
              </a:rPr>
              <a:t>машина Тьюринга)</a:t>
            </a:r>
            <a:r>
              <a:rPr lang="ru-RU" sz="2400" b="1" dirty="0">
                <a:latin typeface="+mn-lt"/>
                <a:cs typeface="+mn-cs"/>
              </a:rPr>
              <a:t>. </a:t>
            </a:r>
            <a:r>
              <a:rPr lang="ru-RU" sz="2400" b="1" dirty="0">
                <a:latin typeface="+mn-lt"/>
                <a:cs typeface="+mn-cs"/>
                <a:hlinkClick r:id="rId12" action="ppaction://hlinksldjump"/>
              </a:rPr>
              <a:t>Основные понятия программирования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13" action="ppaction://hlinksldjump"/>
              </a:rPr>
              <a:t>Модель программы и ее работы</a:t>
            </a:r>
            <a:r>
              <a:rPr lang="ru-RU" sz="2400" b="1" dirty="0">
                <a:latin typeface="+mn-lt"/>
                <a:cs typeface="+mn-cs"/>
              </a:rPr>
              <a:t>, </a:t>
            </a:r>
            <a:r>
              <a:rPr lang="ru-RU" sz="2400" b="1" dirty="0">
                <a:latin typeface="+mn-lt"/>
                <a:cs typeface="+mn-cs"/>
                <a:hlinkClick r:id="rId14" action="ppaction://hlinksldjump"/>
              </a:rPr>
              <a:t>блок-схемы программ</a:t>
            </a:r>
            <a:endParaRPr lang="ru-RU" sz="2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15" action="ppaction://hlinksldjump"/>
              </a:rPr>
              <a:t>Пример простой программы </a:t>
            </a:r>
            <a:r>
              <a:rPr lang="ru-RU" sz="2400" b="1" dirty="0">
                <a:latin typeface="+mn-lt"/>
                <a:cs typeface="+mn-cs"/>
              </a:rPr>
              <a:t>(Меню)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10" action="ppaction://hlinksldjump"/>
              </a:rPr>
              <a:t>Модели регистра</a:t>
            </a:r>
            <a:r>
              <a:rPr lang="ru-RU" sz="2400" b="1" dirty="0">
                <a:latin typeface="+mn-lt"/>
                <a:cs typeface="+mn-cs"/>
              </a:rPr>
              <a:t> </a:t>
            </a:r>
            <a:r>
              <a:rPr lang="ru-RU" sz="2400" b="1" dirty="0">
                <a:latin typeface="+mn-lt"/>
                <a:cs typeface="+mn-cs"/>
                <a:hlinkClick r:id="rId16" action="ppaction://hlinksldjump"/>
              </a:rPr>
              <a:t>Форматы команд и данных</a:t>
            </a:r>
            <a:r>
              <a:rPr lang="ru-RU" sz="2400" b="1" dirty="0">
                <a:latin typeface="+mn-lt"/>
                <a:cs typeface="+mn-cs"/>
              </a:rPr>
              <a:t>.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17" action="ppaction://hlinksldjump"/>
              </a:rPr>
              <a:t>Модель данных в ОП</a:t>
            </a:r>
            <a:endParaRPr lang="ru-RU" sz="2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13" action="ppaction://hlinksldjump"/>
              </a:rPr>
              <a:t>Модель Программы</a:t>
            </a:r>
            <a:endParaRPr lang="ru-RU" sz="2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18" action="ppaction://hlinksldjump"/>
              </a:rPr>
              <a:t>Модель технологии обработки программ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19" action="ppaction://hlinksldjump"/>
              </a:rPr>
              <a:t>Модель разработки программ </a:t>
            </a:r>
            <a:endParaRPr lang="ru-RU" sz="2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14" action="ppaction://hlinksldjump"/>
              </a:rPr>
              <a:t>Модель блок-схем программ</a:t>
            </a:r>
            <a:r>
              <a:rPr lang="ru-RU" sz="2400" b="1" dirty="0"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  <a:hlinkClick r:id="rId20" action="ppaction://hlinksldjump"/>
              </a:rPr>
              <a:t>Модель отладки</a:t>
            </a:r>
            <a:endParaRPr lang="ru-RU" sz="24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1451886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115888"/>
            <a:ext cx="6624786" cy="4905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ЛР курса СП</a:t>
            </a:r>
          </a:p>
        </p:txBody>
      </p:sp>
      <p:sp>
        <p:nvSpPr>
          <p:cNvPr id="28675" name="Объект 2"/>
          <p:cNvSpPr>
            <a:spLocks noGrp="1"/>
          </p:cNvSpPr>
          <p:nvPr>
            <p:ph idx="1"/>
          </p:nvPr>
        </p:nvSpPr>
        <p:spPr>
          <a:xfrm>
            <a:off x="179512" y="620713"/>
            <a:ext cx="8856983" cy="4032423"/>
          </a:xfrm>
        </p:spPr>
        <p:txBody>
          <a:bodyPr/>
          <a:lstStyle/>
          <a:p>
            <a:pPr eaLnBrk="1" hangingPunct="1"/>
            <a:r>
              <a:rPr lang="ru-RU" altLang="ru-RU" sz="2400" dirty="0"/>
              <a:t>ЛР № 1 </a:t>
            </a:r>
            <a:r>
              <a:rPr lang="ru-RU" altLang="ru-RU" sz="2400" dirty="0">
                <a:hlinkClick r:id="rId3" action="ppaction://hlinksldjump"/>
              </a:rPr>
              <a:t>Справочники ОС</a:t>
            </a:r>
            <a:r>
              <a:rPr lang="en-US" altLang="ru-RU" sz="2400" dirty="0"/>
              <a:t> – 2 </a:t>
            </a:r>
            <a:r>
              <a:rPr lang="ru-RU" altLang="ru-RU" sz="2400" dirty="0"/>
              <a:t>ч  (</a:t>
            </a:r>
            <a:r>
              <a:rPr lang="ru-RU" altLang="ru-RU" sz="2400" dirty="0">
                <a:solidFill>
                  <a:srgbClr val="0070C0"/>
                </a:solidFill>
                <a:hlinkClick r:id="rId4" action="ppaction://hlinkfile"/>
              </a:rPr>
              <a:t>МУ</a:t>
            </a:r>
            <a:r>
              <a:rPr lang="ru-RU" altLang="ru-RU" sz="2400" dirty="0">
                <a:solidFill>
                  <a:srgbClr val="0070C0"/>
                </a:solidFill>
              </a:rPr>
              <a:t> -</a:t>
            </a:r>
            <a:r>
              <a:rPr lang="ru-RU" altLang="ru-RU" sz="2400" dirty="0">
                <a:solidFill>
                  <a:srgbClr val="0070C0"/>
                </a:solidFill>
                <a:hlinkClick r:id="rId5" action="ppaction://hlinksldjump"/>
              </a:rPr>
              <a:t>Задание</a:t>
            </a:r>
            <a:r>
              <a:rPr lang="ru-RU" altLang="ru-RU" sz="2400" dirty="0"/>
              <a:t>)</a:t>
            </a:r>
          </a:p>
          <a:p>
            <a:pPr eaLnBrk="1" hangingPunct="1"/>
            <a:r>
              <a:rPr lang="ru-RU" altLang="ru-RU" sz="2400" dirty="0"/>
              <a:t>ЛР № 2 </a:t>
            </a:r>
            <a:r>
              <a:rPr lang="ru-RU" altLang="ru-RU" sz="2400" dirty="0">
                <a:hlinkClick r:id="rId6" action="ppaction://hlinksldjump"/>
              </a:rPr>
              <a:t>Программирование КФ (</a:t>
            </a:r>
            <a:r>
              <a:rPr lang="ru-RU" altLang="ru-RU" sz="2400" dirty="0">
                <a:solidFill>
                  <a:srgbClr val="0070C0"/>
                </a:solidFill>
                <a:hlinkClick r:id="rId7" action="ppaction://hlinkfile"/>
              </a:rPr>
              <a:t>МУ</a:t>
            </a:r>
            <a:r>
              <a:rPr lang="ru-RU" altLang="ru-RU" sz="2400" dirty="0">
                <a:solidFill>
                  <a:srgbClr val="0070C0"/>
                </a:solidFill>
              </a:rPr>
              <a:t> - </a:t>
            </a:r>
            <a:r>
              <a:rPr lang="ru-RU" altLang="ru-RU" sz="2400" dirty="0">
                <a:solidFill>
                  <a:srgbClr val="0070C0"/>
                </a:solidFill>
                <a:hlinkClick r:id="rId8" action="ppaction://hlinksldjump"/>
              </a:rPr>
              <a:t>Задание</a:t>
            </a:r>
            <a:r>
              <a:rPr lang="ru-RU" altLang="ru-RU" sz="2400" dirty="0">
                <a:hlinkClick r:id="rId6" action="ppaction://hlinksldjump"/>
              </a:rPr>
              <a:t>), </a:t>
            </a:r>
            <a:r>
              <a:rPr lang="ru-RU" altLang="ru-RU" sz="2400" dirty="0"/>
              <a:t>КС 4</a:t>
            </a:r>
            <a:r>
              <a:rPr lang="en-US" altLang="ru-RU" sz="2400" dirty="0"/>
              <a:t> </a:t>
            </a:r>
            <a:r>
              <a:rPr lang="ru-RU" altLang="ru-RU" sz="2400" dirty="0"/>
              <a:t>ч</a:t>
            </a:r>
          </a:p>
          <a:p>
            <a:pPr eaLnBrk="1" hangingPunct="1"/>
            <a:r>
              <a:rPr lang="ru-RU" altLang="ru-RU" sz="2400" dirty="0"/>
              <a:t>ЛР № 3 Вывод символов на экран дисплея (</a:t>
            </a:r>
            <a:r>
              <a:rPr lang="ru-RU" altLang="ru-RU" sz="2400" dirty="0">
                <a:hlinkClick r:id="rId9" action="ppaction://hlinkfile"/>
              </a:rPr>
              <a:t>МУ</a:t>
            </a:r>
            <a:r>
              <a:rPr lang="ru-RU" altLang="ru-RU" sz="2400" dirty="0"/>
              <a:t> , </a:t>
            </a:r>
            <a:r>
              <a:rPr lang="ru-RU" altLang="ru-RU" sz="2400" dirty="0">
                <a:hlinkClick r:id="rId10" action="ppaction://hlinksldjump"/>
              </a:rPr>
              <a:t>Задание</a:t>
            </a:r>
            <a:r>
              <a:rPr lang="ru-RU" altLang="ru-RU" sz="2400" dirty="0"/>
              <a:t>). - </a:t>
            </a:r>
            <a:r>
              <a:rPr lang="en-US" altLang="ru-RU" sz="2400" dirty="0"/>
              <a:t>2 </a:t>
            </a:r>
            <a:r>
              <a:rPr lang="ru-RU" altLang="ru-RU" sz="2400" dirty="0"/>
              <a:t>ч</a:t>
            </a:r>
          </a:p>
          <a:p>
            <a:pPr eaLnBrk="1" hangingPunct="1"/>
            <a:r>
              <a:rPr lang="ru-RU" altLang="ru-RU" sz="2400" dirty="0"/>
              <a:t>ЛР № 4 Циклы перевод в </a:t>
            </a:r>
            <a:r>
              <a:rPr lang="en-US" altLang="ru-RU" sz="2400" dirty="0"/>
              <a:t>hex </a:t>
            </a:r>
            <a:r>
              <a:rPr lang="ru-RU" altLang="ru-RU" sz="2400" dirty="0"/>
              <a:t> (</a:t>
            </a:r>
            <a:r>
              <a:rPr lang="ru-RU" altLang="ru-RU" sz="2400" dirty="0">
                <a:hlinkClick r:id="rId9" action="ppaction://hlinkfile"/>
              </a:rPr>
              <a:t>МУ</a:t>
            </a:r>
            <a:r>
              <a:rPr lang="ru-RU" altLang="ru-RU" sz="2400" dirty="0"/>
              <a:t>, </a:t>
            </a:r>
            <a:r>
              <a:rPr lang="ru-RU" altLang="ru-RU" sz="2400" dirty="0">
                <a:hlinkClick r:id="rId11" action="ppaction://hlinksldjump"/>
              </a:rPr>
              <a:t>Задание</a:t>
            </a:r>
            <a:r>
              <a:rPr lang="ru-RU" altLang="ru-RU" sz="2400" dirty="0"/>
              <a:t>) - 4</a:t>
            </a:r>
            <a:r>
              <a:rPr lang="en-US" altLang="ru-RU" sz="2400" dirty="0"/>
              <a:t> </a:t>
            </a:r>
            <a:r>
              <a:rPr lang="ru-RU" altLang="ru-RU" sz="2400" dirty="0"/>
              <a:t>ч</a:t>
            </a:r>
          </a:p>
          <a:p>
            <a:pPr eaLnBrk="1" hangingPunct="1"/>
            <a:r>
              <a:rPr lang="ru-RU" altLang="ru-RU" sz="2400" dirty="0"/>
              <a:t>ЛР № 5 Перевод в машинный формат (</a:t>
            </a:r>
            <a:r>
              <a:rPr lang="ru-RU" altLang="ru-RU" sz="2400" dirty="0">
                <a:hlinkClick r:id="rId9" action="ppaction://hlinkfile"/>
              </a:rPr>
              <a:t>МУ</a:t>
            </a:r>
            <a:r>
              <a:rPr lang="ru-RU" altLang="ru-RU" sz="2400" dirty="0"/>
              <a:t>, </a:t>
            </a:r>
            <a:r>
              <a:rPr lang="ru-RU" altLang="ru-RU" sz="2400" dirty="0">
                <a:hlinkClick r:id="rId12" action="ppaction://hlinksldjump"/>
              </a:rPr>
              <a:t>Задание</a:t>
            </a:r>
            <a:r>
              <a:rPr lang="ru-RU" altLang="ru-RU" sz="2400" dirty="0"/>
              <a:t>). - 4</a:t>
            </a:r>
            <a:r>
              <a:rPr lang="en-US" altLang="ru-RU" sz="2400" dirty="0"/>
              <a:t> </a:t>
            </a:r>
            <a:r>
              <a:rPr lang="ru-RU" altLang="ru-RU" sz="2400" dirty="0"/>
              <a:t>ч</a:t>
            </a:r>
          </a:p>
          <a:p>
            <a:pPr eaLnBrk="1" hangingPunct="1"/>
            <a:r>
              <a:rPr lang="ru-RU" altLang="ru-RU" sz="2400" dirty="0"/>
              <a:t>ЛР № 6 Ввод строки (</a:t>
            </a:r>
            <a:r>
              <a:rPr lang="ru-RU" altLang="ru-RU" sz="2400" dirty="0">
                <a:hlinkClick r:id="rId9" action="ppaction://hlinkfile"/>
              </a:rPr>
              <a:t>МУ</a:t>
            </a:r>
            <a:r>
              <a:rPr lang="ru-RU" altLang="ru-RU" sz="2400" dirty="0"/>
              <a:t> , </a:t>
            </a:r>
            <a:r>
              <a:rPr lang="ru-RU" altLang="ru-RU" sz="2400" dirty="0">
                <a:hlinkClick r:id="rId13" action="ppaction://hlinksldjump"/>
              </a:rPr>
              <a:t>Задание</a:t>
            </a:r>
            <a:r>
              <a:rPr lang="ru-RU" altLang="ru-RU" sz="2400" dirty="0"/>
              <a:t>). - 4</a:t>
            </a:r>
            <a:r>
              <a:rPr lang="en-US" altLang="ru-RU" sz="2400" dirty="0"/>
              <a:t> </a:t>
            </a:r>
            <a:r>
              <a:rPr lang="ru-RU" altLang="ru-RU" sz="2400" dirty="0"/>
              <a:t>ч</a:t>
            </a:r>
          </a:p>
          <a:p>
            <a:pPr eaLnBrk="1" hangingPunct="1"/>
            <a:r>
              <a:rPr lang="ru-RU" altLang="ru-RU" sz="2400" dirty="0"/>
              <a:t>ЛР № 7 Ввод адреса (</a:t>
            </a:r>
            <a:r>
              <a:rPr lang="ru-RU" altLang="ru-RU" sz="2400" dirty="0">
                <a:hlinkClick r:id="rId9" action="ppaction://hlinkfile"/>
              </a:rPr>
              <a:t>МУ</a:t>
            </a:r>
            <a:r>
              <a:rPr lang="ru-RU" altLang="ru-RU" sz="2400" dirty="0"/>
              <a:t> , </a:t>
            </a:r>
            <a:r>
              <a:rPr lang="ru-RU" altLang="ru-RU" sz="2400" dirty="0">
                <a:hlinkClick r:id="rId14" action="ppaction://hlinksldjump"/>
              </a:rPr>
              <a:t>Задание</a:t>
            </a:r>
            <a:r>
              <a:rPr lang="ru-RU" altLang="ru-RU" sz="2400" dirty="0"/>
              <a:t>). - 4</a:t>
            </a:r>
            <a:r>
              <a:rPr lang="en-US" altLang="ru-RU" sz="2400" dirty="0"/>
              <a:t> </a:t>
            </a:r>
            <a:r>
              <a:rPr lang="ru-RU" altLang="ru-RU" sz="2400" dirty="0"/>
              <a:t>ч</a:t>
            </a:r>
          </a:p>
          <a:p>
            <a:pPr eaLnBrk="1" hangingPunct="1"/>
            <a:r>
              <a:rPr lang="ru-RU" altLang="ru-RU" sz="2400" dirty="0"/>
              <a:t>ЛР № 8 Вывод дампа (</a:t>
            </a:r>
            <a:r>
              <a:rPr lang="ru-RU" altLang="ru-RU" sz="2400" dirty="0">
                <a:hlinkClick r:id="rId9" action="ppaction://hlinkfile"/>
              </a:rPr>
              <a:t>МУ</a:t>
            </a:r>
            <a:r>
              <a:rPr lang="ru-RU" altLang="ru-RU" sz="2400" dirty="0"/>
              <a:t> , </a:t>
            </a:r>
            <a:r>
              <a:rPr lang="ru-RU" altLang="ru-RU" sz="2400" dirty="0">
                <a:hlinkClick r:id="rId15" action="ppaction://hlinksldjump"/>
              </a:rPr>
              <a:t>Задание</a:t>
            </a:r>
            <a:r>
              <a:rPr lang="ru-RU" altLang="ru-RU" sz="2400" dirty="0"/>
              <a:t>). -  4</a:t>
            </a:r>
            <a:r>
              <a:rPr lang="en-US" altLang="ru-RU" sz="2400" dirty="0"/>
              <a:t> </a:t>
            </a:r>
            <a:r>
              <a:rPr lang="ru-RU" altLang="ru-RU" sz="2400" dirty="0"/>
              <a:t>ч</a:t>
            </a:r>
          </a:p>
          <a:p>
            <a:pPr eaLnBrk="1" hangingPunct="1"/>
            <a:r>
              <a:rPr lang="ru-RU" altLang="ru-RU" sz="2400" dirty="0"/>
              <a:t>ЛР № 9 Макроассемблер (</a:t>
            </a:r>
            <a:r>
              <a:rPr lang="ru-RU" altLang="ru-RU" sz="2400" dirty="0">
                <a:hlinkClick r:id="rId16" action="ppaction://hlinkfile"/>
              </a:rPr>
              <a:t>МУ</a:t>
            </a:r>
            <a:r>
              <a:rPr lang="ru-RU" altLang="ru-RU" sz="2400" dirty="0"/>
              <a:t>, </a:t>
            </a:r>
            <a:r>
              <a:rPr lang="ru-RU" altLang="ru-RU" sz="2400" dirty="0">
                <a:hlinkClick r:id="rId17" action="ppaction://hlinksldjump"/>
              </a:rPr>
              <a:t>Задание</a:t>
            </a:r>
            <a:r>
              <a:rPr lang="ru-RU" altLang="ru-RU" sz="2400" dirty="0"/>
              <a:t>). - 4</a:t>
            </a:r>
            <a:r>
              <a:rPr lang="en-US" altLang="ru-RU" sz="2400" dirty="0"/>
              <a:t> </a:t>
            </a:r>
            <a:r>
              <a:rPr lang="ru-RU" altLang="ru-RU" sz="2400" dirty="0"/>
              <a:t>ч</a:t>
            </a:r>
          </a:p>
        </p:txBody>
      </p:sp>
      <p:sp>
        <p:nvSpPr>
          <p:cNvPr id="24581" name="Объект 2"/>
          <p:cNvSpPr txBox="1">
            <a:spLocks/>
          </p:cNvSpPr>
          <p:nvPr/>
        </p:nvSpPr>
        <p:spPr bwMode="auto">
          <a:xfrm>
            <a:off x="468313" y="4725144"/>
            <a:ext cx="8424862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  <a:defRPr/>
            </a:pPr>
            <a:r>
              <a:rPr lang="ru-RU" altLang="ru-RU" sz="1400" b="1" dirty="0">
                <a:solidFill>
                  <a:srgbClr val="FF0000"/>
                </a:solidFill>
              </a:rPr>
              <a:t>По каждой ЛР оформляется отчет и защищается на основе вопросов в МУ к ЛР.! Сроки сдачи ЛР влияют на общий зачет по курсу СП!!!  ШАГИ СДАЧИ ЛР по курсу СП:</a:t>
            </a:r>
          </a:p>
          <a:p>
            <a:pPr marL="457200" indent="-457200" eaLnBrk="1" hangingPunct="1">
              <a:buFont typeface="Arial" pitchFamily="34" charset="0"/>
              <a:buAutoNum type="arabicPeriod"/>
              <a:defRPr/>
            </a:pPr>
            <a:r>
              <a:rPr lang="ru-RU" altLang="ru-RU" sz="1400" b="1" dirty="0">
                <a:solidFill>
                  <a:srgbClr val="FF0000"/>
                </a:solidFill>
              </a:rPr>
              <a:t>Предварительная проработка МУ и задания на ЛР</a:t>
            </a:r>
          </a:p>
          <a:p>
            <a:pPr marL="457200" indent="-457200" eaLnBrk="1" hangingPunct="1">
              <a:buFont typeface="Arial" pitchFamily="34" charset="0"/>
              <a:buAutoNum type="arabicPeriod"/>
              <a:defRPr/>
            </a:pPr>
            <a:r>
              <a:rPr lang="ru-RU" altLang="ru-RU" sz="1400" b="1" dirty="0">
                <a:solidFill>
                  <a:srgbClr val="FF0000"/>
                </a:solidFill>
              </a:rPr>
              <a:t>Выполнение задания ЛР и демонстрация результата ЛР преподавателю</a:t>
            </a:r>
          </a:p>
          <a:p>
            <a:pPr marL="457200" indent="-457200" eaLnBrk="1" hangingPunct="1">
              <a:buFont typeface="Arial" pitchFamily="34" charset="0"/>
              <a:buAutoNum type="arabicPeriod"/>
              <a:defRPr/>
            </a:pPr>
            <a:r>
              <a:rPr lang="ru-RU" altLang="ru-RU" sz="1400" b="1" dirty="0">
                <a:solidFill>
                  <a:srgbClr val="FF0000"/>
                </a:solidFill>
              </a:rPr>
              <a:t>Оформление отчета Защита по ЛР отчету с ответом </a:t>
            </a:r>
            <a:r>
              <a:rPr lang="ru-RU" altLang="ru-RU" sz="1400" b="1" dirty="0" err="1">
                <a:solidFill>
                  <a:srgbClr val="FF0000"/>
                </a:solidFill>
              </a:rPr>
              <a:t>наа</a:t>
            </a:r>
            <a:r>
              <a:rPr lang="ru-RU" altLang="ru-RU" sz="1400" b="1" dirty="0">
                <a:solidFill>
                  <a:srgbClr val="FF0000"/>
                </a:solidFill>
              </a:rPr>
              <a:t> любой вопрос из перечня МУ</a:t>
            </a:r>
          </a:p>
        </p:txBody>
      </p:sp>
    </p:spTree>
    <p:extLst>
      <p:ext uri="{BB962C8B-B14F-4D97-AF65-F5344CB8AC3E}">
        <p14:creationId xmlns:p14="http://schemas.microsoft.com/office/powerpoint/2010/main" val="1149568273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547664" y="20379"/>
            <a:ext cx="5688632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3 Задание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146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510326" y="599492"/>
            <a:ext cx="8229600" cy="1874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400" b="1" u="sng" dirty="0"/>
              <a:t>Задание на ЛР №3</a:t>
            </a:r>
            <a:r>
              <a:rPr lang="ru-RU" altLang="ru-RU" sz="2400" b="1" dirty="0"/>
              <a:t>: </a:t>
            </a:r>
            <a:r>
              <a:rPr lang="ru-RU" sz="2000" b="1" u="sng" dirty="0"/>
              <a:t>Разработать и отладить</a:t>
            </a:r>
            <a:r>
              <a:rPr lang="ru-RU" sz="2000" b="1" dirty="0"/>
              <a:t> </a:t>
            </a:r>
            <a:r>
              <a:rPr lang="ru-RU" sz="2000" b="1" dirty="0">
                <a:hlinkClick r:id="rId3" action="ppaction://hlinksldjump"/>
              </a:rPr>
              <a:t>программу </a:t>
            </a:r>
            <a:r>
              <a:rPr lang="ru-RU" sz="2000" b="1" dirty="0"/>
              <a:t>на языке Ассемблер для вывода на экран дисплея трех первых заглавных </a:t>
            </a:r>
            <a:r>
              <a:rPr lang="ru-RU" sz="2000" b="1" u="sng" dirty="0"/>
              <a:t>русских</a:t>
            </a:r>
            <a:r>
              <a:rPr lang="ru-RU" sz="2000" b="1" dirty="0"/>
              <a:t> букв (</a:t>
            </a:r>
            <a:r>
              <a:rPr lang="ru-RU" sz="2000" b="1" dirty="0">
                <a:hlinkClick r:id="rId4" action="ppaction://hlinksldjump"/>
              </a:rPr>
              <a:t>A, Б, В)</a:t>
            </a:r>
            <a:r>
              <a:rPr lang="ru-RU" sz="2000" b="1" dirty="0"/>
              <a:t>, на трех отдельных строках дисплея подряд (программируется перевод строки и возврат каретки!). Использовать три </a:t>
            </a:r>
            <a:r>
              <a:rPr lang="ru-RU" sz="2000" b="1" u="sng" dirty="0"/>
              <a:t>процедуры</a:t>
            </a:r>
            <a:r>
              <a:rPr lang="ru-RU" sz="2000" b="1" dirty="0"/>
              <a:t> для построения программы.</a:t>
            </a:r>
            <a:endParaRPr lang="ru-RU" altLang="ru-RU" sz="2000" b="1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131175" y="2204864"/>
            <a:ext cx="9036496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400" u="sng" dirty="0"/>
              <a:t>Требования</a:t>
            </a:r>
            <a:r>
              <a:rPr lang="ru-RU" altLang="ru-RU" sz="2400" dirty="0"/>
              <a:t> к заданию ЛР (</a:t>
            </a:r>
            <a:r>
              <a:rPr lang="ru-RU" altLang="ru-RU" sz="2400" dirty="0">
                <a:hlinkClick r:id="rId5" action="ppaction://hlinksldjump"/>
              </a:rPr>
              <a:t>Теория</a:t>
            </a:r>
            <a:r>
              <a:rPr lang="en-US" altLang="ru-RU" sz="2400" dirty="0"/>
              <a:t> </a:t>
            </a:r>
            <a:r>
              <a:rPr lang="ru-RU" altLang="ru-RU" sz="2400" dirty="0">
                <a:hlinkClick r:id="rId6" action="ppaction://hlinkfile"/>
              </a:rPr>
              <a:t>МУ</a:t>
            </a:r>
            <a:r>
              <a:rPr lang="ru-RU" altLang="ru-RU" sz="2400" dirty="0"/>
              <a:t>(</a:t>
            </a:r>
            <a:r>
              <a:rPr lang="en-US" altLang="ru-RU" sz="2400" dirty="0">
                <a:hlinkClick r:id="rId7" action="ppaction://hlinkfile"/>
              </a:rPr>
              <a:t>DOC</a:t>
            </a:r>
            <a:r>
              <a:rPr lang="ru-RU" altLang="ru-RU" sz="2400" dirty="0"/>
              <a:t>)):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/>
              <a:t>Использовать </a:t>
            </a:r>
            <a:r>
              <a:rPr lang="ru-RU" altLang="ru-RU" sz="2400" u="sng" dirty="0"/>
              <a:t>процедуры</a:t>
            </a:r>
            <a:r>
              <a:rPr lang="ru-RU" altLang="ru-RU" sz="2400" dirty="0"/>
              <a:t> (</a:t>
            </a:r>
            <a:r>
              <a:rPr lang="ru-RU" sz="2400" b="1" dirty="0"/>
              <a:t>PUTCH, CLRF, GETCH</a:t>
            </a:r>
            <a:r>
              <a:rPr lang="ru-RU" altLang="ru-RU" sz="2400" dirty="0"/>
              <a:t>): </a:t>
            </a:r>
            <a:r>
              <a:rPr lang="en-US" altLang="ru-RU" sz="2400" dirty="0"/>
              <a:t>PROC CALL, RET</a:t>
            </a:r>
            <a:endParaRPr lang="ru-RU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/>
              <a:t>Использовать </a:t>
            </a:r>
            <a:r>
              <a:rPr lang="ru-RU" altLang="ru-RU" sz="2400" u="sng" dirty="0">
                <a:hlinkClick r:id="rId8" action="ppaction://hlinksldjump"/>
              </a:rPr>
              <a:t>прерывания/Ввод/Вывод</a:t>
            </a:r>
            <a:r>
              <a:rPr lang="ru-RU" altLang="ru-RU" sz="2400" dirty="0"/>
              <a:t> –(01</a:t>
            </a:r>
            <a:r>
              <a:rPr lang="en-US" altLang="ru-RU" sz="2400" dirty="0"/>
              <a:t>h</a:t>
            </a:r>
            <a:r>
              <a:rPr lang="ru-RU" altLang="ru-RU" sz="2400" dirty="0"/>
              <a:t>,02</a:t>
            </a:r>
            <a:r>
              <a:rPr lang="en-US" altLang="ru-RU" sz="2400" dirty="0"/>
              <a:t>h</a:t>
            </a:r>
            <a:r>
              <a:rPr lang="ru-RU" altLang="ru-RU" sz="2400" dirty="0"/>
              <a:t>, 4С</a:t>
            </a:r>
            <a:r>
              <a:rPr lang="en-US" altLang="ru-RU" sz="2400" dirty="0"/>
              <a:t>h  - 021H</a:t>
            </a:r>
            <a:r>
              <a:rPr lang="ru-RU" altLang="ru-RU" sz="2400" dirty="0"/>
              <a:t>)</a:t>
            </a:r>
            <a:endParaRPr lang="en-US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/>
              <a:t>Использовать </a:t>
            </a:r>
            <a:r>
              <a:rPr lang="ru-RU" altLang="ru-RU" sz="2400" u="sng" dirty="0"/>
              <a:t>команды</a:t>
            </a:r>
            <a:r>
              <a:rPr lang="en-US" altLang="ru-RU" sz="2400" u="sng" dirty="0"/>
              <a:t> </a:t>
            </a:r>
            <a:r>
              <a:rPr lang="ru-RU" altLang="ru-RU" sz="2400" u="sng" dirty="0"/>
              <a:t>и директивы</a:t>
            </a:r>
            <a:r>
              <a:rPr lang="ru-RU" altLang="ru-RU" sz="2400" dirty="0"/>
              <a:t> – </a:t>
            </a:r>
            <a:r>
              <a:rPr lang="en-US" altLang="ru-RU" sz="2400" dirty="0"/>
              <a:t>MOV, PUSH, POP, INT</a:t>
            </a:r>
            <a:r>
              <a:rPr lang="ru-RU" altLang="ru-RU" sz="2400" dirty="0"/>
              <a:t>, </a:t>
            </a:r>
            <a:r>
              <a:rPr lang="en-US" altLang="ru-RU" sz="2400" dirty="0"/>
              <a:t>END, DB, ASSUME, SEG, ENDS</a:t>
            </a:r>
            <a:r>
              <a:rPr lang="ru-RU" altLang="ru-RU" sz="2400" dirty="0"/>
              <a:t> </a:t>
            </a:r>
            <a:r>
              <a:rPr lang="en-US" altLang="ru-RU" sz="2400" dirty="0"/>
              <a:t>.</a:t>
            </a:r>
            <a:endParaRPr lang="ru-RU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/>
              <a:t>Использовать явно сегменты </a:t>
            </a:r>
            <a:r>
              <a:rPr lang="ru-RU" altLang="ru-RU" sz="2400" u="sng" dirty="0">
                <a:hlinkClick r:id="rId9" action="ppaction://hlinksldjump"/>
              </a:rPr>
              <a:t>стека и данных</a:t>
            </a:r>
            <a:r>
              <a:rPr lang="ru-RU" altLang="ru-RU" sz="2400" dirty="0"/>
              <a:t>.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/>
              <a:t>Есть дополнительные требования (</a:t>
            </a:r>
            <a:r>
              <a:rPr lang="ru-RU" altLang="ru-RU" sz="2400" dirty="0">
                <a:hlinkClick r:id="rId10" action="ppaction://hlinksldjump"/>
              </a:rPr>
              <a:t>очистка экрана</a:t>
            </a:r>
            <a:r>
              <a:rPr lang="ru-RU" altLang="ru-RU" sz="2400" dirty="0"/>
              <a:t>) 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>
                <a:hlinkClick r:id="rId11" action="ppaction://hlinksldjump"/>
              </a:rPr>
              <a:t>Вывод запроса на ожидание </a:t>
            </a:r>
            <a:r>
              <a:rPr lang="ru-RU" altLang="ru-RU" sz="2400" dirty="0"/>
              <a:t>и завершение работы программы.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>
                <a:hlinkClick r:id="rId4" action="ppaction://hlinksldjump"/>
              </a:rPr>
              <a:t>Получаемый результат</a:t>
            </a:r>
            <a:endParaRPr lang="ru-RU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endParaRPr lang="ru-RU" altLang="ru-RU" sz="2400" dirty="0"/>
          </a:p>
        </p:txBody>
      </p:sp>
      <p:sp>
        <p:nvSpPr>
          <p:cNvPr id="7" name="TextBox 33"/>
          <p:cNvSpPr txBox="1">
            <a:spLocks noChangeArrowheads="1"/>
          </p:cNvSpPr>
          <p:nvPr/>
        </p:nvSpPr>
        <p:spPr bwMode="auto">
          <a:xfrm>
            <a:off x="895474" y="6392733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</p:spTree>
    <p:extLst>
      <p:ext uri="{BB962C8B-B14F-4D97-AF65-F5344CB8AC3E}">
        <p14:creationId xmlns:p14="http://schemas.microsoft.com/office/powerpoint/2010/main" val="1358785035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5832648" cy="50405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ЛР № 3 Общие вопросы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147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476250" y="620688"/>
            <a:ext cx="8229600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Темы: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>
                <a:hlinkClick r:id="rId3" action="ppaction://hlinksldjump"/>
              </a:rPr>
              <a:t>Пример </a:t>
            </a:r>
            <a:r>
              <a:rPr lang="ru-RU" altLang="ru-RU" sz="2400" dirty="0"/>
              <a:t>из МУ по СП: </a:t>
            </a:r>
            <a:r>
              <a:rPr lang="ru-RU" altLang="ru-RU" sz="2400" dirty="0">
                <a:hlinkClick r:id="rId3" action="ppaction://hlinksldjump"/>
              </a:rPr>
              <a:t>Слайды</a:t>
            </a:r>
            <a:r>
              <a:rPr lang="ru-RU" altLang="ru-RU" sz="2400" dirty="0"/>
              <a:t> простого </a:t>
            </a:r>
            <a:r>
              <a:rPr lang="ru-RU" altLang="ru-RU" sz="2400" dirty="0">
                <a:solidFill>
                  <a:srgbClr val="FF0000"/>
                </a:solidFill>
              </a:rPr>
              <a:t>примера</a:t>
            </a:r>
            <a:r>
              <a:rPr lang="ru-RU" altLang="ru-RU" sz="2400" dirty="0"/>
              <a:t> , </a:t>
            </a:r>
            <a:r>
              <a:rPr lang="ru-RU" altLang="ru-RU" sz="2400" dirty="0">
                <a:hlinkClick r:id="rId4" action="ppaction://hlinkfile"/>
              </a:rPr>
              <a:t>МУ</a:t>
            </a:r>
            <a:r>
              <a:rPr lang="ru-RU" altLang="ru-RU" sz="2400" dirty="0"/>
              <a:t>(</a:t>
            </a:r>
            <a:r>
              <a:rPr lang="en-US" altLang="ru-RU" sz="2400" dirty="0">
                <a:hlinkClick r:id="rId5" action="ppaction://hlinkfile"/>
              </a:rPr>
              <a:t>DOC</a:t>
            </a:r>
            <a:r>
              <a:rPr lang="ru-RU" altLang="ru-RU" sz="2400" dirty="0"/>
              <a:t>).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>
                <a:hlinkClick r:id="rId6" action="ppaction://hlinksldjump"/>
              </a:rPr>
              <a:t>Программа. </a:t>
            </a:r>
            <a:r>
              <a:rPr lang="ru-RU" altLang="ru-RU" sz="2400" dirty="0">
                <a:hlinkClick r:id="rId7" action="ppaction://hlinksldjump"/>
              </a:rPr>
              <a:t>Процедуры</a:t>
            </a:r>
            <a:r>
              <a:rPr lang="ru-RU" altLang="ru-RU" sz="2400" dirty="0"/>
              <a:t> и </a:t>
            </a:r>
            <a:r>
              <a:rPr lang="ru-RU" altLang="ru-RU" sz="2400" dirty="0">
                <a:hlinkClick r:id="rId8" action="ppaction://hlinksldjump"/>
              </a:rPr>
              <a:t>Стек</a:t>
            </a:r>
            <a:endParaRPr lang="ru-RU" altLang="ru-RU" sz="2400" dirty="0"/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>
                <a:hlinkClick r:id="rId9" action="ppaction://hlinksldjump"/>
              </a:rPr>
              <a:t>Прерывания для Ввода/вывода</a:t>
            </a:r>
            <a:endParaRPr lang="ru-RU" altLang="ru-RU" sz="2400" dirty="0"/>
          </a:p>
          <a:p>
            <a:pPr eaLnBrk="1" hangingPunct="1">
              <a:buNone/>
            </a:pPr>
            <a:r>
              <a:rPr lang="ru-RU" altLang="ru-RU" sz="2400" dirty="0">
                <a:hlinkClick r:id="rId3" action="ppaction://hlinksldjump"/>
              </a:rPr>
              <a:t>Пример текста (примеры на </a:t>
            </a:r>
            <a:r>
              <a:rPr lang="en-US" altLang="ru-RU" sz="2400" dirty="0">
                <a:hlinkClick r:id="rId3" action="ppaction://hlinksldjump"/>
              </a:rPr>
              <a:t>SD - </a:t>
            </a:r>
            <a:r>
              <a:rPr lang="ru-RU" altLang="ru-RU" sz="2400" dirty="0">
                <a:hlinkClick r:id="rId3" action="ppaction://hlinksldjump"/>
              </a:rPr>
              <a:t>ЛР)</a:t>
            </a:r>
            <a:endParaRPr lang="ru-RU" altLang="ru-RU" sz="2400" dirty="0"/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>
                <a:hlinkClick r:id="rId10" action="ppaction://hlinksldjump"/>
              </a:rPr>
              <a:t>Сегменты стека и данных</a:t>
            </a:r>
            <a:r>
              <a:rPr lang="en-US" altLang="ru-RU" sz="2400" dirty="0"/>
              <a:t> </a:t>
            </a:r>
            <a:r>
              <a:rPr lang="ru-RU" altLang="ru-RU" sz="2400" dirty="0">
                <a:hlinkClick r:id="rId11" action="ppaction://hlinksldjump"/>
              </a:rPr>
              <a:t>Директивы сегментов</a:t>
            </a:r>
            <a:endParaRPr lang="ru-RU" altLang="ru-RU" sz="2400" dirty="0"/>
          </a:p>
          <a:p>
            <a:pPr eaLnBrk="1" hangingPunct="1">
              <a:buNone/>
            </a:pPr>
            <a:r>
              <a:rPr lang="ru-RU" altLang="ru-RU" sz="2400" dirty="0">
                <a:hlinkClick r:id="rId12" action="ppaction://hlinksldjump"/>
              </a:rPr>
              <a:t>Прерывание для завершения </a:t>
            </a:r>
            <a:r>
              <a:rPr lang="ru-RU" altLang="ru-RU" sz="2400" dirty="0"/>
              <a:t>программы и точка входа</a:t>
            </a:r>
          </a:p>
          <a:p>
            <a:pPr eaLnBrk="1" hangingPunct="1">
              <a:buNone/>
            </a:pPr>
            <a:r>
              <a:rPr lang="ru-RU" altLang="ru-RU" sz="2400" dirty="0">
                <a:hlinkClick r:id="rId13" action="ppaction://hlinksldjump"/>
              </a:rPr>
              <a:t>Русификация программы</a:t>
            </a:r>
            <a:r>
              <a:rPr lang="ru-RU" altLang="ru-RU" sz="2400" dirty="0"/>
              <a:t> </a:t>
            </a:r>
            <a:r>
              <a:rPr lang="en-US" altLang="ru-RU" sz="2400" dirty="0"/>
              <a:t>EXE </a:t>
            </a:r>
            <a:r>
              <a:rPr lang="ru-RU" altLang="ru-RU" sz="2400" dirty="0"/>
              <a:t>(</a:t>
            </a:r>
            <a:r>
              <a:rPr lang="ru-RU" altLang="ru-RU" sz="2400" dirty="0">
                <a:solidFill>
                  <a:srgbClr val="FF0000"/>
                </a:solidFill>
                <a:hlinkClick r:id="rId14" action="ppaction://hlinksldjump"/>
              </a:rPr>
              <a:t>СМ</a:t>
            </a:r>
            <a:r>
              <a:rPr lang="ru-RU" altLang="ru-RU" sz="2400" dirty="0"/>
              <a:t>) и СОМ (</a:t>
            </a:r>
            <a:r>
              <a:rPr lang="ru-RU" altLang="ru-RU" sz="2400" dirty="0">
                <a:solidFill>
                  <a:srgbClr val="FF0000"/>
                </a:solidFill>
                <a:hlinkClick r:id="rId15" action="ppaction://hlinksldjump"/>
              </a:rPr>
              <a:t>СМ</a:t>
            </a:r>
            <a:r>
              <a:rPr lang="ru-RU" altLang="ru-RU" sz="2400" dirty="0"/>
              <a:t>) </a:t>
            </a:r>
            <a:r>
              <a:rPr lang="ru-RU" altLang="ru-RU" sz="2400" dirty="0">
                <a:hlinkClick r:id="rId16" action="ppaction://hlinksldjump"/>
              </a:rPr>
              <a:t>программы</a:t>
            </a:r>
            <a:endParaRPr lang="ru-RU" altLang="ru-RU" sz="2400" dirty="0"/>
          </a:p>
          <a:p>
            <a:pPr eaLnBrk="1" hangingPunct="1">
              <a:buNone/>
            </a:pPr>
            <a:r>
              <a:rPr lang="ru-RU" altLang="ru-RU" sz="2400" dirty="0">
                <a:hlinkClick r:id="rId17" action="ppaction://hlinksldjump"/>
              </a:rPr>
              <a:t>Отладка программы</a:t>
            </a:r>
            <a:r>
              <a:rPr lang="ru-RU" altLang="ru-RU" sz="2400" dirty="0"/>
              <a:t>.</a:t>
            </a:r>
          </a:p>
          <a:p>
            <a:pPr eaLnBrk="1" hangingPunct="1">
              <a:buNone/>
            </a:pPr>
            <a:r>
              <a:rPr lang="ru-RU" altLang="ru-RU" sz="2400" dirty="0">
                <a:hlinkClick r:id="rId18" action="ppaction://hlinksldjump"/>
              </a:rPr>
              <a:t>Задание</a:t>
            </a:r>
            <a:r>
              <a:rPr lang="en-US" altLang="ru-RU" sz="2400" dirty="0">
                <a:hlinkClick r:id="rId18" action="ppaction://hlinksldjump"/>
              </a:rPr>
              <a:t> </a:t>
            </a:r>
            <a:r>
              <a:rPr lang="ru-RU" altLang="ru-RU" sz="2400" dirty="0">
                <a:hlinkClick r:id="rId18" action="ppaction://hlinksldjump"/>
              </a:rPr>
              <a:t>значения сегмента </a:t>
            </a:r>
            <a:r>
              <a:rPr lang="en-US" altLang="ru-RU" sz="2400" dirty="0">
                <a:hlinkClick r:id="rId18" action="ppaction://hlinksldjump"/>
              </a:rPr>
              <a:t>DS</a:t>
            </a:r>
            <a:r>
              <a:rPr lang="ru-RU" altLang="ru-RU" sz="2400" dirty="0"/>
              <a:t> (два способа!!!)</a:t>
            </a:r>
          </a:p>
          <a:p>
            <a:pPr eaLnBrk="1" hangingPunct="1">
              <a:buNone/>
            </a:pPr>
            <a:r>
              <a:rPr lang="ru-RU" altLang="ru-RU" sz="2400" dirty="0">
                <a:hlinkClick r:id="rId19" action="ppaction://hlinksldjump"/>
              </a:rPr>
              <a:t>Ожидаемый результат </a:t>
            </a:r>
            <a:r>
              <a:rPr lang="ru-RU" altLang="ru-RU" sz="2400" dirty="0"/>
              <a:t>работы программы в ЛР №3</a:t>
            </a:r>
          </a:p>
          <a:p>
            <a:pPr eaLnBrk="1" hangingPunct="1">
              <a:buNone/>
            </a:pPr>
            <a:r>
              <a:rPr lang="ru-RU" altLang="ru-RU" sz="2400" dirty="0">
                <a:hlinkClick r:id="rId12" action="ppaction://hlinksldjump"/>
              </a:rPr>
              <a:t>Завершение </a:t>
            </a:r>
            <a:r>
              <a:rPr lang="ru-RU" altLang="ru-RU" sz="2400" dirty="0"/>
              <a:t>программы на Ассемблере</a:t>
            </a:r>
          </a:p>
        </p:txBody>
      </p:sp>
    </p:spTree>
    <p:extLst>
      <p:ext uri="{BB962C8B-B14F-4D97-AF65-F5344CB8AC3E}">
        <p14:creationId xmlns:p14="http://schemas.microsoft.com/office/powerpoint/2010/main" val="1538461799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6747" y="256901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148</a:t>
            </a:fld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411759" y="44624"/>
            <a:ext cx="4104457" cy="57606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ЛР № 3 Процедуры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107504" y="620688"/>
            <a:ext cx="8928992" cy="5512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Процедуры на Ассемблере: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u="sng" dirty="0"/>
              <a:t>Описание </a:t>
            </a:r>
            <a:r>
              <a:rPr lang="ru-RU" altLang="ru-RU" sz="2400" dirty="0"/>
              <a:t>процедуры:</a:t>
            </a:r>
          </a:p>
          <a:p>
            <a:pPr>
              <a:buNone/>
            </a:pPr>
            <a:r>
              <a:rPr lang="en-US" sz="1800" b="1" dirty="0"/>
              <a:t>&lt;</a:t>
            </a:r>
            <a:r>
              <a:rPr lang="ru-RU" sz="1800" b="1" dirty="0"/>
              <a:t>Имя процедуры</a:t>
            </a:r>
            <a:r>
              <a:rPr lang="en-US" sz="1800" b="1" dirty="0"/>
              <a:t>&gt;   </a:t>
            </a:r>
            <a:r>
              <a:rPr lang="en-US" sz="1800" b="1" dirty="0">
                <a:solidFill>
                  <a:srgbClr val="FF0000"/>
                </a:solidFill>
              </a:rPr>
              <a:t>PROC</a:t>
            </a:r>
            <a:r>
              <a:rPr lang="en-US" sz="1800" b="1" dirty="0"/>
              <a:t> [ FAR | NEAR ]</a:t>
            </a:r>
            <a:endParaRPr lang="ru-RU" sz="1800" dirty="0"/>
          </a:p>
          <a:p>
            <a:pPr>
              <a:buNone/>
            </a:pPr>
            <a:r>
              <a:rPr lang="en-US" sz="1800" b="1" dirty="0"/>
              <a:t>            &lt;</a:t>
            </a:r>
            <a:r>
              <a:rPr lang="ru-RU" sz="1800" b="1" dirty="0"/>
              <a:t> Команда </a:t>
            </a:r>
            <a:r>
              <a:rPr lang="en-US" sz="1800" b="1" dirty="0"/>
              <a:t>&gt;   </a:t>
            </a:r>
            <a:endParaRPr lang="ru-RU" sz="1800" dirty="0"/>
          </a:p>
          <a:p>
            <a:pPr>
              <a:buNone/>
            </a:pPr>
            <a:r>
              <a:rPr lang="ru-RU" sz="1800" b="1" dirty="0"/>
              <a:t>…</a:t>
            </a:r>
            <a:endParaRPr lang="ru-RU" sz="1800" dirty="0"/>
          </a:p>
          <a:p>
            <a:pPr>
              <a:buNone/>
            </a:pPr>
            <a:r>
              <a:rPr lang="ru-RU" sz="1800" b="1" dirty="0"/>
              <a:t>             &lt;Команда&gt;   </a:t>
            </a:r>
            <a:endParaRPr lang="ru-RU" sz="1800" dirty="0"/>
          </a:p>
          <a:p>
            <a:pPr>
              <a:buNone/>
            </a:pPr>
            <a:r>
              <a:rPr lang="ru-RU" sz="1800" b="1" dirty="0"/>
              <a:t>               </a:t>
            </a:r>
            <a:r>
              <a:rPr lang="en-US" sz="1800" b="1" dirty="0">
                <a:solidFill>
                  <a:srgbClr val="FF0000"/>
                </a:solidFill>
              </a:rPr>
              <a:t>RET</a:t>
            </a:r>
            <a:r>
              <a:rPr lang="ru-RU" sz="1800" b="1" dirty="0"/>
              <a:t>[</a:t>
            </a:r>
            <a:r>
              <a:rPr lang="en-US" sz="1800" b="1" dirty="0"/>
              <a:t>N</a:t>
            </a:r>
            <a:r>
              <a:rPr lang="ru-RU" sz="1800" b="1" dirty="0"/>
              <a:t> | </a:t>
            </a:r>
            <a:r>
              <a:rPr lang="en-US" sz="1800" b="1" dirty="0"/>
              <a:t>F</a:t>
            </a:r>
            <a:r>
              <a:rPr lang="ru-RU" sz="1800" b="1" dirty="0"/>
              <a:t>]</a:t>
            </a:r>
            <a:endParaRPr lang="ru-RU" sz="1800" dirty="0"/>
          </a:p>
          <a:p>
            <a:pPr>
              <a:buNone/>
            </a:pPr>
            <a:r>
              <a:rPr lang="ru-RU" sz="1800" b="1" dirty="0"/>
              <a:t>&lt;Имя процедуры &gt;   </a:t>
            </a:r>
            <a:r>
              <a:rPr lang="en-US" sz="1800" b="1" dirty="0">
                <a:solidFill>
                  <a:srgbClr val="FF0000"/>
                </a:solidFill>
              </a:rPr>
              <a:t>ENDP</a:t>
            </a:r>
            <a:endParaRPr lang="ru-RU" sz="1800" b="1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u="sng" dirty="0"/>
              <a:t>Вызов</a:t>
            </a:r>
            <a:r>
              <a:rPr lang="ru-RU" sz="1800" b="1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процедур(</a:t>
            </a:r>
            <a:r>
              <a:rPr lang="en-US" sz="1800" b="1" dirty="0">
                <a:solidFill>
                  <a:srgbClr val="FF0000"/>
                </a:solidFill>
              </a:rPr>
              <a:t>CALL</a:t>
            </a:r>
            <a:r>
              <a:rPr lang="ru-RU" sz="2400" dirty="0"/>
              <a:t>):</a:t>
            </a:r>
          </a:p>
          <a:p>
            <a:pPr>
              <a:buNone/>
            </a:pPr>
            <a:r>
              <a:rPr lang="en-US" sz="2400" b="1" dirty="0">
                <a:solidFill>
                  <a:srgbClr val="FF0000"/>
                </a:solidFill>
              </a:rPr>
              <a:t>CALL</a:t>
            </a:r>
            <a:r>
              <a:rPr lang="en-US" sz="2400" dirty="0"/>
              <a:t> </a:t>
            </a:r>
            <a:r>
              <a:rPr lang="en-US" sz="1800" b="1" dirty="0"/>
              <a:t>&lt;</a:t>
            </a:r>
            <a:r>
              <a:rPr lang="ru-RU" sz="1800" b="1" dirty="0"/>
              <a:t>Имя процедуры </a:t>
            </a:r>
            <a:r>
              <a:rPr lang="en-US" sz="1800" b="1" dirty="0"/>
              <a:t>&gt;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u="sng" dirty="0"/>
              <a:t>Возврат из процедур(</a:t>
            </a:r>
            <a:r>
              <a:rPr lang="en-US" sz="1800" b="1" dirty="0">
                <a:solidFill>
                  <a:srgbClr val="FF0000"/>
                </a:solidFill>
              </a:rPr>
              <a:t>RET</a:t>
            </a:r>
            <a:r>
              <a:rPr lang="ru-RU" sz="2400" dirty="0"/>
              <a:t>):</a:t>
            </a:r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400" b="1" dirty="0">
                <a:solidFill>
                  <a:srgbClr val="FF0000"/>
                </a:solidFill>
              </a:rPr>
              <a:t>RET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u="sng" dirty="0"/>
              <a:t>В </a:t>
            </a:r>
            <a:r>
              <a:rPr lang="ru-RU" sz="2400" u="sng" dirty="0">
                <a:hlinkClick r:id="rId3" action="ppaction://hlinksldjump"/>
              </a:rPr>
              <a:t>командах</a:t>
            </a:r>
            <a:r>
              <a:rPr lang="ru-RU" sz="2400" b="1" dirty="0"/>
              <a:t> </a:t>
            </a:r>
            <a:r>
              <a:rPr lang="ru-RU" sz="2400" dirty="0"/>
              <a:t> </a:t>
            </a:r>
            <a:r>
              <a:rPr lang="en-US" sz="2400" b="1" dirty="0">
                <a:solidFill>
                  <a:srgbClr val="FF0000"/>
                </a:solidFill>
              </a:rPr>
              <a:t>CALL</a:t>
            </a:r>
            <a:r>
              <a:rPr lang="en-US" sz="2400" dirty="0"/>
              <a:t> </a:t>
            </a:r>
            <a:r>
              <a:rPr lang="ru-RU" sz="2400" dirty="0"/>
              <a:t>и </a:t>
            </a:r>
            <a:r>
              <a:rPr lang="en-US" sz="2400" b="1" dirty="0">
                <a:solidFill>
                  <a:srgbClr val="FF0000"/>
                </a:solidFill>
              </a:rPr>
              <a:t>RET</a:t>
            </a:r>
            <a:r>
              <a:rPr lang="ru-RU" sz="2400" b="1" dirty="0">
                <a:solidFill>
                  <a:srgbClr val="FF0000"/>
                </a:solidFill>
              </a:rPr>
              <a:t> (многократно)</a:t>
            </a:r>
            <a:r>
              <a:rPr lang="en-US" sz="2400" dirty="0"/>
              <a:t> </a:t>
            </a:r>
            <a:r>
              <a:rPr lang="ru-RU" sz="2400" dirty="0"/>
              <a:t>неявно используется </a:t>
            </a:r>
            <a:r>
              <a:rPr lang="ru-RU" sz="2400" u="sng" dirty="0"/>
              <a:t>стек</a:t>
            </a:r>
            <a:r>
              <a:rPr lang="ru-RU" sz="2400" dirty="0"/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/>
              <a:t>В процедурах </a:t>
            </a:r>
            <a:r>
              <a:rPr lang="ru-RU" sz="2400" u="sng" dirty="0"/>
              <a:t>не</a:t>
            </a:r>
            <a:r>
              <a:rPr lang="ru-RU" sz="2400" dirty="0"/>
              <a:t> предусмотрена </a:t>
            </a:r>
            <a:r>
              <a:rPr lang="ru-RU" sz="2400" u="sng" dirty="0"/>
              <a:t>передача</a:t>
            </a:r>
            <a:r>
              <a:rPr lang="ru-RU" sz="2400" dirty="0"/>
              <a:t> параметров.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endParaRPr lang="ru-RU" altLang="ru-RU" sz="2400" dirty="0"/>
          </a:p>
        </p:txBody>
      </p:sp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895474" y="6205314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</p:spTree>
    <p:extLst>
      <p:ext uri="{BB962C8B-B14F-4D97-AF65-F5344CB8AC3E}">
        <p14:creationId xmlns:p14="http://schemas.microsoft.com/office/powerpoint/2010/main" val="1980611707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5854" y="192992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149</a:t>
            </a:fld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641027" y="44624"/>
            <a:ext cx="5760640" cy="57606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ЛР № 3 Процедуры (Примеры)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95427" y="550018"/>
            <a:ext cx="8941069" cy="5327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000" u="sng" dirty="0"/>
              <a:t>Примеры Процедур на Ассемблере:</a:t>
            </a:r>
            <a:endParaRPr lang="en-US" altLang="ru-RU" sz="2000" u="sng" dirty="0"/>
          </a:p>
          <a:p>
            <a:pPr eaLnBrk="1" hangingPunct="1">
              <a:buNone/>
            </a:pPr>
            <a:r>
              <a:rPr lang="en-US" sz="2000" b="1" dirty="0"/>
              <a:t>;</a:t>
            </a:r>
            <a:r>
              <a:rPr lang="ru-RU" sz="2000" b="1" u="sng" dirty="0">
                <a:solidFill>
                  <a:srgbClr val="FF0000"/>
                </a:solidFill>
              </a:rPr>
              <a:t>процедура вывода одного символа на эк</a:t>
            </a:r>
            <a:r>
              <a:rPr lang="en-US" sz="2000" b="1" u="sng" dirty="0">
                <a:solidFill>
                  <a:srgbClr val="FF0000"/>
                </a:solidFill>
              </a:rPr>
              <a:t>p</a:t>
            </a:r>
            <a:r>
              <a:rPr lang="ru-RU" sz="2000" b="1" u="sng" dirty="0">
                <a:solidFill>
                  <a:srgbClr val="FF0000"/>
                </a:solidFill>
              </a:rPr>
              <a:t>ан</a:t>
            </a:r>
          </a:p>
          <a:p>
            <a:pPr>
              <a:buNone/>
            </a:pPr>
            <a:r>
              <a:rPr lang="en-US" sz="2000" b="1" dirty="0">
                <a:solidFill>
                  <a:srgbClr val="FF0000"/>
                </a:solidFill>
              </a:rPr>
              <a:t>PUTCH </a:t>
            </a:r>
            <a:r>
              <a:rPr lang="en-US" sz="2000" b="1" dirty="0"/>
              <a:t>proc mov ah, </a:t>
            </a:r>
            <a:r>
              <a:rPr lang="ru-RU" sz="2000" b="1" dirty="0">
                <a:solidFill>
                  <a:srgbClr val="FF0000"/>
                </a:solidFill>
              </a:rPr>
              <a:t>02</a:t>
            </a:r>
            <a:r>
              <a:rPr lang="en-US" sz="2000" b="1" dirty="0">
                <a:solidFill>
                  <a:srgbClr val="FF0000"/>
                </a:solidFill>
              </a:rPr>
              <a:t>h       </a:t>
            </a:r>
            <a:r>
              <a:rPr lang="en-US" sz="2000" b="1" dirty="0"/>
              <a:t>; </a:t>
            </a:r>
            <a:r>
              <a:rPr lang="ru-RU" sz="2000" b="1" dirty="0"/>
              <a:t>Интерфейс: </a:t>
            </a:r>
            <a:r>
              <a:rPr lang="en-US" sz="2000" b="1" dirty="0"/>
              <a:t>DL = &lt;</a:t>
            </a:r>
            <a:r>
              <a:rPr lang="ru-RU" sz="2000" b="1" dirty="0"/>
              <a:t>символ для вывода на экран</a:t>
            </a:r>
            <a:r>
              <a:rPr lang="en-US" sz="2000" b="1" dirty="0"/>
              <a:t>&gt;</a:t>
            </a:r>
            <a:endParaRPr lang="ru-RU" sz="2000" b="1" u="sng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000" b="1" dirty="0"/>
              <a:t> </a:t>
            </a:r>
            <a:r>
              <a:rPr lang="en-US" sz="2000" b="1" dirty="0" err="1"/>
              <a:t>int</a:t>
            </a:r>
            <a:r>
              <a:rPr lang="en-US" sz="2000" b="1" dirty="0"/>
              <a:t> </a:t>
            </a:r>
            <a:r>
              <a:rPr lang="en-US" sz="2000" b="1" dirty="0">
                <a:solidFill>
                  <a:srgbClr val="FF0000"/>
                </a:solidFill>
              </a:rPr>
              <a:t>21h</a:t>
            </a:r>
          </a:p>
          <a:p>
            <a:pPr>
              <a:buNone/>
            </a:pPr>
            <a:r>
              <a:rPr lang="en-US" sz="2000" b="1" dirty="0"/>
              <a:t> ret</a:t>
            </a:r>
            <a:endParaRPr lang="ru-RU" sz="2000" b="1" dirty="0"/>
          </a:p>
          <a:p>
            <a:pPr>
              <a:buNone/>
            </a:pPr>
            <a:r>
              <a:rPr lang="en-US" sz="2000" b="1" dirty="0">
                <a:solidFill>
                  <a:srgbClr val="FF0000"/>
                </a:solidFill>
              </a:rPr>
              <a:t>PUTCH </a:t>
            </a:r>
            <a:r>
              <a:rPr lang="en-US" sz="2000" b="1" dirty="0" err="1"/>
              <a:t>endp</a:t>
            </a:r>
            <a:endParaRPr lang="en-US" sz="2000" b="1" dirty="0"/>
          </a:p>
          <a:p>
            <a:pPr>
              <a:buNone/>
            </a:pPr>
            <a:r>
              <a:rPr lang="ru-RU" sz="2000" b="1" u="sng" dirty="0">
                <a:solidFill>
                  <a:srgbClr val="FF0000"/>
                </a:solidFill>
              </a:rPr>
              <a:t>процедура перевода ку</a:t>
            </a:r>
            <a:r>
              <a:rPr lang="en-US" sz="2000" b="1" u="sng" dirty="0">
                <a:solidFill>
                  <a:srgbClr val="FF0000"/>
                </a:solidFill>
              </a:rPr>
              <a:t>p</a:t>
            </a:r>
            <a:r>
              <a:rPr lang="ru-RU" sz="2000" b="1" u="sng" dirty="0">
                <a:solidFill>
                  <a:srgbClr val="FF0000"/>
                </a:solidFill>
              </a:rPr>
              <a:t>со</a:t>
            </a:r>
            <a:r>
              <a:rPr lang="en-US" sz="2000" b="1" u="sng" dirty="0">
                <a:solidFill>
                  <a:srgbClr val="FF0000"/>
                </a:solidFill>
              </a:rPr>
              <a:t>p</a:t>
            </a:r>
            <a:r>
              <a:rPr lang="ru-RU" sz="2000" b="1" u="sng" dirty="0">
                <a:solidFill>
                  <a:srgbClr val="FF0000"/>
                </a:solidFill>
              </a:rPr>
              <a:t>а на новую </a:t>
            </a:r>
            <a:r>
              <a:rPr lang="ru-RU" sz="2000" b="1" u="sng" dirty="0" err="1">
                <a:solidFill>
                  <a:srgbClr val="FF0000"/>
                </a:solidFill>
              </a:rPr>
              <a:t>ст</a:t>
            </a:r>
            <a:r>
              <a:rPr lang="en-US" sz="2000" b="1" u="sng" dirty="0">
                <a:solidFill>
                  <a:srgbClr val="FF0000"/>
                </a:solidFill>
              </a:rPr>
              <a:t>p</a:t>
            </a:r>
            <a:r>
              <a:rPr lang="ru-RU" sz="2000" b="1" u="sng" dirty="0">
                <a:solidFill>
                  <a:srgbClr val="FF0000"/>
                </a:solidFill>
              </a:rPr>
              <a:t>оку</a:t>
            </a:r>
            <a:endParaRPr lang="en-US" sz="2000" b="1" dirty="0"/>
          </a:p>
          <a:p>
            <a:pPr>
              <a:buNone/>
            </a:pPr>
            <a:r>
              <a:rPr lang="en-US" sz="2000" b="1" dirty="0" err="1">
                <a:solidFill>
                  <a:srgbClr val="FF0000"/>
                </a:solidFill>
              </a:rPr>
              <a:t>crlf</a:t>
            </a:r>
            <a:r>
              <a:rPr lang="en-US" sz="2000" b="1" dirty="0"/>
              <a:t> proc</a:t>
            </a:r>
            <a:endParaRPr lang="ru-RU" sz="2000" b="1" u="sng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000" b="1" dirty="0"/>
              <a:t> </a:t>
            </a:r>
            <a:r>
              <a:rPr lang="en-US" sz="2000" b="1" dirty="0"/>
              <a:t>mov dl, 0Ah        ; 0ah  ; </a:t>
            </a:r>
            <a:r>
              <a:rPr lang="ru-RU" sz="2000" b="1" dirty="0"/>
              <a:t>Возврат курсора влево (</a:t>
            </a:r>
            <a:r>
              <a:rPr lang="en-US" sz="2000" b="1" dirty="0"/>
              <a:t>LF - </a:t>
            </a:r>
            <a:r>
              <a:rPr lang="en-US" sz="2000" b="1" dirty="0" err="1"/>
              <a:t>LeFt</a:t>
            </a:r>
            <a:r>
              <a:rPr lang="ru-RU" sz="2000" b="1" dirty="0"/>
              <a:t>)</a:t>
            </a:r>
            <a:endParaRPr lang="en-US" sz="2000" b="1" dirty="0"/>
          </a:p>
          <a:p>
            <a:pPr>
              <a:buNone/>
            </a:pPr>
            <a:r>
              <a:rPr lang="en-US" sz="2000" b="1" dirty="0"/>
              <a:t> call </a:t>
            </a:r>
            <a:r>
              <a:rPr lang="en-US" sz="2000" b="1" dirty="0">
                <a:solidFill>
                  <a:srgbClr val="FF0000"/>
                </a:solidFill>
              </a:rPr>
              <a:t>PUTCH </a:t>
            </a:r>
            <a:endParaRPr lang="en-US" sz="2000" b="1" dirty="0"/>
          </a:p>
          <a:p>
            <a:pPr>
              <a:buNone/>
            </a:pPr>
            <a:r>
              <a:rPr lang="en-US" sz="2000" b="1" dirty="0"/>
              <a:t> mov dl, 0Dh        ; 0dh  ;  </a:t>
            </a:r>
            <a:r>
              <a:rPr lang="ru-RU" sz="2000" b="1" dirty="0"/>
              <a:t>Переход на новую строку вниз (</a:t>
            </a:r>
            <a:r>
              <a:rPr lang="en-US" sz="2000" b="1" dirty="0"/>
              <a:t>CR – Cartridge Return </a:t>
            </a:r>
            <a:r>
              <a:rPr lang="ru-RU" sz="2000" b="1" dirty="0"/>
              <a:t>)</a:t>
            </a:r>
            <a:endParaRPr lang="en-US" sz="2000" b="1" dirty="0"/>
          </a:p>
          <a:p>
            <a:pPr>
              <a:buNone/>
            </a:pPr>
            <a:r>
              <a:rPr lang="en-US" sz="2000" b="1" dirty="0"/>
              <a:t> call </a:t>
            </a:r>
            <a:r>
              <a:rPr lang="en-US" sz="2000" b="1" dirty="0">
                <a:solidFill>
                  <a:srgbClr val="FF0000"/>
                </a:solidFill>
              </a:rPr>
              <a:t>PUTCH </a:t>
            </a:r>
            <a:endParaRPr lang="en-US" sz="2000" b="1" dirty="0"/>
          </a:p>
          <a:p>
            <a:pPr>
              <a:buNone/>
            </a:pPr>
            <a:r>
              <a:rPr lang="en-US" sz="2000" b="1" dirty="0"/>
              <a:t> ret</a:t>
            </a:r>
          </a:p>
          <a:p>
            <a:pPr>
              <a:buNone/>
            </a:pPr>
            <a:r>
              <a:rPr lang="en-US" sz="2000" b="1" dirty="0" err="1">
                <a:solidFill>
                  <a:srgbClr val="FF0000"/>
                </a:solidFill>
              </a:rPr>
              <a:t>crlf</a:t>
            </a:r>
            <a:r>
              <a:rPr lang="en-US" sz="2000" b="1" dirty="0"/>
              <a:t> </a:t>
            </a:r>
            <a:r>
              <a:rPr lang="en-US" sz="2000" b="1" dirty="0" err="1"/>
              <a:t>endp</a:t>
            </a:r>
            <a:endParaRPr lang="en-US" sz="2000" b="1" dirty="0"/>
          </a:p>
          <a:p>
            <a:pPr eaLnBrk="1" hangingPunct="1">
              <a:buNone/>
            </a:pPr>
            <a:endParaRPr lang="ru-RU" altLang="ru-RU" sz="2000" dirty="0"/>
          </a:p>
        </p:txBody>
      </p:sp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827584" y="5967829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</p:spTree>
    <p:extLst>
      <p:ext uri="{BB962C8B-B14F-4D97-AF65-F5344CB8AC3E}">
        <p14:creationId xmlns:p14="http://schemas.microsoft.com/office/powerpoint/2010/main" val="28230144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259632" y="-99392"/>
            <a:ext cx="6264696" cy="635000"/>
          </a:xfrm>
        </p:spPr>
        <p:txBody>
          <a:bodyPr/>
          <a:lstStyle/>
          <a:p>
            <a:r>
              <a:rPr lang="ru-RU" altLang="ru-RU" sz="3600" dirty="0"/>
              <a:t>Важные Темы (2019</a:t>
            </a:r>
            <a:r>
              <a:rPr lang="en-US" altLang="ru-RU" sz="3600" dirty="0"/>
              <a:t> -</a:t>
            </a:r>
            <a:r>
              <a:rPr lang="ru-RU" altLang="ru-RU" sz="3600" dirty="0"/>
              <a:t>1)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035604" cy="5616624"/>
          </a:xfrm>
        </p:spPr>
        <p:txBody>
          <a:bodyPr/>
          <a:lstStyle/>
          <a:p>
            <a:r>
              <a:rPr lang="ru-RU" altLang="ru-RU" sz="2200" dirty="0">
                <a:hlinkClick r:id="rId2" action="ppaction://hlinksldjump"/>
              </a:rPr>
              <a:t>Модели, представления и их назначение</a:t>
            </a:r>
            <a:endParaRPr lang="ru-RU" altLang="ru-RU" sz="2200" dirty="0"/>
          </a:p>
          <a:p>
            <a:r>
              <a:rPr lang="ru-RU" altLang="ru-RU" sz="2200" u="sng" dirty="0">
                <a:hlinkClick r:id="rId3" action="ppaction://hlinksldjump"/>
              </a:rPr>
              <a:t>СОМ и ЕХЕ</a:t>
            </a:r>
            <a:r>
              <a:rPr lang="ru-RU" altLang="ru-RU" sz="2200" u="sng" dirty="0"/>
              <a:t> - программы</a:t>
            </a:r>
          </a:p>
          <a:p>
            <a:r>
              <a:rPr lang="ru-RU" altLang="ru-RU" sz="2200" dirty="0">
                <a:hlinkClick r:id="rId4" action="ppaction://hlinksldjump"/>
              </a:rPr>
              <a:t>ТЗ </a:t>
            </a:r>
            <a:r>
              <a:rPr lang="ru-RU" altLang="ru-RU" sz="2200" dirty="0">
                <a:hlinkClick r:id="rId5" action="ppaction://hlinksldjump"/>
              </a:rPr>
              <a:t>КР </a:t>
            </a:r>
            <a:r>
              <a:rPr lang="ru-RU" altLang="ru-RU" sz="2200" dirty="0"/>
              <a:t>(</a:t>
            </a:r>
            <a:r>
              <a:rPr lang="ru-RU" altLang="ru-RU" sz="2200" dirty="0">
                <a:hlinkClick r:id="rId6" action="ppaction://hlinksldjump"/>
              </a:rPr>
              <a:t>СМ</a:t>
            </a:r>
            <a:r>
              <a:rPr lang="ru-RU" altLang="ru-RU" sz="2200" dirty="0"/>
              <a:t>) (4-я неделя) и предварительно </a:t>
            </a:r>
            <a:r>
              <a:rPr lang="ru-RU" altLang="ru-RU" sz="2200" dirty="0">
                <a:hlinkClick r:id="rId7" action="ppaction://hlinksldjump"/>
              </a:rPr>
              <a:t>Листы КР</a:t>
            </a:r>
            <a:endParaRPr lang="ru-RU" altLang="ru-RU" sz="2200" dirty="0"/>
          </a:p>
          <a:p>
            <a:endParaRPr lang="ru-RU" altLang="ru-RU" sz="2200" dirty="0"/>
          </a:p>
          <a:p>
            <a:endParaRPr lang="ru-RU" altLang="ru-RU" sz="2200" dirty="0"/>
          </a:p>
          <a:p>
            <a:endParaRPr lang="ru-RU" altLang="ru-RU" sz="2200" dirty="0"/>
          </a:p>
        </p:txBody>
      </p:sp>
    </p:spTree>
    <p:extLst>
      <p:ext uri="{BB962C8B-B14F-4D97-AF65-F5344CB8AC3E}">
        <p14:creationId xmlns:p14="http://schemas.microsoft.com/office/powerpoint/2010/main" val="1513442802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872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150</a:t>
            </a:fld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43608" y="122619"/>
            <a:ext cx="5616624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3 Ввод вывод</a:t>
            </a:r>
            <a:r>
              <a:rPr lang="en-US" altLang="ru-RU" dirty="0"/>
              <a:t> </a:t>
            </a:r>
            <a:r>
              <a:rPr lang="ru-RU" altLang="ru-RU" dirty="0"/>
              <a:t>ЛР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0" y="764704"/>
            <a:ext cx="9036496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000" dirty="0"/>
              <a:t>В ЛР по СП предусмотрены следующие операции </a:t>
            </a:r>
            <a:r>
              <a:rPr lang="ru-RU" altLang="ru-RU" sz="2000" u="sng" dirty="0"/>
              <a:t>ввода и вывода</a:t>
            </a:r>
            <a:r>
              <a:rPr lang="ru-RU" altLang="ru-RU" sz="2000" dirty="0"/>
              <a:t>:</a:t>
            </a:r>
          </a:p>
          <a:p>
            <a:pPr eaLnBrk="1" hangingPunct="1">
              <a:buNone/>
            </a:pPr>
            <a:r>
              <a:rPr lang="ru-RU" altLang="ru-RU" sz="2000" u="sng" dirty="0"/>
              <a:t>Вывод</a:t>
            </a:r>
            <a:r>
              <a:rPr lang="ru-RU" altLang="ru-RU" sz="2000" dirty="0"/>
              <a:t> одного символа на экран (символ</a:t>
            </a:r>
            <a:r>
              <a:rPr lang="en-US" altLang="ru-RU" sz="2000" dirty="0"/>
              <a:t> </a:t>
            </a:r>
            <a:r>
              <a:rPr lang="ru-RU" altLang="ru-RU" sz="2000" u="sng" dirty="0"/>
              <a:t>для вывода </a:t>
            </a:r>
            <a:r>
              <a:rPr lang="ru-RU" altLang="ru-RU" sz="2000" dirty="0"/>
              <a:t>лежит в </a:t>
            </a:r>
            <a:r>
              <a:rPr lang="en-US" altLang="ru-RU" sz="2000" b="1" dirty="0">
                <a:solidFill>
                  <a:srgbClr val="FF0000"/>
                </a:solidFill>
              </a:rPr>
              <a:t>DL</a:t>
            </a:r>
            <a:r>
              <a:rPr lang="ru-RU" altLang="ru-RU" sz="2000" dirty="0"/>
              <a:t>):</a:t>
            </a:r>
          </a:p>
          <a:p>
            <a:pPr>
              <a:buNone/>
            </a:pPr>
            <a:r>
              <a:rPr lang="en-US" sz="2000" b="1" dirty="0"/>
              <a:t>mov ah, 2</a:t>
            </a:r>
          </a:p>
          <a:p>
            <a:pPr>
              <a:buNone/>
            </a:pPr>
            <a:r>
              <a:rPr lang="en-US" sz="2000" b="1" dirty="0" err="1"/>
              <a:t>int</a:t>
            </a:r>
            <a:r>
              <a:rPr lang="en-US" sz="2000" b="1" dirty="0"/>
              <a:t> 21h</a:t>
            </a:r>
            <a:endParaRPr lang="ru-RU" sz="2000" b="1" dirty="0"/>
          </a:p>
          <a:p>
            <a:pPr>
              <a:buNone/>
            </a:pPr>
            <a:endParaRPr lang="en-US" sz="2000" b="1" dirty="0"/>
          </a:p>
          <a:p>
            <a:pPr eaLnBrk="1" hangingPunct="1">
              <a:buNone/>
            </a:pPr>
            <a:r>
              <a:rPr lang="ru-RU" altLang="ru-RU" sz="2000" u="sng" dirty="0"/>
              <a:t>Ввод</a:t>
            </a:r>
            <a:r>
              <a:rPr lang="ru-RU" altLang="ru-RU" sz="2000" dirty="0"/>
              <a:t> </a:t>
            </a:r>
            <a:r>
              <a:rPr lang="ru-RU" altLang="ru-RU" sz="2000" u="sng" dirty="0"/>
              <a:t>символа</a:t>
            </a:r>
            <a:r>
              <a:rPr lang="ru-RU" altLang="ru-RU" sz="2000" dirty="0"/>
              <a:t> с клавиатуры и </a:t>
            </a:r>
            <a:r>
              <a:rPr lang="ru-RU" altLang="ru-RU" sz="2000" b="1" dirty="0">
                <a:solidFill>
                  <a:srgbClr val="FF0000"/>
                </a:solidFill>
              </a:rPr>
              <a:t>эхо</a:t>
            </a:r>
            <a:r>
              <a:rPr lang="ru-RU" altLang="ru-RU" sz="2000" dirty="0"/>
              <a:t> (символ после ввода </a:t>
            </a:r>
            <a:r>
              <a:rPr lang="ru-RU" altLang="ru-RU" sz="2000" u="sng" dirty="0"/>
              <a:t>заносится</a:t>
            </a:r>
            <a:r>
              <a:rPr lang="ru-RU" altLang="ru-RU" sz="2000" dirty="0"/>
              <a:t> в регистр </a:t>
            </a:r>
            <a:r>
              <a:rPr lang="en-US" altLang="ru-RU" sz="2000" b="1" dirty="0">
                <a:solidFill>
                  <a:srgbClr val="FF0000"/>
                </a:solidFill>
              </a:rPr>
              <a:t>AL</a:t>
            </a:r>
            <a:r>
              <a:rPr lang="ru-RU" altLang="ru-RU" sz="2000" b="1" dirty="0">
                <a:solidFill>
                  <a:srgbClr val="FF0000"/>
                </a:solidFill>
              </a:rPr>
              <a:t>  </a:t>
            </a:r>
            <a:r>
              <a:rPr lang="ru-RU" altLang="ru-RU" sz="2000" dirty="0"/>
              <a:t>)</a:t>
            </a:r>
            <a:r>
              <a:rPr lang="en-US" altLang="ru-RU" sz="2000" dirty="0"/>
              <a:t>:</a:t>
            </a:r>
          </a:p>
          <a:p>
            <a:pPr>
              <a:buNone/>
            </a:pPr>
            <a:r>
              <a:rPr lang="en-US" sz="2000" b="1" dirty="0"/>
              <a:t>mov ah, 1</a:t>
            </a:r>
            <a:r>
              <a:rPr lang="ru-RU" sz="2000" b="1" dirty="0"/>
              <a:t>       </a:t>
            </a:r>
            <a:r>
              <a:rPr lang="en-US" sz="2000" b="1" dirty="0"/>
              <a:t>; 0</a:t>
            </a:r>
            <a:r>
              <a:rPr lang="ru-RU" sz="2000" b="1" dirty="0"/>
              <a:t>8</a:t>
            </a:r>
            <a:r>
              <a:rPr lang="en-US" sz="2000" b="1" dirty="0"/>
              <a:t>h </a:t>
            </a:r>
            <a:r>
              <a:rPr lang="ru-RU" sz="2000" b="1" dirty="0"/>
              <a:t> - без </a:t>
            </a:r>
            <a:r>
              <a:rPr lang="ru-RU" sz="2000" b="1" dirty="0">
                <a:solidFill>
                  <a:srgbClr val="FF0000"/>
                </a:solidFill>
              </a:rPr>
              <a:t>эха</a:t>
            </a:r>
            <a:r>
              <a:rPr lang="ru-RU" sz="2000" b="1" dirty="0"/>
              <a:t>!</a:t>
            </a:r>
            <a:endParaRPr lang="en-US" sz="2000" b="1" dirty="0"/>
          </a:p>
          <a:p>
            <a:pPr>
              <a:buNone/>
            </a:pPr>
            <a:r>
              <a:rPr lang="en-US" sz="2000" b="1" dirty="0" err="1"/>
              <a:t>int</a:t>
            </a:r>
            <a:r>
              <a:rPr lang="en-US" sz="2000" b="1" dirty="0"/>
              <a:t> 21h</a:t>
            </a:r>
            <a:endParaRPr lang="ru-RU" sz="2000" b="1" dirty="0"/>
          </a:p>
          <a:p>
            <a:pPr>
              <a:buNone/>
            </a:pPr>
            <a:endParaRPr lang="en-US" sz="2000" b="1" dirty="0"/>
          </a:p>
          <a:p>
            <a:pPr eaLnBrk="1" hangingPunct="1">
              <a:buNone/>
            </a:pPr>
            <a:r>
              <a:rPr lang="ru-RU" altLang="ru-RU" sz="2000" u="sng" dirty="0"/>
              <a:t>Вывод строки</a:t>
            </a:r>
            <a:r>
              <a:rPr lang="ru-RU" altLang="ru-RU" sz="2000" dirty="0"/>
              <a:t> на экран</a:t>
            </a:r>
            <a:r>
              <a:rPr lang="en-US" altLang="ru-RU" sz="2000" dirty="0"/>
              <a:t> (</a:t>
            </a:r>
            <a:r>
              <a:rPr lang="ru-RU" altLang="ru-RU" sz="2000" dirty="0"/>
              <a:t>строка в сегменте данных </a:t>
            </a:r>
            <a:r>
              <a:rPr lang="en-US" altLang="ru-RU" sz="2000" b="1" dirty="0">
                <a:solidFill>
                  <a:srgbClr val="FF0000"/>
                </a:solidFill>
              </a:rPr>
              <a:t>DS:DX </a:t>
            </a:r>
            <a:r>
              <a:rPr lang="ru-RU" altLang="ru-RU" sz="2000" dirty="0"/>
              <a:t>должна завершаться символом </a:t>
            </a:r>
            <a:r>
              <a:rPr lang="en-US" altLang="ru-RU" sz="2000" dirty="0"/>
              <a:t>“</a:t>
            </a:r>
            <a:r>
              <a:rPr lang="en-US" altLang="ru-RU" sz="2000" b="1" dirty="0">
                <a:solidFill>
                  <a:srgbClr val="FF0000"/>
                </a:solidFill>
              </a:rPr>
              <a:t>$</a:t>
            </a:r>
            <a:r>
              <a:rPr lang="en-US" altLang="ru-RU" sz="2000" dirty="0"/>
              <a:t>”):</a:t>
            </a:r>
          </a:p>
          <a:p>
            <a:pPr>
              <a:buNone/>
            </a:pPr>
            <a:r>
              <a:rPr lang="en-US" sz="2000" b="1" dirty="0"/>
              <a:t>mov ah, </a:t>
            </a:r>
            <a:r>
              <a:rPr lang="en-US" sz="2000" b="1" dirty="0">
                <a:solidFill>
                  <a:srgbClr val="FF0000"/>
                </a:solidFill>
              </a:rPr>
              <a:t>9</a:t>
            </a:r>
          </a:p>
          <a:p>
            <a:pPr>
              <a:buNone/>
            </a:pPr>
            <a:r>
              <a:rPr lang="en-US" sz="2000" b="1" dirty="0"/>
              <a:t>mov </a:t>
            </a:r>
            <a:r>
              <a:rPr lang="en-US" sz="2000" b="1" dirty="0">
                <a:solidFill>
                  <a:srgbClr val="FF0000"/>
                </a:solidFill>
              </a:rPr>
              <a:t>DX</a:t>
            </a:r>
            <a:r>
              <a:rPr lang="en-US" sz="2000" b="1" dirty="0"/>
              <a:t> , OFFSET MSG</a:t>
            </a:r>
          </a:p>
          <a:p>
            <a:pPr>
              <a:buNone/>
            </a:pPr>
            <a:r>
              <a:rPr lang="en-US" sz="2000" b="1" dirty="0" err="1"/>
              <a:t>int</a:t>
            </a:r>
            <a:r>
              <a:rPr lang="en-US" sz="2000" b="1" dirty="0"/>
              <a:t> 21h</a:t>
            </a:r>
          </a:p>
          <a:p>
            <a:pPr>
              <a:buNone/>
            </a:pPr>
            <a:r>
              <a:rPr lang="en-US" sz="2000" b="1" dirty="0"/>
              <a:t>MSG DB </a:t>
            </a:r>
            <a:r>
              <a:rPr lang="en-US" sz="2000" dirty="0"/>
              <a:t>“</a:t>
            </a:r>
            <a:r>
              <a:rPr lang="ru-RU" sz="2000" dirty="0"/>
              <a:t>Строка для вывода</a:t>
            </a:r>
            <a:r>
              <a:rPr lang="en-US" sz="2000" dirty="0"/>
              <a:t> “, </a:t>
            </a:r>
            <a:r>
              <a:rPr lang="en-US" sz="2000" b="1" dirty="0">
                <a:solidFill>
                  <a:srgbClr val="FF0000"/>
                </a:solidFill>
              </a:rPr>
              <a:t>10,13,” $” </a:t>
            </a:r>
            <a:r>
              <a:rPr lang="en-US" sz="2000" dirty="0"/>
              <a:t>; </a:t>
            </a:r>
            <a:r>
              <a:rPr lang="ru-RU" sz="2000" dirty="0"/>
              <a:t>Перевод строки и возврат каретки</a:t>
            </a:r>
            <a:r>
              <a:rPr lang="en-US" sz="2000" dirty="0"/>
              <a:t> ()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134660976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488832" cy="706090"/>
          </a:xfrm>
        </p:spPr>
        <p:txBody>
          <a:bodyPr/>
          <a:lstStyle/>
          <a:p>
            <a:r>
              <a:rPr lang="ru-RU" dirty="0"/>
              <a:t>ЛР №3 Результат работы программы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91736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151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203" y="1052736"/>
            <a:ext cx="62484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168857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6503" y="392209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152</a:t>
            </a:fld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3568" y="2704"/>
            <a:ext cx="7200800" cy="706438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2800" dirty="0"/>
              <a:t>ЛР № 3 Начало и Завершение программы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-10988" y="764704"/>
            <a:ext cx="8759452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000" dirty="0"/>
              <a:t>В ЛР завершение нормальное программы выполняется с помощью специального программного прерывания </a:t>
            </a:r>
            <a:r>
              <a:rPr lang="en-US" altLang="ru-RU" sz="2000" dirty="0"/>
              <a:t>DOS</a:t>
            </a:r>
            <a:r>
              <a:rPr lang="ru-RU" altLang="ru-RU" sz="2000" dirty="0"/>
              <a:t>:</a:t>
            </a:r>
            <a:endParaRPr lang="en-US" altLang="ru-RU" sz="2000" dirty="0"/>
          </a:p>
          <a:p>
            <a:pPr eaLnBrk="1" hangingPunct="1">
              <a:buNone/>
            </a:pPr>
            <a:r>
              <a:rPr lang="en-US" altLang="ru-RU" sz="2000" b="1" dirty="0"/>
              <a:t>mov al, </a:t>
            </a:r>
            <a:r>
              <a:rPr lang="en-US" altLang="ru-RU" sz="2000" b="1" dirty="0">
                <a:solidFill>
                  <a:srgbClr val="FF0000"/>
                </a:solidFill>
              </a:rPr>
              <a:t>0</a:t>
            </a:r>
            <a:r>
              <a:rPr lang="en-US" altLang="ru-RU" sz="2000" dirty="0"/>
              <a:t>          ;</a:t>
            </a:r>
            <a:r>
              <a:rPr lang="ru-RU" altLang="ru-RU" sz="2000" dirty="0"/>
              <a:t>выход из программы с возвращением </a:t>
            </a:r>
            <a:r>
              <a:rPr lang="en-US" altLang="ru-RU" sz="2000" b="1" dirty="0" err="1">
                <a:solidFill>
                  <a:srgbClr val="FF0000"/>
                </a:solidFill>
              </a:rPr>
              <a:t>errorlevel</a:t>
            </a:r>
            <a:r>
              <a:rPr lang="ru-RU" altLang="ru-RU" sz="2000" dirty="0">
                <a:solidFill>
                  <a:srgbClr val="FF0000"/>
                </a:solidFill>
              </a:rPr>
              <a:t> </a:t>
            </a:r>
            <a:r>
              <a:rPr lang="ru-RU" altLang="ru-RU" sz="2000" dirty="0"/>
              <a:t>= </a:t>
            </a:r>
            <a:r>
              <a:rPr lang="en-US" altLang="ru-RU" sz="2000" dirty="0"/>
              <a:t> </a:t>
            </a:r>
            <a:r>
              <a:rPr lang="en-US" altLang="ru-RU" sz="2000" b="1" dirty="0">
                <a:solidFill>
                  <a:srgbClr val="FF0000"/>
                </a:solidFill>
              </a:rPr>
              <a:t>0</a:t>
            </a:r>
          </a:p>
          <a:p>
            <a:pPr eaLnBrk="1" hangingPunct="1">
              <a:buNone/>
            </a:pPr>
            <a:r>
              <a:rPr lang="en-US" altLang="ru-RU" sz="2000" b="1" dirty="0"/>
              <a:t>mov ah, </a:t>
            </a:r>
            <a:r>
              <a:rPr lang="en-US" altLang="ru-RU" sz="2000" b="1" dirty="0">
                <a:solidFill>
                  <a:srgbClr val="FF0000"/>
                </a:solidFill>
              </a:rPr>
              <a:t>4ch</a:t>
            </a:r>
          </a:p>
          <a:p>
            <a:pPr eaLnBrk="1" hangingPunct="1">
              <a:buNone/>
            </a:pPr>
            <a:r>
              <a:rPr lang="en-US" altLang="ru-RU" sz="2000" b="1" dirty="0" err="1"/>
              <a:t>int</a:t>
            </a:r>
            <a:r>
              <a:rPr lang="en-US" altLang="ru-RU" sz="2000" b="1" dirty="0"/>
              <a:t> 21h</a:t>
            </a:r>
          </a:p>
          <a:p>
            <a:pPr eaLnBrk="1" hangingPunct="1">
              <a:buNone/>
            </a:pPr>
            <a:r>
              <a:rPr lang="ru-RU" altLang="ru-RU" sz="2000" b="1" u="sng" dirty="0">
                <a:solidFill>
                  <a:srgbClr val="FF0000"/>
                </a:solidFill>
              </a:rPr>
              <a:t>ТОЧКА ВХОДА </a:t>
            </a:r>
            <a:r>
              <a:rPr lang="ru-RU" altLang="ru-RU" sz="2000" u="sng" dirty="0"/>
              <a:t>В ПРОГРАММУ</a:t>
            </a:r>
            <a:r>
              <a:rPr lang="ru-RU" altLang="ru-RU" sz="2000" dirty="0"/>
              <a:t>.</a:t>
            </a:r>
            <a:r>
              <a:rPr lang="en-US" altLang="ru-RU" sz="2000" dirty="0"/>
              <a:t> </a:t>
            </a:r>
            <a:r>
              <a:rPr lang="ru-RU" altLang="ru-RU" sz="2000" dirty="0"/>
              <a:t>Если не указано, то точкой входа (первой исполняемой командой) в программу на Ассемблере является </a:t>
            </a:r>
            <a:r>
              <a:rPr lang="ru-RU" altLang="ru-RU" sz="2000" u="sng" dirty="0"/>
              <a:t>первая</a:t>
            </a:r>
            <a:r>
              <a:rPr lang="ru-RU" altLang="ru-RU" sz="2000" dirty="0"/>
              <a:t> команда исходного модуля.  Явное указание точки входа задается компилятором на основе </a:t>
            </a:r>
            <a:r>
              <a:rPr lang="ru-RU" altLang="ru-RU" sz="2000" u="sng" dirty="0"/>
              <a:t>метки</a:t>
            </a:r>
            <a:r>
              <a:rPr lang="ru-RU" altLang="ru-RU" sz="2000" dirty="0"/>
              <a:t> заданной в </a:t>
            </a:r>
            <a:r>
              <a:rPr lang="ru-RU" altLang="ru-RU" sz="2000" u="sng" dirty="0"/>
              <a:t>директиве</a:t>
            </a:r>
            <a:r>
              <a:rPr lang="ru-RU" altLang="ru-RU" sz="2000" dirty="0"/>
              <a:t> Ассемблера </a:t>
            </a:r>
            <a:r>
              <a:rPr lang="en-US" altLang="ru-RU" sz="2000" dirty="0"/>
              <a:t>END</a:t>
            </a:r>
            <a:r>
              <a:rPr lang="ru-RU" altLang="ru-RU" sz="2000" dirty="0"/>
              <a:t>.</a:t>
            </a:r>
          </a:p>
          <a:p>
            <a:pPr eaLnBrk="1" hangingPunct="1">
              <a:buNone/>
            </a:pPr>
            <a:r>
              <a:rPr lang="en-US" altLang="ru-RU" sz="2000" b="1" dirty="0">
                <a:solidFill>
                  <a:srgbClr val="FF0000"/>
                </a:solidFill>
              </a:rPr>
              <a:t>Begin</a:t>
            </a:r>
            <a:r>
              <a:rPr lang="en-US" altLang="ru-RU" sz="2000" dirty="0"/>
              <a:t>:</a:t>
            </a:r>
            <a:r>
              <a:rPr lang="ru-RU" altLang="ru-RU" sz="2000" dirty="0"/>
              <a:t> </a:t>
            </a:r>
            <a:r>
              <a:rPr lang="en-US" altLang="ru-RU" sz="2000" dirty="0"/>
              <a:t>   ; </a:t>
            </a:r>
            <a:r>
              <a:rPr lang="ru-RU" altLang="ru-RU" sz="2000" dirty="0"/>
              <a:t>Метка точки входа в программу</a:t>
            </a:r>
            <a:endParaRPr lang="en-US" altLang="ru-RU" sz="2000" dirty="0"/>
          </a:p>
          <a:p>
            <a:pPr eaLnBrk="1" hangingPunct="1">
              <a:buNone/>
            </a:pPr>
            <a:r>
              <a:rPr lang="en-US" altLang="ru-RU" sz="1050" dirty="0"/>
              <a:t>…</a:t>
            </a:r>
            <a:endParaRPr lang="ru-RU" altLang="ru-RU" sz="1050" dirty="0"/>
          </a:p>
          <a:p>
            <a:pPr eaLnBrk="1" hangingPunct="1">
              <a:buNone/>
            </a:pPr>
            <a:r>
              <a:rPr lang="en-US" altLang="ru-RU" sz="2000" dirty="0"/>
              <a:t>&lt;</a:t>
            </a:r>
            <a:r>
              <a:rPr lang="ru-RU" altLang="ru-RU" sz="2000" dirty="0"/>
              <a:t>Тело программы</a:t>
            </a:r>
            <a:r>
              <a:rPr lang="en-US" altLang="ru-RU" sz="2000" dirty="0"/>
              <a:t>&gt;</a:t>
            </a:r>
            <a:endParaRPr lang="ru-RU" altLang="ru-RU" sz="2000" dirty="0"/>
          </a:p>
          <a:p>
            <a:pPr eaLnBrk="1" hangingPunct="1">
              <a:buNone/>
            </a:pPr>
            <a:r>
              <a:rPr lang="ru-RU" altLang="ru-RU" sz="1050" dirty="0"/>
              <a:t>…</a:t>
            </a:r>
            <a:endParaRPr lang="en-US" altLang="ru-RU" sz="1050" dirty="0"/>
          </a:p>
          <a:p>
            <a:pPr eaLnBrk="1" hangingPunct="1">
              <a:buNone/>
            </a:pPr>
            <a:r>
              <a:rPr lang="en-US" altLang="ru-RU" sz="2000" b="1" dirty="0">
                <a:solidFill>
                  <a:srgbClr val="FF0000"/>
                </a:solidFill>
              </a:rPr>
              <a:t>END</a:t>
            </a:r>
            <a:r>
              <a:rPr lang="en-US" altLang="ru-RU" sz="2000" dirty="0"/>
              <a:t> </a:t>
            </a:r>
            <a:r>
              <a:rPr lang="en-US" altLang="ru-RU" sz="2000" b="1" dirty="0">
                <a:solidFill>
                  <a:srgbClr val="FF0000"/>
                </a:solidFill>
              </a:rPr>
              <a:t>Begin</a:t>
            </a:r>
            <a:endParaRPr lang="ru-RU" altLang="ru-RU" sz="20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ru-RU" altLang="ru-RU" sz="2000" u="sng" dirty="0"/>
              <a:t>Точка входа запоминается а исполнимом модуле (</a:t>
            </a:r>
            <a:r>
              <a:rPr lang="en-US" altLang="ru-RU" sz="2000" u="sng" dirty="0"/>
              <a:t> </a:t>
            </a:r>
            <a:r>
              <a:rPr lang="ru-RU" altLang="ru-RU" sz="2000" u="sng" dirty="0"/>
              <a:t>см.</a:t>
            </a:r>
            <a:r>
              <a:rPr lang="en-US" altLang="ru-RU" sz="2000" u="sng" dirty="0"/>
              <a:t>PSP</a:t>
            </a:r>
            <a:r>
              <a:rPr lang="ru-RU" altLang="ru-RU" sz="2000" u="sng" dirty="0"/>
              <a:t>)</a:t>
            </a:r>
            <a:r>
              <a:rPr lang="en-US" altLang="ru-RU" sz="2000" u="sng" dirty="0"/>
              <a:t>.</a:t>
            </a:r>
            <a:endParaRPr lang="ru-RU" altLang="ru-RU" sz="2000" u="sng" dirty="0"/>
          </a:p>
          <a:p>
            <a:pPr eaLnBrk="1" hangingPunct="1">
              <a:buNone/>
            </a:pPr>
            <a:r>
              <a:rPr lang="ru-RU" altLang="ru-RU" sz="2000" dirty="0"/>
              <a:t>Если точка входа не задана в директиве </a:t>
            </a:r>
            <a:r>
              <a:rPr lang="en-US" altLang="ru-RU" sz="2000" dirty="0"/>
              <a:t>END</a:t>
            </a:r>
            <a:r>
              <a:rPr lang="ru-RU" altLang="ru-RU" sz="2000" dirty="0"/>
              <a:t>, то входом будет 1-й байт модуля </a:t>
            </a:r>
          </a:p>
        </p:txBody>
      </p:sp>
    </p:spTree>
    <p:extLst>
      <p:ext uri="{BB962C8B-B14F-4D97-AF65-F5344CB8AC3E}">
        <p14:creationId xmlns:p14="http://schemas.microsoft.com/office/powerpoint/2010/main" val="3818728220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872" y="366117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153</a:t>
            </a:fld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43608" y="27855"/>
            <a:ext cx="6696744" cy="706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ЛР № 3 Явные Сегменты программы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179512" y="548680"/>
            <a:ext cx="8712968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1600" dirty="0"/>
              <a:t>В программе может быть явно объявлено </a:t>
            </a:r>
            <a:r>
              <a:rPr lang="ru-RU" altLang="ru-RU" sz="1600" dirty="0">
                <a:hlinkClick r:id="rId2" action="ppaction://hlinksldjump"/>
              </a:rPr>
              <a:t>три сегмента</a:t>
            </a:r>
            <a:r>
              <a:rPr lang="en-US" altLang="ru-RU" sz="1600" dirty="0"/>
              <a:t> ('DATE ,</a:t>
            </a:r>
            <a:r>
              <a:rPr lang="ru-RU" altLang="ru-RU" sz="1600" dirty="0"/>
              <a:t> </a:t>
            </a:r>
            <a:r>
              <a:rPr lang="en-US" altLang="ru-RU" sz="1600" dirty="0"/>
              <a:t>CODE </a:t>
            </a:r>
            <a:r>
              <a:rPr lang="ru-RU" altLang="ru-RU" sz="1600" dirty="0"/>
              <a:t>и </a:t>
            </a:r>
            <a:r>
              <a:rPr lang="en-US" altLang="ru-RU" sz="1600" dirty="0"/>
              <a:t>Stack )</a:t>
            </a:r>
            <a:r>
              <a:rPr lang="ru-RU" altLang="ru-RU" sz="1600" dirty="0"/>
              <a:t>: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DTSEG</a:t>
            </a:r>
            <a:r>
              <a:rPr lang="en-US" altLang="ru-RU" sz="1600" dirty="0"/>
              <a:t> SEGMENT   'DATE'</a:t>
            </a:r>
          </a:p>
          <a:p>
            <a:pPr eaLnBrk="1" hangingPunct="1">
              <a:buNone/>
            </a:pPr>
            <a:r>
              <a:rPr lang="en-US" altLang="ru-RU" sz="1600" dirty="0"/>
              <a:t>LET DB 'A'</a:t>
            </a:r>
          </a:p>
          <a:p>
            <a:pPr eaLnBrk="1" hangingPunct="1">
              <a:buNone/>
            </a:pPr>
            <a:r>
              <a:rPr lang="en-US" altLang="ru-RU" sz="1600" dirty="0"/>
              <a:t> msg1 </a:t>
            </a:r>
            <a:r>
              <a:rPr lang="en-US" altLang="ru-RU" sz="1600" dirty="0" err="1"/>
              <a:t>db</a:t>
            </a:r>
            <a:r>
              <a:rPr lang="en-US" altLang="ru-RU" sz="1600" dirty="0"/>
              <a:t> '</a:t>
            </a:r>
            <a:r>
              <a:rPr lang="ru-RU" altLang="ru-RU" sz="1600" dirty="0"/>
              <a:t>Для завершения программы нажмите любую клавишу:$'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DTSEG</a:t>
            </a:r>
            <a:r>
              <a:rPr lang="en-US" altLang="ru-RU" sz="1600" dirty="0"/>
              <a:t> ENDS</a:t>
            </a:r>
          </a:p>
          <a:p>
            <a:pPr eaLnBrk="1" hangingPunct="1">
              <a:buNone/>
            </a:pPr>
            <a:r>
              <a:rPr lang="ru-RU" altLang="ru-RU" sz="1600" b="1" dirty="0">
                <a:solidFill>
                  <a:srgbClr val="00B0F0"/>
                </a:solidFill>
              </a:rPr>
              <a:t>Сегмент </a:t>
            </a:r>
            <a:r>
              <a:rPr lang="ru-RU" altLang="ru-RU" sz="1600" b="1" u="sng" dirty="0">
                <a:solidFill>
                  <a:srgbClr val="00B0F0"/>
                </a:solidFill>
              </a:rPr>
              <a:t>стека</a:t>
            </a:r>
            <a:r>
              <a:rPr lang="en-US" altLang="ru-RU" sz="1600" b="1" dirty="0">
                <a:solidFill>
                  <a:srgbClr val="00B0F0"/>
                </a:solidFill>
              </a:rPr>
              <a:t>: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STSEG</a:t>
            </a:r>
            <a:r>
              <a:rPr lang="en-US" altLang="ru-RU" sz="1600" b="1" dirty="0"/>
              <a:t>  </a:t>
            </a:r>
            <a:r>
              <a:rPr lang="en-US" altLang="ru-RU" sz="1600" b="1" u="sng" dirty="0"/>
              <a:t>SEGMENT</a:t>
            </a:r>
            <a:r>
              <a:rPr lang="en-US" altLang="ru-RU" sz="1600" b="1" dirty="0"/>
              <a:t> STACK 'STACK'</a:t>
            </a:r>
          </a:p>
          <a:p>
            <a:pPr eaLnBrk="1" hangingPunct="1">
              <a:buNone/>
            </a:pPr>
            <a:r>
              <a:rPr lang="en-US" altLang="ru-RU" sz="1600" b="1" dirty="0"/>
              <a:t>   </a:t>
            </a:r>
            <a:r>
              <a:rPr lang="en-US" altLang="ru-RU" sz="1600" b="1" dirty="0" err="1"/>
              <a:t>db</a:t>
            </a:r>
            <a:r>
              <a:rPr lang="en-US" altLang="ru-RU" sz="1600" b="1" dirty="0"/>
              <a:t> 256 dup(0)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STSEG</a:t>
            </a:r>
            <a:r>
              <a:rPr lang="en-US" altLang="ru-RU" sz="1600" b="1" dirty="0"/>
              <a:t>  </a:t>
            </a:r>
            <a:r>
              <a:rPr lang="en-US" altLang="ru-RU" sz="1600" b="1" u="sng" dirty="0"/>
              <a:t>ENDS</a:t>
            </a:r>
          </a:p>
          <a:p>
            <a:pPr eaLnBrk="1" hangingPunct="1">
              <a:buNone/>
            </a:pPr>
            <a:r>
              <a:rPr lang="ru-RU" altLang="ru-RU" sz="1600" b="1" dirty="0">
                <a:solidFill>
                  <a:srgbClr val="00B0F0"/>
                </a:solidFill>
              </a:rPr>
              <a:t>Сегмент </a:t>
            </a:r>
            <a:r>
              <a:rPr lang="ru-RU" altLang="ru-RU" sz="1600" b="1" u="sng" dirty="0">
                <a:solidFill>
                  <a:srgbClr val="00B0F0"/>
                </a:solidFill>
              </a:rPr>
              <a:t>кода</a:t>
            </a:r>
            <a:r>
              <a:rPr lang="en-US" altLang="ru-RU" sz="1600" b="1" u="sng" dirty="0">
                <a:solidFill>
                  <a:srgbClr val="00B0F0"/>
                </a:solidFill>
              </a:rPr>
              <a:t>: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MYCODE </a:t>
            </a:r>
            <a:r>
              <a:rPr lang="en-US" altLang="ru-RU" sz="1600" b="1" u="sng" dirty="0"/>
              <a:t>SEGMENT</a:t>
            </a:r>
            <a:r>
              <a:rPr lang="en-US" altLang="ru-RU" sz="1600" dirty="0"/>
              <a:t> ‘CODE'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assume</a:t>
            </a:r>
            <a:r>
              <a:rPr lang="en-US" altLang="ru-RU" sz="1600" dirty="0"/>
              <a:t> </a:t>
            </a:r>
            <a:r>
              <a:rPr lang="en-US" altLang="ru-RU" sz="1600" dirty="0" err="1"/>
              <a:t>cs:</a:t>
            </a:r>
            <a:r>
              <a:rPr lang="en-US" altLang="ru-RU" sz="1600" b="1" dirty="0" err="1">
                <a:solidFill>
                  <a:srgbClr val="FF0000"/>
                </a:solidFill>
              </a:rPr>
              <a:t>mycode</a:t>
            </a:r>
            <a:r>
              <a:rPr lang="en-US" altLang="ru-RU" sz="1600" dirty="0"/>
              <a:t> , DS:</a:t>
            </a:r>
            <a:r>
              <a:rPr lang="en-US" altLang="ru-RU" sz="1600" b="1" dirty="0">
                <a:solidFill>
                  <a:srgbClr val="FF0000"/>
                </a:solidFill>
              </a:rPr>
              <a:t>DTSEG</a:t>
            </a:r>
            <a:r>
              <a:rPr lang="en-US" altLang="ru-RU" sz="1600" dirty="0"/>
              <a:t> , SS:</a:t>
            </a:r>
            <a:r>
              <a:rPr lang="en-US" altLang="ru-RU" sz="1600" b="1" dirty="0">
                <a:solidFill>
                  <a:srgbClr val="FF0000"/>
                </a:solidFill>
              </a:rPr>
              <a:t>STSEG</a:t>
            </a:r>
            <a:r>
              <a:rPr lang="ru-RU" altLang="ru-RU" sz="1600" dirty="0"/>
              <a:t> </a:t>
            </a:r>
            <a:r>
              <a:rPr lang="en-US" altLang="ru-RU" sz="1600" dirty="0"/>
              <a:t>…</a:t>
            </a:r>
            <a:endParaRPr lang="ru-RU" altLang="ru-RU" sz="1600" dirty="0"/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00B050"/>
                </a:solidFill>
              </a:rPr>
              <a:t>main</a:t>
            </a:r>
            <a:r>
              <a:rPr lang="ru-RU" altLang="ru-RU" sz="1600" b="1" dirty="0">
                <a:solidFill>
                  <a:srgbClr val="00B050"/>
                </a:solidFill>
              </a:rPr>
              <a:t>:</a:t>
            </a:r>
            <a:endParaRPr lang="en-US" altLang="ru-RU" sz="1600" dirty="0"/>
          </a:p>
          <a:p>
            <a:pPr eaLnBrk="1" hangingPunct="1">
              <a:buNone/>
            </a:pPr>
            <a:r>
              <a:rPr lang="ru-RU" altLang="ru-RU" sz="1600" b="1" dirty="0">
                <a:solidFill>
                  <a:srgbClr val="00B0F0"/>
                </a:solidFill>
              </a:rPr>
              <a:t>Сегмент </a:t>
            </a:r>
            <a:r>
              <a:rPr lang="ru-RU" altLang="ru-RU" sz="1600" b="1" u="sng" dirty="0">
                <a:solidFill>
                  <a:srgbClr val="00B0F0"/>
                </a:solidFill>
              </a:rPr>
              <a:t>данных</a:t>
            </a:r>
            <a:r>
              <a:rPr lang="en-US" altLang="ru-RU" sz="1600" b="1" dirty="0">
                <a:solidFill>
                  <a:srgbClr val="00B0F0"/>
                </a:solidFill>
              </a:rPr>
              <a:t>: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MYCODE </a:t>
            </a:r>
            <a:r>
              <a:rPr lang="en-US" altLang="ru-RU" sz="1600" b="1" u="sng" dirty="0"/>
              <a:t>ends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00B050"/>
                </a:solidFill>
              </a:rPr>
              <a:t>end main</a:t>
            </a:r>
          </a:p>
          <a:p>
            <a:pPr eaLnBrk="1" hangingPunct="1">
              <a:buNone/>
            </a:pPr>
            <a:r>
              <a:rPr lang="ru-RU" altLang="ru-RU" sz="1600" dirty="0"/>
              <a:t>Директива </a:t>
            </a:r>
            <a:r>
              <a:rPr lang="en-US" altLang="ru-RU" sz="1600" b="1" dirty="0">
                <a:solidFill>
                  <a:srgbClr val="FF0000"/>
                </a:solidFill>
              </a:rPr>
              <a:t>ASSUME</a:t>
            </a:r>
            <a:r>
              <a:rPr lang="en-US" altLang="ru-RU" sz="1600" b="1" dirty="0"/>
              <a:t> – </a:t>
            </a:r>
            <a:r>
              <a:rPr lang="ru-RU" altLang="ru-RU" sz="1600" dirty="0"/>
              <a:t>задается в сегменте кода и указывает компилятору Ассемблера, какие регистры он должен использовать для указанных сегментов.</a:t>
            </a:r>
            <a:endParaRPr lang="en-US" altLang="ru-RU" sz="1600" b="1" dirty="0"/>
          </a:p>
          <a:p>
            <a:pPr eaLnBrk="1" hangingPunct="1">
              <a:buFont typeface="Arial" pitchFamily="34" charset="0"/>
              <a:buNone/>
            </a:pPr>
            <a:endParaRPr lang="ru-RU" altLang="ru-RU" sz="1600" dirty="0"/>
          </a:p>
        </p:txBody>
      </p:sp>
    </p:spTree>
    <p:extLst>
      <p:ext uri="{BB962C8B-B14F-4D97-AF65-F5344CB8AC3E}">
        <p14:creationId xmlns:p14="http://schemas.microsoft.com/office/powerpoint/2010/main" val="205885047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5688632" cy="62068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ЛР № 3 Сегмент Стека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55568" y="255563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154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219122" y="620688"/>
            <a:ext cx="8889381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400" dirty="0">
                <a:hlinkClick r:id="rId3" action="ppaction://hlinksldjump"/>
              </a:rPr>
              <a:t>Стек</a:t>
            </a:r>
            <a:r>
              <a:rPr lang="ru-RU" sz="2400" dirty="0"/>
              <a:t> (</a:t>
            </a:r>
            <a:r>
              <a:rPr lang="en-US" sz="2400" dirty="0"/>
              <a:t>Stack</a:t>
            </a:r>
            <a:r>
              <a:rPr lang="ru-RU" sz="2400" dirty="0"/>
              <a:t>)</a:t>
            </a:r>
            <a:r>
              <a:rPr lang="ru-RU" altLang="ru-RU" sz="2400" dirty="0"/>
              <a:t> – это специальная область </a:t>
            </a:r>
            <a:r>
              <a:rPr lang="ru-RU" altLang="ru-RU" sz="2400" dirty="0">
                <a:hlinkClick r:id="rId4" action="ppaction://hlinksldjump"/>
              </a:rPr>
              <a:t>ОП </a:t>
            </a:r>
            <a:r>
              <a:rPr lang="ru-RU" altLang="ru-RU" sz="2400" dirty="0"/>
              <a:t>предназначенная для временного хранения данных программы и передачи параметров </a:t>
            </a:r>
            <a:r>
              <a:rPr lang="ru-RU" altLang="ru-RU" sz="2400" b="1" dirty="0"/>
              <a:t>процедур</a:t>
            </a:r>
            <a:r>
              <a:rPr lang="ru-RU" altLang="ru-RU" sz="2400" dirty="0"/>
              <a:t> со специальным механизмом работы с ним (</a:t>
            </a:r>
            <a:r>
              <a:rPr lang="en-US" altLang="ru-RU" sz="2400" dirty="0">
                <a:hlinkClick r:id="rId5" action="ppaction://hlinksldjump"/>
              </a:rPr>
              <a:t>POP </a:t>
            </a:r>
            <a:r>
              <a:rPr lang="ru-RU" altLang="ru-RU" sz="2400" dirty="0">
                <a:hlinkClick r:id="rId5" action="ppaction://hlinksldjump"/>
              </a:rPr>
              <a:t>и </a:t>
            </a:r>
            <a:r>
              <a:rPr lang="en-US" altLang="ru-RU" sz="2400" dirty="0">
                <a:hlinkClick r:id="rId5" action="ppaction://hlinksldjump"/>
              </a:rPr>
              <a:t>PUSH</a:t>
            </a:r>
            <a:r>
              <a:rPr lang="ru-RU" altLang="ru-RU" sz="2400" dirty="0"/>
              <a:t>) – </a:t>
            </a:r>
            <a:r>
              <a:rPr lang="ru-RU" altLang="ru-RU" sz="2400" b="1" dirty="0">
                <a:solidFill>
                  <a:srgbClr val="FF0000"/>
                </a:solidFill>
              </a:rPr>
              <a:t>МАГАЗИН - Обойма ПИСТОЛЕТА! (</a:t>
            </a:r>
            <a:r>
              <a:rPr lang="ru-RU" altLang="ru-RU" sz="2400" b="1" dirty="0">
                <a:solidFill>
                  <a:srgbClr val="FF0000"/>
                </a:solidFill>
                <a:hlinkClick r:id="rId6" action="ppaction://hlinksldjump"/>
              </a:rPr>
              <a:t>Стек в Отладчике</a:t>
            </a:r>
            <a:r>
              <a:rPr lang="ru-RU" altLang="ru-RU" sz="2400" b="1" dirty="0">
                <a:solidFill>
                  <a:srgbClr val="FF0000"/>
                </a:solidFill>
              </a:rPr>
              <a:t>)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/>
              <a:t>Назначение </a:t>
            </a:r>
            <a:r>
              <a:rPr lang="ru-RU" altLang="ru-RU" sz="2400" dirty="0">
                <a:hlinkClick r:id="rId3" action="ppaction://hlinksldjump"/>
              </a:rPr>
              <a:t>стека</a:t>
            </a:r>
            <a:r>
              <a:rPr lang="en-US" altLang="ru-RU" sz="2400" dirty="0"/>
              <a:t>(</a:t>
            </a:r>
            <a:r>
              <a:rPr lang="ru-RU" altLang="ru-RU" sz="2400" dirty="0"/>
              <a:t>все сегменты</a:t>
            </a:r>
            <a:r>
              <a:rPr lang="en-US" altLang="ru-RU" sz="2400" dirty="0"/>
              <a:t>)</a:t>
            </a:r>
            <a:r>
              <a:rPr lang="ru-RU" altLang="ru-RU" sz="2400" dirty="0"/>
              <a:t>: </a:t>
            </a:r>
            <a:r>
              <a:rPr lang="ru-RU" altLang="ru-RU" sz="2400" b="1" dirty="0"/>
              <a:t>Стек </a:t>
            </a:r>
            <a:r>
              <a:rPr lang="ru-RU" altLang="ru-RU" sz="2400" dirty="0"/>
              <a:t>предназначен для </a:t>
            </a:r>
            <a:r>
              <a:rPr lang="ru-RU" altLang="ru-RU" sz="2400" b="1" dirty="0">
                <a:solidFill>
                  <a:srgbClr val="FF0000"/>
                </a:solidFill>
              </a:rPr>
              <a:t>данных!</a:t>
            </a:r>
          </a:p>
          <a:p>
            <a:pPr eaLnBrk="1" hangingPunct="1">
              <a:buNone/>
            </a:pPr>
            <a:r>
              <a:rPr lang="ru-RU" altLang="ru-RU" sz="2400" b="1" dirty="0"/>
              <a:t>КОМАНДЫ и СТЕК </a:t>
            </a:r>
            <a:r>
              <a:rPr lang="ru-RU" altLang="ru-RU" sz="2400" u="sng" dirty="0">
                <a:sym typeface="Wingdings" panose="05000000000000000000" pitchFamily="2" charset="2"/>
              </a:rPr>
              <a:t>(1)</a:t>
            </a:r>
            <a:r>
              <a:rPr lang="ru-RU" altLang="ru-RU" sz="2400" u="sng" dirty="0"/>
              <a:t> Явная</a:t>
            </a:r>
            <a:r>
              <a:rPr lang="ru-RU" altLang="ru-RU" sz="2400" dirty="0"/>
              <a:t> работа со стеком: </a:t>
            </a:r>
          </a:p>
          <a:p>
            <a:pPr marL="342900" indent="-342900" eaLnBrk="1" hangingPunct="1"/>
            <a:r>
              <a:rPr lang="ru-RU" altLang="ru-RU" sz="2000" dirty="0"/>
              <a:t>Команды - (</a:t>
            </a:r>
            <a:r>
              <a:rPr lang="en-US" altLang="ru-RU" sz="2000" b="1" dirty="0">
                <a:solidFill>
                  <a:srgbClr val="FF0000"/>
                </a:solidFill>
                <a:hlinkClick r:id="rId5" action="ppaction://hlinksldjump"/>
              </a:rPr>
              <a:t>POP </a:t>
            </a:r>
            <a:r>
              <a:rPr lang="ru-RU" altLang="ru-RU" sz="2000" b="1" dirty="0">
                <a:solidFill>
                  <a:srgbClr val="FF0000"/>
                </a:solidFill>
                <a:hlinkClick r:id="rId5" action="ppaction://hlinksldjump"/>
              </a:rPr>
              <a:t>и </a:t>
            </a:r>
            <a:r>
              <a:rPr lang="en-US" altLang="ru-RU" sz="2000" b="1" dirty="0">
                <a:solidFill>
                  <a:srgbClr val="FF0000"/>
                </a:solidFill>
                <a:hlinkClick r:id="rId7" action="ppaction://hlinksldjump"/>
              </a:rPr>
              <a:t>PUSH</a:t>
            </a:r>
            <a:r>
              <a:rPr lang="ru-RU" altLang="ru-RU" sz="2000" b="1" dirty="0"/>
              <a:t>,</a:t>
            </a:r>
            <a:r>
              <a:rPr lang="ru-RU" altLang="ru-RU" sz="2000" b="1" dirty="0">
                <a:solidFill>
                  <a:srgbClr val="FF0000"/>
                </a:solidFill>
              </a:rPr>
              <a:t> </a:t>
            </a:r>
            <a:r>
              <a:rPr lang="en-US" altLang="ru-RU" sz="2000" b="1" dirty="0">
                <a:hlinkClick r:id="rId8" action="ppaction://hlinksldjump"/>
              </a:rPr>
              <a:t>PUS</a:t>
            </a:r>
            <a:r>
              <a:rPr lang="ru-RU" altLang="ru-RU" sz="2000" b="1" dirty="0">
                <a:hlinkClick r:id="rId8" action="ppaction://hlinksldjump"/>
              </a:rPr>
              <a:t>Н</a:t>
            </a:r>
            <a:r>
              <a:rPr lang="en-US" altLang="ru-RU" sz="2000" b="1" dirty="0">
                <a:hlinkClick r:id="rId8" action="ppaction://hlinksldjump"/>
              </a:rPr>
              <a:t>F,</a:t>
            </a:r>
            <a:r>
              <a:rPr lang="ru-RU" altLang="ru-RU" sz="2000" b="1" dirty="0">
                <a:hlinkClick r:id="rId8" action="ppaction://hlinksldjump"/>
              </a:rPr>
              <a:t> </a:t>
            </a:r>
            <a:r>
              <a:rPr lang="en-US" altLang="ru-RU" sz="2000" b="1" dirty="0">
                <a:hlinkClick r:id="rId8" action="ppaction://hlinksldjump"/>
              </a:rPr>
              <a:t>POPF</a:t>
            </a:r>
            <a:r>
              <a:rPr lang="ru-RU" altLang="ru-RU" sz="2000" dirty="0"/>
              <a:t>)</a:t>
            </a:r>
            <a:r>
              <a:rPr lang="en-US" altLang="ru-RU" sz="2000" dirty="0"/>
              <a:t>.</a:t>
            </a:r>
            <a:endParaRPr lang="ru-RU" altLang="ru-RU" sz="2000" dirty="0"/>
          </a:p>
          <a:p>
            <a:pPr marL="342900" indent="-342900" eaLnBrk="1" hangingPunct="1"/>
            <a:r>
              <a:rPr lang="ru-RU" altLang="ru-RU" sz="2000" u="sng" dirty="0"/>
              <a:t>(2)Неявная</a:t>
            </a:r>
            <a:r>
              <a:rPr lang="ru-RU" altLang="ru-RU" sz="2000" dirty="0"/>
              <a:t> работа со </a:t>
            </a:r>
            <a:r>
              <a:rPr lang="ru-RU" altLang="ru-RU" sz="2000" dirty="0">
                <a:hlinkClick r:id="rId9" action="ppaction://hlinksldjump"/>
              </a:rPr>
              <a:t>стеком</a:t>
            </a:r>
            <a:r>
              <a:rPr lang="ru-RU" altLang="ru-RU" sz="2000" dirty="0"/>
              <a:t>: команды (1)</a:t>
            </a:r>
            <a:r>
              <a:rPr lang="en-US" altLang="ru-RU" sz="2000" dirty="0">
                <a:solidFill>
                  <a:srgbClr val="00B050"/>
                </a:solidFill>
                <a:hlinkClick r:id="rId10" action="ppaction://hlinksldjump"/>
              </a:rPr>
              <a:t>CALL, RET</a:t>
            </a:r>
            <a:r>
              <a:rPr lang="en-US" altLang="ru-RU" sz="2000" dirty="0">
                <a:hlinkClick r:id="rId10" action="ppaction://hlinksldjump"/>
              </a:rPr>
              <a:t>N</a:t>
            </a:r>
            <a:endParaRPr lang="ru-RU" altLang="ru-RU" sz="2000" dirty="0"/>
          </a:p>
          <a:p>
            <a:pPr eaLnBrk="1" hangingPunct="1">
              <a:buNone/>
            </a:pPr>
            <a:r>
              <a:rPr lang="ru-RU" altLang="ru-RU" sz="2000" dirty="0"/>
              <a:t> и </a:t>
            </a:r>
            <a:r>
              <a:rPr lang="en-US" altLang="ru-RU" sz="2000" dirty="0"/>
              <a:t> </a:t>
            </a:r>
            <a:r>
              <a:rPr lang="ru-RU" altLang="ru-RU" sz="2000" dirty="0"/>
              <a:t>(3)</a:t>
            </a:r>
            <a:r>
              <a:rPr lang="en-US" altLang="ru-RU" sz="2000" dirty="0">
                <a:hlinkClick r:id="rId11" action="ppaction://hlinksldjump"/>
              </a:rPr>
              <a:t>CALL, RETF</a:t>
            </a:r>
            <a:r>
              <a:rPr lang="en-US" altLang="ru-RU" sz="2000" dirty="0"/>
              <a:t> </a:t>
            </a:r>
            <a:r>
              <a:rPr lang="ru-RU" altLang="ru-RU" sz="2000" dirty="0"/>
              <a:t>ДЛЯ </a:t>
            </a:r>
            <a:r>
              <a:rPr lang="en-US" altLang="ru-RU" sz="2000" dirty="0">
                <a:hlinkClick r:id="rId12" action="ppaction://hlinksldjump"/>
              </a:rPr>
              <a:t>NEAR</a:t>
            </a:r>
            <a:r>
              <a:rPr lang="ru-RU" altLang="ru-RU" sz="2000" dirty="0">
                <a:hlinkClick r:id="rId12" action="ppaction://hlinksldjump"/>
              </a:rPr>
              <a:t> - </a:t>
            </a:r>
            <a:r>
              <a:rPr lang="en-US" altLang="ru-RU" sz="2000" dirty="0">
                <a:hlinkClick r:id="rId12" action="ppaction://hlinksldjump"/>
              </a:rPr>
              <a:t> FAR </a:t>
            </a:r>
            <a:r>
              <a:rPr lang="ru-RU" altLang="ru-RU" sz="2000" dirty="0">
                <a:hlinkClick r:id="rId12" action="ppaction://hlinksldjump"/>
              </a:rPr>
              <a:t>адресов</a:t>
            </a:r>
            <a:r>
              <a:rPr lang="ru-RU" altLang="ru-RU" sz="2000" dirty="0"/>
              <a:t> (3)</a:t>
            </a:r>
            <a:r>
              <a:rPr lang="en-US" altLang="ru-RU" sz="2000" dirty="0">
                <a:hlinkClick r:id="rId13" action="ppaction://hlinksldjump"/>
              </a:rPr>
              <a:t>INT </a:t>
            </a:r>
            <a:r>
              <a:rPr lang="ru-RU" altLang="ru-RU" sz="2000" dirty="0">
                <a:hlinkClick r:id="rId13" action="ppaction://hlinksldjump"/>
              </a:rPr>
              <a:t>и</a:t>
            </a:r>
            <a:r>
              <a:rPr lang="en-US" altLang="ru-RU" sz="2000" dirty="0">
                <a:hlinkClick r:id="rId13" action="ppaction://hlinksldjump"/>
              </a:rPr>
              <a:t> IRET</a:t>
            </a:r>
            <a:endParaRPr lang="ru-RU" altLang="ru-RU" sz="2400" dirty="0"/>
          </a:p>
          <a:p>
            <a:pPr eaLnBrk="1" hangingPunct="1">
              <a:buFont typeface="Arial" pitchFamily="34" charset="0"/>
              <a:buNone/>
            </a:pPr>
            <a:r>
              <a:rPr lang="ru-RU" altLang="ru-RU" sz="2100" u="sng" dirty="0"/>
              <a:t>Ограничения </a:t>
            </a:r>
            <a:r>
              <a:rPr lang="ru-RU" altLang="ru-RU" sz="2100" b="1" u="sng" dirty="0"/>
              <a:t>применения</a:t>
            </a:r>
            <a:r>
              <a:rPr lang="ru-RU" altLang="ru-RU" sz="2100" u="sng" dirty="0"/>
              <a:t> стека</a:t>
            </a:r>
            <a:r>
              <a:rPr lang="ru-RU" altLang="ru-RU" sz="2100" dirty="0"/>
              <a:t>: </a:t>
            </a:r>
          </a:p>
          <a:p>
            <a:pPr marL="342900" indent="-342900" eaLnBrk="1" hangingPunct="1"/>
            <a:r>
              <a:rPr lang="ru-RU" altLang="ru-RU" sz="2100" dirty="0"/>
              <a:t>Для </a:t>
            </a:r>
            <a:r>
              <a:rPr lang="ru-RU" altLang="ru-RU" sz="2100" u="sng" dirty="0"/>
              <a:t>многомодульных</a:t>
            </a:r>
            <a:r>
              <a:rPr lang="en-US" altLang="ru-RU" sz="2100" dirty="0"/>
              <a:t> </a:t>
            </a:r>
            <a:r>
              <a:rPr lang="ru-RU" altLang="ru-RU" sz="2100" dirty="0"/>
              <a:t>программ </a:t>
            </a:r>
            <a:r>
              <a:rPr lang="ru-RU" altLang="ru-RU" sz="2100" u="sng" dirty="0"/>
              <a:t>один</a:t>
            </a:r>
            <a:r>
              <a:rPr lang="ru-RU" altLang="ru-RU" sz="2100" dirty="0"/>
              <a:t> стек</a:t>
            </a:r>
            <a:r>
              <a:rPr lang="en-US" altLang="ru-RU" sz="2100" dirty="0"/>
              <a:t>!</a:t>
            </a:r>
            <a:endParaRPr lang="ru-RU" altLang="ru-RU" sz="2100" dirty="0"/>
          </a:p>
          <a:p>
            <a:pPr marL="342900" indent="-342900" eaLnBrk="1" hangingPunct="1"/>
            <a:r>
              <a:rPr lang="ru-RU" altLang="ru-RU" sz="2100" dirty="0"/>
              <a:t>Для </a:t>
            </a:r>
            <a:r>
              <a:rPr lang="en-US" altLang="ru-RU" sz="2100" dirty="0"/>
              <a:t>DOS </a:t>
            </a:r>
            <a:r>
              <a:rPr lang="ru-RU" altLang="ru-RU" sz="2100" u="sng" dirty="0"/>
              <a:t>обработчиков</a:t>
            </a:r>
            <a:r>
              <a:rPr lang="ru-RU" altLang="ru-RU" sz="2100" dirty="0"/>
              <a:t> пр. один стек!</a:t>
            </a:r>
          </a:p>
          <a:p>
            <a:pPr marL="342900" indent="-342900" eaLnBrk="1" hangingPunct="1"/>
            <a:r>
              <a:rPr lang="ru-RU" altLang="ru-RU" sz="2100" dirty="0"/>
              <a:t>В </a:t>
            </a:r>
            <a:r>
              <a:rPr lang="en-US" altLang="ru-RU" sz="2100" dirty="0">
                <a:hlinkClick r:id="rId14" action="ppaction://hlinksldjump"/>
              </a:rPr>
              <a:t>COM</a:t>
            </a:r>
            <a:r>
              <a:rPr lang="en-US" altLang="ru-RU" sz="2100" dirty="0"/>
              <a:t>.*</a:t>
            </a:r>
            <a:r>
              <a:rPr lang="ru-RU" altLang="ru-RU" sz="2100" dirty="0"/>
              <a:t> программах</a:t>
            </a:r>
            <a:r>
              <a:rPr lang="en-US" altLang="ru-RU" sz="2100" dirty="0"/>
              <a:t> - </a:t>
            </a:r>
            <a:r>
              <a:rPr lang="ru-RU" altLang="ru-RU" sz="2100" dirty="0"/>
              <a:t>стек </a:t>
            </a:r>
            <a:r>
              <a:rPr lang="ru-RU" altLang="ru-RU" sz="2100" u="sng" dirty="0"/>
              <a:t>внизу и неявно!</a:t>
            </a:r>
            <a:r>
              <a:rPr lang="ru-RU" altLang="ru-RU" sz="2100" dirty="0"/>
              <a:t>.</a:t>
            </a:r>
          </a:p>
          <a:p>
            <a:pPr eaLnBrk="1" hangingPunct="1">
              <a:buFont typeface="Arial" pitchFamily="34" charset="0"/>
              <a:buNone/>
            </a:pPr>
            <a:endParaRPr lang="ru-RU" altLang="ru-RU" sz="2100" u="sng" dirty="0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0939327"/>
              </p:ext>
            </p:extLst>
          </p:nvPr>
        </p:nvGraphicFramePr>
        <p:xfrm>
          <a:off x="6588224" y="3161926"/>
          <a:ext cx="2448272" cy="2664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5" imgW="1847709" imgH="2184570" progId="Visio.Drawing.11">
                  <p:embed/>
                </p:oleObj>
              </mc:Choice>
              <mc:Fallback>
                <p:oleObj name="Visio" r:id="rId15" imgW="1847709" imgH="2184570" progId="Visio.Drawing.11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224" y="3161926"/>
                        <a:ext cx="2448272" cy="26642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 flipV="1">
            <a:off x="8604448" y="4653136"/>
            <a:ext cx="0" cy="64807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8316416" y="4581128"/>
            <a:ext cx="57606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9367861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5112568" cy="706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Стек в ОП (Команда </a:t>
            </a:r>
            <a:r>
              <a:rPr lang="en-US" altLang="ru-RU" dirty="0"/>
              <a:t>PUSH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6747" y="327571"/>
            <a:ext cx="585787" cy="365125"/>
          </a:xfrm>
        </p:spPr>
        <p:txBody>
          <a:bodyPr/>
          <a:lstStyle/>
          <a:p>
            <a:pPr>
              <a:defRPr/>
            </a:pPr>
            <a:fld id="{E440614E-B5D9-480A-992B-9CD662086A72}" type="slidenum">
              <a:rPr/>
              <a:pPr>
                <a:defRPr/>
              </a:pPr>
              <a:t>155</a:t>
            </a:fld>
            <a:endParaRPr dirty="0"/>
          </a:p>
        </p:txBody>
      </p:sp>
      <p:sp>
        <p:nvSpPr>
          <p:cNvPr id="140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40293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8778544"/>
              </p:ext>
            </p:extLst>
          </p:nvPr>
        </p:nvGraphicFramePr>
        <p:xfrm>
          <a:off x="692150" y="2300883"/>
          <a:ext cx="7689850" cy="2519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024441" imgH="2303910" progId="Visio.Drawing.11">
                  <p:embed/>
                </p:oleObj>
              </mc:Choice>
              <mc:Fallback>
                <p:oleObj name="Visio" r:id="rId3" imgW="4024441" imgH="230391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150" y="2300883"/>
                        <a:ext cx="7689850" cy="25196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Объект 2"/>
          <p:cNvSpPr txBox="1">
            <a:spLocks/>
          </p:cNvSpPr>
          <p:nvPr/>
        </p:nvSpPr>
        <p:spPr>
          <a:xfrm>
            <a:off x="281261" y="692696"/>
            <a:ext cx="8784975" cy="158417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u="sng" dirty="0"/>
              <a:t>Стек</a:t>
            </a:r>
            <a:r>
              <a:rPr lang="ru-RU" sz="2000" dirty="0"/>
              <a:t> (</a:t>
            </a:r>
            <a:r>
              <a:rPr lang="en-US" sz="2000" dirty="0"/>
              <a:t>Stack</a:t>
            </a:r>
            <a:r>
              <a:rPr lang="ru-RU" sz="2000" dirty="0"/>
              <a:t>)</a:t>
            </a:r>
            <a:r>
              <a:rPr lang="en-US" sz="2000" dirty="0"/>
              <a:t> – </a:t>
            </a:r>
            <a:r>
              <a:rPr lang="ru-RU" sz="2000" dirty="0"/>
              <a:t>Это выделенная область ОП для использования командами для </a:t>
            </a:r>
            <a:r>
              <a:rPr lang="ru-RU" sz="2000" u="sng" dirty="0"/>
              <a:t>временного</a:t>
            </a:r>
            <a:r>
              <a:rPr lang="ru-RU" sz="2000" dirty="0"/>
              <a:t> сохранения данных</a:t>
            </a:r>
            <a:r>
              <a:rPr lang="en-US" sz="2000" dirty="0"/>
              <a:t> </a:t>
            </a:r>
            <a:r>
              <a:rPr lang="ru-RU" sz="2000" dirty="0"/>
              <a:t>и обмена данными между процедурами и модулями программ.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sz="2000" dirty="0"/>
              <a:t>На </a:t>
            </a:r>
            <a:r>
              <a:rPr lang="ru-RU" sz="2000" u="sng" dirty="0"/>
              <a:t>местонахождения</a:t>
            </a:r>
            <a:r>
              <a:rPr lang="ru-RU" sz="2000" dirty="0"/>
              <a:t> стека В ОП  указывает сегментный регистр </a:t>
            </a:r>
            <a:r>
              <a:rPr lang="en-US" sz="2000" b="1" dirty="0"/>
              <a:t>SS</a:t>
            </a:r>
            <a:r>
              <a:rPr lang="en-US" sz="2000" dirty="0"/>
              <a:t> </a:t>
            </a:r>
            <a:r>
              <a:rPr lang="ru-RU" sz="2000" dirty="0"/>
              <a:t>и текущий указатель стека – </a:t>
            </a:r>
            <a:r>
              <a:rPr lang="en-US" sz="2000" b="1" dirty="0"/>
              <a:t>SP</a:t>
            </a:r>
            <a:r>
              <a:rPr lang="ru-RU" sz="2000" b="1" dirty="0"/>
              <a:t> </a:t>
            </a:r>
            <a:r>
              <a:rPr lang="ru-RU" sz="2000" dirty="0"/>
              <a:t>– дно сегмента (Не явное задание)</a:t>
            </a:r>
            <a:r>
              <a:rPr lang="en-US" sz="2000" dirty="0"/>
              <a:t>.</a:t>
            </a:r>
            <a:r>
              <a:rPr lang="ru-RU" sz="2000" dirty="0"/>
              <a:t>  </a:t>
            </a:r>
          </a:p>
          <a:p>
            <a:pPr>
              <a:buNone/>
            </a:pPr>
            <a:r>
              <a:rPr lang="en-US" altLang="ru-RU" sz="2000" dirty="0"/>
              <a:t>PUSH </a:t>
            </a:r>
            <a:r>
              <a:rPr lang="en-US" altLang="ru-RU" sz="2000" b="1" dirty="0">
                <a:solidFill>
                  <a:srgbClr val="FF0000"/>
                </a:solidFill>
              </a:rPr>
              <a:t>AX</a:t>
            </a:r>
          </a:p>
          <a:p>
            <a:pPr>
              <a:buNone/>
            </a:pPr>
            <a:r>
              <a:rPr lang="en-US" altLang="ru-RU" sz="2000" dirty="0"/>
              <a:t>POP </a:t>
            </a:r>
            <a:r>
              <a:rPr lang="en-US" altLang="ru-RU" sz="2000" b="1" dirty="0">
                <a:solidFill>
                  <a:srgbClr val="00B050"/>
                </a:solidFill>
              </a:rPr>
              <a:t>DS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sz="2000" dirty="0"/>
          </a:p>
        </p:txBody>
      </p:sp>
      <p:sp>
        <p:nvSpPr>
          <p:cNvPr id="140295" name="Объект 2"/>
          <p:cNvSpPr txBox="1">
            <a:spLocks/>
          </p:cNvSpPr>
          <p:nvPr/>
        </p:nvSpPr>
        <p:spPr bwMode="auto">
          <a:xfrm>
            <a:off x="673869" y="4581128"/>
            <a:ext cx="8229600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PUSH</a:t>
            </a:r>
            <a:r>
              <a:rPr lang="en-US" altLang="ru-RU" sz="2000" dirty="0"/>
              <a:t> </a:t>
            </a:r>
            <a:r>
              <a:rPr lang="ru-RU" altLang="ru-RU" sz="2000" dirty="0"/>
              <a:t>данные из регистра (например, АХ) записываются по адресу текущего указателя стека (</a:t>
            </a:r>
            <a:r>
              <a:rPr lang="en-US" altLang="ru-RU" sz="2000" dirty="0"/>
              <a:t>SP</a:t>
            </a:r>
            <a:r>
              <a:rPr lang="ru-RU" altLang="ru-RU" sz="2000" dirty="0"/>
              <a:t>)</a:t>
            </a:r>
            <a:r>
              <a:rPr lang="en-US" altLang="ru-RU" sz="2000" dirty="0"/>
              <a:t> </a:t>
            </a:r>
            <a:r>
              <a:rPr lang="ru-RU" altLang="ru-RU" sz="2000" dirty="0"/>
              <a:t>в стек , а его значение (счетчика</a:t>
            </a:r>
            <a:r>
              <a:rPr lang="en-US" altLang="ru-RU" sz="2000" dirty="0"/>
              <a:t> SP</a:t>
            </a:r>
            <a:r>
              <a:rPr lang="ru-RU" altLang="ru-RU" sz="2000" dirty="0"/>
              <a:t>) </a:t>
            </a:r>
            <a:r>
              <a:rPr lang="ru-RU" altLang="ru-RU" sz="2000" u="sng" dirty="0"/>
              <a:t>уменьшается</a:t>
            </a:r>
            <a:r>
              <a:rPr lang="ru-RU" altLang="ru-RU" sz="2000" dirty="0"/>
              <a:t> на значение длины регистра (2).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000" dirty="0"/>
              <a:t>Начальные значения </a:t>
            </a:r>
            <a:r>
              <a:rPr lang="en-US" altLang="ru-RU" sz="2000" b="1" dirty="0">
                <a:solidFill>
                  <a:srgbClr val="FF0000"/>
                </a:solidFill>
              </a:rPr>
              <a:t>SS</a:t>
            </a:r>
            <a:r>
              <a:rPr lang="en-US" altLang="ru-RU" sz="2000" dirty="0"/>
              <a:t> </a:t>
            </a:r>
            <a:r>
              <a:rPr lang="ru-RU" altLang="ru-RU" sz="2000" dirty="0"/>
              <a:t>и </a:t>
            </a:r>
            <a:r>
              <a:rPr lang="en-US" altLang="ru-RU" sz="2000" b="1" dirty="0">
                <a:solidFill>
                  <a:srgbClr val="FF0000"/>
                </a:solidFill>
              </a:rPr>
              <a:t>SP</a:t>
            </a:r>
            <a:r>
              <a:rPr lang="en-US" altLang="ru-RU" sz="2000" dirty="0"/>
              <a:t> </a:t>
            </a:r>
            <a:r>
              <a:rPr lang="ru-RU" altLang="ru-RU" sz="2000" dirty="0"/>
              <a:t>формируются автоматически РС.</a:t>
            </a:r>
            <a:endParaRPr lang="en-US" altLang="ru-RU" sz="2000" dirty="0"/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1750100" y="6154414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181965714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2195736" y="128414"/>
            <a:ext cx="4536504" cy="70643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ru-RU" altLang="ru-RU" dirty="0"/>
              <a:t>Стек (Команда </a:t>
            </a:r>
            <a:r>
              <a:rPr lang="en-US" altLang="ru-RU" dirty="0"/>
              <a:t>POP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4407" y="332656"/>
            <a:ext cx="585787" cy="365125"/>
          </a:xfrm>
        </p:spPr>
        <p:txBody>
          <a:bodyPr/>
          <a:lstStyle/>
          <a:p>
            <a:pPr>
              <a:defRPr/>
            </a:pPr>
            <a:fld id="{E9A62C84-EE7E-4DBE-A879-0944043782A9}" type="slidenum">
              <a:rPr/>
              <a:pPr>
                <a:defRPr/>
              </a:pPr>
              <a:t>156</a:t>
            </a:fld>
            <a:endParaRPr dirty="0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41317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592739"/>
              </p:ext>
            </p:extLst>
          </p:nvPr>
        </p:nvGraphicFramePr>
        <p:xfrm>
          <a:off x="1835696" y="1988840"/>
          <a:ext cx="6120680" cy="2880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5140630" imgH="2721330" progId="Visio.Drawing.11">
                  <p:embed/>
                </p:oleObj>
              </mc:Choice>
              <mc:Fallback>
                <p:oleObj name="Visio" r:id="rId3" imgW="5140630" imgH="272133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1988840"/>
                        <a:ext cx="6120680" cy="288032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18" name="Объект 2"/>
          <p:cNvSpPr txBox="1">
            <a:spLocks/>
          </p:cNvSpPr>
          <p:nvPr/>
        </p:nvSpPr>
        <p:spPr bwMode="auto">
          <a:xfrm>
            <a:off x="457200" y="836712"/>
            <a:ext cx="8229600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POP </a:t>
            </a:r>
            <a:r>
              <a:rPr lang="ru-RU" altLang="ru-RU" sz="2000" dirty="0"/>
              <a:t>данные из стека по адресу текущего указателя стека (</a:t>
            </a:r>
            <a:r>
              <a:rPr lang="en-US" altLang="ru-RU" sz="2000" dirty="0"/>
              <a:t>SP</a:t>
            </a:r>
            <a:r>
              <a:rPr lang="ru-RU" altLang="ru-RU" sz="2000" dirty="0"/>
              <a:t>)записываются  в регистр(например, </a:t>
            </a:r>
            <a:r>
              <a:rPr lang="en-US" altLang="ru-RU" sz="2000" dirty="0"/>
              <a:t>DS</a:t>
            </a:r>
            <a:r>
              <a:rPr lang="ru-RU" altLang="ru-RU" sz="2000" dirty="0"/>
              <a:t>), а его значение (счетчика</a:t>
            </a:r>
            <a:r>
              <a:rPr lang="en-US" altLang="ru-RU" sz="2000" dirty="0"/>
              <a:t> SP</a:t>
            </a:r>
            <a:r>
              <a:rPr lang="ru-RU" altLang="ru-RU" sz="2000" dirty="0"/>
              <a:t>) уменьшается на значение длины регистра (2):</a:t>
            </a:r>
          </a:p>
          <a:p>
            <a:pPr eaLnBrk="1" hangingPunct="1">
              <a:buFont typeface="Arial" pitchFamily="34" charset="0"/>
              <a:buNone/>
            </a:pPr>
            <a:endParaRPr lang="ru-RU" altLang="ru-RU" sz="2000" dirty="0"/>
          </a:p>
          <a:p>
            <a:pPr eaLnBrk="1" hangingPunct="1">
              <a:buFont typeface="Arial" pitchFamily="34" charset="0"/>
              <a:buNone/>
            </a:pPr>
            <a:r>
              <a:rPr lang="en-US" altLang="ru-RU" sz="2000" dirty="0"/>
              <a:t>PUSH </a:t>
            </a:r>
            <a:r>
              <a:rPr lang="en-US" altLang="ru-RU" sz="2000" b="1" dirty="0">
                <a:solidFill>
                  <a:srgbClr val="00B050"/>
                </a:solidFill>
              </a:rPr>
              <a:t>AX</a:t>
            </a:r>
          </a:p>
          <a:p>
            <a:pPr eaLnBrk="1" hangingPunct="1">
              <a:buFont typeface="Arial" pitchFamily="34" charset="0"/>
              <a:buNone/>
            </a:pPr>
            <a:r>
              <a:rPr lang="en-US" altLang="ru-RU" sz="2000" b="1" dirty="0"/>
              <a:t>…</a:t>
            </a:r>
          </a:p>
          <a:p>
            <a:pPr eaLnBrk="1" hangingPunct="1">
              <a:buFont typeface="Arial" pitchFamily="34" charset="0"/>
              <a:buNone/>
            </a:pPr>
            <a:r>
              <a:rPr lang="en-US" altLang="ru-RU" sz="2000" dirty="0"/>
              <a:t>POP </a:t>
            </a:r>
            <a:r>
              <a:rPr lang="en-US" altLang="ru-RU" sz="2000" b="1" dirty="0">
                <a:solidFill>
                  <a:srgbClr val="FF0000"/>
                </a:solidFill>
              </a:rPr>
              <a:t>DS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110977" y="5013176"/>
            <a:ext cx="9036496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POP </a:t>
            </a:r>
            <a:r>
              <a:rPr lang="ru-RU" altLang="ru-RU" sz="2000" dirty="0"/>
              <a:t>данные из стека считывается по адресу текущего указателя стека (</a:t>
            </a:r>
            <a:r>
              <a:rPr lang="en-US" altLang="ru-RU" sz="2000" dirty="0"/>
              <a:t>SP</a:t>
            </a:r>
            <a:r>
              <a:rPr lang="ru-RU" altLang="ru-RU" sz="2000" dirty="0"/>
              <a:t>)</a:t>
            </a:r>
            <a:r>
              <a:rPr lang="en-US" altLang="ru-RU" sz="2000" dirty="0"/>
              <a:t> </a:t>
            </a:r>
            <a:r>
              <a:rPr lang="ru-RU" altLang="ru-RU" sz="2000" dirty="0"/>
              <a:t>(например, старое  АХ), а в указанный регистр – </a:t>
            </a:r>
            <a:r>
              <a:rPr lang="en-US" altLang="ru-RU" sz="2000" b="1" dirty="0">
                <a:solidFill>
                  <a:srgbClr val="FF0000"/>
                </a:solidFill>
              </a:rPr>
              <a:t>DS</a:t>
            </a:r>
            <a:r>
              <a:rPr lang="en-US" altLang="ru-RU" sz="2000" dirty="0"/>
              <a:t> </a:t>
            </a:r>
            <a:r>
              <a:rPr lang="ru-RU" altLang="ru-RU" sz="2000" dirty="0"/>
              <a:t>, а значение счетчика</a:t>
            </a:r>
            <a:r>
              <a:rPr lang="en-US" altLang="ru-RU" sz="2000" dirty="0"/>
              <a:t> </a:t>
            </a:r>
            <a:r>
              <a:rPr lang="ru-RU" altLang="ru-RU" sz="2000" dirty="0"/>
              <a:t>стека </a:t>
            </a:r>
            <a:r>
              <a:rPr lang="en-US" altLang="ru-RU" sz="2000" dirty="0"/>
              <a:t>SP</a:t>
            </a:r>
            <a:r>
              <a:rPr lang="ru-RU" altLang="ru-RU" sz="2000" dirty="0"/>
              <a:t> </a:t>
            </a:r>
            <a:r>
              <a:rPr lang="ru-RU" altLang="ru-RU" sz="2000" u="sng" dirty="0"/>
              <a:t>увеличивается </a:t>
            </a:r>
            <a:r>
              <a:rPr lang="ru-RU" altLang="ru-RU" sz="2000" dirty="0"/>
              <a:t>на значение длины регистра (2).</a:t>
            </a:r>
            <a:endParaRPr lang="en-US" altLang="ru-RU" sz="2000" dirty="0"/>
          </a:p>
        </p:txBody>
      </p:sp>
    </p:spTree>
    <p:extLst>
      <p:ext uri="{BB962C8B-B14F-4D97-AF65-F5344CB8AC3E}">
        <p14:creationId xmlns:p14="http://schemas.microsoft.com/office/powerpoint/2010/main" val="4207442617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6408712" cy="706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Стек в ОП (Команд</a:t>
            </a:r>
            <a:r>
              <a:rPr lang="en-US" altLang="ru-RU" dirty="0"/>
              <a:t>s</a:t>
            </a:r>
            <a:r>
              <a:rPr lang="ru-RU" altLang="ru-RU" dirty="0"/>
              <a:t> </a:t>
            </a:r>
            <a:r>
              <a:rPr lang="en-US" altLang="ru-RU" dirty="0"/>
              <a:t>PUSHF </a:t>
            </a:r>
            <a:r>
              <a:rPr lang="ru-RU" altLang="ru-RU" dirty="0"/>
              <a:t>и </a:t>
            </a:r>
            <a:r>
              <a:rPr lang="en-US" altLang="ru-RU" dirty="0"/>
              <a:t>POPF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E440614E-B5D9-480A-992B-9CD662086A72}" type="slidenum">
              <a:rPr/>
              <a:pPr>
                <a:defRPr/>
              </a:pPr>
              <a:t>157</a:t>
            </a:fld>
            <a:endParaRPr dirty="0"/>
          </a:p>
        </p:txBody>
      </p:sp>
      <p:sp>
        <p:nvSpPr>
          <p:cNvPr id="140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40293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309717"/>
              </p:ext>
            </p:extLst>
          </p:nvPr>
        </p:nvGraphicFramePr>
        <p:xfrm>
          <a:off x="914400" y="2495550"/>
          <a:ext cx="7905750" cy="33817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190302" imgH="2390310" progId="Visio.Drawing.11">
                  <p:embed/>
                </p:oleObj>
              </mc:Choice>
              <mc:Fallback>
                <p:oleObj name="Visio" r:id="rId3" imgW="4190302" imgH="239031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2495550"/>
                        <a:ext cx="7905750" cy="33817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Объект 2"/>
          <p:cNvSpPr txBox="1">
            <a:spLocks/>
          </p:cNvSpPr>
          <p:nvPr/>
        </p:nvSpPr>
        <p:spPr>
          <a:xfrm>
            <a:off x="100763" y="2060848"/>
            <a:ext cx="1518910" cy="158417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000" dirty="0"/>
          </a:p>
          <a:p>
            <a:pPr>
              <a:buNone/>
            </a:pPr>
            <a:r>
              <a:rPr lang="en-US" altLang="ru-RU" sz="2000" dirty="0"/>
              <a:t>PUSHF</a:t>
            </a:r>
          </a:p>
          <a:p>
            <a:pPr>
              <a:buNone/>
            </a:pPr>
            <a:r>
              <a:rPr lang="en-US" altLang="ru-RU" sz="2000" b="1" dirty="0"/>
              <a:t>…</a:t>
            </a:r>
          </a:p>
          <a:p>
            <a:pPr>
              <a:buNone/>
            </a:pPr>
            <a:r>
              <a:rPr lang="en-US" altLang="ru-RU" sz="2000" dirty="0"/>
              <a:t>POPF</a:t>
            </a:r>
            <a:endParaRPr lang="en-US" altLang="ru-RU" sz="2000" b="1" dirty="0">
              <a:solidFill>
                <a:srgbClr val="00B050"/>
              </a:solidFill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sz="2000" dirty="0"/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1750100" y="6154414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495335" y="836712"/>
            <a:ext cx="8153329" cy="144016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/>
              <a:t>Команды </a:t>
            </a:r>
            <a:r>
              <a:rPr lang="en-US" sz="2000" dirty="0"/>
              <a:t>PUSHF </a:t>
            </a:r>
            <a:r>
              <a:rPr lang="ru-RU" sz="2000" dirty="0"/>
              <a:t>и </a:t>
            </a:r>
            <a:r>
              <a:rPr lang="en-US" sz="2000" dirty="0"/>
              <a:t>POPF – </a:t>
            </a:r>
            <a:r>
              <a:rPr lang="ru-RU" sz="2000" dirty="0"/>
              <a:t>также работают со стеком явно: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000" dirty="0"/>
              <a:t>Команда </a:t>
            </a:r>
            <a:r>
              <a:rPr lang="en-US" sz="2000" b="1" dirty="0">
                <a:solidFill>
                  <a:srgbClr val="FF0000"/>
                </a:solidFill>
              </a:rPr>
              <a:t>PUSHF</a:t>
            </a:r>
            <a:r>
              <a:rPr lang="en-US" sz="2000" dirty="0"/>
              <a:t> </a:t>
            </a:r>
            <a:r>
              <a:rPr lang="ru-RU" sz="2000" dirty="0"/>
              <a:t>– заносит в стек регистр флагов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000" dirty="0"/>
              <a:t>Команда </a:t>
            </a:r>
            <a:r>
              <a:rPr lang="en-US" sz="2000" b="1" dirty="0">
                <a:solidFill>
                  <a:srgbClr val="FF0000"/>
                </a:solidFill>
              </a:rPr>
              <a:t>POPF</a:t>
            </a:r>
            <a:r>
              <a:rPr lang="ru-RU" sz="2000" dirty="0"/>
              <a:t>– восстанавливает из в стека регистр флагов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sz="2000" dirty="0"/>
              <a:t>При их работе регистр указатель</a:t>
            </a:r>
            <a:r>
              <a:rPr lang="en-US" sz="2000" dirty="0"/>
              <a:t> SP</a:t>
            </a:r>
            <a:r>
              <a:rPr lang="ru-RU" sz="2000" dirty="0"/>
              <a:t> стека изменяется на 2 (</a:t>
            </a:r>
            <a:r>
              <a:rPr lang="en-US" sz="2000" dirty="0"/>
              <a:t>SP+2, SP-2</a:t>
            </a:r>
            <a:r>
              <a:rPr lang="ru-RU" sz="2000" dirty="0"/>
              <a:t>)</a:t>
            </a:r>
          </a:p>
          <a:p>
            <a:pPr fontAlgn="auto">
              <a:spcAft>
                <a:spcPts val="0"/>
              </a:spcAft>
              <a:defRPr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8270053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128792" cy="648072"/>
          </a:xfrm>
        </p:spPr>
        <p:txBody>
          <a:bodyPr>
            <a:normAutofit/>
          </a:bodyPr>
          <a:lstStyle/>
          <a:p>
            <a:r>
              <a:rPr lang="ru-RU" sz="2800" dirty="0"/>
              <a:t>Длинные (</a:t>
            </a:r>
            <a:r>
              <a:rPr lang="en-US" sz="2800" b="1" dirty="0"/>
              <a:t>far</a:t>
            </a:r>
            <a:r>
              <a:rPr lang="ru-RU" sz="2800" dirty="0"/>
              <a:t>) и короткие адреса(</a:t>
            </a:r>
            <a:r>
              <a:rPr lang="en-US" sz="2800" b="1" dirty="0"/>
              <a:t>near</a:t>
            </a:r>
            <a:r>
              <a:rPr lang="ru-RU" sz="2800" dirty="0"/>
              <a:t>).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158</a:t>
            </a:fld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457200" y="1124744"/>
            <a:ext cx="8229600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200" dirty="0"/>
              <a:t>При работе МП предусматривается использование длинных (4 байта) и коротких (2 байта) адресов: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u="sng" dirty="0"/>
              <a:t>Длинные</a:t>
            </a:r>
            <a:r>
              <a:rPr lang="ru-RU" altLang="ru-RU" sz="2200" dirty="0"/>
              <a:t> адреса</a:t>
            </a:r>
            <a:r>
              <a:rPr lang="en-US" altLang="ru-RU" sz="2200" dirty="0"/>
              <a:t> (</a:t>
            </a:r>
            <a:r>
              <a:rPr lang="en-US" altLang="ru-RU" sz="2200" b="1" dirty="0"/>
              <a:t>far</a:t>
            </a:r>
            <a:r>
              <a:rPr lang="en-US" altLang="ru-RU" sz="2200" dirty="0"/>
              <a:t>)</a:t>
            </a:r>
            <a:r>
              <a:rPr lang="ru-RU" altLang="ru-RU" sz="2200" dirty="0"/>
              <a:t> состоят их адреса сегмента (</a:t>
            </a:r>
            <a:r>
              <a:rPr lang="en-US" altLang="ru-RU" sz="2200" dirty="0"/>
              <a:t>CS, DS </a:t>
            </a:r>
            <a:r>
              <a:rPr lang="ru-RU" altLang="ru-RU" sz="2200" dirty="0"/>
              <a:t>и </a:t>
            </a:r>
            <a:r>
              <a:rPr lang="en-US" altLang="ru-RU" sz="2200" dirty="0"/>
              <a:t>SS</a:t>
            </a:r>
            <a:r>
              <a:rPr lang="ru-RU" altLang="ru-RU" sz="2200" dirty="0"/>
              <a:t>)</a:t>
            </a:r>
            <a:r>
              <a:rPr lang="en-US" altLang="ru-RU" sz="2200" dirty="0"/>
              <a:t> </a:t>
            </a:r>
            <a:r>
              <a:rPr lang="ru-RU" altLang="ru-RU" sz="2200" dirty="0"/>
              <a:t>и смещения: например </a:t>
            </a:r>
            <a:r>
              <a:rPr lang="en-US" altLang="ru-RU" sz="2200" dirty="0"/>
              <a:t>DS:BP, CS:IP, SS:SP.(</a:t>
            </a:r>
            <a:r>
              <a:rPr lang="ru-RU" altLang="ru-RU" sz="2200" dirty="0"/>
              <a:t>Сегмент-смещение</a:t>
            </a:r>
            <a:r>
              <a:rPr lang="en-US" altLang="ru-RU" sz="2200" dirty="0"/>
              <a:t>)</a:t>
            </a:r>
            <a:r>
              <a:rPr lang="ru-RU" altLang="ru-RU" sz="2200" dirty="0"/>
              <a:t>. Адресация в пределах </a:t>
            </a:r>
            <a:r>
              <a:rPr lang="ru-RU" altLang="ru-RU" sz="2200" b="1" dirty="0">
                <a:solidFill>
                  <a:srgbClr val="FF0000"/>
                </a:solidFill>
              </a:rPr>
              <a:t>1 МБ</a:t>
            </a:r>
            <a:r>
              <a:rPr lang="ru-RU" altLang="ru-RU" sz="2200" dirty="0"/>
              <a:t>!</a:t>
            </a:r>
            <a:endParaRPr lang="en-US" altLang="ru-RU" sz="22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en-US" altLang="ru-RU" sz="2200" dirty="0"/>
              <a:t> </a:t>
            </a:r>
            <a:r>
              <a:rPr lang="ru-RU" altLang="ru-RU" sz="2200" dirty="0"/>
              <a:t> Короткие адреса</a:t>
            </a:r>
            <a:r>
              <a:rPr lang="en-US" altLang="ru-RU" sz="2200" dirty="0"/>
              <a:t> (</a:t>
            </a:r>
            <a:r>
              <a:rPr lang="en-US" altLang="ru-RU" sz="2200" b="1" dirty="0"/>
              <a:t>near</a:t>
            </a:r>
            <a:r>
              <a:rPr lang="en-US" altLang="ru-RU" sz="2200" dirty="0"/>
              <a:t>)</a:t>
            </a:r>
            <a:r>
              <a:rPr lang="ru-RU" altLang="ru-RU" sz="2200" dirty="0"/>
              <a:t> задаются смещением в команде или 2 б регистром (</a:t>
            </a:r>
            <a:r>
              <a:rPr lang="en-US" altLang="ru-RU" sz="2200" dirty="0"/>
              <a:t>SI, DI, BP SP</a:t>
            </a:r>
            <a:r>
              <a:rPr lang="ru-RU" altLang="ru-RU" sz="2200" dirty="0"/>
              <a:t>)</a:t>
            </a:r>
            <a:r>
              <a:rPr lang="en-US" altLang="ru-RU" sz="2200" dirty="0"/>
              <a:t>.</a:t>
            </a:r>
            <a:r>
              <a:rPr lang="ru-RU" altLang="ru-RU" sz="2200" dirty="0"/>
              <a:t> Адресация в пределах </a:t>
            </a:r>
            <a:r>
              <a:rPr lang="ru-RU" altLang="ru-RU" sz="2200" b="1" dirty="0">
                <a:solidFill>
                  <a:srgbClr val="FF0000"/>
                </a:solidFill>
              </a:rPr>
              <a:t>64 КБ</a:t>
            </a:r>
            <a:r>
              <a:rPr lang="ru-RU" altLang="ru-RU" sz="2200" dirty="0"/>
              <a:t>!</a:t>
            </a:r>
            <a:endParaRPr lang="en-US" altLang="ru-RU" sz="22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dirty="0"/>
              <a:t>Возможны также сверх короткие адреса (</a:t>
            </a:r>
            <a:r>
              <a:rPr lang="en-US" altLang="ru-RU" sz="2200" b="1" dirty="0"/>
              <a:t>Short</a:t>
            </a:r>
            <a:r>
              <a:rPr lang="ru-RU" altLang="ru-RU" sz="2200" dirty="0"/>
              <a:t>), которые задаются одним байтом (1б) они используются в командах: </a:t>
            </a:r>
            <a:r>
              <a:rPr lang="en-US" altLang="ru-RU" sz="2200" dirty="0">
                <a:hlinkClick r:id="rId2" action="ppaction://hlinksldjump"/>
              </a:rPr>
              <a:t>LOOP </a:t>
            </a:r>
            <a:r>
              <a:rPr lang="ru-RU" altLang="ru-RU" sz="2200" dirty="0"/>
              <a:t>и </a:t>
            </a:r>
            <a:r>
              <a:rPr lang="en-US" altLang="ru-RU" sz="2200" dirty="0"/>
              <a:t>JMP.</a:t>
            </a:r>
            <a:r>
              <a:rPr lang="ru-RU" altLang="ru-RU" sz="2200" dirty="0"/>
              <a:t> Адресация в пределах (от -128 до +127 байт </a:t>
            </a:r>
            <a:endParaRPr lang="en-US" altLang="ru-RU" sz="22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dirty="0"/>
              <a:t>Для вычисления исполнительного адреса на основе длинного  адреса </a:t>
            </a:r>
            <a:r>
              <a:rPr lang="ru-RU" altLang="ru-RU" sz="2200" dirty="0">
                <a:hlinkClick r:id="rId3" action="ppaction://hlinksldjump"/>
              </a:rPr>
              <a:t>используется специальная схема</a:t>
            </a:r>
            <a:r>
              <a:rPr lang="ru-RU" altLang="ru-RU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91915904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1124155" y="0"/>
            <a:ext cx="6387491" cy="70643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ru-RU" altLang="ru-RU" dirty="0"/>
              <a:t>Стек (Команды </a:t>
            </a:r>
            <a:r>
              <a:rPr lang="en-US" altLang="ru-RU" dirty="0"/>
              <a:t>CALL </a:t>
            </a:r>
            <a:r>
              <a:rPr lang="ru-RU" altLang="ru-RU" dirty="0"/>
              <a:t>и </a:t>
            </a:r>
            <a:r>
              <a:rPr lang="en-US" altLang="ru-RU" dirty="0"/>
              <a:t>RETN - NEAR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04461" y="366207"/>
            <a:ext cx="585787" cy="365125"/>
          </a:xfrm>
        </p:spPr>
        <p:txBody>
          <a:bodyPr/>
          <a:lstStyle/>
          <a:p>
            <a:pPr>
              <a:defRPr/>
            </a:pPr>
            <a:fld id="{E9A62C84-EE7E-4DBE-A879-0944043782A9}" type="slidenum">
              <a:rPr/>
              <a:pPr>
                <a:defRPr/>
              </a:pPr>
              <a:t>159</a:t>
            </a:fld>
            <a:endParaRPr dirty="0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41317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3633298"/>
              </p:ext>
            </p:extLst>
          </p:nvPr>
        </p:nvGraphicFramePr>
        <p:xfrm>
          <a:off x="2267744" y="1611388"/>
          <a:ext cx="6120680" cy="3096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5140630" imgH="2721330" progId="Visio.Drawing.11">
                  <p:embed/>
                </p:oleObj>
              </mc:Choice>
              <mc:Fallback>
                <p:oleObj name="Visio" r:id="rId3" imgW="5140630" imgH="272133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1611388"/>
                        <a:ext cx="6120680" cy="30963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18" name="Объект 2"/>
          <p:cNvSpPr txBox="1">
            <a:spLocks/>
          </p:cNvSpPr>
          <p:nvPr/>
        </p:nvSpPr>
        <p:spPr bwMode="auto">
          <a:xfrm>
            <a:off x="203101" y="693343"/>
            <a:ext cx="8229600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eaLnBrk="1" hangingPunct="1"/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CALL</a:t>
            </a:r>
            <a:r>
              <a:rPr lang="ru-RU" altLang="ru-RU" sz="2000" b="1" dirty="0">
                <a:solidFill>
                  <a:srgbClr val="FF0000"/>
                </a:solidFill>
              </a:rPr>
              <a:t>, </a:t>
            </a:r>
            <a:r>
              <a:rPr lang="ru-RU" altLang="ru-RU" sz="2000" dirty="0"/>
              <a:t>в стек заносится адрес следующей команды после </a:t>
            </a:r>
            <a:r>
              <a:rPr lang="en-US" altLang="ru-RU" sz="2000" dirty="0"/>
              <a:t>CALL </a:t>
            </a:r>
            <a:r>
              <a:rPr lang="ru-RU" altLang="ru-RU" sz="2000" dirty="0"/>
              <a:t>в</a:t>
            </a:r>
            <a:r>
              <a:rPr lang="en-US" altLang="ru-RU" sz="2000" dirty="0"/>
              <a:t> (</a:t>
            </a:r>
            <a:r>
              <a:rPr lang="ru-RU" altLang="ru-RU" sz="2000" dirty="0"/>
              <a:t>у нас  - </a:t>
            </a:r>
            <a:r>
              <a:rPr lang="en-US" altLang="ru-RU" sz="2000" dirty="0"/>
              <a:t>IP +</a:t>
            </a:r>
            <a:r>
              <a:rPr lang="ru-RU" altLang="ru-RU" sz="2000" dirty="0"/>
              <a:t> </a:t>
            </a:r>
            <a:r>
              <a:rPr lang="en-US" altLang="ru-RU" sz="2000" dirty="0"/>
              <a:t>3), </a:t>
            </a:r>
            <a:r>
              <a:rPr lang="ru-RU" altLang="ru-RU" sz="2000" dirty="0"/>
              <a:t>а в регистр </a:t>
            </a:r>
            <a:r>
              <a:rPr lang="en-US" altLang="ru-RU" sz="2000" b="1" dirty="0">
                <a:solidFill>
                  <a:srgbClr val="FF0000"/>
                </a:solidFill>
              </a:rPr>
              <a:t>IP</a:t>
            </a:r>
            <a:r>
              <a:rPr lang="ru-RU" altLang="ru-RU" sz="2000" b="1" dirty="0">
                <a:solidFill>
                  <a:srgbClr val="FF0000"/>
                </a:solidFill>
              </a:rPr>
              <a:t> </a:t>
            </a:r>
            <a:r>
              <a:rPr lang="ru-RU" altLang="ru-RU" sz="2000" dirty="0"/>
              <a:t>заносится адрес </a:t>
            </a:r>
            <a:r>
              <a:rPr lang="ru-RU" altLang="ru-RU" sz="2000" u="sng" dirty="0"/>
              <a:t>процедуры</a:t>
            </a:r>
            <a:r>
              <a:rPr lang="ru-RU" altLang="ru-RU" sz="2000" dirty="0"/>
              <a:t> (</a:t>
            </a:r>
            <a:r>
              <a:rPr lang="en-US" altLang="ru-RU" sz="1800" b="1" dirty="0">
                <a:solidFill>
                  <a:srgbClr val="00B050"/>
                </a:solidFill>
              </a:rPr>
              <a:t>NPROC</a:t>
            </a:r>
            <a:r>
              <a:rPr lang="ru-RU" altLang="ru-RU" sz="2000" dirty="0"/>
              <a:t>) </a:t>
            </a:r>
            <a:r>
              <a:rPr lang="en-US" altLang="ru-RU" sz="2000" dirty="0"/>
              <a:t>,</a:t>
            </a:r>
            <a:r>
              <a:rPr lang="ru-RU" altLang="ru-RU" sz="2000" dirty="0"/>
              <a:t> что приводит с переходу в </a:t>
            </a:r>
            <a:r>
              <a:rPr lang="ru-RU" altLang="ru-RU" sz="2000" u="sng" dirty="0"/>
              <a:t>процедуру</a:t>
            </a:r>
            <a:r>
              <a:rPr lang="ru-RU" altLang="ru-RU" sz="2000" dirty="0"/>
              <a:t>.</a:t>
            </a:r>
          </a:p>
          <a:p>
            <a:pPr eaLnBrk="1" hangingPunct="1">
              <a:buNone/>
            </a:pPr>
            <a:endParaRPr lang="en-US" altLang="ru-RU" sz="2000" dirty="0"/>
          </a:p>
          <a:p>
            <a:pPr eaLnBrk="1" hangingPunct="1">
              <a:buFont typeface="Arial" pitchFamily="34" charset="0"/>
              <a:buNone/>
            </a:pPr>
            <a:endParaRPr lang="en-US" altLang="ru-RU" sz="2000" b="1" dirty="0">
              <a:solidFill>
                <a:srgbClr val="FF0000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53752" y="4581128"/>
            <a:ext cx="9036496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000" dirty="0"/>
              <a:t>Значение </a:t>
            </a:r>
            <a:r>
              <a:rPr lang="en-US" altLang="ru-RU" sz="2000" dirty="0"/>
              <a:t> </a:t>
            </a:r>
            <a:r>
              <a:rPr lang="ru-RU" altLang="ru-RU" sz="2000" dirty="0"/>
              <a:t>счетчика</a:t>
            </a:r>
            <a:r>
              <a:rPr lang="en-US" altLang="ru-RU" sz="2000" dirty="0"/>
              <a:t> SP</a:t>
            </a:r>
            <a:r>
              <a:rPr lang="ru-RU" altLang="ru-RU" sz="2000" dirty="0"/>
              <a:t> увеличивается на значение длины регистра </a:t>
            </a:r>
            <a:r>
              <a:rPr lang="en-US" altLang="ru-RU" sz="2000" b="1" dirty="0">
                <a:solidFill>
                  <a:srgbClr val="FF0000"/>
                </a:solidFill>
              </a:rPr>
              <a:t>IP</a:t>
            </a:r>
            <a:r>
              <a:rPr lang="ru-RU" altLang="ru-RU" sz="2000" dirty="0">
                <a:solidFill>
                  <a:srgbClr val="FF0000"/>
                </a:solidFill>
              </a:rPr>
              <a:t> </a:t>
            </a:r>
            <a:r>
              <a:rPr lang="ru-RU" altLang="ru-RU" sz="2000" dirty="0"/>
              <a:t>(</a:t>
            </a:r>
            <a:r>
              <a:rPr lang="en-US" altLang="ru-RU" sz="2000" dirty="0"/>
              <a:t>SP</a:t>
            </a:r>
            <a:r>
              <a:rPr lang="ru-RU" altLang="ru-RU" sz="2000" dirty="0"/>
              <a:t>+</a:t>
            </a:r>
            <a:r>
              <a:rPr lang="en-US" altLang="ru-RU" sz="2000" dirty="0"/>
              <a:t>2</a:t>
            </a:r>
            <a:r>
              <a:rPr lang="ru-RU" altLang="ru-RU" sz="2000" dirty="0"/>
              <a:t>):</a:t>
            </a:r>
            <a:endParaRPr lang="en-US" altLang="ru-RU" sz="2000" dirty="0"/>
          </a:p>
          <a:p>
            <a:pPr marL="342900" indent="-342900" eaLnBrk="1" hangingPunct="1"/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RETN</a:t>
            </a:r>
            <a:r>
              <a:rPr lang="en-US" altLang="ru-RU" sz="2000" dirty="0"/>
              <a:t> </a:t>
            </a:r>
            <a:r>
              <a:rPr lang="ru-RU" altLang="ru-RU" sz="2000" dirty="0"/>
              <a:t>адрес возврата считывается из стека в регистр </a:t>
            </a:r>
            <a:r>
              <a:rPr lang="en-US" altLang="ru-RU" sz="2000" b="1" dirty="0">
                <a:solidFill>
                  <a:srgbClr val="FF0000"/>
                </a:solidFill>
              </a:rPr>
              <a:t>IP</a:t>
            </a:r>
            <a:r>
              <a:rPr lang="ru-RU" altLang="ru-RU" sz="2000" dirty="0"/>
              <a:t>, что автоматически приводит к возврату  в точку программы после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CALL</a:t>
            </a:r>
            <a:r>
              <a:rPr lang="en-US" altLang="ru-RU" sz="2000" dirty="0"/>
              <a:t>.</a:t>
            </a:r>
            <a:r>
              <a:rPr lang="ru-RU" altLang="ru-RU" sz="2000" b="1" dirty="0">
                <a:solidFill>
                  <a:srgbClr val="FF0000"/>
                </a:solidFill>
              </a:rPr>
              <a:t> </a:t>
            </a:r>
            <a:endParaRPr lang="en-US" alt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9334" y="1844824"/>
            <a:ext cx="19343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ru-RU" sz="2000" b="1" dirty="0">
                <a:solidFill>
                  <a:srgbClr val="FF0000"/>
                </a:solidFill>
              </a:rPr>
              <a:t>CALL</a:t>
            </a:r>
            <a:r>
              <a:rPr lang="en-US" altLang="ru-RU" dirty="0"/>
              <a:t> </a:t>
            </a:r>
            <a:r>
              <a:rPr lang="en-US" altLang="ru-RU" b="1" dirty="0">
                <a:solidFill>
                  <a:srgbClr val="00B050"/>
                </a:solidFill>
              </a:rPr>
              <a:t>NPROC</a:t>
            </a:r>
          </a:p>
          <a:p>
            <a:pPr eaLnBrk="1" hangingPunct="1">
              <a:buNone/>
            </a:pPr>
            <a:r>
              <a:rPr lang="en-US" altLang="ru-RU" dirty="0"/>
              <a:t>…</a:t>
            </a:r>
          </a:p>
          <a:p>
            <a:pPr eaLnBrk="1" hangingPunct="1">
              <a:buNone/>
            </a:pPr>
            <a:r>
              <a:rPr lang="en-US" altLang="ru-RU" dirty="0"/>
              <a:t>NPROC</a:t>
            </a:r>
            <a:r>
              <a:rPr lang="en-US" altLang="ru-RU" b="1" dirty="0">
                <a:solidFill>
                  <a:srgbClr val="00B050"/>
                </a:solidFill>
              </a:rPr>
              <a:t> PROC</a:t>
            </a:r>
          </a:p>
          <a:p>
            <a:pPr eaLnBrk="1" hangingPunct="1">
              <a:buNone/>
            </a:pPr>
            <a:r>
              <a:rPr lang="en-US" altLang="ru-RU" dirty="0"/>
              <a:t>…</a:t>
            </a:r>
          </a:p>
          <a:p>
            <a:pPr eaLnBrk="1" hangingPunct="1">
              <a:buFont typeface="Arial" pitchFamily="34" charset="0"/>
              <a:buNone/>
            </a:pPr>
            <a:r>
              <a:rPr lang="en-US" altLang="ru-RU" sz="2000" b="1" dirty="0">
                <a:solidFill>
                  <a:srgbClr val="FF0000"/>
                </a:solidFill>
              </a:rPr>
              <a:t>RETN</a:t>
            </a:r>
          </a:p>
          <a:p>
            <a:pPr eaLnBrk="1" hangingPunct="1">
              <a:buNone/>
            </a:pPr>
            <a:r>
              <a:rPr lang="en-US" altLang="ru-RU" dirty="0"/>
              <a:t>NPROC</a:t>
            </a:r>
            <a:r>
              <a:rPr lang="en-US" altLang="ru-RU" b="1" dirty="0">
                <a:solidFill>
                  <a:srgbClr val="00B050"/>
                </a:solidFill>
              </a:rPr>
              <a:t> </a:t>
            </a:r>
            <a:r>
              <a:rPr lang="en-US" altLang="ru-RU" dirty="0"/>
              <a:t>ENDP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1475656" y="6165304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22167866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259632" y="-99392"/>
            <a:ext cx="6264696" cy="635000"/>
          </a:xfrm>
        </p:spPr>
        <p:txBody>
          <a:bodyPr/>
          <a:lstStyle/>
          <a:p>
            <a:r>
              <a:rPr lang="ru-RU" altLang="ru-RU" sz="3600" dirty="0"/>
              <a:t>Софт дисциплины СП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0" y="548680"/>
            <a:ext cx="9144000" cy="5616624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400" u="sng" dirty="0"/>
              <a:t>Справочники</a:t>
            </a:r>
            <a:r>
              <a:rPr lang="ru-RU" altLang="ru-RU" sz="2400" dirty="0"/>
              <a:t> (1ЛР): </a:t>
            </a:r>
            <a:r>
              <a:rPr lang="en-US" sz="2800" u="sng" dirty="0"/>
              <a:t>Tech Help</a:t>
            </a:r>
            <a:r>
              <a:rPr lang="en-US" sz="2800" dirty="0"/>
              <a:t>  (</a:t>
            </a:r>
            <a:r>
              <a:rPr lang="en-US" sz="2800" dirty="0">
                <a:hlinkClick r:id="rId2" action="ppaction://hlinksldjump"/>
              </a:rPr>
              <a:t>help4</a:t>
            </a:r>
            <a:r>
              <a:rPr lang="ru-RU" sz="2800" dirty="0"/>
              <a:t>.</a:t>
            </a:r>
            <a:r>
              <a:rPr lang="en-US" sz="2800" dirty="0"/>
              <a:t>exe, </a:t>
            </a:r>
            <a:r>
              <a:rPr lang="en-US" sz="2800" dirty="0">
                <a:hlinkClick r:id="rId3" action="ppaction://hlinksldjump"/>
              </a:rPr>
              <a:t>help5</a:t>
            </a:r>
            <a:r>
              <a:rPr lang="ru-RU" sz="2800" dirty="0"/>
              <a:t> .</a:t>
            </a:r>
            <a:r>
              <a:rPr lang="en-US" sz="2800" dirty="0"/>
              <a:t>exe, </a:t>
            </a:r>
            <a:r>
              <a:rPr lang="en-US" sz="2800" dirty="0">
                <a:hlinkClick r:id="rId4" action="ppaction://hlinksldjump"/>
              </a:rPr>
              <a:t>help6</a:t>
            </a:r>
            <a:r>
              <a:rPr lang="ru-RU" sz="2800" dirty="0"/>
              <a:t> .</a:t>
            </a:r>
            <a:r>
              <a:rPr lang="en-US" sz="2800" dirty="0"/>
              <a:t>exe)</a:t>
            </a:r>
            <a:r>
              <a:rPr lang="ru-RU" sz="2800" dirty="0"/>
              <a:t> – есть на сайте, </a:t>
            </a:r>
            <a:r>
              <a:rPr lang="en-US" sz="2800" dirty="0"/>
              <a:t>Windows online/offline Help.</a:t>
            </a:r>
            <a:endParaRPr lang="ru-RU" sz="2800" dirty="0"/>
          </a:p>
          <a:p>
            <a:pPr marL="0" indent="0">
              <a:buNone/>
            </a:pPr>
            <a:r>
              <a:rPr lang="ru-RU" altLang="ru-RU" sz="2400" u="sng" dirty="0"/>
              <a:t>Программирование</a:t>
            </a:r>
            <a:r>
              <a:rPr lang="ru-RU" altLang="ru-RU" sz="2400" dirty="0"/>
              <a:t> КФ (ЛР № 2)  (</a:t>
            </a:r>
            <a:r>
              <a:rPr lang="en-US" altLang="ru-RU" sz="2400" u="sng" dirty="0"/>
              <a:t>BE </a:t>
            </a:r>
            <a:r>
              <a:rPr lang="ru-RU" altLang="ru-RU" sz="2400" u="sng" dirty="0"/>
              <a:t>и </a:t>
            </a:r>
            <a:r>
              <a:rPr lang="en-US" altLang="ru-RU" sz="2400" u="sng" dirty="0"/>
              <a:t>CHOICE</a:t>
            </a:r>
            <a:r>
              <a:rPr lang="ru-RU" altLang="ru-RU" sz="2400" dirty="0"/>
              <a:t>)</a:t>
            </a:r>
          </a:p>
          <a:p>
            <a:pPr marL="0" indent="0">
              <a:buNone/>
            </a:pPr>
            <a:r>
              <a:rPr lang="ru-RU" altLang="ru-RU" sz="2400" dirty="0"/>
              <a:t>(</a:t>
            </a:r>
            <a:r>
              <a:rPr lang="en-US" altLang="ru-RU" sz="2400" dirty="0"/>
              <a:t>CMD.EXE </a:t>
            </a:r>
            <a:r>
              <a:rPr lang="ru-RU" altLang="ru-RU" sz="2400" dirty="0"/>
              <a:t>и </a:t>
            </a:r>
            <a:r>
              <a:rPr lang="en-US" altLang="ru-RU" sz="2400" dirty="0"/>
              <a:t>FAR </a:t>
            </a:r>
            <a:r>
              <a:rPr lang="ru-RU" altLang="ru-RU" sz="2400" dirty="0"/>
              <a:t>и </a:t>
            </a:r>
            <a:r>
              <a:rPr lang="en-US" altLang="ru-RU" sz="2400" dirty="0"/>
              <a:t> VC (</a:t>
            </a:r>
            <a:r>
              <a:rPr lang="ru-RU" altLang="ru-RU" sz="2400" dirty="0"/>
              <a:t>см. архив </a:t>
            </a:r>
            <a:r>
              <a:rPr lang="en-US" altLang="ru-RU" sz="2400" dirty="0">
                <a:hlinkClick r:id="rId5" action="ppaction://hlinksldjump"/>
              </a:rPr>
              <a:t>TASM3.ZIP </a:t>
            </a:r>
            <a:r>
              <a:rPr lang="en-US" altLang="ru-RU" sz="2400" dirty="0"/>
              <a:t>– </a:t>
            </a:r>
            <a:r>
              <a:rPr lang="ru-RU" altLang="ru-RU" sz="2400" dirty="0"/>
              <a:t>3ЛР</a:t>
            </a:r>
            <a:r>
              <a:rPr lang="en-US" altLang="ru-RU" sz="2400" dirty="0"/>
              <a:t>)</a:t>
            </a:r>
            <a:endParaRPr lang="ru-RU" altLang="ru-RU" sz="2400" dirty="0"/>
          </a:p>
          <a:p>
            <a:pPr marL="0" indent="0">
              <a:buNone/>
            </a:pPr>
            <a:r>
              <a:rPr lang="en-US" altLang="ru-RU" sz="2400" u="sng" dirty="0"/>
              <a:t>DOSBox v.7.4</a:t>
            </a:r>
            <a:r>
              <a:rPr lang="ru-RU" altLang="ru-RU" sz="2400" dirty="0"/>
              <a:t>)</a:t>
            </a:r>
            <a:r>
              <a:rPr lang="en-US" altLang="ru-RU" sz="2400" dirty="0"/>
              <a:t> – </a:t>
            </a:r>
            <a:r>
              <a:rPr lang="ru-RU" altLang="ru-RU" sz="2400" dirty="0"/>
              <a:t>есть на сайте</a:t>
            </a:r>
          </a:p>
          <a:p>
            <a:pPr marL="0" indent="0">
              <a:buNone/>
            </a:pPr>
            <a:r>
              <a:rPr lang="ru-RU" altLang="ru-RU" sz="2400" u="sng" dirty="0"/>
              <a:t>Программирование</a:t>
            </a:r>
            <a:r>
              <a:rPr lang="ru-RU" altLang="ru-RU" sz="2400" dirty="0"/>
              <a:t> на Ассемблере (ЛР № 3-9)</a:t>
            </a:r>
            <a:r>
              <a:rPr lang="en-US" altLang="ru-RU" sz="2400" dirty="0"/>
              <a:t>: </a:t>
            </a:r>
            <a:endParaRPr lang="ru-RU" altLang="ru-RU" sz="2400" dirty="0"/>
          </a:p>
          <a:p>
            <a:r>
              <a:rPr lang="en-US" altLang="ru-RU" sz="2400" dirty="0">
                <a:hlinkClick r:id="rId5" action="ppaction://hlinksldjump"/>
              </a:rPr>
              <a:t>TASM </a:t>
            </a:r>
            <a:r>
              <a:rPr lang="en-US" altLang="ru-RU" sz="2400" dirty="0"/>
              <a:t>3.0 </a:t>
            </a:r>
            <a:r>
              <a:rPr lang="ru-RU" altLang="ru-RU" sz="2400" dirty="0"/>
              <a:t>и выше</a:t>
            </a:r>
            <a:r>
              <a:rPr lang="en-US" altLang="ru-RU" sz="2400" dirty="0"/>
              <a:t> – </a:t>
            </a:r>
            <a:r>
              <a:rPr lang="ru-RU" altLang="ru-RU" sz="2400" dirty="0"/>
              <a:t>есть на сайте</a:t>
            </a:r>
          </a:p>
          <a:p>
            <a:r>
              <a:rPr lang="en-US" altLang="ru-RU" sz="2400" u="sng" dirty="0"/>
              <a:t>QC v. 2.5 </a:t>
            </a:r>
            <a:r>
              <a:rPr lang="ru-RU" altLang="ru-RU" sz="2400" u="sng" dirty="0"/>
              <a:t> </a:t>
            </a:r>
            <a:r>
              <a:rPr lang="en-US" altLang="ru-RU" sz="2400" dirty="0"/>
              <a:t>– </a:t>
            </a:r>
            <a:r>
              <a:rPr lang="ru-RU" altLang="ru-RU" sz="2400" dirty="0"/>
              <a:t>есть на сайте</a:t>
            </a:r>
          </a:p>
          <a:p>
            <a:r>
              <a:rPr lang="ru-RU" altLang="ru-RU" sz="2400" dirty="0"/>
              <a:t>Вспомогательные </a:t>
            </a:r>
            <a:r>
              <a:rPr lang="ru-RU" altLang="ru-RU" sz="2400" u="sng" dirty="0"/>
              <a:t>утилиты</a:t>
            </a:r>
            <a:r>
              <a:rPr lang="ru-RU" altLang="ru-RU" sz="2400" dirty="0"/>
              <a:t>, которые есть на сайте (</a:t>
            </a:r>
            <a:r>
              <a:rPr lang="en-US" altLang="ru-RU" sz="2400" u="sng" dirty="0"/>
              <a:t>mem.exe</a:t>
            </a:r>
            <a:r>
              <a:rPr lang="en-US" altLang="ru-RU" sz="2400" dirty="0"/>
              <a:t> </a:t>
            </a:r>
            <a:r>
              <a:rPr lang="ru-RU" altLang="ru-RU" sz="2400" dirty="0"/>
              <a:t>и др.).</a:t>
            </a:r>
          </a:p>
          <a:p>
            <a:pPr marL="0" indent="0">
              <a:buNone/>
            </a:pPr>
            <a:r>
              <a:rPr lang="ru-RU" altLang="ru-RU" sz="2400" u="sng" dirty="0"/>
              <a:t>Контроль</a:t>
            </a:r>
            <a:r>
              <a:rPr lang="ru-RU" altLang="ru-RU" sz="2400" dirty="0"/>
              <a:t> знаний – программа тестирования по ЛР </a:t>
            </a:r>
            <a:r>
              <a:rPr lang="en-US" altLang="ru-RU" sz="2400" dirty="0"/>
              <a:t>– </a:t>
            </a:r>
            <a:r>
              <a:rPr lang="ru-RU" altLang="ru-RU" sz="2400" dirty="0"/>
              <a:t>есть на сайте</a:t>
            </a:r>
          </a:p>
          <a:p>
            <a:pPr marL="0" indent="0">
              <a:buNone/>
            </a:pPr>
            <a:r>
              <a:rPr lang="ru-RU" altLang="ru-RU" sz="2800" dirty="0">
                <a:solidFill>
                  <a:srgbClr val="FF0000"/>
                </a:solidFill>
              </a:rPr>
              <a:t>Использование других версий СП Ассемблера не рекомендуется!!! – </a:t>
            </a:r>
            <a:r>
              <a:rPr lang="ru-RU" altLang="ru-RU" sz="2800" b="1" dirty="0">
                <a:solidFill>
                  <a:srgbClr val="FF0000"/>
                </a:solidFill>
              </a:rPr>
              <a:t>Должно работать в Дисплейном зале</a:t>
            </a:r>
          </a:p>
          <a:p>
            <a:pPr marL="0" indent="0">
              <a:buNone/>
            </a:pP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600105246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1568885" y="44624"/>
            <a:ext cx="6099459" cy="70643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ru-RU" altLang="ru-RU" dirty="0"/>
              <a:t>Стек (Команды </a:t>
            </a:r>
            <a:r>
              <a:rPr lang="en-US" altLang="ru-RU" dirty="0"/>
              <a:t>CALL </a:t>
            </a:r>
            <a:r>
              <a:rPr lang="ru-RU" altLang="ru-RU" dirty="0"/>
              <a:t>и </a:t>
            </a:r>
            <a:r>
              <a:rPr lang="en-US" altLang="ru-RU" dirty="0"/>
              <a:t>RETF - FAR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66117"/>
            <a:ext cx="585787" cy="365125"/>
          </a:xfrm>
        </p:spPr>
        <p:txBody>
          <a:bodyPr/>
          <a:lstStyle/>
          <a:p>
            <a:pPr>
              <a:defRPr/>
            </a:pPr>
            <a:fld id="{E9A62C84-EE7E-4DBE-A879-0944043782A9}" type="slidenum">
              <a:rPr/>
              <a:pPr>
                <a:defRPr/>
              </a:pPr>
              <a:t>160</a:t>
            </a:fld>
            <a:endParaRPr dirty="0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41317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163538"/>
              </p:ext>
            </p:extLst>
          </p:nvPr>
        </p:nvGraphicFramePr>
        <p:xfrm>
          <a:off x="2646759" y="2132856"/>
          <a:ext cx="6419850" cy="274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5378077" imgH="3268620" progId="Visio.Drawing.11">
                  <p:embed/>
                </p:oleObj>
              </mc:Choice>
              <mc:Fallback>
                <p:oleObj name="Visio" r:id="rId3" imgW="5378077" imgH="32686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6759" y="2132856"/>
                        <a:ext cx="6419850" cy="274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18" name="Объект 2"/>
          <p:cNvSpPr txBox="1">
            <a:spLocks/>
          </p:cNvSpPr>
          <p:nvPr/>
        </p:nvSpPr>
        <p:spPr bwMode="auto">
          <a:xfrm>
            <a:off x="203101" y="548680"/>
            <a:ext cx="8229600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eaLnBrk="1" hangingPunct="1"/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CALL</a:t>
            </a:r>
            <a:r>
              <a:rPr lang="ru-RU" altLang="ru-RU" sz="2000" b="1" dirty="0">
                <a:solidFill>
                  <a:srgbClr val="FF0000"/>
                </a:solidFill>
              </a:rPr>
              <a:t>, </a:t>
            </a:r>
            <a:r>
              <a:rPr lang="ru-RU" altLang="ru-RU" sz="2000" dirty="0"/>
              <a:t>в стек заносится адрес следующей команды после </a:t>
            </a:r>
            <a:r>
              <a:rPr lang="en-US" altLang="ru-RU" sz="2000" b="1" dirty="0">
                <a:solidFill>
                  <a:srgbClr val="FF0000"/>
                </a:solidFill>
              </a:rPr>
              <a:t>CALL</a:t>
            </a:r>
            <a:r>
              <a:rPr lang="en-US" altLang="ru-RU" sz="2000" dirty="0"/>
              <a:t> </a:t>
            </a:r>
            <a:r>
              <a:rPr lang="ru-RU" altLang="ru-RU" sz="2000" dirty="0"/>
              <a:t>в</a:t>
            </a:r>
            <a:r>
              <a:rPr lang="en-US" altLang="ru-RU" sz="2000" dirty="0"/>
              <a:t> (</a:t>
            </a:r>
            <a:r>
              <a:rPr lang="ru-RU" altLang="ru-RU" sz="2000" dirty="0"/>
              <a:t>у нас  - </a:t>
            </a:r>
            <a:r>
              <a:rPr lang="en-US" altLang="ru-RU" sz="2000" dirty="0"/>
              <a:t>IP +</a:t>
            </a:r>
            <a:r>
              <a:rPr lang="ru-RU" altLang="ru-RU" sz="2000" dirty="0"/>
              <a:t> </a:t>
            </a:r>
            <a:r>
              <a:rPr lang="en-US" altLang="ru-RU" sz="2000" dirty="0"/>
              <a:t>3) </a:t>
            </a:r>
            <a:r>
              <a:rPr lang="ru-RU" altLang="ru-RU" sz="2000" dirty="0"/>
              <a:t>и значение сегментного регистра кода (</a:t>
            </a:r>
            <a:r>
              <a:rPr lang="en-US" altLang="ru-RU" sz="2000" b="1" dirty="0">
                <a:solidFill>
                  <a:srgbClr val="FF0000"/>
                </a:solidFill>
              </a:rPr>
              <a:t>CS</a:t>
            </a:r>
            <a:r>
              <a:rPr lang="ru-RU" altLang="ru-RU" sz="2000" dirty="0"/>
              <a:t>)</a:t>
            </a:r>
            <a:r>
              <a:rPr lang="en-US" altLang="ru-RU" sz="2000" dirty="0"/>
              <a:t> –</a:t>
            </a:r>
            <a:r>
              <a:rPr lang="ru-RU" altLang="ru-RU" sz="2000" dirty="0"/>
              <a:t> </a:t>
            </a:r>
            <a:r>
              <a:rPr lang="en-US" altLang="ru-RU" sz="2000" b="1" dirty="0">
                <a:solidFill>
                  <a:srgbClr val="FF0000"/>
                </a:solidFill>
              </a:rPr>
              <a:t>FAR </a:t>
            </a:r>
            <a:r>
              <a:rPr lang="ru-RU" altLang="ru-RU" sz="2000" b="1" dirty="0">
                <a:solidFill>
                  <a:srgbClr val="FF0000"/>
                </a:solidFill>
              </a:rPr>
              <a:t>адрес</a:t>
            </a:r>
            <a:r>
              <a:rPr lang="en-US" altLang="ru-RU" sz="2000" b="1" dirty="0">
                <a:solidFill>
                  <a:srgbClr val="FF0000"/>
                </a:solidFill>
              </a:rPr>
              <a:t>!!!</a:t>
            </a:r>
            <a:r>
              <a:rPr lang="en-US" altLang="ru-RU" sz="2000" dirty="0"/>
              <a:t> , </a:t>
            </a:r>
            <a:r>
              <a:rPr lang="ru-RU" altLang="ru-RU" sz="2000" dirty="0"/>
              <a:t>а в регистр </a:t>
            </a:r>
            <a:r>
              <a:rPr lang="en-US" altLang="ru-RU" sz="2000" b="1" dirty="0">
                <a:solidFill>
                  <a:srgbClr val="FF0000"/>
                </a:solidFill>
              </a:rPr>
              <a:t>IP</a:t>
            </a:r>
            <a:r>
              <a:rPr lang="ru-RU" altLang="ru-RU" sz="2000" b="1" dirty="0">
                <a:solidFill>
                  <a:srgbClr val="FF0000"/>
                </a:solidFill>
              </a:rPr>
              <a:t> </a:t>
            </a:r>
            <a:r>
              <a:rPr lang="ru-RU" altLang="ru-RU" sz="2000" dirty="0"/>
              <a:t>заносится адрес </a:t>
            </a:r>
            <a:r>
              <a:rPr lang="ru-RU" altLang="ru-RU" sz="2000" u="sng" dirty="0"/>
              <a:t>процедуры</a:t>
            </a:r>
            <a:r>
              <a:rPr lang="ru-RU" altLang="ru-RU" sz="2000" dirty="0"/>
              <a:t> (</a:t>
            </a:r>
            <a:r>
              <a:rPr lang="en-US" altLang="ru-RU" sz="1800" b="1" dirty="0">
                <a:solidFill>
                  <a:srgbClr val="00B050"/>
                </a:solidFill>
              </a:rPr>
              <a:t>FPROC</a:t>
            </a:r>
            <a:r>
              <a:rPr lang="ru-RU" altLang="ru-RU" sz="2000" dirty="0"/>
              <a:t>) </a:t>
            </a:r>
            <a:r>
              <a:rPr lang="en-US" altLang="ru-RU" sz="2000" dirty="0"/>
              <a:t>,</a:t>
            </a:r>
            <a:r>
              <a:rPr lang="ru-RU" altLang="ru-RU" sz="2000" dirty="0"/>
              <a:t> что приводит с переходу в </a:t>
            </a:r>
            <a:r>
              <a:rPr lang="ru-RU" altLang="ru-RU" sz="2000" u="sng" dirty="0"/>
              <a:t>процедуру</a:t>
            </a:r>
            <a:r>
              <a:rPr lang="ru-RU" altLang="ru-RU" sz="2000" dirty="0"/>
              <a:t>. Значение </a:t>
            </a:r>
            <a:r>
              <a:rPr lang="en-US" altLang="ru-RU" sz="2000" dirty="0"/>
              <a:t> </a:t>
            </a:r>
            <a:r>
              <a:rPr lang="ru-RU" altLang="ru-RU" sz="2000" dirty="0"/>
              <a:t>счетчика стека</a:t>
            </a:r>
            <a:r>
              <a:rPr lang="en-US" altLang="ru-RU" sz="2000" dirty="0"/>
              <a:t> SP</a:t>
            </a:r>
            <a:r>
              <a:rPr lang="ru-RU" altLang="ru-RU" sz="2000" dirty="0"/>
              <a:t> увеличивается на значение длин регистров </a:t>
            </a:r>
            <a:r>
              <a:rPr lang="en-US" altLang="ru-RU" sz="2000" b="1" dirty="0">
                <a:solidFill>
                  <a:srgbClr val="FF0000"/>
                </a:solidFill>
              </a:rPr>
              <a:t>IP </a:t>
            </a:r>
            <a:r>
              <a:rPr lang="ru-RU" altLang="ru-RU" sz="2000" b="1" dirty="0">
                <a:solidFill>
                  <a:srgbClr val="FF0000"/>
                </a:solidFill>
              </a:rPr>
              <a:t>и </a:t>
            </a:r>
            <a:r>
              <a:rPr lang="en-US" altLang="ru-RU" sz="2000" b="1" dirty="0">
                <a:solidFill>
                  <a:srgbClr val="FF0000"/>
                </a:solidFill>
              </a:rPr>
              <a:t>CS </a:t>
            </a:r>
            <a:r>
              <a:rPr lang="en-US" altLang="ru-RU" sz="2000" dirty="0"/>
              <a:t>SP</a:t>
            </a:r>
            <a:r>
              <a:rPr lang="ru-RU" altLang="ru-RU" sz="2000" dirty="0"/>
              <a:t> + 4):</a:t>
            </a:r>
            <a:endParaRPr lang="en-US" altLang="ru-RU" sz="2000" dirty="0"/>
          </a:p>
          <a:p>
            <a:pPr marL="342900" indent="-342900" eaLnBrk="1" hangingPunct="1"/>
            <a:endParaRPr lang="ru-RU" altLang="ru-RU" sz="2000" dirty="0"/>
          </a:p>
          <a:p>
            <a:pPr eaLnBrk="1" hangingPunct="1">
              <a:buNone/>
            </a:pPr>
            <a:endParaRPr lang="en-US" altLang="ru-RU" sz="2000" dirty="0"/>
          </a:p>
          <a:p>
            <a:pPr eaLnBrk="1" hangingPunct="1">
              <a:buFont typeface="Arial" pitchFamily="34" charset="0"/>
              <a:buNone/>
            </a:pPr>
            <a:endParaRPr lang="en-US" altLang="ru-RU" sz="2000" b="1" dirty="0">
              <a:solidFill>
                <a:srgbClr val="FF0000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0" y="4164762"/>
            <a:ext cx="9036496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eaLnBrk="1" hangingPunct="1"/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RETF</a:t>
            </a:r>
            <a:r>
              <a:rPr lang="en-US" altLang="ru-RU" sz="2000" dirty="0"/>
              <a:t> </a:t>
            </a:r>
            <a:r>
              <a:rPr lang="ru-RU" altLang="ru-RU" sz="2000" dirty="0"/>
              <a:t>адрес возврата считывается из стека в регистр </a:t>
            </a:r>
            <a:r>
              <a:rPr lang="en-US" altLang="ru-RU" sz="2000" b="1" dirty="0">
                <a:solidFill>
                  <a:srgbClr val="FF0000"/>
                </a:solidFill>
              </a:rPr>
              <a:t>IP</a:t>
            </a:r>
            <a:r>
              <a:rPr lang="ru-RU" altLang="ru-RU" sz="2000" dirty="0"/>
              <a:t> и регистр </a:t>
            </a:r>
            <a:r>
              <a:rPr lang="en-US" altLang="ru-RU" sz="2000" b="1" dirty="0">
                <a:solidFill>
                  <a:srgbClr val="FF0000"/>
                </a:solidFill>
              </a:rPr>
              <a:t>CS </a:t>
            </a:r>
            <a:r>
              <a:rPr lang="en-US" altLang="ru-RU" sz="2000" dirty="0"/>
              <a:t>–</a:t>
            </a:r>
            <a:r>
              <a:rPr lang="ru-RU" altLang="ru-RU" sz="2000" dirty="0"/>
              <a:t> </a:t>
            </a:r>
            <a:r>
              <a:rPr lang="en-US" altLang="ru-RU" sz="2000" b="1" dirty="0">
                <a:solidFill>
                  <a:srgbClr val="FF0000"/>
                </a:solidFill>
              </a:rPr>
              <a:t>FAR </a:t>
            </a:r>
            <a:r>
              <a:rPr lang="ru-RU" altLang="ru-RU" sz="2000" b="1" dirty="0">
                <a:solidFill>
                  <a:srgbClr val="FF0000"/>
                </a:solidFill>
              </a:rPr>
              <a:t>адрес</a:t>
            </a:r>
            <a:r>
              <a:rPr lang="en-US" altLang="ru-RU" sz="2000" b="1" dirty="0">
                <a:solidFill>
                  <a:srgbClr val="FF0000"/>
                </a:solidFill>
              </a:rPr>
              <a:t>!!!</a:t>
            </a:r>
            <a:r>
              <a:rPr lang="en-US" altLang="ru-RU" sz="2000" dirty="0"/>
              <a:t> </a:t>
            </a:r>
            <a:r>
              <a:rPr lang="ru-RU" altLang="ru-RU" sz="2000" dirty="0"/>
              <a:t>, что автоматически приводит к возврату  в точку программы после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CALL</a:t>
            </a:r>
            <a:r>
              <a:rPr lang="en-US" altLang="ru-RU" sz="2000" dirty="0"/>
              <a:t>.</a:t>
            </a:r>
            <a:endParaRPr lang="ru-RU" altLang="ru-RU" sz="2000" dirty="0"/>
          </a:p>
          <a:p>
            <a:pPr marL="342900" indent="-342900" eaLnBrk="1" hangingPunct="1"/>
            <a:r>
              <a:rPr lang="ru-RU" altLang="ru-RU" sz="2000" dirty="0"/>
              <a:t>Значение </a:t>
            </a:r>
            <a:r>
              <a:rPr lang="en-US" altLang="ru-RU" sz="2000" dirty="0"/>
              <a:t> </a:t>
            </a:r>
            <a:r>
              <a:rPr lang="ru-RU" altLang="ru-RU" sz="2000" dirty="0"/>
              <a:t>счетчика стека</a:t>
            </a:r>
            <a:r>
              <a:rPr lang="en-US" altLang="ru-RU" sz="2000" dirty="0"/>
              <a:t> SP</a:t>
            </a:r>
            <a:r>
              <a:rPr lang="ru-RU" altLang="ru-RU" sz="2000" dirty="0"/>
              <a:t> уменьшается на значение длины регистра </a:t>
            </a:r>
            <a:r>
              <a:rPr lang="en-US" altLang="ru-RU" sz="2000" b="1" dirty="0">
                <a:solidFill>
                  <a:srgbClr val="FF0000"/>
                </a:solidFill>
              </a:rPr>
              <a:t>IP </a:t>
            </a:r>
            <a:r>
              <a:rPr lang="ru-RU" altLang="ru-RU" sz="2000" b="1" dirty="0">
                <a:solidFill>
                  <a:srgbClr val="FF0000"/>
                </a:solidFill>
              </a:rPr>
              <a:t>и </a:t>
            </a:r>
            <a:r>
              <a:rPr lang="en-US" altLang="ru-RU" sz="2000" b="1" dirty="0">
                <a:solidFill>
                  <a:srgbClr val="FF0000"/>
                </a:solidFill>
              </a:rPr>
              <a:t>CS </a:t>
            </a:r>
            <a:r>
              <a:rPr lang="ru-RU" altLang="ru-RU" sz="2000" b="1" dirty="0"/>
              <a:t>(</a:t>
            </a:r>
            <a:r>
              <a:rPr lang="en-US" altLang="ru-RU" sz="2000" dirty="0"/>
              <a:t>SP</a:t>
            </a:r>
            <a:r>
              <a:rPr lang="ru-RU" altLang="ru-RU" sz="2000" dirty="0"/>
              <a:t> - 4):</a:t>
            </a:r>
            <a:r>
              <a:rPr lang="ru-RU" altLang="ru-RU" sz="2000" b="1" dirty="0">
                <a:solidFill>
                  <a:srgbClr val="FF0000"/>
                </a:solidFill>
              </a:rPr>
              <a:t> </a:t>
            </a:r>
            <a:endParaRPr lang="en-US" alt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628" y="2348880"/>
            <a:ext cx="222242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ru-RU" sz="2000" b="1" dirty="0">
                <a:solidFill>
                  <a:srgbClr val="FF0000"/>
                </a:solidFill>
              </a:rPr>
              <a:t>CALL</a:t>
            </a:r>
            <a:r>
              <a:rPr lang="en-US" altLang="ru-RU" dirty="0"/>
              <a:t> </a:t>
            </a:r>
            <a:r>
              <a:rPr lang="en-US" altLang="ru-RU" b="1" u="sng" dirty="0"/>
              <a:t>FAR PTR </a:t>
            </a:r>
            <a:r>
              <a:rPr lang="en-US" altLang="ru-RU" b="1" dirty="0">
                <a:solidFill>
                  <a:srgbClr val="00B050"/>
                </a:solidFill>
              </a:rPr>
              <a:t>FPROC</a:t>
            </a:r>
          </a:p>
          <a:p>
            <a:pPr eaLnBrk="1" hangingPunct="1">
              <a:buNone/>
            </a:pPr>
            <a:r>
              <a:rPr lang="en-US" altLang="ru-RU" dirty="0"/>
              <a:t>…</a:t>
            </a:r>
          </a:p>
          <a:p>
            <a:pPr eaLnBrk="1" hangingPunct="1">
              <a:buNone/>
            </a:pPr>
            <a:r>
              <a:rPr lang="en-US" altLang="ru-RU" dirty="0"/>
              <a:t>FPROC</a:t>
            </a:r>
            <a:r>
              <a:rPr lang="en-US" altLang="ru-RU" b="1" dirty="0">
                <a:solidFill>
                  <a:srgbClr val="00B050"/>
                </a:solidFill>
              </a:rPr>
              <a:t> PROC</a:t>
            </a:r>
          </a:p>
          <a:p>
            <a:pPr eaLnBrk="1" hangingPunct="1">
              <a:buNone/>
            </a:pPr>
            <a:r>
              <a:rPr lang="en-US" altLang="ru-RU" dirty="0"/>
              <a:t>…</a:t>
            </a:r>
          </a:p>
          <a:p>
            <a:pPr eaLnBrk="1" hangingPunct="1">
              <a:buFont typeface="Arial" pitchFamily="34" charset="0"/>
              <a:buNone/>
            </a:pPr>
            <a:r>
              <a:rPr lang="en-US" altLang="ru-RU" sz="2000" b="1" dirty="0">
                <a:solidFill>
                  <a:srgbClr val="FF0000"/>
                </a:solidFill>
              </a:rPr>
              <a:t>RETF</a:t>
            </a:r>
          </a:p>
          <a:p>
            <a:pPr eaLnBrk="1" hangingPunct="1">
              <a:buNone/>
            </a:pPr>
            <a:r>
              <a:rPr lang="en-US" altLang="ru-RU" dirty="0"/>
              <a:t>FPROC</a:t>
            </a:r>
            <a:r>
              <a:rPr lang="en-US" altLang="ru-RU" b="1" dirty="0">
                <a:solidFill>
                  <a:srgbClr val="00B050"/>
                </a:solidFill>
              </a:rPr>
              <a:t> </a:t>
            </a:r>
            <a:r>
              <a:rPr lang="en-US" altLang="ru-RU" dirty="0"/>
              <a:t>ENDP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1291841" y="6305423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724994434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1568885" y="44624"/>
            <a:ext cx="6315483" cy="70643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ru-RU" altLang="ru-RU" dirty="0"/>
              <a:t>Стек (Команды </a:t>
            </a:r>
            <a:r>
              <a:rPr lang="en-US" altLang="ru-RU" dirty="0"/>
              <a:t>INT </a:t>
            </a:r>
            <a:r>
              <a:rPr lang="ru-RU" altLang="ru-RU" dirty="0"/>
              <a:t>и </a:t>
            </a:r>
            <a:r>
              <a:rPr lang="en-US" altLang="ru-RU" dirty="0"/>
              <a:t>IRET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80250" y="366117"/>
            <a:ext cx="585787" cy="365125"/>
          </a:xfrm>
        </p:spPr>
        <p:txBody>
          <a:bodyPr/>
          <a:lstStyle/>
          <a:p>
            <a:pPr>
              <a:defRPr/>
            </a:pPr>
            <a:fld id="{E9A62C84-EE7E-4DBE-A879-0944043782A9}" type="slidenum">
              <a:rPr/>
              <a:pPr>
                <a:defRPr/>
              </a:pPr>
              <a:t>161</a:t>
            </a:fld>
            <a:endParaRPr dirty="0"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41317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028305"/>
              </p:ext>
            </p:extLst>
          </p:nvPr>
        </p:nvGraphicFramePr>
        <p:xfrm>
          <a:off x="2339752" y="1844824"/>
          <a:ext cx="6429375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5371053" imgH="3088530" progId="Visio.Drawing.11">
                  <p:embed/>
                </p:oleObj>
              </mc:Choice>
              <mc:Fallback>
                <p:oleObj name="Visio" r:id="rId3" imgW="5371053" imgH="308853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1844824"/>
                        <a:ext cx="6429375" cy="28803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18" name="Объект 2"/>
          <p:cNvSpPr txBox="1">
            <a:spLocks/>
          </p:cNvSpPr>
          <p:nvPr/>
        </p:nvSpPr>
        <p:spPr bwMode="auto">
          <a:xfrm>
            <a:off x="203100" y="548680"/>
            <a:ext cx="8689379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342900" indent="-342900" eaLnBrk="1" hangingPunct="1"/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INT </a:t>
            </a:r>
            <a:r>
              <a:rPr lang="ru-RU" altLang="ru-RU" sz="2000" b="1" dirty="0">
                <a:solidFill>
                  <a:srgbClr val="FF0000"/>
                </a:solidFill>
              </a:rPr>
              <a:t>, </a:t>
            </a:r>
            <a:r>
              <a:rPr lang="ru-RU" altLang="ru-RU" sz="2000" dirty="0"/>
              <a:t>в стек заносятся</a:t>
            </a:r>
            <a:r>
              <a:rPr lang="en-US" altLang="ru-RU" sz="2000" dirty="0"/>
              <a:t>: </a:t>
            </a:r>
            <a:r>
              <a:rPr lang="ru-RU" altLang="ru-RU" sz="2000" dirty="0"/>
              <a:t>регистр</a:t>
            </a:r>
            <a:r>
              <a:rPr lang="en-US" altLang="ru-RU" sz="2000" dirty="0"/>
              <a:t> </a:t>
            </a:r>
            <a:r>
              <a:rPr lang="ru-RU" altLang="ru-RU" sz="2000" dirty="0"/>
              <a:t>флагов (</a:t>
            </a:r>
            <a:r>
              <a:rPr lang="en-US" altLang="ru-RU" sz="2000" b="1" dirty="0">
                <a:solidFill>
                  <a:srgbClr val="FF0000"/>
                </a:solidFill>
              </a:rPr>
              <a:t>FLAGS</a:t>
            </a:r>
            <a:r>
              <a:rPr lang="ru-RU" altLang="ru-RU" sz="2000" dirty="0"/>
              <a:t>),  адрес следующей команды после </a:t>
            </a:r>
            <a:r>
              <a:rPr lang="en-US" altLang="ru-RU" sz="2000" b="1" dirty="0">
                <a:solidFill>
                  <a:srgbClr val="FF0000"/>
                </a:solidFill>
              </a:rPr>
              <a:t>CALL</a:t>
            </a:r>
            <a:r>
              <a:rPr lang="en-US" altLang="ru-RU" sz="2000" dirty="0"/>
              <a:t> </a:t>
            </a:r>
            <a:r>
              <a:rPr lang="ru-RU" altLang="ru-RU" sz="2000" dirty="0"/>
              <a:t>в</a:t>
            </a:r>
            <a:r>
              <a:rPr lang="en-US" altLang="ru-RU" sz="2000" dirty="0"/>
              <a:t> (</a:t>
            </a:r>
            <a:r>
              <a:rPr lang="ru-RU" altLang="ru-RU" sz="2000" dirty="0"/>
              <a:t>у нас  - </a:t>
            </a:r>
            <a:r>
              <a:rPr lang="en-US" altLang="ru-RU" sz="2000" b="1" dirty="0">
                <a:solidFill>
                  <a:srgbClr val="FF0000"/>
                </a:solidFill>
              </a:rPr>
              <a:t>IP</a:t>
            </a:r>
            <a:r>
              <a:rPr lang="en-US" altLang="ru-RU" sz="2000" dirty="0"/>
              <a:t> +</a:t>
            </a:r>
            <a:r>
              <a:rPr lang="ru-RU" altLang="ru-RU" sz="2000" dirty="0"/>
              <a:t> </a:t>
            </a:r>
            <a:r>
              <a:rPr lang="en-US" altLang="ru-RU" sz="2000" dirty="0"/>
              <a:t>3) </a:t>
            </a:r>
            <a:r>
              <a:rPr lang="ru-RU" altLang="ru-RU" sz="2000" dirty="0"/>
              <a:t>и значение сегментного регистра кода (</a:t>
            </a:r>
            <a:r>
              <a:rPr lang="en-US" altLang="ru-RU" sz="2000" b="1" dirty="0">
                <a:solidFill>
                  <a:srgbClr val="FF0000"/>
                </a:solidFill>
              </a:rPr>
              <a:t>CS</a:t>
            </a:r>
            <a:r>
              <a:rPr lang="ru-RU" altLang="ru-RU" sz="2000" dirty="0"/>
              <a:t>)</a:t>
            </a:r>
            <a:r>
              <a:rPr lang="en-US" altLang="ru-RU" sz="2000" dirty="0"/>
              <a:t> –</a:t>
            </a:r>
            <a:r>
              <a:rPr lang="ru-RU" altLang="ru-RU" sz="2000" dirty="0"/>
              <a:t> </a:t>
            </a:r>
            <a:r>
              <a:rPr lang="en-US" altLang="ru-RU" sz="2000" b="1" dirty="0">
                <a:solidFill>
                  <a:srgbClr val="FF0000"/>
                </a:solidFill>
              </a:rPr>
              <a:t>FAR </a:t>
            </a:r>
            <a:r>
              <a:rPr lang="ru-RU" altLang="ru-RU" sz="2000" b="1" dirty="0">
                <a:solidFill>
                  <a:srgbClr val="FF0000"/>
                </a:solidFill>
              </a:rPr>
              <a:t>адрес</a:t>
            </a:r>
            <a:r>
              <a:rPr lang="en-US" altLang="ru-RU" sz="2000" b="1" dirty="0">
                <a:solidFill>
                  <a:srgbClr val="FF0000"/>
                </a:solidFill>
              </a:rPr>
              <a:t>!!!</a:t>
            </a:r>
            <a:r>
              <a:rPr lang="en-US" altLang="ru-RU" sz="2000" dirty="0"/>
              <a:t> , </a:t>
            </a:r>
            <a:r>
              <a:rPr lang="ru-RU" altLang="ru-RU" sz="2000" dirty="0"/>
              <a:t>а в регистр </a:t>
            </a:r>
            <a:r>
              <a:rPr lang="en-US" altLang="ru-RU" sz="2000" b="1" dirty="0">
                <a:solidFill>
                  <a:srgbClr val="FF0000"/>
                </a:solidFill>
              </a:rPr>
              <a:t>IP</a:t>
            </a:r>
            <a:r>
              <a:rPr lang="ru-RU" altLang="ru-RU" sz="2000" b="1" dirty="0">
                <a:solidFill>
                  <a:srgbClr val="FF0000"/>
                </a:solidFill>
              </a:rPr>
              <a:t> </a:t>
            </a:r>
            <a:r>
              <a:rPr lang="ru-RU" altLang="ru-RU" sz="2000" dirty="0"/>
              <a:t>заносится адрес </a:t>
            </a:r>
            <a:r>
              <a:rPr lang="ru-RU" altLang="ru-RU" sz="2000" u="sng" dirty="0"/>
              <a:t>процедуры</a:t>
            </a:r>
            <a:r>
              <a:rPr lang="ru-RU" altLang="ru-RU" sz="2000" dirty="0"/>
              <a:t> (</a:t>
            </a:r>
            <a:r>
              <a:rPr lang="en-US" altLang="ru-RU" sz="1800" b="1" dirty="0">
                <a:solidFill>
                  <a:srgbClr val="00B050"/>
                </a:solidFill>
              </a:rPr>
              <a:t>FPROC</a:t>
            </a:r>
            <a:r>
              <a:rPr lang="ru-RU" altLang="ru-RU" sz="2000" dirty="0"/>
              <a:t>) </a:t>
            </a:r>
            <a:r>
              <a:rPr lang="en-US" altLang="ru-RU" sz="2000" dirty="0"/>
              <a:t>,</a:t>
            </a:r>
            <a:r>
              <a:rPr lang="ru-RU" altLang="ru-RU" sz="2000" dirty="0"/>
              <a:t> что приводит с переходу в </a:t>
            </a:r>
            <a:r>
              <a:rPr lang="ru-RU" altLang="ru-RU" sz="2000" u="sng" dirty="0"/>
              <a:t>процедуру</a:t>
            </a:r>
            <a:r>
              <a:rPr lang="ru-RU" altLang="ru-RU" sz="2000" dirty="0"/>
              <a:t>.</a:t>
            </a:r>
          </a:p>
          <a:p>
            <a:pPr eaLnBrk="1" hangingPunct="1">
              <a:buNone/>
            </a:pPr>
            <a:endParaRPr lang="en-US" altLang="ru-RU" sz="2000" dirty="0"/>
          </a:p>
          <a:p>
            <a:pPr eaLnBrk="1" hangingPunct="1">
              <a:buFont typeface="Arial" pitchFamily="34" charset="0"/>
              <a:buNone/>
            </a:pPr>
            <a:endParaRPr lang="en-US" altLang="ru-RU" sz="2000" b="1" dirty="0">
              <a:solidFill>
                <a:srgbClr val="FF0000"/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29541" y="4149080"/>
            <a:ext cx="9036496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000" dirty="0"/>
              <a:t>Значение </a:t>
            </a:r>
            <a:r>
              <a:rPr lang="en-US" altLang="ru-RU" sz="2000" dirty="0"/>
              <a:t> </a:t>
            </a:r>
            <a:r>
              <a:rPr lang="ru-RU" altLang="ru-RU" sz="2000" dirty="0"/>
              <a:t>счетчика стека</a:t>
            </a:r>
            <a:r>
              <a:rPr lang="en-US" altLang="ru-RU" sz="2000" dirty="0"/>
              <a:t> SP</a:t>
            </a:r>
            <a:r>
              <a:rPr lang="ru-RU" altLang="ru-RU" sz="2000" dirty="0"/>
              <a:t> увеличивается на значение длины регистров</a:t>
            </a:r>
            <a:r>
              <a:rPr lang="en-US" altLang="ru-RU" sz="2000" b="1" dirty="0">
                <a:solidFill>
                  <a:srgbClr val="FF0000"/>
                </a:solidFill>
              </a:rPr>
              <a:t> </a:t>
            </a:r>
            <a:r>
              <a:rPr lang="en-US" altLang="ru-RU" sz="2000" dirty="0"/>
              <a:t>SP</a:t>
            </a:r>
            <a:r>
              <a:rPr lang="ru-RU" altLang="ru-RU" sz="2000" dirty="0"/>
              <a:t>+6):</a:t>
            </a:r>
            <a:endParaRPr lang="en-US" altLang="ru-RU" sz="2000" dirty="0"/>
          </a:p>
          <a:p>
            <a:pPr marL="342900" indent="-342900" eaLnBrk="1" hangingPunct="1"/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RETF</a:t>
            </a:r>
            <a:r>
              <a:rPr lang="en-US" altLang="ru-RU" sz="2000" dirty="0"/>
              <a:t> </a:t>
            </a:r>
            <a:r>
              <a:rPr lang="ru-RU" altLang="ru-RU" sz="2000" dirty="0"/>
              <a:t>адрес возврата считывается из стека в регистр </a:t>
            </a:r>
            <a:r>
              <a:rPr lang="en-US" altLang="ru-RU" sz="2000" b="1" dirty="0">
                <a:solidFill>
                  <a:srgbClr val="FF0000"/>
                </a:solidFill>
              </a:rPr>
              <a:t>IP</a:t>
            </a:r>
            <a:r>
              <a:rPr lang="ru-RU" altLang="ru-RU" sz="2000" dirty="0"/>
              <a:t> и регистр </a:t>
            </a:r>
            <a:r>
              <a:rPr lang="en-US" altLang="ru-RU" sz="2000" b="1" dirty="0">
                <a:solidFill>
                  <a:srgbClr val="FF0000"/>
                </a:solidFill>
              </a:rPr>
              <a:t>CS </a:t>
            </a:r>
            <a:r>
              <a:rPr lang="en-US" altLang="ru-RU" sz="2000" dirty="0"/>
              <a:t>–</a:t>
            </a:r>
            <a:r>
              <a:rPr lang="ru-RU" altLang="ru-RU" sz="2000" dirty="0"/>
              <a:t> </a:t>
            </a:r>
            <a:r>
              <a:rPr lang="en-US" altLang="ru-RU" sz="2000" b="1" dirty="0">
                <a:solidFill>
                  <a:srgbClr val="FF0000"/>
                </a:solidFill>
              </a:rPr>
              <a:t>FAR </a:t>
            </a:r>
            <a:r>
              <a:rPr lang="ru-RU" altLang="ru-RU" sz="2000" b="1" dirty="0">
                <a:solidFill>
                  <a:srgbClr val="FF0000"/>
                </a:solidFill>
              </a:rPr>
              <a:t>адрес</a:t>
            </a:r>
            <a:r>
              <a:rPr lang="en-US" altLang="ru-RU" sz="2000" b="1" dirty="0">
                <a:solidFill>
                  <a:srgbClr val="FF0000"/>
                </a:solidFill>
              </a:rPr>
              <a:t>!!!</a:t>
            </a:r>
            <a:r>
              <a:rPr lang="en-US" altLang="ru-RU" sz="2000" dirty="0"/>
              <a:t> </a:t>
            </a:r>
            <a:r>
              <a:rPr lang="ru-RU" altLang="ru-RU" sz="2000" dirty="0"/>
              <a:t>, что автоматически приводит к возврату  в точку программы после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INT</a:t>
            </a:r>
            <a:r>
              <a:rPr lang="en-US" altLang="ru-RU" sz="2000" dirty="0"/>
              <a:t>.</a:t>
            </a:r>
            <a:r>
              <a:rPr lang="ru-RU" altLang="ru-RU" sz="2000" b="1" dirty="0">
                <a:solidFill>
                  <a:srgbClr val="FF0000"/>
                </a:solidFill>
              </a:rPr>
              <a:t> </a:t>
            </a:r>
            <a:endParaRPr lang="en-US" altLang="ru-RU" sz="2000" b="1" dirty="0">
              <a:solidFill>
                <a:srgbClr val="FF0000"/>
              </a:solidFill>
            </a:endParaRPr>
          </a:p>
          <a:p>
            <a:pPr marL="342900" indent="-342900" eaLnBrk="1" hangingPunct="1"/>
            <a:r>
              <a:rPr lang="ru-RU" altLang="ru-RU" sz="2000" dirty="0"/>
              <a:t>Адреса для процедур обработки прерываний (</a:t>
            </a:r>
            <a:r>
              <a:rPr lang="en-US" altLang="ru-RU" sz="2000" b="1" dirty="0"/>
              <a:t>far</a:t>
            </a:r>
            <a:r>
              <a:rPr lang="ru-RU" altLang="ru-RU" sz="2000" dirty="0"/>
              <a:t> адреса формируются МП из вектора прерываний (ВП - см. КР ) по его номеру умноженному на 4 )</a:t>
            </a:r>
            <a:endParaRPr lang="en-US" alt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9334" y="1844824"/>
            <a:ext cx="222242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ru-RU" sz="2000" b="1" dirty="0">
                <a:solidFill>
                  <a:srgbClr val="FF0000"/>
                </a:solidFill>
              </a:rPr>
              <a:t>INT   0AH</a:t>
            </a:r>
            <a:endParaRPr lang="en-US" altLang="ru-RU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dirty="0"/>
              <a:t>…</a:t>
            </a:r>
          </a:p>
          <a:p>
            <a:pPr eaLnBrk="1" hangingPunct="1">
              <a:buNone/>
            </a:pPr>
            <a:r>
              <a:rPr lang="en-US" altLang="ru-RU" dirty="0"/>
              <a:t>PRO0AH </a:t>
            </a:r>
            <a:r>
              <a:rPr lang="en-US" altLang="ru-RU" b="1" dirty="0">
                <a:solidFill>
                  <a:srgbClr val="00B050"/>
                </a:solidFill>
              </a:rPr>
              <a:t>… </a:t>
            </a:r>
          </a:p>
          <a:p>
            <a:pPr eaLnBrk="1" hangingPunct="1">
              <a:buNone/>
            </a:pPr>
            <a:r>
              <a:rPr lang="en-US" altLang="ru-RU" dirty="0"/>
              <a:t>…</a:t>
            </a:r>
          </a:p>
          <a:p>
            <a:pPr eaLnBrk="1" hangingPunct="1">
              <a:buFont typeface="Arial" pitchFamily="34" charset="0"/>
              <a:buNone/>
            </a:pPr>
            <a:r>
              <a:rPr lang="en-US" altLang="ru-RU" sz="2000" b="1" dirty="0">
                <a:solidFill>
                  <a:srgbClr val="FF0000"/>
                </a:solidFill>
              </a:rPr>
              <a:t>IRET</a:t>
            </a:r>
          </a:p>
          <a:p>
            <a:pPr eaLnBrk="1" hangingPunct="1">
              <a:buNone/>
            </a:pPr>
            <a:r>
              <a:rPr lang="en-US" altLang="ru-RU" dirty="0"/>
              <a:t>PRO0AH …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1291841" y="6305423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415226687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476250" y="360783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3 Задание</a:t>
            </a:r>
            <a:r>
              <a:rPr lang="en-US" altLang="ru-RU" dirty="0"/>
              <a:t> </a:t>
            </a:r>
            <a:r>
              <a:rPr lang="ru-RU" altLang="ru-RU" dirty="0"/>
              <a:t>значения сегмента </a:t>
            </a:r>
            <a:r>
              <a:rPr lang="en-US" altLang="ru-RU" dirty="0"/>
              <a:t>DS</a:t>
            </a:r>
            <a:endParaRPr lang="ru-RU" alt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162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476250" y="930770"/>
            <a:ext cx="8229600" cy="993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1800" dirty="0"/>
              <a:t>Объявление сегмента данных и формирование </a:t>
            </a:r>
            <a:r>
              <a:rPr lang="en-US" altLang="ru-RU" sz="1800" dirty="0"/>
              <a:t>DS</a:t>
            </a:r>
            <a:r>
              <a:rPr lang="ru-RU" altLang="ru-RU" sz="1800" dirty="0"/>
              <a:t>: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1800" dirty="0"/>
              <a:t>Для работы с данными объявляется </a:t>
            </a:r>
            <a:r>
              <a:rPr lang="ru-RU" altLang="ru-RU" sz="1800" dirty="0">
                <a:hlinkClick r:id="rId3" action="ppaction://hlinksldjump"/>
              </a:rPr>
              <a:t>сегмент данных</a:t>
            </a:r>
            <a:r>
              <a:rPr lang="en-US" altLang="ru-RU" sz="1800" dirty="0"/>
              <a:t> </a:t>
            </a:r>
            <a:r>
              <a:rPr lang="ru-RU" altLang="ru-RU" sz="1800" dirty="0"/>
              <a:t>и формируется сегментный регистр </a:t>
            </a:r>
            <a:r>
              <a:rPr lang="en-US" altLang="ru-RU" sz="1800" dirty="0"/>
              <a:t>DS!</a:t>
            </a:r>
            <a:r>
              <a:rPr lang="ru-RU" altLang="ru-RU" sz="1800" dirty="0"/>
              <a:t>.</a:t>
            </a:r>
            <a:r>
              <a:rPr lang="en-US" altLang="ru-RU" sz="1800" dirty="0"/>
              <a:t> </a:t>
            </a:r>
            <a:r>
              <a:rPr lang="ru-RU" altLang="ru-RU" sz="1800" dirty="0"/>
              <a:t>Это делается </a:t>
            </a:r>
            <a:r>
              <a:rPr lang="ru-RU" altLang="ru-RU" sz="1800" b="1" dirty="0">
                <a:solidFill>
                  <a:srgbClr val="FF0000"/>
                </a:solidFill>
              </a:rPr>
              <a:t>через стек </a:t>
            </a:r>
            <a:r>
              <a:rPr lang="ru-RU" altLang="ru-RU" sz="1800" dirty="0"/>
              <a:t>или </a:t>
            </a:r>
            <a:r>
              <a:rPr lang="ru-RU" altLang="ru-RU" sz="1800" b="1" dirty="0">
                <a:solidFill>
                  <a:srgbClr val="FF0000"/>
                </a:solidFill>
              </a:rPr>
              <a:t>через </a:t>
            </a:r>
            <a:r>
              <a:rPr lang="en-US" altLang="ru-RU" sz="1800" b="1" dirty="0">
                <a:solidFill>
                  <a:srgbClr val="FF0000"/>
                </a:solidFill>
              </a:rPr>
              <a:t>AX</a:t>
            </a:r>
            <a:r>
              <a:rPr lang="ru-RU" altLang="ru-RU" sz="1800" b="1" dirty="0">
                <a:solidFill>
                  <a:srgbClr val="FF0000"/>
                </a:solidFill>
              </a:rPr>
              <a:t> </a:t>
            </a:r>
            <a:r>
              <a:rPr lang="ru-RU" altLang="ru-RU" sz="1800" dirty="0"/>
              <a:t>(см. ниже)</a:t>
            </a:r>
          </a:p>
          <a:p>
            <a:pPr eaLnBrk="1" hangingPunct="1">
              <a:buFont typeface="Arial" pitchFamily="34" charset="0"/>
              <a:buNone/>
            </a:pPr>
            <a:endParaRPr lang="ru-RU" altLang="ru-RU" sz="1800" u="sng" dirty="0"/>
          </a:p>
        </p:txBody>
      </p:sp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899591" y="6231770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834604" y="1924397"/>
            <a:ext cx="7512891" cy="403244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en-US" altLang="ru-RU" sz="1600" b="1" dirty="0">
                <a:solidFill>
                  <a:srgbClr val="00B050"/>
                </a:solidFill>
              </a:rPr>
              <a:t>; </a:t>
            </a:r>
            <a:r>
              <a:rPr lang="ru-RU" altLang="ru-RU" sz="1600" b="1" u="sng" dirty="0">
                <a:solidFill>
                  <a:srgbClr val="00B050"/>
                </a:solidFill>
              </a:rPr>
              <a:t>Через</a:t>
            </a:r>
            <a:r>
              <a:rPr lang="ru-RU" altLang="ru-RU" sz="1600" b="1" dirty="0">
                <a:solidFill>
                  <a:srgbClr val="00B050"/>
                </a:solidFill>
              </a:rPr>
              <a:t> </a:t>
            </a:r>
            <a:r>
              <a:rPr lang="ru-RU" altLang="ru-RU" sz="1600" b="1" dirty="0">
                <a:solidFill>
                  <a:srgbClr val="FF0000"/>
                </a:solidFill>
              </a:rPr>
              <a:t>стек</a:t>
            </a:r>
            <a:r>
              <a:rPr lang="en-US" altLang="ru-RU" sz="1600" b="1" dirty="0">
                <a:solidFill>
                  <a:srgbClr val="FF0000"/>
                </a:solidFill>
              </a:rPr>
              <a:t> </a:t>
            </a:r>
            <a:r>
              <a:rPr lang="ru-RU" altLang="ru-RU" sz="1600" b="1" dirty="0">
                <a:solidFill>
                  <a:srgbClr val="00B050"/>
                </a:solidFill>
              </a:rPr>
              <a:t>из </a:t>
            </a:r>
            <a:r>
              <a:rPr lang="en-US" altLang="ru-RU" sz="1600" b="1" dirty="0">
                <a:solidFill>
                  <a:srgbClr val="00B050"/>
                </a:solidFill>
              </a:rPr>
              <a:t>CS (</a:t>
            </a:r>
            <a:r>
              <a:rPr lang="ru-RU" altLang="ru-RU" sz="1600" b="1" dirty="0">
                <a:solidFill>
                  <a:srgbClr val="00B050"/>
                </a:solidFill>
              </a:rPr>
              <a:t>нет отдельного сегмента данных </a:t>
            </a:r>
            <a:r>
              <a:rPr lang="en-US" altLang="ru-RU" sz="1600" b="1" dirty="0">
                <a:solidFill>
                  <a:srgbClr val="00B050"/>
                </a:solidFill>
              </a:rPr>
              <a:t>CS=DS)</a:t>
            </a:r>
          </a:p>
          <a:p>
            <a:pPr eaLnBrk="1" hangingPunct="1">
              <a:buNone/>
            </a:pPr>
            <a:r>
              <a:rPr lang="en-US" altLang="ru-RU" sz="1600" dirty="0"/>
              <a:t>PUSH </a:t>
            </a:r>
            <a:r>
              <a:rPr lang="en-US" altLang="ru-RU" sz="1600" b="1" dirty="0">
                <a:solidFill>
                  <a:srgbClr val="FF0000"/>
                </a:solidFill>
              </a:rPr>
              <a:t>CS</a:t>
            </a:r>
          </a:p>
          <a:p>
            <a:pPr eaLnBrk="1" hangingPunct="1">
              <a:buNone/>
            </a:pPr>
            <a:r>
              <a:rPr lang="en-US" altLang="ru-RU" sz="1600" dirty="0"/>
              <a:t>POP </a:t>
            </a:r>
            <a:r>
              <a:rPr lang="en-US" altLang="ru-RU" sz="1600" b="1" dirty="0">
                <a:solidFill>
                  <a:srgbClr val="FF0000"/>
                </a:solidFill>
              </a:rPr>
              <a:t>DS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00B050"/>
                </a:solidFill>
              </a:rPr>
              <a:t>; </a:t>
            </a:r>
            <a:r>
              <a:rPr lang="ru-RU" altLang="ru-RU" sz="1600" b="1" dirty="0">
                <a:solidFill>
                  <a:srgbClr val="00B050"/>
                </a:solidFill>
              </a:rPr>
              <a:t>через </a:t>
            </a:r>
            <a:r>
              <a:rPr lang="en-US" altLang="ru-RU" sz="1600" b="1" dirty="0">
                <a:solidFill>
                  <a:srgbClr val="FF0000"/>
                </a:solidFill>
              </a:rPr>
              <a:t>AX</a:t>
            </a:r>
            <a:r>
              <a:rPr lang="ru-RU" altLang="ru-RU" sz="1600" b="1" dirty="0">
                <a:solidFill>
                  <a:srgbClr val="FF0000"/>
                </a:solidFill>
              </a:rPr>
              <a:t> </a:t>
            </a:r>
            <a:r>
              <a:rPr lang="ru-RU" altLang="ru-RU" sz="1600" b="1" dirty="0">
                <a:solidFill>
                  <a:srgbClr val="00B050"/>
                </a:solidFill>
              </a:rPr>
              <a:t>(есть сегмент данных </a:t>
            </a:r>
            <a:r>
              <a:rPr lang="en-US" altLang="ru-RU" sz="1600" b="1" dirty="0">
                <a:solidFill>
                  <a:srgbClr val="FF0000"/>
                </a:solidFill>
              </a:rPr>
              <a:t>DTSEG</a:t>
            </a:r>
            <a:r>
              <a:rPr lang="en-US" altLang="ru-RU" sz="1600" b="1" dirty="0">
                <a:solidFill>
                  <a:srgbClr val="00B050"/>
                </a:solidFill>
              </a:rPr>
              <a:t> </a:t>
            </a:r>
            <a:r>
              <a:rPr lang="ru-RU" altLang="ru-RU" sz="1600" b="1" dirty="0">
                <a:solidFill>
                  <a:srgbClr val="00B050"/>
                </a:solidFill>
              </a:rPr>
              <a:t>)</a:t>
            </a:r>
            <a:endParaRPr lang="en-US" altLang="ru-RU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dirty="0"/>
              <a:t>MOV </a:t>
            </a:r>
            <a:r>
              <a:rPr lang="en-US" altLang="ru-RU" sz="1600" b="1" dirty="0">
                <a:solidFill>
                  <a:srgbClr val="FF0000"/>
                </a:solidFill>
              </a:rPr>
              <a:t>AX</a:t>
            </a:r>
            <a:r>
              <a:rPr lang="en-US" altLang="ru-RU" sz="1600" dirty="0"/>
              <a:t> </a:t>
            </a:r>
            <a:r>
              <a:rPr lang="ru-RU" altLang="ru-RU" sz="1600" dirty="0"/>
              <a:t>, </a:t>
            </a:r>
            <a:r>
              <a:rPr lang="en-US" altLang="ru-RU" sz="1600" b="1" dirty="0">
                <a:solidFill>
                  <a:srgbClr val="FF0000"/>
                </a:solidFill>
              </a:rPr>
              <a:t>DTSEG</a:t>
            </a:r>
            <a:r>
              <a:rPr lang="en-US" altLang="ru-RU" sz="1600" dirty="0"/>
              <a:t> </a:t>
            </a:r>
            <a:endParaRPr lang="ru-RU" altLang="ru-RU" sz="1600" dirty="0"/>
          </a:p>
          <a:p>
            <a:pPr eaLnBrk="1" hangingPunct="1">
              <a:buNone/>
            </a:pPr>
            <a:r>
              <a:rPr lang="en-US" altLang="ru-RU" sz="1600" dirty="0"/>
              <a:t>MOV DS, </a:t>
            </a:r>
            <a:r>
              <a:rPr lang="en-US" altLang="ru-RU" sz="1600" b="1" dirty="0">
                <a:solidFill>
                  <a:srgbClr val="FF0000"/>
                </a:solidFill>
              </a:rPr>
              <a:t>AX</a:t>
            </a:r>
          </a:p>
          <a:p>
            <a:pPr eaLnBrk="1" hangingPunct="1">
              <a:buNone/>
            </a:pPr>
            <a:r>
              <a:rPr lang="ru-RU" altLang="ru-RU" sz="1600" b="1" dirty="0"/>
              <a:t>…</a:t>
            </a:r>
          </a:p>
          <a:p>
            <a:pPr eaLnBrk="1" hangingPunct="1">
              <a:buNone/>
            </a:pPr>
            <a:r>
              <a:rPr lang="en-US" altLang="ru-RU" sz="1600" dirty="0"/>
              <a:t>ASSUME  DS: </a:t>
            </a:r>
            <a:r>
              <a:rPr lang="en-US" altLang="ru-RU" sz="1600" b="1" dirty="0">
                <a:solidFill>
                  <a:srgbClr val="FF0000"/>
                </a:solidFill>
              </a:rPr>
              <a:t>DTSEG</a:t>
            </a:r>
            <a:r>
              <a:rPr lang="en-US" altLang="ru-RU" sz="1600" dirty="0"/>
              <a:t> </a:t>
            </a:r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  <a:endParaRPr lang="ru-RU" altLang="ru-RU" sz="1600" dirty="0"/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DTSEG</a:t>
            </a:r>
            <a:r>
              <a:rPr lang="en-US" altLang="ru-RU" sz="1600" dirty="0"/>
              <a:t> SEGMENT   'DATE'</a:t>
            </a:r>
          </a:p>
          <a:p>
            <a:pPr eaLnBrk="1" hangingPunct="1">
              <a:buNone/>
            </a:pPr>
            <a:r>
              <a:rPr lang="en-US" altLang="ru-RU" sz="1600" dirty="0"/>
              <a:t>LET DB 'A'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DTSEG</a:t>
            </a:r>
            <a:r>
              <a:rPr lang="en-US" altLang="ru-RU" sz="1600" dirty="0"/>
              <a:t> ENDS</a:t>
            </a:r>
          </a:p>
          <a:p>
            <a:pPr eaLnBrk="1" hangingPunct="1">
              <a:buNone/>
            </a:pPr>
            <a:endParaRPr lang="ru-RU" altLang="ru-RU" sz="16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35818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8437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163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60648"/>
            <a:ext cx="4464496" cy="706090"/>
          </a:xfrm>
        </p:spPr>
        <p:txBody>
          <a:bodyPr/>
          <a:lstStyle/>
          <a:p>
            <a:r>
              <a:rPr lang="ru-RU" altLang="ru-RU" dirty="0"/>
              <a:t>ЛР №4 </a:t>
            </a:r>
            <a:r>
              <a:rPr lang="ru-RU" dirty="0"/>
              <a:t>Циклы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476250" y="980729"/>
            <a:ext cx="8229600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Темы:</a:t>
            </a:r>
            <a:endParaRPr lang="ru-RU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>
                <a:hlinkClick r:id="rId2" action="ppaction://hlinksldjump"/>
              </a:rPr>
              <a:t>Команда </a:t>
            </a:r>
            <a:r>
              <a:rPr lang="en-US" altLang="ru-RU" sz="2400" dirty="0">
                <a:hlinkClick r:id="rId2" action="ppaction://hlinksldjump"/>
              </a:rPr>
              <a:t>LOOP</a:t>
            </a:r>
            <a:endParaRPr lang="en-US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>
                <a:hlinkClick r:id="rId3" action="ppaction://hlinksldjump"/>
              </a:rPr>
              <a:t>Блок- схема цикла</a:t>
            </a:r>
            <a:endParaRPr lang="ru-RU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>
                <a:hlinkClick r:id="rId4" action="ppaction://hlinksldjump"/>
              </a:rPr>
              <a:t>Вложенные циклы (стек и </a:t>
            </a:r>
            <a:r>
              <a:rPr lang="en-US" altLang="ru-RU" sz="2400" dirty="0">
                <a:hlinkClick r:id="rId4" action="ppaction://hlinksldjump"/>
              </a:rPr>
              <a:t>CX</a:t>
            </a:r>
            <a:r>
              <a:rPr lang="ru-RU" altLang="ru-RU" sz="2400" dirty="0">
                <a:hlinkClick r:id="rId4" action="ppaction://hlinksldjump"/>
              </a:rPr>
              <a:t>)</a:t>
            </a:r>
            <a:endParaRPr lang="en-US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>
                <a:hlinkClick r:id="rId5" action="ppaction://hlinkfile"/>
              </a:rPr>
              <a:t>Подробное описания в МУ</a:t>
            </a:r>
            <a:r>
              <a:rPr lang="ru-RU" alt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53030643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064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ЛР № 3 Отладка программы на Ассемблере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22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E1E9F463-B901-4791-B812-C202219A138F}" type="slidenum">
              <a:rPr/>
              <a:pPr algn="l">
                <a:defRPr/>
              </a:pPr>
              <a:t>164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36950" y="1412776"/>
            <a:ext cx="8063911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Для отладки программы на Ассемблере используются отладчики: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en-US" sz="2400" dirty="0" err="1">
                <a:latin typeface="+mn-lt"/>
                <a:cs typeface="+mn-cs"/>
              </a:rPr>
              <a:t>Tasm</a:t>
            </a:r>
            <a:r>
              <a:rPr lang="en-US" sz="2400" dirty="0">
                <a:latin typeface="+mn-lt"/>
                <a:cs typeface="+mn-cs"/>
              </a:rPr>
              <a:t> – </a:t>
            </a:r>
            <a:r>
              <a:rPr lang="en-US" sz="2400" dirty="0">
                <a:latin typeface="+mn-lt"/>
                <a:cs typeface="+mn-cs"/>
                <a:hlinkClick r:id="rId2" action="ppaction://hlinksldjump"/>
              </a:rPr>
              <a:t>TD.EXE</a:t>
            </a:r>
            <a:endParaRPr lang="en-US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en-US" sz="2400" dirty="0">
                <a:latin typeface="+mn-lt"/>
                <a:cs typeface="+mn-cs"/>
              </a:rPr>
              <a:t>QC25 – </a:t>
            </a:r>
            <a:r>
              <a:rPr lang="ru-RU" sz="2400" dirty="0">
                <a:latin typeface="+mn-lt"/>
                <a:cs typeface="+mn-cs"/>
              </a:rPr>
              <a:t>интегрированная оболочка </a:t>
            </a:r>
            <a:r>
              <a:rPr lang="en-US" sz="2400" dirty="0">
                <a:latin typeface="+mn-lt"/>
                <a:cs typeface="+mn-cs"/>
                <a:hlinkClick r:id="rId3" action="ppaction://hlinksldjump"/>
              </a:rPr>
              <a:t>QC.EXE.</a:t>
            </a:r>
            <a:endParaRPr lang="ru-RU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Результаты работы </a:t>
            </a:r>
            <a:r>
              <a:rPr lang="ru-RU" sz="2400" dirty="0">
                <a:latin typeface="+mn-lt"/>
                <a:cs typeface="+mn-cs"/>
              </a:rPr>
              <a:t>программы в ЛР №4.</a:t>
            </a:r>
            <a:r>
              <a:rPr lang="en-US" sz="2400" dirty="0">
                <a:latin typeface="+mn-lt"/>
                <a:cs typeface="+mn-cs"/>
              </a:rPr>
              <a:t> 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8716255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691680" y="0"/>
            <a:ext cx="5040560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4 Задание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404664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165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519588" y="519918"/>
            <a:ext cx="8229600" cy="1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400" b="1" dirty="0"/>
              <a:t>Задание ЛР №4: </a:t>
            </a:r>
            <a:r>
              <a:rPr lang="ru-RU" sz="2400" b="1" dirty="0"/>
              <a:t>Разработать и отладить циклическую программу на языке Ассемблер для вывода </a:t>
            </a:r>
            <a:r>
              <a:rPr lang="ru-RU" sz="2400" b="1" dirty="0">
                <a:hlinkClick r:id="rId3" action="ppaction://hlinksldjump"/>
              </a:rPr>
              <a:t>на экран 20-ти </a:t>
            </a:r>
            <a:r>
              <a:rPr lang="ru-RU" sz="2400" b="1" dirty="0"/>
              <a:t>прописных букв </a:t>
            </a:r>
            <a:r>
              <a:rPr lang="ru-RU" sz="2400" b="1" u="sng" dirty="0"/>
              <a:t>русского</a:t>
            </a:r>
            <a:r>
              <a:rPr lang="ru-RU" sz="2400" b="1" dirty="0"/>
              <a:t> алфавита, по начальному символу</a:t>
            </a:r>
            <a:endParaRPr lang="en-US" sz="2400" b="1" dirty="0"/>
          </a:p>
          <a:p>
            <a:pPr eaLnBrk="1" hangingPunct="1">
              <a:buNone/>
            </a:pPr>
            <a:r>
              <a:rPr lang="ru-RU" sz="2400" dirty="0"/>
              <a:t> </a:t>
            </a:r>
            <a:r>
              <a:rPr lang="ru-RU" altLang="ru-RU" sz="2400" dirty="0"/>
              <a:t> 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215418" y="1658416"/>
            <a:ext cx="9036496" cy="465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200" u="sng" dirty="0"/>
              <a:t>Обязательные требования (</a:t>
            </a:r>
            <a:r>
              <a:rPr lang="ru-RU" altLang="ru-RU" sz="2200" dirty="0">
                <a:hlinkClick r:id="rId4" action="ppaction://hlinksldjump"/>
              </a:rPr>
              <a:t>Теория</a:t>
            </a:r>
            <a:r>
              <a:rPr lang="ru-RU" altLang="ru-RU" sz="2200" dirty="0"/>
              <a:t>) (</a:t>
            </a:r>
            <a:r>
              <a:rPr lang="ru-RU" altLang="ru-RU" sz="2400" dirty="0">
                <a:hlinkClick r:id="rId5" action="ppaction://hlinkfile"/>
              </a:rPr>
              <a:t>МУ</a:t>
            </a:r>
            <a:r>
              <a:rPr lang="ru-RU" altLang="ru-RU" sz="2400" dirty="0"/>
              <a:t> , </a:t>
            </a:r>
            <a:r>
              <a:rPr lang="en-US" altLang="ru-RU" sz="2400" dirty="0">
                <a:hlinkClick r:id="rId6" action="ppaction://hlinkfile"/>
              </a:rPr>
              <a:t>DOC</a:t>
            </a:r>
            <a:r>
              <a:rPr lang="ru-RU" altLang="ru-RU" sz="2400" dirty="0"/>
              <a:t> </a:t>
            </a:r>
            <a:r>
              <a:rPr lang="ru-RU" altLang="ru-RU" sz="2200" dirty="0"/>
              <a:t>) :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dirty="0"/>
              <a:t>Использовать </a:t>
            </a:r>
            <a:r>
              <a:rPr lang="ru-RU" altLang="ru-RU" sz="2200" u="sng" dirty="0">
                <a:hlinkClick r:id="rId7" action="ppaction://hlinksldjump"/>
              </a:rPr>
              <a:t>процедуры</a:t>
            </a:r>
            <a:r>
              <a:rPr lang="ru-RU" altLang="ru-RU" sz="2200" dirty="0">
                <a:hlinkClick r:id="rId7" action="ppaction://hlinksldjump"/>
              </a:rPr>
              <a:t> </a:t>
            </a:r>
            <a:r>
              <a:rPr lang="ru-RU" altLang="ru-RU" sz="2200" dirty="0"/>
              <a:t>(</a:t>
            </a:r>
            <a:r>
              <a:rPr lang="ru-RU" sz="2200" dirty="0"/>
              <a:t>3-й ЛР и </a:t>
            </a:r>
            <a:r>
              <a:rPr lang="en-US" sz="2200" dirty="0">
                <a:solidFill>
                  <a:srgbClr val="FF0000"/>
                </a:solidFill>
                <a:hlinkClick r:id="rId8" action="ppaction://hlinksldjump"/>
              </a:rPr>
              <a:t>HEX</a:t>
            </a:r>
            <a:r>
              <a:rPr lang="ru-RU" altLang="ru-RU" sz="2200" dirty="0"/>
              <a:t>) и </a:t>
            </a:r>
            <a:r>
              <a:rPr lang="ru-RU" altLang="ru-RU" sz="2200" u="sng" dirty="0"/>
              <a:t>команды</a:t>
            </a:r>
            <a:r>
              <a:rPr lang="ru-RU" altLang="ru-RU" sz="2200" dirty="0"/>
              <a:t>  </a:t>
            </a:r>
            <a:r>
              <a:rPr lang="en-US" altLang="ru-RU" sz="2200" dirty="0"/>
              <a:t>PROC</a:t>
            </a:r>
            <a:r>
              <a:rPr lang="ru-RU" altLang="ru-RU" sz="2200" dirty="0"/>
              <a:t>, </a:t>
            </a:r>
            <a:r>
              <a:rPr lang="en-US" altLang="ru-RU" sz="2200" dirty="0"/>
              <a:t>ENDP CALL, RET, PUSH </a:t>
            </a:r>
            <a:r>
              <a:rPr lang="ru-RU" altLang="ru-RU" sz="2200" dirty="0"/>
              <a:t>и</a:t>
            </a:r>
            <a:r>
              <a:rPr lang="en-US" altLang="ru-RU" sz="2200" dirty="0"/>
              <a:t> POP</a:t>
            </a:r>
            <a:r>
              <a:rPr lang="ru-RU" altLang="ru-RU" sz="2200" dirty="0"/>
              <a:t>,</a:t>
            </a:r>
            <a:r>
              <a:rPr lang="en-US" altLang="ru-RU" sz="2200" dirty="0">
                <a:solidFill>
                  <a:srgbClr val="FF0000"/>
                </a:solidFill>
                <a:hlinkClick r:id="rId9" action="ppaction://hlinksldjump"/>
              </a:rPr>
              <a:t> LOOP</a:t>
            </a:r>
            <a:endParaRPr lang="ru-RU" altLang="ru-RU" sz="22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dirty="0"/>
              <a:t>Использовать </a:t>
            </a:r>
            <a:r>
              <a:rPr lang="ru-RU" altLang="ru-RU" sz="2200" u="sng" dirty="0">
                <a:hlinkClick r:id="rId10" action="ppaction://hlinksldjump"/>
              </a:rPr>
              <a:t>прерывания/Ввод/Вывод</a:t>
            </a:r>
            <a:r>
              <a:rPr lang="ru-RU" altLang="ru-RU" sz="2200" dirty="0">
                <a:hlinkClick r:id="rId10" action="ppaction://hlinksldjump"/>
              </a:rPr>
              <a:t> </a:t>
            </a:r>
            <a:r>
              <a:rPr lang="ru-RU" altLang="ru-RU" sz="2200" dirty="0"/>
              <a:t>–(01</a:t>
            </a:r>
            <a:r>
              <a:rPr lang="en-US" altLang="ru-RU" sz="2200" dirty="0"/>
              <a:t>h</a:t>
            </a:r>
            <a:r>
              <a:rPr lang="ru-RU" altLang="ru-RU" sz="2200" dirty="0"/>
              <a:t>,02</a:t>
            </a:r>
            <a:r>
              <a:rPr lang="en-US" altLang="ru-RU" sz="2200" dirty="0"/>
              <a:t>h</a:t>
            </a:r>
            <a:r>
              <a:rPr lang="ru-RU" altLang="ru-RU" sz="2200" dirty="0"/>
              <a:t>, 4С</a:t>
            </a:r>
            <a:r>
              <a:rPr lang="en-US" altLang="ru-RU" sz="2200" dirty="0"/>
              <a:t>h  - 021H</a:t>
            </a:r>
            <a:r>
              <a:rPr lang="ru-RU" altLang="ru-RU" sz="2200" dirty="0"/>
              <a:t>)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dirty="0"/>
              <a:t>Использовать сегменты </a:t>
            </a:r>
            <a:r>
              <a:rPr lang="ru-RU" altLang="ru-RU" sz="2200" u="sng" dirty="0">
                <a:hlinkClick r:id="rId11" action="ppaction://hlinksldjump"/>
              </a:rPr>
              <a:t>стека и данных</a:t>
            </a:r>
            <a:r>
              <a:rPr lang="ru-RU" altLang="ru-RU" sz="2200" dirty="0"/>
              <a:t>. </a:t>
            </a:r>
            <a:r>
              <a:rPr lang="ru-RU" altLang="ru-RU" sz="2200" dirty="0">
                <a:hlinkClick r:id="rId12" action="ppaction://hlinksldjump"/>
              </a:rPr>
              <a:t>Стек</a:t>
            </a:r>
            <a:r>
              <a:rPr lang="ru-RU" altLang="ru-RU" sz="2200" dirty="0"/>
              <a:t>.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dirty="0"/>
              <a:t>Использовать </a:t>
            </a:r>
            <a:r>
              <a:rPr lang="ru-RU" altLang="ru-RU" sz="2200" u="sng" dirty="0"/>
              <a:t>команды</a:t>
            </a:r>
            <a:r>
              <a:rPr lang="en-US" altLang="ru-RU" sz="2200" u="sng" dirty="0"/>
              <a:t> </a:t>
            </a:r>
            <a:r>
              <a:rPr lang="ru-RU" altLang="ru-RU" sz="2200" u="sng" dirty="0"/>
              <a:t>и директивы</a:t>
            </a:r>
            <a:r>
              <a:rPr lang="ru-RU" altLang="ru-RU" sz="2200" dirty="0"/>
              <a:t> – </a:t>
            </a:r>
            <a:r>
              <a:rPr lang="en-US" altLang="ru-RU" sz="2200" dirty="0"/>
              <a:t>MOV, PUSH, POP, INT</a:t>
            </a:r>
            <a:r>
              <a:rPr lang="ru-RU" altLang="ru-RU" sz="2200" dirty="0"/>
              <a:t>, </a:t>
            </a:r>
            <a:r>
              <a:rPr lang="en-US" altLang="ru-RU" sz="2200" dirty="0"/>
              <a:t>END, </a:t>
            </a:r>
            <a:r>
              <a:rPr lang="en-US" altLang="ru-RU" sz="2200" dirty="0">
                <a:solidFill>
                  <a:srgbClr val="FF0000"/>
                </a:solidFill>
                <a:hlinkClick r:id="rId9" action="ppaction://hlinksldjump"/>
              </a:rPr>
              <a:t>LOOP</a:t>
            </a:r>
            <a:r>
              <a:rPr lang="en-US" altLang="ru-RU" sz="2200" dirty="0"/>
              <a:t>, </a:t>
            </a:r>
            <a:r>
              <a:rPr lang="en-US" altLang="ru-RU" sz="2200" dirty="0">
                <a:solidFill>
                  <a:srgbClr val="FF0000"/>
                </a:solidFill>
                <a:hlinkClick r:id="rId8" action="ppaction://hlinksldjump"/>
              </a:rPr>
              <a:t>XLAT</a:t>
            </a:r>
            <a:r>
              <a:rPr lang="ru-RU" altLang="ru-RU" sz="2200" dirty="0"/>
              <a:t>. Перевод в </a:t>
            </a:r>
            <a:r>
              <a:rPr lang="ru-RU" altLang="ru-RU" sz="2400" dirty="0">
                <a:hlinkClick r:id="rId13" action="ppaction://hlinksldjump"/>
              </a:rPr>
              <a:t>ш</a:t>
            </a:r>
            <a:r>
              <a:rPr lang="ru-RU" sz="2400" dirty="0">
                <a:hlinkClick r:id="rId13" action="ppaction://hlinksldjump"/>
              </a:rPr>
              <a:t>естнадцатеричное</a:t>
            </a:r>
            <a:r>
              <a:rPr lang="ru-RU" altLang="ru-RU" sz="2200" dirty="0">
                <a:hlinkClick r:id="rId13" action="ppaction://hlinksldjump"/>
              </a:rPr>
              <a:t> </a:t>
            </a:r>
            <a:r>
              <a:rPr lang="ru-RU" altLang="ru-RU" sz="2200" dirty="0"/>
              <a:t>для печати.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u="sng" dirty="0">
                <a:hlinkClick r:id="rId14" action="ppaction://hlinksldjump"/>
              </a:rPr>
              <a:t>Вывести</a:t>
            </a:r>
            <a:r>
              <a:rPr lang="ru-RU" altLang="ru-RU" sz="2200" dirty="0">
                <a:hlinkClick r:id="rId14" action="ppaction://hlinksldjump"/>
              </a:rPr>
              <a:t> </a:t>
            </a:r>
            <a:r>
              <a:rPr lang="ru-RU" altLang="ru-RU" sz="2200" dirty="0"/>
              <a:t>приглашение для ввода первого символа.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dirty="0"/>
              <a:t>Использовать </a:t>
            </a:r>
            <a:r>
              <a:rPr lang="ru-RU" altLang="ru-RU" sz="2200" dirty="0">
                <a:hlinkClick r:id="rId9" action="ppaction://hlinksldjump"/>
              </a:rPr>
              <a:t>метки </a:t>
            </a:r>
            <a:r>
              <a:rPr lang="ru-RU" altLang="ru-RU" sz="2200" dirty="0"/>
              <a:t>(</a:t>
            </a:r>
            <a:r>
              <a:rPr lang="en-US" altLang="ru-RU" sz="2200" dirty="0"/>
              <a:t>Start</a:t>
            </a:r>
            <a:r>
              <a:rPr lang="ru-RU" altLang="ru-RU" sz="2200" dirty="0"/>
              <a:t> – начало </a:t>
            </a:r>
            <a:r>
              <a:rPr lang="en-US" altLang="ru-RU" sz="2200" dirty="0"/>
              <a:t>, L</a:t>
            </a:r>
            <a:r>
              <a:rPr lang="ru-RU" altLang="ru-RU" sz="2200" dirty="0"/>
              <a:t> для цикла)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dirty="0"/>
              <a:t>Есть дополнительные требования (</a:t>
            </a:r>
            <a:r>
              <a:rPr lang="ru-RU" altLang="ru-RU" sz="2200" dirty="0">
                <a:hlinkClick r:id="rId15" action="ppaction://hlinksldjump"/>
              </a:rPr>
              <a:t>очистка экрана </a:t>
            </a:r>
            <a:r>
              <a:rPr lang="ru-RU" altLang="ru-RU" sz="2200" dirty="0"/>
              <a:t>процедурой</a:t>
            </a:r>
            <a:r>
              <a:rPr lang="en-US" altLang="ru-RU" sz="2200" dirty="0"/>
              <a:t> </a:t>
            </a:r>
            <a:r>
              <a:rPr lang="en-US" sz="2200" b="1" dirty="0"/>
              <a:t>CLRSCR</a:t>
            </a:r>
            <a:r>
              <a:rPr lang="en-US" sz="2200" dirty="0"/>
              <a:t> </a:t>
            </a:r>
            <a:r>
              <a:rPr lang="ru-RU" sz="2200" dirty="0"/>
              <a:t>и создание рамки вокруг вывода таблицы (</a:t>
            </a:r>
            <a:r>
              <a:rPr lang="ru-RU" sz="2200" b="1" dirty="0">
                <a:solidFill>
                  <a:srgbClr val="FF0000"/>
                </a:solidFill>
              </a:rPr>
              <a:t>Д.Т.</a:t>
            </a:r>
            <a:r>
              <a:rPr lang="ru-RU" sz="2200" dirty="0"/>
              <a:t>)</a:t>
            </a:r>
            <a:r>
              <a:rPr lang="ru-RU" altLang="ru-RU" sz="2200" dirty="0"/>
              <a:t>) 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200" dirty="0">
                <a:hlinkClick r:id="rId3" action="ppaction://hlinksldjump"/>
              </a:rPr>
              <a:t>Результат работы программы</a:t>
            </a:r>
            <a:r>
              <a:rPr lang="en-US" altLang="ru-RU" sz="2200" dirty="0"/>
              <a:t>(</a:t>
            </a:r>
            <a:r>
              <a:rPr lang="ru-RU" altLang="ru-RU" sz="2200" dirty="0">
                <a:hlinkClick r:id="rId16" action="ppaction://hlinksldjump"/>
              </a:rPr>
              <a:t>Рамка</a:t>
            </a:r>
            <a:r>
              <a:rPr lang="en-US" altLang="ru-RU" sz="2200" dirty="0"/>
              <a:t>)</a:t>
            </a:r>
            <a:endParaRPr lang="ru-RU" altLang="ru-RU" sz="22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endParaRPr lang="ru-RU" altLang="ru-RU" sz="2200" dirty="0"/>
          </a:p>
        </p:txBody>
      </p:sp>
    </p:spTree>
    <p:extLst>
      <p:ext uri="{BB962C8B-B14F-4D97-AF65-F5344CB8AC3E}">
        <p14:creationId xmlns:p14="http://schemas.microsoft.com/office/powerpoint/2010/main" val="3112092161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6984776" cy="576064"/>
          </a:xfrm>
        </p:spPr>
        <p:txBody>
          <a:bodyPr>
            <a:normAutofit fontScale="90000"/>
          </a:bodyPr>
          <a:lstStyle/>
          <a:p>
            <a:r>
              <a:rPr lang="ru-RU" dirty="0"/>
              <a:t>Вывод/ввод приглашения (строк)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27403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166</a:t>
            </a:fld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521294" y="725632"/>
            <a:ext cx="7651106" cy="56886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sz="1800" b="1" dirty="0">
                <a:solidFill>
                  <a:srgbClr val="00B050"/>
                </a:solidFill>
              </a:rPr>
              <a:t>; Процедура ввода символа</a:t>
            </a:r>
            <a:endParaRPr lang="en-US" sz="1600" dirty="0"/>
          </a:p>
          <a:p>
            <a:pPr>
              <a:buNone/>
            </a:pPr>
            <a:r>
              <a:rPr lang="en-US" sz="1600" b="1" dirty="0">
                <a:solidFill>
                  <a:srgbClr val="FF0000"/>
                </a:solidFill>
              </a:rPr>
              <a:t>GETCH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PROC</a:t>
            </a:r>
          </a:p>
          <a:p>
            <a:pPr>
              <a:buNone/>
            </a:pPr>
            <a:r>
              <a:rPr lang="en-US" sz="1600" dirty="0"/>
              <a:t>    MOV AH, 09H</a:t>
            </a:r>
            <a:r>
              <a:rPr lang="ru-RU" sz="1600" dirty="0"/>
              <a:t> </a:t>
            </a:r>
            <a:endParaRPr lang="en-US" sz="1600" dirty="0"/>
          </a:p>
          <a:p>
            <a:pPr>
              <a:buNone/>
            </a:pPr>
            <a:r>
              <a:rPr lang="en-US" sz="1600" dirty="0"/>
              <a:t>    mov dx , offset </a:t>
            </a:r>
            <a:r>
              <a:rPr lang="en-US" sz="1600" b="1" dirty="0">
                <a:solidFill>
                  <a:srgbClr val="FF0000"/>
                </a:solidFill>
              </a:rPr>
              <a:t>MSG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00B050"/>
                </a:solidFill>
              </a:rPr>
              <a:t>;</a:t>
            </a:r>
            <a:r>
              <a:rPr lang="ru-RU" sz="1600" b="1" dirty="0">
                <a:solidFill>
                  <a:srgbClr val="00B050"/>
                </a:solidFill>
              </a:rPr>
              <a:t>Приглашение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ввода</a:t>
            </a:r>
            <a:endParaRPr lang="en-US" sz="1600" dirty="0"/>
          </a:p>
          <a:p>
            <a:pPr>
              <a:buNone/>
            </a:pPr>
            <a:r>
              <a:rPr lang="en-US" sz="1600" dirty="0"/>
              <a:t>    ;</a:t>
            </a:r>
            <a:r>
              <a:rPr lang="ru-RU" sz="1600" dirty="0"/>
              <a:t> или так</a:t>
            </a:r>
            <a:r>
              <a:rPr lang="en-US" sz="1600" dirty="0"/>
              <a:t> LEA DX, MSG</a:t>
            </a:r>
            <a:r>
              <a:rPr lang="ru-RU" sz="1600" dirty="0"/>
              <a:t> </a:t>
            </a:r>
            <a:r>
              <a:rPr lang="en-US" sz="1600" b="1" dirty="0">
                <a:solidFill>
                  <a:srgbClr val="00B050"/>
                </a:solidFill>
              </a:rPr>
              <a:t>;</a:t>
            </a:r>
            <a:r>
              <a:rPr lang="ru-RU" sz="1600" b="1" dirty="0">
                <a:solidFill>
                  <a:srgbClr val="00B050"/>
                </a:solidFill>
              </a:rPr>
              <a:t>Адрес приглашения в </a:t>
            </a:r>
            <a:r>
              <a:rPr lang="ru-RU" sz="1600" b="1" dirty="0">
                <a:solidFill>
                  <a:srgbClr val="FF0000"/>
                </a:solidFill>
              </a:rPr>
              <a:t>регистр </a:t>
            </a:r>
            <a:r>
              <a:rPr lang="en-US" sz="1600" b="1" dirty="0">
                <a:solidFill>
                  <a:srgbClr val="FF0000"/>
                </a:solidFill>
              </a:rPr>
              <a:t>DX</a:t>
            </a:r>
            <a:r>
              <a:rPr lang="en-US" sz="1600" b="1" dirty="0">
                <a:solidFill>
                  <a:srgbClr val="00B050"/>
                </a:solidFill>
              </a:rPr>
              <a:t>!</a:t>
            </a:r>
            <a:endParaRPr lang="en-US" sz="1600" dirty="0"/>
          </a:p>
          <a:p>
            <a:pPr>
              <a:buNone/>
            </a:pPr>
            <a:r>
              <a:rPr lang="en-US" sz="1600" dirty="0"/>
              <a:t>    INT 21H</a:t>
            </a:r>
          </a:p>
          <a:p>
            <a:pPr>
              <a:buNone/>
            </a:pPr>
            <a:r>
              <a:rPr lang="en-US" sz="1600" dirty="0"/>
              <a:t>; </a:t>
            </a:r>
            <a:r>
              <a:rPr lang="ru-RU" sz="1600" dirty="0"/>
              <a:t>Ввод символа</a:t>
            </a:r>
            <a:endParaRPr lang="en-US" sz="1600" dirty="0"/>
          </a:p>
          <a:p>
            <a:pPr>
              <a:buNone/>
            </a:pPr>
            <a:r>
              <a:rPr lang="en-US" sz="1600" dirty="0"/>
              <a:t>    MOV AH, </a:t>
            </a:r>
            <a:r>
              <a:rPr lang="en-US" sz="1600" b="1" dirty="0">
                <a:solidFill>
                  <a:srgbClr val="FF0000"/>
                </a:solidFill>
              </a:rPr>
              <a:t>01</a:t>
            </a:r>
            <a:r>
              <a:rPr lang="en-US" sz="1600" dirty="0"/>
              <a:t>H</a:t>
            </a:r>
          </a:p>
          <a:p>
            <a:pPr>
              <a:buNone/>
            </a:pPr>
            <a:r>
              <a:rPr lang="en-US" sz="1600" dirty="0"/>
              <a:t>    INT 21H</a:t>
            </a:r>
          </a:p>
          <a:p>
            <a:pPr>
              <a:buNone/>
            </a:pPr>
            <a:r>
              <a:rPr lang="en-US" sz="1600" dirty="0"/>
              <a:t>    MOV </a:t>
            </a:r>
            <a:r>
              <a:rPr lang="en-US" sz="1600" b="1" dirty="0" err="1">
                <a:solidFill>
                  <a:srgbClr val="FF0000"/>
                </a:solidFill>
              </a:rPr>
              <a:t>FirstLET</a:t>
            </a:r>
            <a:r>
              <a:rPr lang="en-US" sz="1600" dirty="0"/>
              <a:t>, AL</a:t>
            </a:r>
          </a:p>
          <a:p>
            <a:pPr>
              <a:buNone/>
            </a:pPr>
            <a:r>
              <a:rPr lang="en-US" sz="1600" dirty="0"/>
              <a:t>    CALL LFCR</a:t>
            </a:r>
          </a:p>
          <a:p>
            <a:pPr>
              <a:buNone/>
            </a:pPr>
            <a:r>
              <a:rPr lang="en-US" sz="1600" dirty="0"/>
              <a:t>    RET</a:t>
            </a:r>
          </a:p>
          <a:p>
            <a:pPr>
              <a:buNone/>
            </a:pPr>
            <a:r>
              <a:rPr lang="en-US" sz="1600" b="1" dirty="0">
                <a:solidFill>
                  <a:srgbClr val="FF0000"/>
                </a:solidFill>
              </a:rPr>
              <a:t>GETCH</a:t>
            </a:r>
            <a:r>
              <a:rPr lang="en-US" sz="1600" dirty="0"/>
              <a:t> ENDP</a:t>
            </a:r>
          </a:p>
          <a:p>
            <a:pPr>
              <a:buNone/>
            </a:pPr>
            <a:r>
              <a:rPr lang="ru-RU" sz="1600" dirty="0"/>
              <a:t>.</a:t>
            </a:r>
            <a:r>
              <a:rPr lang="en-US" sz="1600" dirty="0"/>
              <a:t>..</a:t>
            </a:r>
            <a:endParaRPr lang="ru-RU" sz="1600" dirty="0"/>
          </a:p>
          <a:p>
            <a:pPr>
              <a:buNone/>
            </a:pPr>
            <a:r>
              <a:rPr lang="en-US" sz="1600" dirty="0"/>
              <a:t> LEA </a:t>
            </a:r>
            <a:r>
              <a:rPr lang="en-US" sz="1600" b="1" dirty="0">
                <a:solidFill>
                  <a:srgbClr val="FF0000"/>
                </a:solidFill>
              </a:rPr>
              <a:t>DX</a:t>
            </a:r>
            <a:r>
              <a:rPr lang="en-US" sz="1600" dirty="0"/>
              <a:t>,</a:t>
            </a:r>
            <a:r>
              <a:rPr lang="ru-RU" sz="1600" dirty="0"/>
              <a:t> </a:t>
            </a:r>
            <a:r>
              <a:rPr lang="en-US" sz="1600" dirty="0"/>
              <a:t> </a:t>
            </a:r>
            <a:r>
              <a:rPr lang="en-US" sz="1600" u="sng" dirty="0"/>
              <a:t>offset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MSGPAUSE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00B050"/>
                </a:solidFill>
              </a:rPr>
              <a:t>;</a:t>
            </a:r>
            <a:r>
              <a:rPr lang="ru-RU" sz="1600" b="1" dirty="0">
                <a:solidFill>
                  <a:srgbClr val="00B050"/>
                </a:solidFill>
              </a:rPr>
              <a:t>Приглашение ожидания</a:t>
            </a:r>
            <a:endParaRPr lang="en-US" sz="1600" dirty="0"/>
          </a:p>
          <a:p>
            <a:pPr>
              <a:buNone/>
            </a:pPr>
            <a:r>
              <a:rPr lang="ru-RU" sz="1600" dirty="0"/>
              <a:t>…</a:t>
            </a:r>
          </a:p>
          <a:p>
            <a:pPr>
              <a:buNone/>
            </a:pPr>
            <a:r>
              <a:rPr lang="en-US" sz="1600" b="1" dirty="0">
                <a:solidFill>
                  <a:srgbClr val="FF0000"/>
                </a:solidFill>
              </a:rPr>
              <a:t>MSG</a:t>
            </a:r>
            <a:r>
              <a:rPr lang="en-US" sz="1600" dirty="0"/>
              <a:t> DB '</a:t>
            </a:r>
            <a:r>
              <a:rPr lang="ru-RU" sz="1600" dirty="0"/>
              <a:t>Введите символ:$‘</a:t>
            </a:r>
          </a:p>
          <a:p>
            <a:pPr>
              <a:buNone/>
            </a:pPr>
            <a:r>
              <a:rPr lang="en-US" sz="1600" b="1" dirty="0">
                <a:solidFill>
                  <a:srgbClr val="FF0000"/>
                </a:solidFill>
              </a:rPr>
              <a:t>MSGPAUSE</a:t>
            </a:r>
            <a:r>
              <a:rPr lang="en-US" sz="1600" dirty="0"/>
              <a:t> DB </a:t>
            </a:r>
            <a:r>
              <a:rPr lang="ru-RU" sz="1600" dirty="0"/>
              <a:t>'Для завершения программы нажмите любую клавишу:$'</a:t>
            </a:r>
          </a:p>
          <a:p>
            <a:pPr>
              <a:buNone/>
            </a:pPr>
            <a:r>
              <a:rPr lang="ru-RU" sz="1600" dirty="0"/>
              <a:t>…</a:t>
            </a:r>
          </a:p>
          <a:p>
            <a:pPr eaLnBrk="1" hangingPunct="1">
              <a:buNone/>
            </a:pPr>
            <a:endParaRPr lang="ru-RU" altLang="ru-RU" sz="1800" dirty="0"/>
          </a:p>
          <a:p>
            <a:pPr eaLnBrk="1" hangingPunct="1">
              <a:buNone/>
            </a:pPr>
            <a:endParaRPr lang="ru-RU" altLang="ru-RU" sz="1800" dirty="0"/>
          </a:p>
          <a:p>
            <a:pPr eaLnBrk="1" hangingPunct="1">
              <a:buNone/>
            </a:pPr>
            <a:endParaRPr lang="ru-RU" altLang="ru-RU" sz="1800" dirty="0"/>
          </a:p>
          <a:p>
            <a:pPr eaLnBrk="1" hangingPunct="1">
              <a:buFont typeface="Arial" pitchFamily="34" charset="0"/>
              <a:buNone/>
            </a:pPr>
            <a:endParaRPr lang="ru-RU" altLang="ru-RU" sz="1800" dirty="0"/>
          </a:p>
        </p:txBody>
      </p:sp>
    </p:spTree>
    <p:extLst>
      <p:ext uri="{BB962C8B-B14F-4D97-AF65-F5344CB8AC3E}">
        <p14:creationId xmlns:p14="http://schemas.microsoft.com/office/powerpoint/2010/main" val="159420549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6624736" cy="706090"/>
          </a:xfrm>
        </p:spPr>
        <p:txBody>
          <a:bodyPr/>
          <a:lstStyle/>
          <a:p>
            <a:r>
              <a:rPr lang="ru-RU" dirty="0"/>
              <a:t>Результат работы ЛР №4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167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56" y="908720"/>
            <a:ext cx="6210300" cy="41243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55656" y="5157192"/>
            <a:ext cx="6512688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Вывод таблицы символов (20-ти ) без рамки на основе введенного символа (</a:t>
            </a:r>
            <a:r>
              <a:rPr lang="en-US" sz="2400" dirty="0">
                <a:latin typeface="+mn-lt"/>
                <a:cs typeface="+mn-cs"/>
              </a:rPr>
              <a:t>“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5</a:t>
            </a:r>
            <a:r>
              <a:rPr lang="en-US" sz="2400" dirty="0">
                <a:latin typeface="+mn-lt"/>
                <a:cs typeface="+mn-cs"/>
              </a:rPr>
              <a:t>”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</p:txBody>
      </p:sp>
      <p:sp>
        <p:nvSpPr>
          <p:cNvPr id="7" name="Прямоугольник 6">
            <a:hlinkClick r:id="" action="ppaction://hlinkshowjump?jump=nextslide"/>
          </p:cNvPr>
          <p:cNvSpPr/>
          <p:nvPr/>
        </p:nvSpPr>
        <p:spPr>
          <a:xfrm>
            <a:off x="975157" y="6150495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2137033225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6624736" cy="706090"/>
          </a:xfrm>
        </p:spPr>
        <p:txBody>
          <a:bodyPr/>
          <a:lstStyle/>
          <a:p>
            <a:r>
              <a:rPr lang="ru-RU" dirty="0"/>
              <a:t>Результат работы ЛР №4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168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268760"/>
            <a:ext cx="6163536" cy="356284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301080" y="5145617"/>
            <a:ext cx="6512688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Вывод таблицы символов (20-ти ) </a:t>
            </a:r>
            <a:r>
              <a:rPr lang="en-US" sz="2400" dirty="0">
                <a:latin typeface="+mn-lt"/>
                <a:cs typeface="+mn-cs"/>
              </a:rPr>
              <a:t>c </a:t>
            </a:r>
            <a:r>
              <a:rPr lang="ru-RU" sz="2400" dirty="0">
                <a:latin typeface="+mn-lt"/>
                <a:cs typeface="+mn-cs"/>
              </a:rPr>
              <a:t>рамкой на основе введенного символа (</a:t>
            </a:r>
            <a:r>
              <a:rPr lang="en-US" sz="2400" dirty="0">
                <a:latin typeface="+mn-lt"/>
                <a:cs typeface="+mn-cs"/>
              </a:rPr>
              <a:t>“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4</a:t>
            </a:r>
            <a:r>
              <a:rPr lang="en-US" sz="2400" dirty="0">
                <a:latin typeface="+mn-lt"/>
                <a:cs typeface="+mn-cs"/>
              </a:rPr>
              <a:t>”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93027598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476250" y="260648"/>
            <a:ext cx="8229600" cy="50405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ЛР № 4 Общие вопросы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169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476250" y="1067221"/>
            <a:ext cx="8229600" cy="4305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Темы: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/>
              <a:t>Пример из МУ по СП: </a:t>
            </a:r>
            <a:r>
              <a:rPr lang="ru-RU" altLang="ru-RU" sz="2400" dirty="0">
                <a:hlinkClick r:id="rId3" action="ppaction://hlinksldjump"/>
              </a:rPr>
              <a:t>Слайды</a:t>
            </a:r>
            <a:r>
              <a:rPr lang="ru-RU" altLang="ru-RU" sz="2400" dirty="0"/>
              <a:t> примера , </a:t>
            </a:r>
            <a:r>
              <a:rPr lang="ru-RU" altLang="ru-RU" sz="2400" dirty="0">
                <a:hlinkClick r:id="rId4" action="ppaction://hlinkfile"/>
              </a:rPr>
              <a:t>МУ</a:t>
            </a:r>
            <a:r>
              <a:rPr lang="ru-RU" altLang="ru-RU" sz="2400" dirty="0"/>
              <a:t>.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>
                <a:hlinkClick r:id="rId5" action="ppaction://hlinksldjump"/>
              </a:rPr>
              <a:t>Организация циклов </a:t>
            </a:r>
            <a:r>
              <a:rPr lang="ru-RU" altLang="ru-RU" sz="2400" dirty="0"/>
              <a:t>на Ассемблере (</a:t>
            </a:r>
            <a:r>
              <a:rPr lang="en-US" altLang="ru-RU" sz="2400" dirty="0"/>
              <a:t>LOOP</a:t>
            </a:r>
            <a:r>
              <a:rPr lang="ru-RU" altLang="ru-RU" sz="2400" dirty="0"/>
              <a:t>)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>
                <a:hlinkClick r:id="rId6" action="ppaction://hlinksldjump"/>
              </a:rPr>
              <a:t>Команда трансляции кодов - </a:t>
            </a:r>
            <a:r>
              <a:rPr lang="en-US" altLang="ru-RU" sz="2400" dirty="0">
                <a:hlinkClick r:id="rId6" action="ppaction://hlinksldjump"/>
              </a:rPr>
              <a:t>XLAT</a:t>
            </a:r>
            <a:r>
              <a:rPr lang="ru-RU" altLang="ru-RU" sz="2400" dirty="0">
                <a:hlinkClick r:id="rId6" action="ppaction://hlinksldjump"/>
              </a:rPr>
              <a:t> </a:t>
            </a:r>
            <a:endParaRPr lang="ru-RU" altLang="ru-RU" sz="2400" dirty="0"/>
          </a:p>
          <a:p>
            <a:pPr eaLnBrk="1" hangingPunct="1">
              <a:buNone/>
            </a:pPr>
            <a:r>
              <a:rPr lang="ru-RU" altLang="ru-RU" sz="2400" dirty="0">
                <a:hlinkClick r:id="rId7" action="ppaction://hlinksldjump"/>
              </a:rPr>
              <a:t>Преобразование из машинного (</a:t>
            </a:r>
            <a:r>
              <a:rPr lang="en-US" altLang="ru-RU" sz="2400" dirty="0">
                <a:hlinkClick r:id="rId7" action="ppaction://hlinksldjump"/>
              </a:rPr>
              <a:t>hex</a:t>
            </a:r>
            <a:r>
              <a:rPr lang="ru-RU" altLang="ru-RU" sz="2400" dirty="0">
                <a:hlinkClick r:id="rId7" action="ppaction://hlinksldjump"/>
              </a:rPr>
              <a:t>) в печатное</a:t>
            </a:r>
            <a:r>
              <a:rPr lang="ru-RU" altLang="ru-RU" sz="2400" dirty="0"/>
              <a:t> представление (</a:t>
            </a:r>
            <a:r>
              <a:rPr lang="en-US" sz="2400" dirty="0"/>
              <a:t>ASCII</a:t>
            </a:r>
            <a:r>
              <a:rPr lang="ru-RU" altLang="ru-RU" sz="2400" dirty="0"/>
              <a:t> )</a:t>
            </a:r>
          </a:p>
          <a:p>
            <a:pPr eaLnBrk="1" hangingPunct="1">
              <a:buNone/>
            </a:pPr>
            <a:r>
              <a:rPr lang="ru-RU" altLang="ru-RU" sz="2400" dirty="0">
                <a:hlinkClick r:id="rId8" action="ppaction://hlinksldjump"/>
              </a:rPr>
              <a:t>Обнуление экрана: варианты</a:t>
            </a:r>
            <a:endParaRPr lang="en-US" altLang="ru-RU" sz="2400" dirty="0"/>
          </a:p>
          <a:p>
            <a:pPr eaLnBrk="1" hangingPunct="1">
              <a:buNone/>
            </a:pPr>
            <a:r>
              <a:rPr lang="ru-RU" altLang="ru-RU" sz="2400" dirty="0">
                <a:hlinkClick r:id="rId9" action="ppaction://hlinksldjump"/>
              </a:rPr>
              <a:t>Вывод </a:t>
            </a:r>
            <a:r>
              <a:rPr lang="ru-RU" altLang="ru-RU" sz="2400" dirty="0">
                <a:hlinkClick r:id="rId10" action="ppaction://hlinksldjump"/>
              </a:rPr>
              <a:t>приглашения </a:t>
            </a:r>
            <a:r>
              <a:rPr lang="ru-RU" altLang="ru-RU" sz="2400" dirty="0"/>
              <a:t>и ввод первого символа.</a:t>
            </a:r>
          </a:p>
          <a:p>
            <a:pPr eaLnBrk="1" hangingPunct="1">
              <a:buNone/>
            </a:pPr>
            <a:r>
              <a:rPr lang="ru-RU" altLang="ru-RU" sz="2400" dirty="0">
                <a:hlinkClick r:id="rId10" action="ppaction://hlinksldjump"/>
              </a:rPr>
              <a:t>Вывод рамки таблицы</a:t>
            </a:r>
            <a:endParaRPr lang="ru-RU" altLang="ru-RU" sz="2400" dirty="0"/>
          </a:p>
          <a:p>
            <a:pPr eaLnBrk="1" hangingPunct="1">
              <a:buNone/>
            </a:pPr>
            <a:endParaRPr lang="ru-RU" altLang="ru-RU" sz="2400" dirty="0"/>
          </a:p>
          <a:p>
            <a:pPr eaLnBrk="1" hangingPunct="1">
              <a:buFont typeface="Arial" pitchFamily="34" charset="0"/>
              <a:buNone/>
            </a:pPr>
            <a:endParaRPr lang="ru-RU" altLang="ru-RU" sz="2400" dirty="0"/>
          </a:p>
        </p:txBody>
      </p:sp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6372200" y="6309320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</p:spTree>
    <p:extLst>
      <p:ext uri="{BB962C8B-B14F-4D97-AF65-F5344CB8AC3E}">
        <p14:creationId xmlns:p14="http://schemas.microsoft.com/office/powerpoint/2010/main" val="646876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971600" y="-2949"/>
            <a:ext cx="6912818" cy="490537"/>
          </a:xfrm>
        </p:spPr>
        <p:txBody>
          <a:bodyPr/>
          <a:lstStyle/>
          <a:p>
            <a:pPr eaLnBrk="1" hangingPunct="1"/>
            <a:r>
              <a:rPr lang="ru-RU" altLang="ru-RU" sz="3600" dirty="0"/>
              <a:t>Софт для СП на сайте (</a:t>
            </a:r>
            <a:r>
              <a:rPr lang="en-US" altLang="ru-RU" sz="3600" dirty="0"/>
              <a:t>Tasm3.zip</a:t>
            </a:r>
            <a:r>
              <a:rPr lang="ru-RU" altLang="ru-RU" sz="3600" dirty="0"/>
              <a:t>)</a:t>
            </a:r>
          </a:p>
        </p:txBody>
      </p:sp>
      <p:sp>
        <p:nvSpPr>
          <p:cNvPr id="27651" name="Объект 2"/>
          <p:cNvSpPr>
            <a:spLocks noGrp="1"/>
          </p:cNvSpPr>
          <p:nvPr>
            <p:ph idx="1"/>
          </p:nvPr>
        </p:nvSpPr>
        <p:spPr>
          <a:xfrm>
            <a:off x="0" y="404664"/>
            <a:ext cx="9113330" cy="5832648"/>
          </a:xfrm>
        </p:spPr>
        <p:txBody>
          <a:bodyPr/>
          <a:lstStyle/>
          <a:p>
            <a:r>
              <a:rPr lang="ru-RU" altLang="ru-RU" sz="2100" b="1" dirty="0"/>
              <a:t>1. </a:t>
            </a:r>
            <a:r>
              <a:rPr lang="ru-RU" altLang="ru-RU" sz="2100" b="1" u="sng" dirty="0"/>
              <a:t>Компилятор</a:t>
            </a:r>
            <a:r>
              <a:rPr lang="ru-RU" altLang="ru-RU" sz="2100" b="1" dirty="0"/>
              <a:t> с языка Ассемблер - tasm.exe.</a:t>
            </a:r>
            <a:endParaRPr lang="ru-RU" altLang="ru-RU" sz="2100" dirty="0"/>
          </a:p>
          <a:p>
            <a:r>
              <a:rPr lang="ru-RU" altLang="ru-RU" sz="2100" b="1" dirty="0"/>
              <a:t>2. </a:t>
            </a:r>
            <a:r>
              <a:rPr lang="ru-RU" altLang="ru-RU" sz="2100" b="1" u="sng" dirty="0"/>
              <a:t>Компоновщик</a:t>
            </a:r>
            <a:r>
              <a:rPr lang="ru-RU" altLang="ru-RU" sz="2100" b="1" dirty="0"/>
              <a:t> для Ассемблера - tlink.exe.</a:t>
            </a:r>
            <a:endParaRPr lang="ru-RU" altLang="ru-RU" sz="2100" dirty="0"/>
          </a:p>
          <a:p>
            <a:r>
              <a:rPr lang="ru-RU" altLang="ru-RU" sz="2100" b="1" dirty="0"/>
              <a:t>3. </a:t>
            </a:r>
            <a:r>
              <a:rPr lang="ru-RU" altLang="ru-RU" sz="2100" b="1" u="sng" dirty="0"/>
              <a:t>Отладчик</a:t>
            </a:r>
            <a:r>
              <a:rPr lang="ru-RU" altLang="ru-RU" sz="2100" b="1" dirty="0"/>
              <a:t> для Ассемблера - td.exe.</a:t>
            </a:r>
            <a:endParaRPr lang="ru-RU" altLang="ru-RU" sz="2100" dirty="0"/>
          </a:p>
          <a:p>
            <a:r>
              <a:rPr lang="ru-RU" altLang="ru-RU" sz="2100" b="1" dirty="0"/>
              <a:t>4. </a:t>
            </a:r>
            <a:r>
              <a:rPr lang="ru-RU" altLang="ru-RU" sz="2100" b="1" u="sng" dirty="0"/>
              <a:t>Текстовый редактор </a:t>
            </a:r>
            <a:r>
              <a:rPr lang="ru-RU" altLang="ru-RU" sz="2100" b="1" dirty="0"/>
              <a:t>для Ассемблера - Asm_ed.exe.</a:t>
            </a:r>
            <a:endParaRPr lang="ru-RU" altLang="ru-RU" sz="2100" dirty="0"/>
          </a:p>
          <a:p>
            <a:r>
              <a:rPr lang="ru-RU" altLang="ru-RU" sz="2100" b="1" dirty="0"/>
              <a:t>5. </a:t>
            </a:r>
            <a:r>
              <a:rPr lang="ru-RU" altLang="ru-RU" sz="2100" b="1" u="sng" dirty="0"/>
              <a:t>Русификатор</a:t>
            </a:r>
            <a:r>
              <a:rPr lang="ru-RU" altLang="ru-RU" sz="2100" b="1" dirty="0"/>
              <a:t> клавиатуры - RKM.COM.</a:t>
            </a:r>
            <a:endParaRPr lang="ru-RU" altLang="ru-RU" sz="2100" dirty="0"/>
          </a:p>
          <a:p>
            <a:r>
              <a:rPr lang="ru-RU" altLang="ru-RU" sz="2100" b="1" dirty="0"/>
              <a:t>6. Утилита поиска системного программиста - GREP.com.</a:t>
            </a:r>
            <a:endParaRPr lang="ru-RU" altLang="ru-RU" sz="2100" dirty="0"/>
          </a:p>
          <a:p>
            <a:r>
              <a:rPr lang="ru-RU" altLang="ru-RU" sz="2100" b="1" dirty="0"/>
              <a:t>7. </a:t>
            </a:r>
            <a:r>
              <a:rPr lang="ru-RU" altLang="ru-RU" sz="2100" b="1" u="sng" dirty="0"/>
              <a:t>Программа перекодировки </a:t>
            </a:r>
            <a:r>
              <a:rPr lang="ru-RU" altLang="ru-RU" sz="2100" b="1" dirty="0"/>
              <a:t>DOS-WINDOWS - trans.exe.</a:t>
            </a:r>
            <a:endParaRPr lang="ru-RU" altLang="ru-RU" sz="2100" dirty="0"/>
          </a:p>
          <a:p>
            <a:r>
              <a:rPr lang="ru-RU" altLang="ru-RU" sz="2100" b="1" dirty="0"/>
              <a:t>8. </a:t>
            </a:r>
            <a:r>
              <a:rPr lang="ru-RU" altLang="ru-RU" sz="2100" b="1" u="sng" dirty="0"/>
              <a:t>Справки</a:t>
            </a:r>
            <a:r>
              <a:rPr lang="ru-RU" altLang="ru-RU" sz="2100" b="1" dirty="0"/>
              <a:t> для основных программ - *.HLP.</a:t>
            </a:r>
            <a:endParaRPr lang="ru-RU" altLang="ru-RU" sz="2100" dirty="0"/>
          </a:p>
          <a:p>
            <a:r>
              <a:rPr lang="ru-RU" altLang="ru-RU" sz="2100" b="1" dirty="0"/>
              <a:t>9. Пример </a:t>
            </a:r>
            <a:r>
              <a:rPr lang="ru-RU" altLang="ru-RU" sz="2100" b="1" u="sng" dirty="0"/>
              <a:t>простейшей</a:t>
            </a:r>
            <a:r>
              <a:rPr lang="ru-RU" altLang="ru-RU" sz="2100" b="1" dirty="0"/>
              <a:t> программы (First.asm/</a:t>
            </a:r>
            <a:r>
              <a:rPr lang="en-US" altLang="ru-RU" sz="2100" b="1" dirty="0" err="1"/>
              <a:t>firstd</a:t>
            </a:r>
            <a:r>
              <a:rPr lang="ru-RU" altLang="ru-RU" sz="2100" b="1" dirty="0"/>
              <a:t>.</a:t>
            </a:r>
            <a:r>
              <a:rPr lang="ru-RU" altLang="ru-RU" sz="2100" b="1" dirty="0" err="1"/>
              <a:t>asm</a:t>
            </a:r>
            <a:r>
              <a:rPr lang="ru-RU" altLang="ru-RU" sz="2100" b="1" dirty="0"/>
              <a:t>) для </a:t>
            </a:r>
            <a:r>
              <a:rPr lang="ru-RU" altLang="ru-RU" sz="2100" b="1" dirty="0" err="1"/>
              <a:t>WINDOWSи</a:t>
            </a:r>
            <a:r>
              <a:rPr lang="ru-RU" altLang="ru-RU" sz="2100" b="1" dirty="0"/>
              <a:t> DOS.</a:t>
            </a:r>
            <a:endParaRPr lang="ru-RU" altLang="ru-RU" sz="2100" dirty="0"/>
          </a:p>
          <a:p>
            <a:r>
              <a:rPr lang="ru-RU" altLang="ru-RU" sz="2100" b="1" dirty="0"/>
              <a:t>10.Другие </a:t>
            </a:r>
            <a:r>
              <a:rPr lang="ru-RU" altLang="ru-RU" sz="2100" b="1" u="sng" dirty="0"/>
              <a:t>примеры</a:t>
            </a:r>
            <a:r>
              <a:rPr lang="ru-RU" altLang="ru-RU" sz="2100" b="1" dirty="0"/>
              <a:t> для продвинутых студентов - *.</a:t>
            </a:r>
            <a:r>
              <a:rPr lang="ru-RU" altLang="ru-RU" sz="2100" b="1" dirty="0" err="1"/>
              <a:t>arj</a:t>
            </a:r>
            <a:r>
              <a:rPr lang="ru-RU" altLang="ru-RU" sz="2100" b="1" dirty="0"/>
              <a:t>.</a:t>
            </a:r>
            <a:endParaRPr lang="ru-RU" altLang="ru-RU" sz="2100" dirty="0"/>
          </a:p>
          <a:p>
            <a:r>
              <a:rPr lang="ru-RU" altLang="ru-RU" sz="2100" b="1" dirty="0"/>
              <a:t>11.Эмулятор среды ДОС - DOSBOX (отдельно, см. ниже) - *.</a:t>
            </a:r>
            <a:r>
              <a:rPr lang="ru-RU" altLang="ru-RU" sz="2100" b="1" dirty="0" err="1"/>
              <a:t>zip</a:t>
            </a:r>
            <a:r>
              <a:rPr lang="ru-RU" altLang="ru-RU" sz="2100" b="1" dirty="0"/>
              <a:t>.</a:t>
            </a:r>
            <a:endParaRPr lang="en-US" altLang="ru-RU" sz="2100" b="1" dirty="0"/>
          </a:p>
          <a:p>
            <a:r>
              <a:rPr lang="en-US" altLang="ru-RU" sz="2100" b="1" dirty="0"/>
              <a:t>12</a:t>
            </a:r>
            <a:r>
              <a:rPr lang="ru-RU" altLang="ru-RU" sz="2100" b="1" dirty="0"/>
              <a:t>. Утилиты для работы </a:t>
            </a:r>
            <a:r>
              <a:rPr lang="en-US" altLang="ru-RU" sz="2100" b="1" dirty="0"/>
              <a:t>TASM(DPMI16BI.OVL </a:t>
            </a:r>
            <a:r>
              <a:rPr lang="ru-RU" altLang="ru-RU" sz="2100" b="1" dirty="0"/>
              <a:t>и </a:t>
            </a:r>
            <a:r>
              <a:rPr lang="en-US" altLang="ru-RU" sz="2100" b="1" dirty="0"/>
              <a:t>DPMI32VM.OVL).</a:t>
            </a:r>
            <a:endParaRPr lang="ru-RU" altLang="ru-RU" sz="2100" b="1" dirty="0"/>
          </a:p>
          <a:p>
            <a:r>
              <a:rPr lang="ru-RU" altLang="ru-RU" sz="2100" b="1" dirty="0"/>
              <a:t>Самый простой </a:t>
            </a:r>
            <a:r>
              <a:rPr lang="ru-RU" altLang="ru-RU" sz="2100" b="1" u="sng" dirty="0"/>
              <a:t>файл менеджер </a:t>
            </a:r>
            <a:r>
              <a:rPr lang="ru-RU" altLang="ru-RU" sz="2100" b="1" dirty="0"/>
              <a:t>- </a:t>
            </a:r>
            <a:r>
              <a:rPr lang="en-US" altLang="ru-RU" sz="2100" b="1" dirty="0"/>
              <a:t>VC.COM</a:t>
            </a:r>
          </a:p>
          <a:p>
            <a:r>
              <a:rPr lang="ru-RU" altLang="ru-RU" sz="2100" b="1" dirty="0"/>
              <a:t>Утилита </a:t>
            </a:r>
            <a:r>
              <a:rPr lang="en-US" altLang="ru-RU" sz="2100" b="1" dirty="0"/>
              <a:t>MEN.EXE – </a:t>
            </a:r>
            <a:r>
              <a:rPr lang="ru-RU" altLang="ru-RU" sz="2100" b="1" dirty="0"/>
              <a:t>для контроля содержания ОП с резидентом.</a:t>
            </a:r>
          </a:p>
          <a:p>
            <a:pPr eaLnBrk="1" hangingPunct="1"/>
            <a:endParaRPr lang="ru-RU" altLang="ru-RU" sz="2100" dirty="0"/>
          </a:p>
        </p:txBody>
      </p:sp>
    </p:spTree>
    <p:extLst>
      <p:ext uri="{BB962C8B-B14F-4D97-AF65-F5344CB8AC3E}">
        <p14:creationId xmlns:p14="http://schemas.microsoft.com/office/powerpoint/2010/main" val="2951562113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259632" y="29829"/>
            <a:ext cx="619268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№4 Команда </a:t>
            </a:r>
            <a:r>
              <a:rPr lang="en-US" altLang="ru-RU" dirty="0"/>
              <a:t>XLAT (1)</a:t>
            </a:r>
            <a:r>
              <a:rPr lang="ru-RU" altLang="ru-RU" dirty="0"/>
              <a:t>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5047" y="260648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170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711163" y="692695"/>
            <a:ext cx="8063911" cy="369331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Команда </a:t>
            </a:r>
            <a:r>
              <a:rPr lang="en-US" b="1" dirty="0"/>
              <a:t>XLAT</a:t>
            </a:r>
            <a:r>
              <a:rPr lang="ru-RU" dirty="0"/>
              <a:t>/</a:t>
            </a:r>
            <a:r>
              <a:rPr lang="en-US" b="1" dirty="0"/>
              <a:t>XLATB</a:t>
            </a:r>
            <a:r>
              <a:rPr lang="ru-RU" dirty="0"/>
              <a:t> (</a:t>
            </a:r>
            <a:r>
              <a:rPr lang="en-US" dirty="0" err="1"/>
              <a:t>trans</a:t>
            </a:r>
            <a:r>
              <a:rPr lang="en-US" b="1" dirty="0" err="1"/>
              <a:t>LAT</a:t>
            </a:r>
            <a:r>
              <a:rPr lang="en-US" dirty="0" err="1"/>
              <a:t>e</a:t>
            </a:r>
            <a:r>
              <a:rPr lang="en-US" dirty="0"/>
              <a:t> Byte from table</a:t>
            </a:r>
            <a:r>
              <a:rPr lang="ru-RU" dirty="0"/>
              <a:t>) используется для перекодировки байтовых символов.</a:t>
            </a:r>
          </a:p>
          <a:p>
            <a:r>
              <a:rPr lang="ru-RU" u="sng" dirty="0"/>
              <a:t>Логика работы </a:t>
            </a:r>
            <a:r>
              <a:rPr lang="ru-RU" dirty="0"/>
              <a:t>команды </a:t>
            </a:r>
            <a:r>
              <a:rPr lang="en-US" b="1" dirty="0"/>
              <a:t>XLAT </a:t>
            </a:r>
            <a:r>
              <a:rPr lang="ru-RU" dirty="0"/>
              <a:t>следующая: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/>
              <a:t>В регистр </a:t>
            </a:r>
            <a:r>
              <a:rPr lang="en-US" b="1" dirty="0">
                <a:solidFill>
                  <a:srgbClr val="FF0000"/>
                </a:solidFill>
              </a:rPr>
              <a:t>AL</a:t>
            </a:r>
            <a:r>
              <a:rPr lang="ru-RU" dirty="0"/>
              <a:t> заносится </a:t>
            </a:r>
            <a:r>
              <a:rPr lang="ru-RU" u="sng" dirty="0"/>
              <a:t>символ</a:t>
            </a:r>
            <a:r>
              <a:rPr lang="en-US" u="sng" dirty="0"/>
              <a:t> (</a:t>
            </a:r>
            <a:r>
              <a:rPr lang="ru-RU" u="sng" dirty="0"/>
              <a:t>исходный код</a:t>
            </a:r>
            <a:r>
              <a:rPr lang="en-US" u="sng" dirty="0"/>
              <a:t>)</a:t>
            </a:r>
            <a:r>
              <a:rPr lang="ru-RU" dirty="0"/>
              <a:t> для перекодировки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/>
              <a:t>Длинный адрес в </a:t>
            </a:r>
            <a:r>
              <a:rPr lang="en-US" b="1" dirty="0"/>
              <a:t>DS</a:t>
            </a:r>
            <a:r>
              <a:rPr lang="ru-RU" b="1" dirty="0"/>
              <a:t>:</a:t>
            </a:r>
            <a:r>
              <a:rPr lang="en-US" b="1" dirty="0"/>
              <a:t>BX</a:t>
            </a:r>
            <a:r>
              <a:rPr lang="en-US" dirty="0"/>
              <a:t> </a:t>
            </a:r>
            <a:r>
              <a:rPr lang="ru-RU" dirty="0"/>
              <a:t>определяет </a:t>
            </a:r>
            <a:r>
              <a:rPr lang="ru-RU" u="sng" dirty="0"/>
              <a:t>адрес таблицы</a:t>
            </a:r>
            <a:r>
              <a:rPr lang="en-US" u="sng" dirty="0"/>
              <a:t> </a:t>
            </a:r>
            <a:r>
              <a:rPr lang="ru-RU" u="sng" dirty="0"/>
              <a:t> </a:t>
            </a:r>
            <a:r>
              <a:rPr lang="en-US" u="sng" dirty="0"/>
              <a:t>{Ci}</a:t>
            </a:r>
            <a:r>
              <a:rPr lang="ru-RU" u="sng" dirty="0"/>
              <a:t> (</a:t>
            </a:r>
            <a:r>
              <a:rPr lang="en-US" u="sng" dirty="0"/>
              <a:t>HEX</a:t>
            </a:r>
            <a:r>
              <a:rPr lang="ru-RU" u="sng" dirty="0"/>
              <a:t>) перекодирования</a:t>
            </a:r>
            <a:r>
              <a:rPr lang="ru-RU" dirty="0"/>
              <a:t> символов, длинна которой не может превышать </a:t>
            </a:r>
            <a:r>
              <a:rPr lang="ru-RU" u="sng" dirty="0"/>
              <a:t>256 </a:t>
            </a:r>
            <a:r>
              <a:rPr lang="ru-RU" dirty="0"/>
              <a:t>символов.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/>
              <a:t>После </a:t>
            </a:r>
            <a:r>
              <a:rPr lang="ru-RU" u="sng" dirty="0"/>
              <a:t>выполнения</a:t>
            </a:r>
            <a:r>
              <a:rPr lang="ru-RU" dirty="0"/>
              <a:t> команды </a:t>
            </a:r>
            <a:r>
              <a:rPr lang="en-US" b="1" dirty="0"/>
              <a:t>XLAT</a:t>
            </a:r>
            <a:r>
              <a:rPr lang="en-US" dirty="0"/>
              <a:t> </a:t>
            </a:r>
            <a:r>
              <a:rPr lang="ru-RU" dirty="0"/>
              <a:t>в </a:t>
            </a:r>
            <a:r>
              <a:rPr lang="en-US" b="1" dirty="0">
                <a:solidFill>
                  <a:srgbClr val="FF0000"/>
                </a:solidFill>
              </a:rPr>
              <a:t>AL (C5)</a:t>
            </a:r>
            <a:r>
              <a:rPr lang="en-US" dirty="0"/>
              <a:t> </a:t>
            </a:r>
            <a:r>
              <a:rPr lang="ru-RU" dirty="0"/>
              <a:t>перемещается символ из таблицы по адресу </a:t>
            </a:r>
            <a:r>
              <a:rPr lang="ru-RU" b="1" dirty="0">
                <a:solidFill>
                  <a:srgbClr val="FF0000"/>
                </a:solidFill>
              </a:rPr>
              <a:t>[</a:t>
            </a:r>
            <a:r>
              <a:rPr lang="en-US" b="1" dirty="0">
                <a:solidFill>
                  <a:srgbClr val="FF0000"/>
                </a:solidFill>
              </a:rPr>
              <a:t>BX</a:t>
            </a:r>
            <a:r>
              <a:rPr lang="ru-RU" b="1" dirty="0">
                <a:solidFill>
                  <a:srgbClr val="FF0000"/>
                </a:solidFill>
              </a:rPr>
              <a:t> + </a:t>
            </a:r>
            <a:r>
              <a:rPr lang="en-US" b="1" dirty="0">
                <a:solidFill>
                  <a:srgbClr val="FF0000"/>
                </a:solidFill>
              </a:rPr>
              <a:t>AL</a:t>
            </a:r>
            <a:r>
              <a:rPr lang="ru-RU" b="1" dirty="0">
                <a:solidFill>
                  <a:srgbClr val="FF0000"/>
                </a:solidFill>
              </a:rPr>
              <a:t>]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или адрес таблицы плюс </a:t>
            </a:r>
            <a:r>
              <a:rPr lang="en-US" b="1" dirty="0"/>
              <a:t>AL</a:t>
            </a:r>
            <a:r>
              <a:rPr lang="ru-RU" dirty="0"/>
              <a:t>.</a:t>
            </a:r>
            <a:r>
              <a:rPr lang="en-US" dirty="0"/>
              <a:t> </a:t>
            </a:r>
            <a:r>
              <a:rPr lang="ru-RU" u="sng" dirty="0"/>
              <a:t>Пример</a:t>
            </a:r>
            <a:r>
              <a:rPr lang="ru-RU" dirty="0"/>
              <a:t>:</a:t>
            </a:r>
            <a:endParaRPr lang="en-US" dirty="0"/>
          </a:p>
          <a:p>
            <a:pPr lvl="0"/>
            <a:r>
              <a:rPr lang="en-US" b="1" dirty="0">
                <a:solidFill>
                  <a:srgbClr val="00B0F0"/>
                </a:solidFill>
              </a:rPr>
              <a:t>HEX</a:t>
            </a:r>
            <a:r>
              <a:rPr lang="en-US" dirty="0"/>
              <a:t> DB ‘01234</a:t>
            </a:r>
            <a:r>
              <a:rPr lang="en-US" b="1" dirty="0">
                <a:solidFill>
                  <a:srgbClr val="00B050"/>
                </a:solidFill>
              </a:rPr>
              <a:t>5</a:t>
            </a:r>
            <a:r>
              <a:rPr lang="en-US" dirty="0"/>
              <a:t>6789ABCDEF’</a:t>
            </a:r>
          </a:p>
          <a:p>
            <a:pPr lvl="0"/>
            <a:r>
              <a:rPr lang="en-US" dirty="0"/>
              <a:t>MOV </a:t>
            </a:r>
            <a:r>
              <a:rPr lang="en-US" b="1" dirty="0">
                <a:solidFill>
                  <a:srgbClr val="00B0F0"/>
                </a:solidFill>
              </a:rPr>
              <a:t>BX</a:t>
            </a:r>
            <a:r>
              <a:rPr lang="en-US" dirty="0"/>
              <a:t>, OFFSET </a:t>
            </a:r>
            <a:r>
              <a:rPr lang="en-US" b="1" dirty="0">
                <a:solidFill>
                  <a:srgbClr val="00B0F0"/>
                </a:solidFill>
              </a:rPr>
              <a:t>HEX</a:t>
            </a:r>
          </a:p>
          <a:p>
            <a:pPr lvl="0"/>
            <a:r>
              <a:rPr lang="en-US" dirty="0"/>
              <a:t>MOV AL , </a:t>
            </a:r>
            <a:r>
              <a:rPr lang="en-US" b="1" dirty="0">
                <a:solidFill>
                  <a:srgbClr val="FF0000"/>
                </a:solidFill>
              </a:rPr>
              <a:t>5</a:t>
            </a:r>
          </a:p>
          <a:p>
            <a:pPr lvl="0"/>
            <a:r>
              <a:rPr lang="en-US" dirty="0"/>
              <a:t>XLAT</a:t>
            </a:r>
            <a:r>
              <a:rPr lang="ru-RU" dirty="0"/>
              <a:t> </a:t>
            </a:r>
            <a:r>
              <a:rPr lang="en-US" dirty="0"/>
              <a:t>;; AL = ‘</a:t>
            </a:r>
            <a:r>
              <a:rPr lang="en-US" b="1" dirty="0">
                <a:solidFill>
                  <a:srgbClr val="00B050"/>
                </a:solidFill>
              </a:rPr>
              <a:t>5</a:t>
            </a:r>
            <a:r>
              <a:rPr lang="en-US" dirty="0"/>
              <a:t>’  (</a:t>
            </a:r>
            <a:r>
              <a:rPr lang="en-US" b="1" dirty="0">
                <a:solidFill>
                  <a:srgbClr val="00B050"/>
                </a:solidFill>
              </a:rPr>
              <a:t>35</a:t>
            </a:r>
            <a:r>
              <a:rPr lang="en-US" dirty="0"/>
              <a:t>h)  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727923" y="4556997"/>
            <a:ext cx="1717355" cy="798642"/>
            <a:chOff x="694405" y="4077072"/>
            <a:chExt cx="1717355" cy="946830"/>
          </a:xfrm>
        </p:grpSpPr>
        <p:sp>
          <p:nvSpPr>
            <p:cNvPr id="7" name="TextBox 6"/>
            <p:cNvSpPr txBox="1"/>
            <p:nvPr/>
          </p:nvSpPr>
          <p:spPr>
            <a:xfrm>
              <a:off x="694405" y="4659017"/>
              <a:ext cx="565227" cy="36488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400" dirty="0">
                  <a:latin typeface="+mn-lt"/>
                  <a:cs typeface="+mn-cs"/>
                </a:rPr>
                <a:t>AX</a:t>
              </a:r>
              <a:endParaRPr lang="ru-RU" sz="1400" dirty="0">
                <a:latin typeface="+mn-lt"/>
                <a:cs typeface="+mn-cs"/>
              </a:endParaRPr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694405" y="4077072"/>
              <a:ext cx="1717355" cy="432048"/>
              <a:chOff x="694405" y="4077072"/>
              <a:chExt cx="3722742" cy="432048"/>
            </a:xfrm>
          </p:grpSpPr>
          <p:sp>
            <p:nvSpPr>
              <p:cNvPr id="6" name="Блок-схема: процесс 5"/>
              <p:cNvSpPr/>
              <p:nvPr/>
            </p:nvSpPr>
            <p:spPr>
              <a:xfrm>
                <a:off x="694405" y="4077072"/>
                <a:ext cx="1861371" cy="432048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</a:rPr>
                  <a:t>AH</a:t>
                </a:r>
                <a:endParaRPr lang="ru-RU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Блок-схема: процесс 8"/>
              <p:cNvSpPr/>
              <p:nvPr/>
            </p:nvSpPr>
            <p:spPr>
              <a:xfrm>
                <a:off x="2555776" y="4077072"/>
                <a:ext cx="1861371" cy="432048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>
                    <a:solidFill>
                      <a:srgbClr val="FF0000"/>
                    </a:solidFill>
                  </a:rPr>
                  <a:t>AL = </a:t>
                </a:r>
                <a:r>
                  <a:rPr lang="en-US" sz="1600" b="1" dirty="0">
                    <a:solidFill>
                      <a:srgbClr val="00B050"/>
                    </a:solidFill>
                  </a:rPr>
                  <a:t>C5</a:t>
                </a:r>
                <a:endParaRPr lang="ru-RU" sz="1600" b="1" dirty="0">
                  <a:solidFill>
                    <a:srgbClr val="00B050"/>
                  </a:solidFill>
                </a:endParaRPr>
              </a:p>
            </p:txBody>
          </p:sp>
        </p:grpSp>
      </p:grpSp>
      <p:sp>
        <p:nvSpPr>
          <p:cNvPr id="11" name="TextBox 33"/>
          <p:cNvSpPr txBox="1">
            <a:spLocks noChangeArrowheads="1"/>
          </p:cNvSpPr>
          <p:nvPr/>
        </p:nvSpPr>
        <p:spPr bwMode="auto">
          <a:xfrm>
            <a:off x="179512" y="5805264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4991464" y="4917485"/>
            <a:ext cx="3252944" cy="286630"/>
            <a:chOff x="4889744" y="3893626"/>
            <a:chExt cx="3252944" cy="286630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4889744" y="3893628"/>
              <a:ext cx="834384" cy="286003"/>
              <a:chOff x="694405" y="4077072"/>
              <a:chExt cx="3722742" cy="433836"/>
            </a:xfrm>
          </p:grpSpPr>
          <p:sp>
            <p:nvSpPr>
              <p:cNvPr id="13" name="Блок-схема: процесс 12"/>
              <p:cNvSpPr/>
              <p:nvPr/>
            </p:nvSpPr>
            <p:spPr>
              <a:xfrm>
                <a:off x="694405" y="4077072"/>
                <a:ext cx="1861371" cy="432048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>
                    <a:solidFill>
                      <a:schemeClr val="tx1"/>
                    </a:solidFill>
                  </a:rPr>
                  <a:t>C0</a:t>
                </a:r>
                <a:endParaRPr lang="ru-RU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Блок-схема: процесс 13"/>
              <p:cNvSpPr/>
              <p:nvPr/>
            </p:nvSpPr>
            <p:spPr>
              <a:xfrm>
                <a:off x="2555776" y="4078860"/>
                <a:ext cx="1861371" cy="432048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>
                    <a:solidFill>
                      <a:schemeClr val="tx1"/>
                    </a:solidFill>
                  </a:rPr>
                  <a:t>C1</a:t>
                </a:r>
                <a:endParaRPr lang="ru-RU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Группа 15"/>
            <p:cNvGrpSpPr/>
            <p:nvPr/>
          </p:nvGrpSpPr>
          <p:grpSpPr>
            <a:xfrm>
              <a:off x="5724128" y="3893626"/>
              <a:ext cx="834384" cy="284824"/>
              <a:chOff x="694405" y="4077072"/>
              <a:chExt cx="3722742" cy="432048"/>
            </a:xfrm>
          </p:grpSpPr>
          <p:sp>
            <p:nvSpPr>
              <p:cNvPr id="17" name="Блок-схема: процесс 16"/>
              <p:cNvSpPr/>
              <p:nvPr/>
            </p:nvSpPr>
            <p:spPr>
              <a:xfrm>
                <a:off x="694405" y="4077072"/>
                <a:ext cx="1861371" cy="432048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Блок-схема: процесс 17"/>
              <p:cNvSpPr/>
              <p:nvPr/>
            </p:nvSpPr>
            <p:spPr>
              <a:xfrm>
                <a:off x="2555776" y="4077072"/>
                <a:ext cx="1861371" cy="432048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>
                    <a:solidFill>
                      <a:srgbClr val="00B050"/>
                    </a:solidFill>
                  </a:rPr>
                  <a:t>C5</a:t>
                </a:r>
                <a:endParaRPr lang="ru-RU" sz="1600" b="1" dirty="0">
                  <a:solidFill>
                    <a:srgbClr val="00B050"/>
                  </a:solidFill>
                </a:endParaRPr>
              </a:p>
            </p:txBody>
          </p:sp>
        </p:grpSp>
        <p:grpSp>
          <p:nvGrpSpPr>
            <p:cNvPr id="19" name="Группа 18"/>
            <p:cNvGrpSpPr/>
            <p:nvPr/>
          </p:nvGrpSpPr>
          <p:grpSpPr>
            <a:xfrm>
              <a:off x="6516216" y="3893626"/>
              <a:ext cx="834384" cy="284824"/>
              <a:chOff x="694405" y="4077072"/>
              <a:chExt cx="3722742" cy="432048"/>
            </a:xfrm>
          </p:grpSpPr>
          <p:sp>
            <p:nvSpPr>
              <p:cNvPr id="20" name="Блок-схема: процесс 19"/>
              <p:cNvSpPr/>
              <p:nvPr/>
            </p:nvSpPr>
            <p:spPr>
              <a:xfrm>
                <a:off x="694405" y="4077072"/>
                <a:ext cx="1861371" cy="432048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>
                    <a:solidFill>
                      <a:schemeClr val="tx1"/>
                    </a:solidFill>
                  </a:rPr>
                  <a:t>…</a:t>
                </a:r>
                <a:endParaRPr lang="ru-RU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Блок-схема: процесс 20"/>
              <p:cNvSpPr/>
              <p:nvPr/>
            </p:nvSpPr>
            <p:spPr>
              <a:xfrm>
                <a:off x="2555776" y="4077072"/>
                <a:ext cx="1861371" cy="432048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" name="Группа 21"/>
            <p:cNvGrpSpPr/>
            <p:nvPr/>
          </p:nvGrpSpPr>
          <p:grpSpPr>
            <a:xfrm>
              <a:off x="7308304" y="3895432"/>
              <a:ext cx="834384" cy="284824"/>
              <a:chOff x="694405" y="4077072"/>
              <a:chExt cx="3722742" cy="432048"/>
            </a:xfrm>
          </p:grpSpPr>
          <p:sp>
            <p:nvSpPr>
              <p:cNvPr id="23" name="Блок-схема: процесс 22"/>
              <p:cNvSpPr/>
              <p:nvPr/>
            </p:nvSpPr>
            <p:spPr>
              <a:xfrm>
                <a:off x="694405" y="4077072"/>
                <a:ext cx="1861371" cy="432048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Блок-схема: процесс 23"/>
              <p:cNvSpPr/>
              <p:nvPr/>
            </p:nvSpPr>
            <p:spPr>
              <a:xfrm>
                <a:off x="2555776" y="4077072"/>
                <a:ext cx="1861371" cy="432048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>
                    <a:solidFill>
                      <a:schemeClr val="tx1"/>
                    </a:solidFill>
                  </a:rPr>
                  <a:t>C..</a:t>
                </a:r>
                <a:endParaRPr lang="ru-RU" sz="1600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27" name="Прямая со стрелкой 26"/>
          <p:cNvCxnSpPr/>
          <p:nvPr/>
        </p:nvCxnSpPr>
        <p:spPr>
          <a:xfrm>
            <a:off x="4889744" y="4684531"/>
            <a:ext cx="1251576" cy="0"/>
          </a:xfrm>
          <a:prstGeom prst="straightConnector1">
            <a:avLst/>
          </a:prstGeom>
          <a:ln w="25400">
            <a:solidFill>
              <a:schemeClr val="tx1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211783" y="4202896"/>
            <a:ext cx="822661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AL = 5</a:t>
            </a:r>
            <a:endParaRPr lang="ru-RU" sz="2000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30" name="Выгнутая вверх стрелка 29"/>
          <p:cNvSpPr/>
          <p:nvPr/>
        </p:nvSpPr>
        <p:spPr>
          <a:xfrm rot="227236" flipH="1" flipV="1">
            <a:off x="1852851" y="5138708"/>
            <a:ext cx="4581630" cy="670901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563888" y="4921423"/>
            <a:ext cx="819190" cy="3693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00B0F0"/>
                </a:solidFill>
              </a:rPr>
              <a:t>HEX</a:t>
            </a:r>
            <a:r>
              <a:rPr lang="en-US" sz="1400" b="1" dirty="0">
                <a:latin typeface="+mn-lt"/>
                <a:cs typeface="+mn-cs"/>
              </a:rPr>
              <a:t> :</a:t>
            </a:r>
            <a:endParaRPr lang="ru-RU" sz="1400" b="1" dirty="0">
              <a:latin typeface="+mn-lt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995936" y="4233674"/>
            <a:ext cx="447816" cy="3693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00B0F0"/>
                </a:solidFill>
              </a:rPr>
              <a:t>BX</a:t>
            </a:r>
            <a:endParaRPr lang="ru-RU" b="1" dirty="0">
              <a:solidFill>
                <a:srgbClr val="00B0F0"/>
              </a:solidFill>
            </a:endParaRPr>
          </a:p>
        </p:txBody>
      </p:sp>
      <p:cxnSp>
        <p:nvCxnSpPr>
          <p:cNvPr id="195584" name="Прямая со стрелкой 195583"/>
          <p:cNvCxnSpPr>
            <a:stCxn id="33" idx="3"/>
            <a:endCxn id="13" idx="1"/>
          </p:cNvCxnSpPr>
          <p:nvPr/>
        </p:nvCxnSpPr>
        <p:spPr>
          <a:xfrm>
            <a:off x="4443752" y="4418340"/>
            <a:ext cx="547712" cy="641559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32" idx="3"/>
            <a:endCxn id="13" idx="1"/>
          </p:cNvCxnSpPr>
          <p:nvPr/>
        </p:nvCxnSpPr>
        <p:spPr>
          <a:xfrm flipV="1">
            <a:off x="4383078" y="5059899"/>
            <a:ext cx="608386" cy="4619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8889551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259632" y="29829"/>
            <a:ext cx="619268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№4 Команда </a:t>
            </a:r>
            <a:r>
              <a:rPr lang="en-US" altLang="ru-RU" dirty="0"/>
              <a:t>XLAT (2)</a:t>
            </a:r>
            <a:r>
              <a:rPr lang="ru-RU" altLang="ru-RU" dirty="0"/>
              <a:t>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15717" y="332656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171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744700" y="1052736"/>
            <a:ext cx="8063911" cy="360098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Команда </a:t>
            </a:r>
            <a:r>
              <a:rPr lang="en-US" sz="2000" b="1" dirty="0"/>
              <a:t>XLAT</a:t>
            </a:r>
            <a:r>
              <a:rPr lang="en-US" sz="2000" dirty="0"/>
              <a:t> </a:t>
            </a:r>
            <a:r>
              <a:rPr lang="ru-RU" sz="2000" dirty="0"/>
              <a:t>Пример использования: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/>
          </a:p>
          <a:p>
            <a:r>
              <a:rPr lang="en-US" sz="2000" b="1" dirty="0"/>
              <a:t>;; XLAT</a:t>
            </a:r>
            <a:endParaRPr lang="ru-RU" sz="2000" b="1" dirty="0"/>
          </a:p>
          <a:p>
            <a:endParaRPr lang="en-US" sz="2000" b="1" dirty="0"/>
          </a:p>
          <a:p>
            <a:r>
              <a:rPr lang="en-US" sz="2000" b="1" dirty="0"/>
              <a:t>	MOV BX , OFFSET </a:t>
            </a:r>
            <a:r>
              <a:rPr lang="en-US" sz="2000" b="1" dirty="0" err="1">
                <a:solidFill>
                  <a:srgbClr val="FF0000"/>
                </a:solidFill>
              </a:rPr>
              <a:t>hextable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</a:p>
          <a:p>
            <a:r>
              <a:rPr lang="en-US" sz="2000" b="1" dirty="0"/>
              <a:t>	MOV AL , </a:t>
            </a:r>
            <a:r>
              <a:rPr lang="en-US" sz="2000" b="1" dirty="0">
                <a:solidFill>
                  <a:srgbClr val="FF0000"/>
                </a:solidFill>
              </a:rPr>
              <a:t>4</a:t>
            </a:r>
          </a:p>
          <a:p>
            <a:r>
              <a:rPr lang="en-US" sz="2000" b="1" dirty="0"/>
              <a:t>	</a:t>
            </a:r>
            <a:r>
              <a:rPr lang="en-US" sz="2000" b="1" dirty="0">
                <a:solidFill>
                  <a:srgbClr val="FF0000"/>
                </a:solidFill>
              </a:rPr>
              <a:t>XLAT</a:t>
            </a:r>
            <a:endParaRPr lang="ru-RU" sz="2000" b="1" dirty="0">
              <a:solidFill>
                <a:srgbClr val="FF0000"/>
              </a:solidFill>
            </a:endParaRPr>
          </a:p>
          <a:p>
            <a:r>
              <a:rPr lang="en-US" sz="2000" b="1" dirty="0"/>
              <a:t>; </a:t>
            </a:r>
            <a:r>
              <a:rPr lang="ru-RU" sz="2000" b="1" dirty="0"/>
              <a:t>После команды </a:t>
            </a:r>
            <a:r>
              <a:rPr lang="en-US" sz="2000" b="1" dirty="0">
                <a:solidFill>
                  <a:srgbClr val="FF0000"/>
                </a:solidFill>
              </a:rPr>
              <a:t>XLAT</a:t>
            </a:r>
            <a:r>
              <a:rPr lang="en-US" sz="2000" b="1" dirty="0"/>
              <a:t> </a:t>
            </a:r>
            <a:r>
              <a:rPr lang="ru-RU" sz="2000" b="1" dirty="0"/>
              <a:t>:</a:t>
            </a:r>
            <a:r>
              <a:rPr lang="en-US" sz="2000" b="1" dirty="0"/>
              <a:t> AL = </a:t>
            </a:r>
            <a:r>
              <a:rPr lang="ru-RU" sz="2000" b="1" dirty="0">
                <a:solidFill>
                  <a:srgbClr val="FF0000"/>
                </a:solidFill>
              </a:rPr>
              <a:t>34</a:t>
            </a:r>
            <a:r>
              <a:rPr lang="en-US" sz="2000" b="1" dirty="0"/>
              <a:t>h </a:t>
            </a:r>
            <a:endParaRPr lang="en-US" sz="4400" dirty="0"/>
          </a:p>
          <a:p>
            <a:r>
              <a:rPr lang="en-US" sz="2800" dirty="0"/>
              <a:t>…</a:t>
            </a:r>
            <a:endParaRPr lang="ru-RU" sz="2800" dirty="0"/>
          </a:p>
          <a:p>
            <a:r>
              <a:rPr lang="en-US" sz="2000" b="1" dirty="0" err="1">
                <a:solidFill>
                  <a:srgbClr val="FF0000"/>
                </a:solidFill>
              </a:rPr>
              <a:t>hextable</a:t>
            </a:r>
            <a:r>
              <a:rPr lang="en-US" sz="2000" b="1" dirty="0"/>
              <a:t> DB '0123</a:t>
            </a:r>
            <a:r>
              <a:rPr lang="en-US" sz="2000" b="1" dirty="0">
                <a:solidFill>
                  <a:srgbClr val="FF0000"/>
                </a:solidFill>
              </a:rPr>
              <a:t>4</a:t>
            </a:r>
            <a:r>
              <a:rPr lang="en-US" sz="2000" b="1" dirty="0"/>
              <a:t>56789ABCDEF'</a:t>
            </a:r>
            <a:endParaRPr lang="ru-RU" sz="20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/>
          </a:p>
        </p:txBody>
      </p:sp>
      <p:sp>
        <p:nvSpPr>
          <p:cNvPr id="11" name="TextBox 33"/>
          <p:cNvSpPr txBox="1">
            <a:spLocks noChangeArrowheads="1"/>
          </p:cNvSpPr>
          <p:nvPr/>
        </p:nvSpPr>
        <p:spPr bwMode="auto">
          <a:xfrm>
            <a:off x="179512" y="5805264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</p:spTree>
    <p:extLst>
      <p:ext uri="{BB962C8B-B14F-4D97-AF65-F5344CB8AC3E}">
        <p14:creationId xmlns:p14="http://schemas.microsoft.com/office/powerpoint/2010/main" val="91118878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583264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№4 Перевод в </a:t>
            </a:r>
            <a:r>
              <a:rPr lang="en-US" altLang="ru-RU" dirty="0"/>
              <a:t>HEX (XLAT)</a:t>
            </a:r>
            <a:endParaRPr lang="ru-RU" alt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8166" y="363744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172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529845" y="5191914"/>
            <a:ext cx="8063911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Для вывода на экран в шестнадцатеричном представлении нужно получить значения каждой </a:t>
            </a:r>
            <a:r>
              <a:rPr lang="ru-RU" sz="2000" u="sng" dirty="0">
                <a:latin typeface="+mn-lt"/>
                <a:cs typeface="+mn-cs"/>
              </a:rPr>
              <a:t>тетрады</a:t>
            </a:r>
            <a:r>
              <a:rPr lang="ru-RU" sz="2000" dirty="0">
                <a:latin typeface="+mn-lt"/>
                <a:cs typeface="+mn-cs"/>
              </a:rPr>
              <a:t> и его перекодировать в символьный код ( </a:t>
            </a:r>
            <a:r>
              <a:rPr lang="ru-RU" sz="2000" b="1" dirty="0">
                <a:solidFill>
                  <a:srgbClr val="00B050"/>
                </a:solidFill>
                <a:latin typeface="+mn-lt"/>
                <a:cs typeface="+mn-cs"/>
              </a:rPr>
              <a:t>34Н</a:t>
            </a:r>
            <a:r>
              <a:rPr lang="ru-RU" sz="2000" dirty="0">
                <a:latin typeface="+mn-lt"/>
                <a:cs typeface="+mn-cs"/>
              </a:rPr>
              <a:t> и </a:t>
            </a:r>
            <a:r>
              <a:rPr lang="ru-RU" sz="2000" b="1" dirty="0">
                <a:solidFill>
                  <a:srgbClr val="00B0F0"/>
                </a:solidFill>
                <a:latin typeface="+mn-lt"/>
                <a:cs typeface="+mn-cs"/>
              </a:rPr>
              <a:t>3</a:t>
            </a:r>
            <a:r>
              <a:rPr lang="en-US" sz="2000" b="1" dirty="0">
                <a:solidFill>
                  <a:srgbClr val="00B0F0"/>
                </a:solidFill>
                <a:latin typeface="+mn-lt"/>
                <a:cs typeface="+mn-cs"/>
              </a:rPr>
              <a:t>1</a:t>
            </a:r>
            <a:r>
              <a:rPr lang="ru-RU" sz="2000" b="1" dirty="0">
                <a:solidFill>
                  <a:srgbClr val="00B0F0"/>
                </a:solidFill>
                <a:latin typeface="+mn-lt"/>
                <a:cs typeface="+mn-cs"/>
              </a:rPr>
              <a:t>Н</a:t>
            </a:r>
            <a:r>
              <a:rPr lang="ru-RU" sz="2000" dirty="0">
                <a:latin typeface="+mn-lt"/>
                <a:cs typeface="+mn-cs"/>
              </a:rPr>
              <a:t>). </a:t>
            </a: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Процедура </a:t>
            </a:r>
            <a:r>
              <a:rPr lang="ru-RU" sz="2000" dirty="0">
                <a:latin typeface="+mn-lt"/>
                <a:cs typeface="+mn-cs"/>
              </a:rPr>
              <a:t>перевода и печати </a:t>
            </a:r>
            <a:r>
              <a:rPr lang="en-US" sz="2000" dirty="0">
                <a:latin typeface="+mn-lt"/>
                <a:cs typeface="+mn-cs"/>
              </a:rPr>
              <a:t>HEX </a:t>
            </a:r>
            <a:r>
              <a:rPr lang="ru-RU" sz="2000" dirty="0">
                <a:latin typeface="+mn-lt"/>
                <a:cs typeface="+mn-cs"/>
              </a:rPr>
              <a:t>(</a:t>
            </a: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СМ</a:t>
            </a:r>
            <a:r>
              <a:rPr lang="ru-RU" sz="2000" dirty="0">
                <a:latin typeface="+mn-lt"/>
                <a:cs typeface="+mn-cs"/>
              </a:rPr>
              <a:t>)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772816"/>
            <a:ext cx="2304256" cy="10081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26996" y="764704"/>
            <a:ext cx="3456972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Машинное</a:t>
            </a:r>
            <a:r>
              <a:rPr lang="ru-RU" dirty="0">
                <a:latin typeface="+mn-lt"/>
                <a:cs typeface="+mn-cs"/>
              </a:rPr>
              <a:t> представление лат. буквы </a:t>
            </a:r>
            <a:r>
              <a:rPr lang="en-US" dirty="0">
                <a:latin typeface="+mn-lt"/>
                <a:cs typeface="+mn-cs"/>
              </a:rPr>
              <a:t>‘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lang="en-US" dirty="0">
                <a:latin typeface="+mn-lt"/>
                <a:cs typeface="+mn-cs"/>
              </a:rPr>
              <a:t>’ (</a:t>
            </a:r>
            <a:r>
              <a:rPr lang="ru-RU" dirty="0">
                <a:latin typeface="+mn-lt"/>
                <a:cs typeface="+mn-cs"/>
              </a:rPr>
              <a:t>регистры,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ОП</a:t>
            </a:r>
            <a:r>
              <a:rPr lang="ru-RU" dirty="0">
                <a:latin typeface="+mn-lt"/>
                <a:cs typeface="+mn-cs"/>
              </a:rPr>
              <a:t>, листинг</a:t>
            </a:r>
            <a:r>
              <a:rPr lang="en-US" dirty="0">
                <a:latin typeface="+mn-lt"/>
                <a:cs typeface="+mn-cs"/>
              </a:rPr>
              <a:t>) </a:t>
            </a:r>
            <a:r>
              <a:rPr lang="ru-RU" dirty="0">
                <a:latin typeface="+mn-lt"/>
                <a:cs typeface="+mn-cs"/>
              </a:rPr>
              <a:t>в </a:t>
            </a:r>
            <a:r>
              <a:rPr lang="en-US" dirty="0">
                <a:latin typeface="+mn-lt"/>
                <a:cs typeface="+mn-cs"/>
              </a:rPr>
              <a:t>hex </a:t>
            </a:r>
            <a:r>
              <a:rPr lang="ru-RU" dirty="0">
                <a:latin typeface="+mn-lt"/>
                <a:cs typeface="+mn-cs"/>
              </a:rPr>
              <a:t>виде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03648" y="2060848"/>
            <a:ext cx="864096" cy="3684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B050"/>
                </a:solidFill>
              </a:rPr>
              <a:t>4</a:t>
            </a:r>
            <a:r>
              <a:rPr lang="ru-RU" sz="2400" dirty="0">
                <a:solidFill>
                  <a:srgbClr val="00B0F0"/>
                </a:solidFill>
              </a:rPr>
              <a:t>1 </a:t>
            </a:r>
            <a:r>
              <a:rPr lang="en-US" dirty="0">
                <a:solidFill>
                  <a:schemeClr val="tx1"/>
                </a:solidFill>
              </a:rPr>
              <a:t>H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/>
          <p:cNvCxnSpPr>
            <a:stCxn id="34" idx="3"/>
            <a:endCxn id="35" idx="1"/>
          </p:cNvCxnSpPr>
          <p:nvPr/>
        </p:nvCxnSpPr>
        <p:spPr>
          <a:xfrm>
            <a:off x="2267744" y="3388804"/>
            <a:ext cx="1152128" cy="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364088" y="860657"/>
            <a:ext cx="3456972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Представление лат. буквы </a:t>
            </a:r>
            <a:r>
              <a:rPr lang="en-US" dirty="0">
                <a:latin typeface="+mn-lt"/>
                <a:cs typeface="+mn-cs"/>
              </a:rPr>
              <a:t>‘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lang="en-US" dirty="0">
                <a:latin typeface="+mn-lt"/>
                <a:cs typeface="+mn-cs"/>
              </a:rPr>
              <a:t>’ (</a:t>
            </a:r>
            <a:r>
              <a:rPr lang="ru-RU" dirty="0">
                <a:latin typeface="+mn-lt"/>
                <a:cs typeface="+mn-cs"/>
              </a:rPr>
              <a:t>на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экране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ru-RU" u="sng" dirty="0">
                <a:latin typeface="+mn-lt"/>
                <a:cs typeface="+mn-cs"/>
              </a:rPr>
              <a:t>дисплея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 в </a:t>
            </a:r>
            <a:r>
              <a:rPr lang="ru-RU" u="sng" dirty="0">
                <a:latin typeface="+mn-lt"/>
                <a:cs typeface="+mn-cs"/>
              </a:rPr>
              <a:t>обычном</a:t>
            </a:r>
            <a:r>
              <a:rPr lang="ru-RU" dirty="0">
                <a:latin typeface="+mn-lt"/>
                <a:cs typeface="+mn-cs"/>
              </a:rPr>
              <a:t> и 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в </a:t>
            </a:r>
            <a:r>
              <a:rPr lang="en-US" dirty="0">
                <a:latin typeface="+mn-lt"/>
                <a:cs typeface="+mn-cs"/>
              </a:rPr>
              <a:t>hex </a:t>
            </a:r>
            <a:r>
              <a:rPr lang="ru-RU" dirty="0">
                <a:latin typeface="+mn-lt"/>
                <a:cs typeface="+mn-cs"/>
              </a:rPr>
              <a:t>виде (Двух кодов 34</a:t>
            </a:r>
            <a:r>
              <a:rPr lang="en-US" dirty="0">
                <a:latin typeface="+mn-lt"/>
                <a:cs typeface="+mn-cs"/>
              </a:rPr>
              <a:t>h </a:t>
            </a:r>
            <a:r>
              <a:rPr lang="ru-RU" dirty="0">
                <a:latin typeface="+mn-lt"/>
                <a:cs typeface="+mn-cs"/>
              </a:rPr>
              <a:t>и 31</a:t>
            </a:r>
            <a:r>
              <a:rPr lang="en-US" dirty="0">
                <a:latin typeface="+mn-lt"/>
                <a:cs typeface="+mn-cs"/>
              </a:rPr>
              <a:t>h</a:t>
            </a:r>
            <a:r>
              <a:rPr lang="ru-RU" dirty="0">
                <a:latin typeface="+mn-lt"/>
                <a:cs typeface="+mn-cs"/>
              </a:rPr>
              <a:t>)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300192" y="1916832"/>
            <a:ext cx="2304256" cy="7602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668344" y="2060848"/>
            <a:ext cx="864096" cy="3684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= </a:t>
            </a:r>
            <a:r>
              <a:rPr lang="ru-RU" sz="2400" dirty="0">
                <a:solidFill>
                  <a:srgbClr val="00B050"/>
                </a:solidFill>
              </a:rPr>
              <a:t>4</a:t>
            </a:r>
            <a:r>
              <a:rPr lang="ru-RU" sz="2400" dirty="0">
                <a:solidFill>
                  <a:srgbClr val="00B0F0"/>
                </a:solidFill>
              </a:rPr>
              <a:t>1</a:t>
            </a:r>
            <a:r>
              <a:rPr lang="en-US" sz="2000" b="1" dirty="0">
                <a:solidFill>
                  <a:srgbClr val="FF0000"/>
                </a:solidFill>
              </a:rPr>
              <a:t>h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516216" y="2060848"/>
            <a:ext cx="864096" cy="3684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A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9" name="Прямая со стрелкой 18"/>
          <p:cNvCxnSpPr>
            <a:stCxn id="16" idx="2"/>
          </p:cNvCxnSpPr>
          <p:nvPr/>
        </p:nvCxnSpPr>
        <p:spPr>
          <a:xfrm flipH="1">
            <a:off x="7017576" y="2429272"/>
            <a:ext cx="1082816" cy="505543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7739367" y="2977468"/>
            <a:ext cx="864096" cy="3684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B0F0"/>
                </a:solidFill>
              </a:rPr>
              <a:t>31</a:t>
            </a:r>
            <a:r>
              <a:rPr lang="en-US" dirty="0">
                <a:solidFill>
                  <a:schemeClr val="tx1"/>
                </a:solidFill>
              </a:rPr>
              <a:t>H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585527" y="2965140"/>
            <a:ext cx="864096" cy="3684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B050"/>
                </a:solidFill>
              </a:rPr>
              <a:t>34</a:t>
            </a:r>
            <a:r>
              <a:rPr lang="en-US" dirty="0">
                <a:solidFill>
                  <a:schemeClr val="tx1"/>
                </a:solidFill>
              </a:rPr>
              <a:t>H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30" name="Прямая со стрелкой 29"/>
          <p:cNvCxnSpPr>
            <a:endCxn id="28" idx="0"/>
          </p:cNvCxnSpPr>
          <p:nvPr/>
        </p:nvCxnSpPr>
        <p:spPr>
          <a:xfrm>
            <a:off x="8171415" y="2429272"/>
            <a:ext cx="0" cy="548196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1403648" y="3204592"/>
            <a:ext cx="864096" cy="3684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B050"/>
                </a:solidFill>
              </a:rPr>
              <a:t>4</a:t>
            </a:r>
            <a:r>
              <a:rPr lang="ru-RU" sz="2400" dirty="0">
                <a:solidFill>
                  <a:srgbClr val="00B0F0"/>
                </a:solidFill>
              </a:rPr>
              <a:t>1 </a:t>
            </a:r>
            <a:r>
              <a:rPr lang="en-US" dirty="0">
                <a:solidFill>
                  <a:schemeClr val="tx1"/>
                </a:solidFill>
              </a:rPr>
              <a:t>H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19872" y="3204592"/>
            <a:ext cx="864096" cy="3684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B050"/>
                </a:solidFill>
              </a:rPr>
              <a:t>0</a:t>
            </a:r>
            <a:r>
              <a:rPr lang="ru-RU" sz="2400" dirty="0">
                <a:solidFill>
                  <a:srgbClr val="00B050"/>
                </a:solidFill>
              </a:rPr>
              <a:t>4</a:t>
            </a:r>
            <a:r>
              <a:rPr lang="en-US" dirty="0">
                <a:solidFill>
                  <a:schemeClr val="tx1"/>
                </a:solidFill>
              </a:rPr>
              <a:t>H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36" name="Прямая со стрелкой 35"/>
          <p:cNvCxnSpPr>
            <a:endCxn id="7" idx="0"/>
          </p:cNvCxnSpPr>
          <p:nvPr/>
        </p:nvCxnSpPr>
        <p:spPr>
          <a:xfrm>
            <a:off x="1268016" y="1052736"/>
            <a:ext cx="567680" cy="1008112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591" name="TextBox 195590"/>
          <p:cNvSpPr txBox="1"/>
          <p:nvPr/>
        </p:nvSpPr>
        <p:spPr>
          <a:xfrm>
            <a:off x="1475656" y="2823579"/>
            <a:ext cx="2706190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u="sng" dirty="0">
                <a:latin typeface="+mn-lt"/>
                <a:cs typeface="+mn-cs"/>
              </a:rPr>
              <a:t> </a:t>
            </a:r>
            <a:r>
              <a:rPr lang="en-US" sz="1600" u="sng" dirty="0">
                <a:latin typeface="+mn-lt"/>
                <a:cs typeface="+mn-cs"/>
                <a:hlinkClick r:id="rId4" action="ppaction://hlinksldjump"/>
              </a:rPr>
              <a:t>(</a:t>
            </a:r>
            <a:r>
              <a:rPr lang="en-US" sz="1600" u="sng" dirty="0">
                <a:solidFill>
                  <a:srgbClr val="FF0000"/>
                </a:solidFill>
                <a:latin typeface="+mn-lt"/>
                <a:cs typeface="+mn-cs"/>
                <a:hlinkClick r:id="rId4" action="ppaction://hlinksldjump"/>
              </a:rPr>
              <a:t>1</a:t>
            </a:r>
            <a:r>
              <a:rPr lang="en-US" sz="1600" u="sng" dirty="0">
                <a:latin typeface="+mn-lt"/>
                <a:cs typeface="+mn-cs"/>
                <a:hlinkClick r:id="rId4" action="ppaction://hlinksldjump"/>
              </a:rPr>
              <a:t>)</a:t>
            </a:r>
            <a:r>
              <a:rPr lang="ru-RU" sz="1600" u="sng" dirty="0">
                <a:latin typeface="+mn-lt"/>
                <a:cs typeface="+mn-cs"/>
                <a:hlinkClick r:id="rId4" action="ppaction://hlinksldjump"/>
              </a:rPr>
              <a:t>Сдвиг вправо на </a:t>
            </a:r>
            <a:r>
              <a:rPr lang="en-US" sz="1600" u="sng" dirty="0">
                <a:latin typeface="+mn-lt"/>
                <a:cs typeface="+mn-cs"/>
                <a:hlinkClick r:id="rId4" action="ppaction://hlinksldjump"/>
              </a:rPr>
              <a:t>4</a:t>
            </a:r>
            <a:r>
              <a:rPr lang="ru-RU" sz="1600" u="sng" dirty="0">
                <a:latin typeface="+mn-lt"/>
                <a:cs typeface="+mn-cs"/>
                <a:hlinkClick r:id="rId4" action="ppaction://hlinksldjump"/>
              </a:rPr>
              <a:t>р</a:t>
            </a:r>
            <a:r>
              <a:rPr lang="en-US" sz="1600" u="sng" dirty="0">
                <a:latin typeface="+mn-lt"/>
                <a:cs typeface="+mn-cs"/>
                <a:hlinkClick r:id="rId4" action="ppaction://hlinksldjump"/>
              </a:rPr>
              <a:t> </a:t>
            </a:r>
            <a:r>
              <a:rPr lang="en-US" sz="1600" u="sng" dirty="0">
                <a:latin typeface="+mn-lt"/>
                <a:cs typeface="+mn-cs"/>
              </a:rPr>
              <a:t>(</a:t>
            </a:r>
            <a:r>
              <a:rPr lang="en-US" sz="1600" b="1" u="sng" dirty="0">
                <a:solidFill>
                  <a:srgbClr val="FF0000"/>
                </a:solidFill>
                <a:latin typeface="+mn-lt"/>
                <a:cs typeface="+mn-cs"/>
                <a:hlinkClick r:id="rId4" action="ppaction://hlinksldjump"/>
              </a:rPr>
              <a:t>SHR</a:t>
            </a:r>
            <a:r>
              <a:rPr lang="en-US" sz="1600" u="sng" dirty="0">
                <a:latin typeface="+mn-lt"/>
                <a:cs typeface="+mn-cs"/>
              </a:rPr>
              <a:t>):</a:t>
            </a:r>
            <a:endParaRPr lang="ru-RU" sz="1600" u="sng" dirty="0">
              <a:latin typeface="+mn-lt"/>
              <a:cs typeface="+mn-cs"/>
            </a:endParaRPr>
          </a:p>
        </p:txBody>
      </p:sp>
      <p:cxnSp>
        <p:nvCxnSpPr>
          <p:cNvPr id="43" name="Прямая со стрелкой 42"/>
          <p:cNvCxnSpPr>
            <a:stCxn id="7" idx="2"/>
            <a:endCxn id="34" idx="0"/>
          </p:cNvCxnSpPr>
          <p:nvPr/>
        </p:nvCxnSpPr>
        <p:spPr>
          <a:xfrm>
            <a:off x="1835696" y="2429272"/>
            <a:ext cx="0" cy="77532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979711" y="3697287"/>
            <a:ext cx="5469911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u="sng" dirty="0">
                <a:latin typeface="+mn-lt"/>
                <a:cs typeface="+mn-cs"/>
              </a:rPr>
              <a:t>(</a:t>
            </a:r>
            <a:r>
              <a:rPr lang="en-US" sz="1600" u="sng" dirty="0">
                <a:solidFill>
                  <a:srgbClr val="FF0000"/>
                </a:solidFill>
                <a:latin typeface="+mn-lt"/>
                <a:cs typeface="+mn-cs"/>
              </a:rPr>
              <a:t>3</a:t>
            </a:r>
            <a:r>
              <a:rPr lang="en-US" sz="1600" u="sng" dirty="0">
                <a:latin typeface="+mn-lt"/>
                <a:cs typeface="+mn-cs"/>
              </a:rPr>
              <a:t>)</a:t>
            </a:r>
            <a:r>
              <a:rPr lang="ru-RU" sz="1600" u="sng" dirty="0">
                <a:latin typeface="+mn-lt"/>
                <a:cs typeface="+mn-cs"/>
              </a:rPr>
              <a:t>Маскирование (</a:t>
            </a:r>
            <a:r>
              <a:rPr lang="en-US" sz="1600" b="1" u="sng" dirty="0">
                <a:solidFill>
                  <a:srgbClr val="FF0000"/>
                </a:solidFill>
                <a:latin typeface="+mn-lt"/>
                <a:cs typeface="+mn-cs"/>
                <a:hlinkClick r:id="rId3" action="ppaction://hlinksldjump"/>
              </a:rPr>
              <a:t>AND</a:t>
            </a:r>
            <a:r>
              <a:rPr lang="en-US" sz="1600" u="sng" dirty="0">
                <a:latin typeface="+mn-lt"/>
                <a:cs typeface="+mn-cs"/>
                <a:hlinkClick r:id="rId3" action="ppaction://hlinksldjump"/>
              </a:rPr>
              <a:t> </a:t>
            </a:r>
            <a:r>
              <a:rPr lang="en-US" sz="1600" u="sng" dirty="0">
                <a:latin typeface="+mn-lt"/>
                <a:cs typeface="+mn-cs"/>
              </a:rPr>
              <a:t>‘0Fh’</a:t>
            </a:r>
            <a:r>
              <a:rPr lang="ru-RU" sz="1600" u="sng" dirty="0">
                <a:latin typeface="+mn-lt"/>
                <a:cs typeface="+mn-cs"/>
              </a:rPr>
              <a:t>)</a:t>
            </a:r>
            <a:r>
              <a:rPr lang="en-US" sz="1600" u="sng" dirty="0">
                <a:latin typeface="+mn-lt"/>
                <a:cs typeface="+mn-cs"/>
              </a:rPr>
              <a:t> + </a:t>
            </a:r>
            <a:r>
              <a:rPr lang="en-US" sz="1600" u="sng" dirty="0"/>
              <a:t>(</a:t>
            </a:r>
            <a:r>
              <a:rPr lang="en-US" sz="1600" u="sng" dirty="0">
                <a:solidFill>
                  <a:srgbClr val="FF0000"/>
                </a:solidFill>
              </a:rPr>
              <a:t>4</a:t>
            </a:r>
            <a:r>
              <a:rPr lang="en-US" sz="1600" u="sng" dirty="0"/>
              <a:t>)</a:t>
            </a:r>
            <a:r>
              <a:rPr lang="ru-RU" sz="1600" u="sng" dirty="0">
                <a:hlinkClick r:id="rId5" action="ppaction://hlinksldjump"/>
              </a:rPr>
              <a:t>Перекодировка</a:t>
            </a:r>
            <a:r>
              <a:rPr lang="ru-RU" sz="1600" u="sng" dirty="0"/>
              <a:t> (</a:t>
            </a:r>
            <a:r>
              <a:rPr lang="en-US" sz="1600" b="1" u="sng" dirty="0">
                <a:solidFill>
                  <a:srgbClr val="FF0000"/>
                </a:solidFill>
                <a:hlinkClick r:id="rId5" action="ppaction://hlinksldjump"/>
              </a:rPr>
              <a:t>XLAT</a:t>
            </a:r>
            <a:r>
              <a:rPr lang="ru-RU" sz="1600" u="sng" dirty="0"/>
              <a:t>)</a:t>
            </a:r>
            <a:r>
              <a:rPr lang="en-US" sz="1600" u="sng" dirty="0"/>
              <a:t>:</a:t>
            </a:r>
            <a:endParaRPr lang="ru-RU" sz="1600" u="sng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1403648" y="4212704"/>
            <a:ext cx="864096" cy="3684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rgbClr val="00B050"/>
                </a:solidFill>
              </a:rPr>
              <a:t>4</a:t>
            </a:r>
            <a:r>
              <a:rPr lang="ru-RU" sz="2400" b="1" dirty="0">
                <a:solidFill>
                  <a:srgbClr val="00B0F0"/>
                </a:solidFill>
              </a:rPr>
              <a:t>1</a:t>
            </a:r>
            <a:r>
              <a:rPr lang="ru-RU" sz="2400" dirty="0">
                <a:solidFill>
                  <a:srgbClr val="00B0F0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H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49" name="Прямая со стрелкой 48"/>
          <p:cNvCxnSpPr>
            <a:stCxn id="48" idx="3"/>
            <a:endCxn id="50" idx="1"/>
          </p:cNvCxnSpPr>
          <p:nvPr/>
        </p:nvCxnSpPr>
        <p:spPr>
          <a:xfrm>
            <a:off x="2267744" y="4396916"/>
            <a:ext cx="1152128" cy="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ик 49"/>
          <p:cNvSpPr/>
          <p:nvPr/>
        </p:nvSpPr>
        <p:spPr>
          <a:xfrm>
            <a:off x="3419872" y="4212704"/>
            <a:ext cx="864096" cy="3684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B0F0"/>
                </a:solidFill>
              </a:rPr>
              <a:t>0</a:t>
            </a:r>
            <a:r>
              <a:rPr lang="ru-RU" sz="2400" b="1" dirty="0">
                <a:solidFill>
                  <a:srgbClr val="00B0F0"/>
                </a:solidFill>
              </a:rPr>
              <a:t>1</a:t>
            </a:r>
            <a:r>
              <a:rPr lang="en-US" dirty="0">
                <a:solidFill>
                  <a:schemeClr val="tx1"/>
                </a:solidFill>
              </a:rPr>
              <a:t>H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067944" y="2780927"/>
            <a:ext cx="2414059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u="sng" dirty="0">
                <a:latin typeface="+mn-lt"/>
                <a:cs typeface="+mn-cs"/>
              </a:rPr>
              <a:t>(</a:t>
            </a:r>
            <a:r>
              <a:rPr lang="en-US" sz="1600" u="sng" dirty="0">
                <a:solidFill>
                  <a:srgbClr val="FF0000"/>
                </a:solidFill>
                <a:latin typeface="+mn-lt"/>
                <a:cs typeface="+mn-cs"/>
              </a:rPr>
              <a:t>2</a:t>
            </a:r>
            <a:r>
              <a:rPr lang="en-US" sz="1600" u="sng" dirty="0">
                <a:latin typeface="+mn-lt"/>
                <a:cs typeface="+mn-cs"/>
              </a:rPr>
              <a:t>)</a:t>
            </a:r>
            <a:r>
              <a:rPr lang="ru-RU" sz="1600" u="sng" dirty="0">
                <a:latin typeface="+mn-lt"/>
                <a:cs typeface="+mn-cs"/>
                <a:hlinkClick r:id="rId5" action="ppaction://hlinksldjump"/>
              </a:rPr>
              <a:t>Перекодировка</a:t>
            </a:r>
            <a:r>
              <a:rPr lang="ru-RU" sz="1600" u="sng" dirty="0">
                <a:latin typeface="+mn-lt"/>
                <a:cs typeface="+mn-cs"/>
              </a:rPr>
              <a:t> (</a:t>
            </a:r>
            <a:r>
              <a:rPr lang="en-US" sz="1600" b="1" u="sng" dirty="0">
                <a:solidFill>
                  <a:srgbClr val="FF0000"/>
                </a:solidFill>
                <a:latin typeface="+mn-lt"/>
                <a:cs typeface="+mn-cs"/>
                <a:hlinkClick r:id="rId5" action="ppaction://hlinksldjump"/>
              </a:rPr>
              <a:t>XLAT</a:t>
            </a:r>
            <a:r>
              <a:rPr lang="ru-RU" sz="1600" u="sng" dirty="0">
                <a:latin typeface="+mn-lt"/>
                <a:cs typeface="+mn-cs"/>
              </a:rPr>
              <a:t>)</a:t>
            </a:r>
            <a:r>
              <a:rPr lang="en-US" sz="1600" u="sng" dirty="0">
                <a:latin typeface="+mn-lt"/>
                <a:cs typeface="+mn-cs"/>
              </a:rPr>
              <a:t>:</a:t>
            </a:r>
            <a:endParaRPr lang="ru-RU" sz="1600" u="sng" dirty="0">
              <a:latin typeface="+mn-lt"/>
              <a:cs typeface="+mn-cs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860032" y="4212704"/>
            <a:ext cx="864096" cy="3684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B0F0"/>
                </a:solidFill>
              </a:rPr>
              <a:t>31</a:t>
            </a:r>
            <a:r>
              <a:rPr lang="en-US" dirty="0">
                <a:solidFill>
                  <a:schemeClr val="tx1"/>
                </a:solidFill>
              </a:rPr>
              <a:t>H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4860032" y="3204592"/>
            <a:ext cx="864096" cy="3684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B050"/>
                </a:solidFill>
              </a:rPr>
              <a:t>34</a:t>
            </a:r>
            <a:r>
              <a:rPr lang="en-US" dirty="0">
                <a:solidFill>
                  <a:schemeClr val="tx1"/>
                </a:solidFill>
              </a:rPr>
              <a:t>H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55" name="Прямая со стрелкой 54"/>
          <p:cNvCxnSpPr>
            <a:stCxn id="35" idx="3"/>
            <a:endCxn id="54" idx="1"/>
          </p:cNvCxnSpPr>
          <p:nvPr/>
        </p:nvCxnSpPr>
        <p:spPr>
          <a:xfrm>
            <a:off x="4283968" y="3388804"/>
            <a:ext cx="576064" cy="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>
            <a:stCxn id="50" idx="3"/>
            <a:endCxn id="53" idx="1"/>
          </p:cNvCxnSpPr>
          <p:nvPr/>
        </p:nvCxnSpPr>
        <p:spPr>
          <a:xfrm>
            <a:off x="4283968" y="4396916"/>
            <a:ext cx="576064" cy="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9957880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4624"/>
            <a:ext cx="6480720" cy="562074"/>
          </a:xfrm>
        </p:spPr>
        <p:txBody>
          <a:bodyPr>
            <a:normAutofit/>
          </a:bodyPr>
          <a:lstStyle/>
          <a:p>
            <a:r>
              <a:rPr lang="ru-RU" sz="2800" dirty="0"/>
              <a:t>Процедура перевода и печати НЕХ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173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1520" y="5805264"/>
            <a:ext cx="8136904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latin typeface="+mn-lt"/>
                <a:cs typeface="+mn-cs"/>
              </a:rPr>
              <a:t>На экране получим </a:t>
            </a:r>
            <a:r>
              <a:rPr lang="ru-RU" sz="2000" dirty="0">
                <a:latin typeface="+mn-lt"/>
                <a:cs typeface="+mn-cs"/>
              </a:rPr>
              <a:t>: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41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h</a:t>
            </a:r>
            <a:endParaRPr lang="ru-RU" sz="2000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-25085" y="476672"/>
            <a:ext cx="9144000" cy="53285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sz="1800" b="1" dirty="0">
                <a:solidFill>
                  <a:srgbClr val="00B050"/>
                </a:solidFill>
              </a:rPr>
              <a:t>; Процедура перевода и печати шестн. представления </a:t>
            </a:r>
            <a:r>
              <a:rPr lang="en-US" sz="1800" b="1" dirty="0">
                <a:solidFill>
                  <a:srgbClr val="00B050"/>
                </a:solidFill>
              </a:rPr>
              <a:t>DL - </a:t>
            </a:r>
            <a:r>
              <a:rPr lang="ru-RU" sz="1800" b="1" dirty="0">
                <a:solidFill>
                  <a:srgbClr val="00B050"/>
                </a:solidFill>
              </a:rPr>
              <a:t>символ</a:t>
            </a:r>
          </a:p>
          <a:p>
            <a:pPr eaLnBrk="1" hangingPunct="1">
              <a:buNone/>
            </a:pPr>
            <a:r>
              <a:rPr lang="en-US" sz="1200" b="1" dirty="0">
                <a:solidFill>
                  <a:srgbClr val="FF0000"/>
                </a:solidFill>
              </a:rPr>
              <a:t>HEX</a:t>
            </a:r>
            <a:r>
              <a:rPr lang="en-US" sz="1200" b="1" dirty="0"/>
              <a:t> PROC</a:t>
            </a:r>
          </a:p>
          <a:p>
            <a:pPr eaLnBrk="1" hangingPunct="1">
              <a:buNone/>
            </a:pPr>
            <a:r>
              <a:rPr lang="ru-RU" sz="1200" b="1" dirty="0"/>
              <a:t>   </a:t>
            </a:r>
            <a:r>
              <a:rPr lang="en-US" sz="1200" b="1" dirty="0"/>
              <a:t>PUSH DX</a:t>
            </a:r>
          </a:p>
          <a:p>
            <a:pPr eaLnBrk="1" hangingPunct="1">
              <a:buNone/>
            </a:pPr>
            <a:r>
              <a:rPr lang="en-US" sz="1200" b="1" dirty="0"/>
              <a:t>; </a:t>
            </a:r>
            <a:r>
              <a:rPr lang="ru-RU" sz="1200" b="1" dirty="0"/>
              <a:t>ВЫДЕЛЕНИЕ И ПЕЧАТЬ 1-Й ЦИФРЫ  </a:t>
            </a:r>
            <a:r>
              <a:rPr lang="en-US" sz="1200" b="1" dirty="0"/>
              <a:t>DL = A </a:t>
            </a:r>
            <a:r>
              <a:rPr lang="ru-RU" sz="1200" b="1" dirty="0"/>
              <a:t>лат</a:t>
            </a:r>
          </a:p>
          <a:p>
            <a:pPr eaLnBrk="1" hangingPunct="1">
              <a:buNone/>
            </a:pPr>
            <a:r>
              <a:rPr lang="ru-RU" sz="1200" b="1" dirty="0"/>
              <a:t>     </a:t>
            </a:r>
            <a:r>
              <a:rPr lang="en-US" sz="1200" b="1" dirty="0"/>
              <a:t>MOV AL, DL              ; </a:t>
            </a:r>
            <a:r>
              <a:rPr lang="ru-RU" sz="1200" b="1" dirty="0"/>
              <a:t>Пусть </a:t>
            </a:r>
            <a:r>
              <a:rPr lang="en-US" sz="1200" b="1" dirty="0"/>
              <a:t>AL = 41h</a:t>
            </a:r>
          </a:p>
          <a:p>
            <a:pPr eaLnBrk="1" hangingPunct="1">
              <a:buNone/>
            </a:pPr>
            <a:r>
              <a:rPr lang="en-US" sz="1200" b="1" dirty="0"/>
              <a:t>     </a:t>
            </a:r>
            <a:r>
              <a:rPr lang="en-US" sz="1200" b="1" dirty="0">
                <a:solidFill>
                  <a:srgbClr val="FF0000"/>
                </a:solidFill>
              </a:rPr>
              <a:t>SHR</a:t>
            </a:r>
            <a:r>
              <a:rPr lang="en-US" sz="1200" b="1" dirty="0"/>
              <a:t> AL, 1            ; </a:t>
            </a:r>
            <a:r>
              <a:rPr lang="ru-RU" sz="1200" b="1" dirty="0"/>
              <a:t>сдвиг вправо на 4 р.</a:t>
            </a:r>
            <a:r>
              <a:rPr lang="en-US" sz="1200" b="1" dirty="0"/>
              <a:t> </a:t>
            </a:r>
            <a:r>
              <a:rPr lang="en-US" sz="1200" b="1" dirty="0">
                <a:solidFill>
                  <a:srgbClr val="FF0000"/>
                </a:solidFill>
              </a:rPr>
              <a:t>(1)</a:t>
            </a:r>
            <a:endParaRPr lang="ru-RU" sz="12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ru-RU" sz="1200" b="1" dirty="0"/>
              <a:t>     </a:t>
            </a:r>
            <a:r>
              <a:rPr lang="en-US" sz="1200" b="1" dirty="0"/>
              <a:t>SHR AL, 1</a:t>
            </a:r>
          </a:p>
          <a:p>
            <a:pPr eaLnBrk="1" hangingPunct="1">
              <a:buNone/>
            </a:pPr>
            <a:r>
              <a:rPr lang="en-US" sz="1200" b="1" dirty="0"/>
              <a:t>     SHR AL, 1</a:t>
            </a:r>
          </a:p>
          <a:p>
            <a:pPr eaLnBrk="1" hangingPunct="1">
              <a:buNone/>
            </a:pPr>
            <a:r>
              <a:rPr lang="en-US" sz="1200" b="1" dirty="0">
                <a:solidFill>
                  <a:srgbClr val="00B050"/>
                </a:solidFill>
              </a:rPr>
              <a:t>     </a:t>
            </a:r>
            <a:r>
              <a:rPr lang="en-US" sz="1200" b="1" dirty="0"/>
              <a:t>SHR AL, 1</a:t>
            </a:r>
          </a:p>
          <a:p>
            <a:pPr eaLnBrk="1" hangingPunct="1">
              <a:buNone/>
            </a:pPr>
            <a:r>
              <a:rPr lang="en-US" sz="1200" b="1" dirty="0"/>
              <a:t>     LEA BX, </a:t>
            </a:r>
            <a:r>
              <a:rPr lang="en-US" sz="1200" b="1" dirty="0">
                <a:solidFill>
                  <a:srgbClr val="FF0000"/>
                </a:solidFill>
              </a:rPr>
              <a:t>TABLHEX</a:t>
            </a:r>
          </a:p>
          <a:p>
            <a:pPr eaLnBrk="1" hangingPunct="1">
              <a:buNone/>
            </a:pPr>
            <a:r>
              <a:rPr lang="en-US" sz="1200" b="1" dirty="0"/>
              <a:t>     </a:t>
            </a:r>
            <a:r>
              <a:rPr lang="en-US" sz="1200" b="1" dirty="0">
                <a:solidFill>
                  <a:srgbClr val="FF0000"/>
                </a:solidFill>
              </a:rPr>
              <a:t>XLAT   ; </a:t>
            </a:r>
            <a:r>
              <a:rPr lang="ru-RU" sz="1200" b="1" dirty="0">
                <a:solidFill>
                  <a:srgbClr val="FF0000"/>
                </a:solidFill>
              </a:rPr>
              <a:t>Перекодировка</a:t>
            </a:r>
            <a:r>
              <a:rPr lang="en-US" sz="1200" b="1" dirty="0">
                <a:solidFill>
                  <a:srgbClr val="FF0000"/>
                </a:solidFill>
              </a:rPr>
              <a:t>(2)</a:t>
            </a:r>
          </a:p>
          <a:p>
            <a:pPr eaLnBrk="1" hangingPunct="1">
              <a:buNone/>
            </a:pPr>
            <a:r>
              <a:rPr lang="en-US" sz="1200" b="1" dirty="0"/>
              <a:t>     MOV DL, AL     ; 34h </a:t>
            </a:r>
            <a:r>
              <a:rPr lang="ru-RU" sz="1200" b="1" dirty="0"/>
              <a:t>в </a:t>
            </a:r>
            <a:r>
              <a:rPr lang="en-US" sz="1200" b="1" dirty="0"/>
              <a:t>DL</a:t>
            </a:r>
            <a:r>
              <a:rPr lang="ru-RU" sz="1200" b="1" dirty="0"/>
              <a:t> = </a:t>
            </a:r>
            <a:r>
              <a:rPr lang="en-US" sz="1200" b="1" dirty="0"/>
              <a:t>'4'</a:t>
            </a:r>
          </a:p>
          <a:p>
            <a:pPr eaLnBrk="1" hangingPunct="1">
              <a:buNone/>
            </a:pPr>
            <a:r>
              <a:rPr lang="en-US" sz="1200" b="1" dirty="0"/>
              <a:t>     CALL PUTCH</a:t>
            </a:r>
          </a:p>
          <a:p>
            <a:pPr eaLnBrk="1" hangingPunct="1">
              <a:buNone/>
            </a:pPr>
            <a:r>
              <a:rPr lang="en-US" sz="1200" b="1" dirty="0"/>
              <a:t>     POP DX</a:t>
            </a:r>
          </a:p>
          <a:p>
            <a:pPr eaLnBrk="1" hangingPunct="1">
              <a:buNone/>
            </a:pPr>
            <a:r>
              <a:rPr lang="en-US" sz="1200" b="1" dirty="0"/>
              <a:t>; </a:t>
            </a:r>
            <a:r>
              <a:rPr lang="ru-RU" sz="1200" b="1" dirty="0"/>
              <a:t>ВТОРАЯ ЦИФРА</a:t>
            </a:r>
          </a:p>
          <a:p>
            <a:pPr eaLnBrk="1" hangingPunct="1">
              <a:buNone/>
            </a:pPr>
            <a:r>
              <a:rPr lang="ru-RU" sz="1200" b="1" dirty="0"/>
              <a:t>     </a:t>
            </a:r>
            <a:r>
              <a:rPr lang="en-US" sz="1200" b="1" dirty="0"/>
              <a:t>MOV AL, DL</a:t>
            </a:r>
          </a:p>
          <a:p>
            <a:pPr eaLnBrk="1" hangingPunct="1">
              <a:buNone/>
            </a:pPr>
            <a:r>
              <a:rPr lang="en-US" sz="1200" b="1" dirty="0"/>
              <a:t>     </a:t>
            </a:r>
            <a:r>
              <a:rPr lang="en-US" sz="1200" b="1" dirty="0">
                <a:solidFill>
                  <a:srgbClr val="FF0000"/>
                </a:solidFill>
              </a:rPr>
              <a:t>AND</a:t>
            </a:r>
            <a:r>
              <a:rPr lang="en-US" sz="1200" b="1" dirty="0"/>
              <a:t> AL, 0FH         ; </a:t>
            </a:r>
            <a:r>
              <a:rPr lang="ru-RU" sz="1200" b="1" dirty="0"/>
              <a:t>Маскирование </a:t>
            </a:r>
            <a:r>
              <a:rPr lang="en-US" sz="1200" b="1" dirty="0"/>
              <a:t>AND </a:t>
            </a:r>
            <a:r>
              <a:rPr lang="en-US" sz="1200" b="1" dirty="0">
                <a:solidFill>
                  <a:srgbClr val="FF0000"/>
                </a:solidFill>
              </a:rPr>
              <a:t>(3)</a:t>
            </a:r>
            <a:endParaRPr lang="en-US" sz="1200" b="1" dirty="0"/>
          </a:p>
          <a:p>
            <a:pPr eaLnBrk="1" hangingPunct="1">
              <a:buNone/>
            </a:pPr>
            <a:r>
              <a:rPr lang="en-US" sz="1200" b="1" dirty="0"/>
              <a:t>     </a:t>
            </a:r>
            <a:r>
              <a:rPr lang="en-US" sz="1200" b="1" dirty="0">
                <a:solidFill>
                  <a:srgbClr val="FF0000"/>
                </a:solidFill>
              </a:rPr>
              <a:t>XLAT    ; </a:t>
            </a:r>
            <a:r>
              <a:rPr lang="ru-RU" sz="1200" b="1" dirty="0">
                <a:solidFill>
                  <a:srgbClr val="FF0000"/>
                </a:solidFill>
              </a:rPr>
              <a:t>Перекодировка(4)</a:t>
            </a:r>
            <a:endParaRPr lang="en-US" sz="12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sz="1200" b="1" dirty="0"/>
              <a:t>     MOV DL, AL     ; 31h </a:t>
            </a:r>
            <a:r>
              <a:rPr lang="ru-RU" sz="1200" b="1" dirty="0"/>
              <a:t>в </a:t>
            </a:r>
            <a:r>
              <a:rPr lang="en-US" sz="1200" b="1" dirty="0"/>
              <a:t>DL </a:t>
            </a:r>
            <a:r>
              <a:rPr lang="ru-RU" sz="1200" b="1" dirty="0"/>
              <a:t>в </a:t>
            </a:r>
            <a:r>
              <a:rPr lang="en-US" sz="1200" b="1" dirty="0"/>
              <a:t>DL</a:t>
            </a:r>
            <a:r>
              <a:rPr lang="ru-RU" sz="1200" b="1" dirty="0"/>
              <a:t> = </a:t>
            </a:r>
            <a:r>
              <a:rPr lang="en-US" sz="1200" b="1" dirty="0"/>
              <a:t>'1'</a:t>
            </a:r>
          </a:p>
          <a:p>
            <a:pPr eaLnBrk="1" hangingPunct="1">
              <a:buNone/>
            </a:pPr>
            <a:r>
              <a:rPr lang="en-US" sz="1200" b="1" dirty="0"/>
              <a:t>     CALL PUTCH</a:t>
            </a:r>
            <a:endParaRPr lang="ru-RU" sz="1200" b="1" dirty="0"/>
          </a:p>
          <a:p>
            <a:pPr eaLnBrk="1" hangingPunct="1">
              <a:buNone/>
            </a:pPr>
            <a:r>
              <a:rPr lang="ru-RU" sz="1200" b="1" dirty="0"/>
              <a:t>    </a:t>
            </a:r>
            <a:r>
              <a:rPr lang="en-US" sz="1200" b="1" dirty="0"/>
              <a:t>MOV DL, 'h'</a:t>
            </a:r>
            <a:r>
              <a:rPr lang="ru-RU" sz="1200" b="1" dirty="0"/>
              <a:t> ; вывод признака шестнадцатеричного кода </a:t>
            </a:r>
            <a:r>
              <a:rPr lang="en-US" sz="1200" b="1" dirty="0"/>
              <a:t>  </a:t>
            </a:r>
            <a:r>
              <a:rPr lang="ru-RU" sz="1200" b="1" dirty="0"/>
              <a:t>в </a:t>
            </a:r>
            <a:r>
              <a:rPr lang="en-US" sz="1200" b="1" dirty="0"/>
              <a:t>DL</a:t>
            </a:r>
            <a:r>
              <a:rPr lang="ru-RU" sz="1200" b="1" dirty="0"/>
              <a:t> = </a:t>
            </a:r>
            <a:r>
              <a:rPr lang="en-US" sz="1200" b="1" dirty="0"/>
              <a:t>'h'</a:t>
            </a:r>
          </a:p>
          <a:p>
            <a:pPr eaLnBrk="1" hangingPunct="1">
              <a:buNone/>
            </a:pPr>
            <a:r>
              <a:rPr lang="ru-RU" sz="1200" b="1" dirty="0"/>
              <a:t>     </a:t>
            </a:r>
            <a:r>
              <a:rPr lang="en-US" sz="1200" b="1" dirty="0"/>
              <a:t>RET</a:t>
            </a:r>
          </a:p>
          <a:p>
            <a:pPr eaLnBrk="1" hangingPunct="1">
              <a:buNone/>
            </a:pPr>
            <a:r>
              <a:rPr lang="en-US" sz="1200" b="1" dirty="0"/>
              <a:t>     </a:t>
            </a:r>
            <a:r>
              <a:rPr lang="en-US" sz="1200" b="1" dirty="0">
                <a:solidFill>
                  <a:srgbClr val="FF0000"/>
                </a:solidFill>
              </a:rPr>
              <a:t>HEX</a:t>
            </a:r>
            <a:r>
              <a:rPr lang="en-US" sz="1200" b="1" dirty="0"/>
              <a:t> ENDP</a:t>
            </a:r>
          </a:p>
          <a:p>
            <a:pPr eaLnBrk="1" hangingPunct="1">
              <a:buNone/>
            </a:pPr>
            <a:r>
              <a:rPr lang="en-US" sz="1200" b="1" dirty="0">
                <a:solidFill>
                  <a:srgbClr val="FF0000"/>
                </a:solidFill>
              </a:rPr>
              <a:t>TABLHEX</a:t>
            </a:r>
            <a:r>
              <a:rPr lang="en-US" sz="1200" b="1" dirty="0"/>
              <a:t> DB '0123456789ABCDEF'</a:t>
            </a:r>
            <a:endParaRPr lang="ru-RU" sz="1200" b="1" dirty="0"/>
          </a:p>
        </p:txBody>
      </p:sp>
      <p:sp>
        <p:nvSpPr>
          <p:cNvPr id="7" name="TextBox 33"/>
          <p:cNvSpPr txBox="1">
            <a:spLocks noChangeArrowheads="1"/>
          </p:cNvSpPr>
          <p:nvPr/>
        </p:nvSpPr>
        <p:spPr bwMode="auto">
          <a:xfrm>
            <a:off x="6516216" y="6327704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8" name="Номер слайда 2"/>
          <p:cNvSpPr txBox="1">
            <a:spLocks/>
          </p:cNvSpPr>
          <p:nvPr/>
        </p:nvSpPr>
        <p:spPr>
          <a:xfrm>
            <a:off x="8527787" y="476672"/>
            <a:ext cx="585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lang="ru-RU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3276EDC2-5DAA-4994-BA76-FFB243C563C2}" type="slidenum">
              <a:rPr lang="ru-RU" smtClean="0"/>
              <a:pPr>
                <a:defRPr/>
              </a:pPr>
              <a:t>173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2691997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40466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174</a:t>
            </a:fld>
            <a:endParaRPr lang="ru-RU" dirty="0"/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1459704" y="229871"/>
            <a:ext cx="5723042" cy="5232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2800" dirty="0"/>
              <a:t>ЛР №4 </a:t>
            </a:r>
            <a:r>
              <a:rPr lang="en-US" sz="2800" u="sng" dirty="0">
                <a:latin typeface="+mn-lt"/>
                <a:cs typeface="+mn-cs"/>
              </a:rPr>
              <a:t>(1)</a:t>
            </a:r>
            <a:r>
              <a:rPr lang="ru-RU" sz="2800" u="sng" dirty="0">
                <a:latin typeface="+mn-lt"/>
                <a:cs typeface="+mn-cs"/>
              </a:rPr>
              <a:t>Сдвиг вправо на </a:t>
            </a:r>
            <a:r>
              <a:rPr lang="en-US" sz="2800" u="sng" dirty="0">
                <a:latin typeface="+mn-lt"/>
                <a:cs typeface="+mn-cs"/>
              </a:rPr>
              <a:t>4</a:t>
            </a:r>
            <a:r>
              <a:rPr lang="ru-RU" sz="2800" u="sng" dirty="0">
                <a:latin typeface="+mn-lt"/>
                <a:cs typeface="+mn-cs"/>
              </a:rPr>
              <a:t>р</a:t>
            </a:r>
            <a:r>
              <a:rPr lang="en-US" sz="2800" u="sng" dirty="0">
                <a:latin typeface="+mn-lt"/>
                <a:cs typeface="+mn-cs"/>
              </a:rPr>
              <a:t> (</a:t>
            </a:r>
            <a:r>
              <a:rPr lang="en-US" sz="2800" b="1" u="sng" dirty="0">
                <a:solidFill>
                  <a:srgbClr val="FF0000"/>
                </a:solidFill>
                <a:latin typeface="+mn-lt"/>
                <a:cs typeface="+mn-cs"/>
              </a:rPr>
              <a:t>SHR</a:t>
            </a:r>
            <a:r>
              <a:rPr lang="en-US" sz="2800" u="sng" dirty="0">
                <a:latin typeface="+mn-lt"/>
                <a:cs typeface="+mn-cs"/>
              </a:rPr>
              <a:t>):</a:t>
            </a:r>
            <a:endParaRPr lang="ru-RU" sz="2800" u="sng" dirty="0"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35103" y="908720"/>
            <a:ext cx="7164288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/>
              <a:t>shr</a:t>
            </a:r>
            <a:r>
              <a:rPr lang="en-US" sz="2000" dirty="0"/>
              <a:t> al, </a:t>
            </a:r>
            <a:r>
              <a:rPr lang="ru-RU" sz="2000" dirty="0">
                <a:solidFill>
                  <a:srgbClr val="FF0000"/>
                </a:solidFill>
              </a:rPr>
              <a:t>4</a:t>
            </a:r>
            <a:r>
              <a:rPr lang="ru-RU" sz="2000" dirty="0"/>
              <a:t>  </a:t>
            </a:r>
            <a:r>
              <a:rPr lang="en-US" sz="2000" dirty="0"/>
              <a:t>; </a:t>
            </a:r>
            <a:r>
              <a:rPr lang="ru-RU" sz="2000" dirty="0"/>
              <a:t>Вариант допустимый для </a:t>
            </a:r>
            <a:r>
              <a:rPr lang="en-US" sz="2000" dirty="0"/>
              <a:t>TASM3</a:t>
            </a:r>
            <a:endParaRPr lang="ru-RU" sz="2000" dirty="0"/>
          </a:p>
          <a:p>
            <a:r>
              <a:rPr lang="ru-RU" sz="2000" u="sng" dirty="0"/>
              <a:t>Или</a:t>
            </a:r>
            <a:r>
              <a:rPr lang="en-US" sz="2000" u="sng" dirty="0"/>
              <a:t> </a:t>
            </a:r>
            <a:r>
              <a:rPr lang="ru-RU" sz="2000" u="sng" dirty="0"/>
              <a:t>всегда возможно:</a:t>
            </a:r>
            <a:endParaRPr lang="en-US" sz="2000" u="sng" dirty="0"/>
          </a:p>
          <a:p>
            <a:r>
              <a:rPr lang="en-US" sz="2000" dirty="0" err="1"/>
              <a:t>shr</a:t>
            </a:r>
            <a:r>
              <a:rPr lang="en-US" sz="2000" dirty="0"/>
              <a:t> al, </a:t>
            </a:r>
            <a:r>
              <a:rPr lang="en-US" sz="2000" dirty="0">
                <a:solidFill>
                  <a:srgbClr val="FF0000"/>
                </a:solidFill>
              </a:rPr>
              <a:t>1</a:t>
            </a:r>
            <a:r>
              <a:rPr lang="en-US" sz="2000" dirty="0"/>
              <a:t>           ; </a:t>
            </a:r>
            <a:r>
              <a:rPr lang="ru-RU" sz="2000" dirty="0"/>
              <a:t>для получения первого символа кода требуется</a:t>
            </a:r>
          </a:p>
          <a:p>
            <a:r>
              <a:rPr lang="en-US" sz="2000" dirty="0" err="1"/>
              <a:t>shr</a:t>
            </a:r>
            <a:r>
              <a:rPr lang="en-US" sz="2000" dirty="0"/>
              <a:t> al, 1           ; </a:t>
            </a:r>
            <a:r>
              <a:rPr lang="ru-RU" sz="2000" dirty="0"/>
              <a:t>сдвинуть код вправо на 4 позиции, т.е. для 41</a:t>
            </a:r>
            <a:r>
              <a:rPr lang="en-US" sz="2000" dirty="0"/>
              <a:t>h=65</a:t>
            </a:r>
            <a:r>
              <a:rPr lang="ru-RU" sz="2000" baseline="-25000" dirty="0"/>
              <a:t>10</a:t>
            </a:r>
            <a:r>
              <a:rPr lang="en-US" sz="2000" dirty="0"/>
              <a:t> :</a:t>
            </a:r>
          </a:p>
          <a:p>
            <a:r>
              <a:rPr lang="en-US" sz="2000" dirty="0" err="1"/>
              <a:t>shr</a:t>
            </a:r>
            <a:r>
              <a:rPr lang="en-US" sz="2000" dirty="0"/>
              <a:t> al, 1          </a:t>
            </a:r>
          </a:p>
          <a:p>
            <a:r>
              <a:rPr lang="en-US" sz="1600" dirty="0"/>
              <a:t>; </a:t>
            </a:r>
            <a:r>
              <a:rPr lang="en-US" sz="1600" b="1" dirty="0">
                <a:solidFill>
                  <a:srgbClr val="FF0000"/>
                </a:solidFill>
              </a:rPr>
              <a:t>0100</a:t>
            </a:r>
            <a:r>
              <a:rPr lang="en-US" sz="1600" dirty="0"/>
              <a:t>0001b (</a:t>
            </a:r>
            <a:r>
              <a:rPr lang="en-US" sz="1600" b="1" dirty="0">
                <a:solidFill>
                  <a:srgbClr val="00B0F0"/>
                </a:solidFill>
              </a:rPr>
              <a:t>41</a:t>
            </a:r>
            <a:r>
              <a:rPr lang="en-US" sz="1600" dirty="0"/>
              <a:t>H)</a:t>
            </a:r>
          </a:p>
          <a:p>
            <a:r>
              <a:rPr lang="en-US" sz="1600" dirty="0"/>
              <a:t> -&gt; 00</a:t>
            </a:r>
            <a:r>
              <a:rPr lang="en-US" sz="1600" b="1" dirty="0">
                <a:solidFill>
                  <a:srgbClr val="FF0000"/>
                </a:solidFill>
              </a:rPr>
              <a:t>1000</a:t>
            </a:r>
            <a:r>
              <a:rPr lang="en-US" sz="1600" dirty="0"/>
              <a:t>00b</a:t>
            </a:r>
          </a:p>
          <a:p>
            <a:r>
              <a:rPr lang="en-US" sz="1600" dirty="0"/>
              <a:t> -&gt;(</a:t>
            </a:r>
            <a:r>
              <a:rPr lang="en-US" sz="1600" b="1" dirty="0">
                <a:solidFill>
                  <a:srgbClr val="00B0F0"/>
                </a:solidFill>
              </a:rPr>
              <a:t>20</a:t>
            </a:r>
            <a:r>
              <a:rPr lang="en-US" sz="1600" dirty="0"/>
              <a:t>H) 000</a:t>
            </a:r>
            <a:r>
              <a:rPr lang="en-US" sz="1600" b="1" dirty="0">
                <a:solidFill>
                  <a:srgbClr val="FF0000"/>
                </a:solidFill>
              </a:rPr>
              <a:t>1000</a:t>
            </a:r>
            <a:r>
              <a:rPr lang="en-US" sz="1600" dirty="0"/>
              <a:t>0b (</a:t>
            </a:r>
            <a:r>
              <a:rPr lang="en-US" sz="1600" b="1" dirty="0">
                <a:solidFill>
                  <a:srgbClr val="00B0F0"/>
                </a:solidFill>
              </a:rPr>
              <a:t>10</a:t>
            </a:r>
            <a:r>
              <a:rPr lang="en-US" sz="1600" dirty="0"/>
              <a:t>H) </a:t>
            </a:r>
          </a:p>
          <a:p>
            <a:r>
              <a:rPr lang="en-US" sz="1600" dirty="0"/>
              <a:t>-&gt; ) 000</a:t>
            </a:r>
            <a:r>
              <a:rPr lang="en-US" sz="1600" b="1" dirty="0">
                <a:solidFill>
                  <a:srgbClr val="FF0000"/>
                </a:solidFill>
              </a:rPr>
              <a:t>0100</a:t>
            </a:r>
            <a:r>
              <a:rPr lang="en-US" sz="1600" dirty="0"/>
              <a:t>0b (</a:t>
            </a:r>
            <a:r>
              <a:rPr lang="en-US" sz="1600" b="1" dirty="0">
                <a:solidFill>
                  <a:srgbClr val="00B0F0"/>
                </a:solidFill>
              </a:rPr>
              <a:t>08H</a:t>
            </a:r>
            <a:r>
              <a:rPr lang="en-US" sz="1600" dirty="0"/>
              <a:t>) -&gt; 000</a:t>
            </a:r>
            <a:r>
              <a:rPr lang="en-US" sz="1600" b="1" dirty="0">
                <a:solidFill>
                  <a:srgbClr val="FF0000"/>
                </a:solidFill>
              </a:rPr>
              <a:t>00100</a:t>
            </a:r>
            <a:r>
              <a:rPr lang="en-US" sz="1600" dirty="0"/>
              <a:t>b(</a:t>
            </a:r>
            <a:r>
              <a:rPr lang="en-US" sz="1600" b="1" dirty="0">
                <a:solidFill>
                  <a:srgbClr val="00B0F0"/>
                </a:solidFill>
              </a:rPr>
              <a:t>04</a:t>
            </a:r>
            <a:r>
              <a:rPr lang="en-US" sz="1600" dirty="0"/>
              <a:t>H) </a:t>
            </a:r>
            <a:r>
              <a:rPr lang="ru-RU" sz="1600" dirty="0"/>
              <a:t> </a:t>
            </a:r>
            <a:r>
              <a:rPr lang="en-US" sz="1600" dirty="0"/>
              <a:t>; </a:t>
            </a:r>
          </a:p>
          <a:p>
            <a:r>
              <a:rPr lang="en-US" sz="2000" dirty="0" err="1"/>
              <a:t>shr</a:t>
            </a:r>
            <a:r>
              <a:rPr lang="en-US" sz="2000" dirty="0"/>
              <a:t> al, 1</a:t>
            </a:r>
            <a:r>
              <a:rPr lang="ru-RU" sz="2000" dirty="0"/>
              <a:t>                       </a:t>
            </a:r>
            <a:r>
              <a:rPr lang="en-US" sz="2000" dirty="0"/>
              <a:t>; </a:t>
            </a:r>
            <a:r>
              <a:rPr lang="ru-RU" sz="2000" dirty="0"/>
              <a:t>Окончательно получим на  </a:t>
            </a:r>
            <a:r>
              <a:rPr lang="en-US" sz="2000" dirty="0">
                <a:solidFill>
                  <a:srgbClr val="FF0000"/>
                </a:solidFill>
              </a:rPr>
              <a:t>AL</a:t>
            </a:r>
            <a:r>
              <a:rPr lang="en-US" sz="2000" dirty="0"/>
              <a:t>= 4 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04521" y="4293096"/>
            <a:ext cx="80648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;;</a:t>
            </a:r>
            <a:r>
              <a:rPr lang="ru-RU" sz="2000" dirty="0"/>
              <a:t>Возможен и </a:t>
            </a:r>
            <a:r>
              <a:rPr lang="ru-RU" sz="2000" u="sng" dirty="0"/>
              <a:t>такой вариант</a:t>
            </a:r>
            <a:r>
              <a:rPr lang="en-US" sz="2000" u="sng" dirty="0"/>
              <a:t> (</a:t>
            </a:r>
            <a:r>
              <a:rPr lang="ru-RU" sz="2000" u="sng" dirty="0"/>
              <a:t>даже в </a:t>
            </a:r>
            <a:r>
              <a:rPr lang="en-US" sz="2000" u="sng" dirty="0"/>
              <a:t>QC25)</a:t>
            </a:r>
            <a:r>
              <a:rPr lang="ru-RU" sz="2000" dirty="0"/>
              <a:t>:</a:t>
            </a:r>
            <a:endParaRPr lang="en-US" sz="2000" dirty="0"/>
          </a:p>
          <a:p>
            <a:r>
              <a:rPr lang="en-US" sz="2000" dirty="0"/>
              <a:t>mov    </a:t>
            </a:r>
            <a:r>
              <a:rPr lang="en-US" sz="2000" dirty="0">
                <a:solidFill>
                  <a:srgbClr val="FF0000"/>
                </a:solidFill>
              </a:rPr>
              <a:t>cl</a:t>
            </a:r>
            <a:r>
              <a:rPr lang="en-US" sz="2000" dirty="0"/>
              <a:t> , 4 </a:t>
            </a:r>
          </a:p>
          <a:p>
            <a:r>
              <a:rPr lang="en-US" sz="2000" dirty="0" err="1"/>
              <a:t>shr</a:t>
            </a:r>
            <a:r>
              <a:rPr lang="en-US" sz="2000" dirty="0"/>
              <a:t> al, </a:t>
            </a:r>
            <a:r>
              <a:rPr lang="ru-RU" sz="2000" b="1" dirty="0">
                <a:solidFill>
                  <a:srgbClr val="FF0000"/>
                </a:solidFill>
              </a:rPr>
              <a:t>с</a:t>
            </a:r>
            <a:r>
              <a:rPr lang="en-US" sz="2000" b="1" dirty="0">
                <a:solidFill>
                  <a:srgbClr val="FF0000"/>
                </a:solidFill>
              </a:rPr>
              <a:t>l</a:t>
            </a:r>
            <a:endParaRPr lang="ru-RU" sz="2000" b="1" dirty="0">
              <a:solidFill>
                <a:srgbClr val="FF0000"/>
              </a:solidFill>
            </a:endParaRPr>
          </a:p>
          <a:p>
            <a:r>
              <a:rPr lang="en-US" sz="2000" b="1" dirty="0"/>
              <a:t>XLAT</a:t>
            </a:r>
            <a:r>
              <a:rPr lang="en-US" sz="2000" dirty="0"/>
              <a:t> ; </a:t>
            </a:r>
            <a:r>
              <a:rPr lang="ru-RU" sz="2000" dirty="0"/>
              <a:t>вызов </a:t>
            </a:r>
            <a:r>
              <a:rPr lang="ru-RU" dirty="0"/>
              <a:t>команды</a:t>
            </a:r>
            <a:r>
              <a:rPr lang="ru-RU" sz="2000" dirty="0"/>
              <a:t> перекодировки , </a:t>
            </a:r>
            <a:r>
              <a:rPr lang="en-US" sz="2000" dirty="0"/>
              <a:t>-&gt; ’</a:t>
            </a:r>
            <a:r>
              <a:rPr lang="en-US" sz="2000" b="1" dirty="0">
                <a:solidFill>
                  <a:srgbClr val="00B050"/>
                </a:solidFill>
              </a:rPr>
              <a:t>34H</a:t>
            </a:r>
            <a:r>
              <a:rPr lang="en-US" sz="2000" dirty="0"/>
              <a:t>’</a:t>
            </a:r>
            <a:endParaRPr lang="ru-RU" sz="2000" dirty="0"/>
          </a:p>
          <a:p>
            <a:r>
              <a:rPr lang="en-US" sz="2000" dirty="0"/>
              <a:t>MOV </a:t>
            </a:r>
            <a:r>
              <a:rPr lang="en-US" sz="2000" b="1" dirty="0">
                <a:solidFill>
                  <a:srgbClr val="FF0000"/>
                </a:solidFill>
              </a:rPr>
              <a:t>DL</a:t>
            </a:r>
            <a:r>
              <a:rPr lang="en-US" sz="2000" dirty="0"/>
              <a:t>,AL</a:t>
            </a:r>
            <a:r>
              <a:rPr lang="ru-RU" sz="2000" dirty="0"/>
              <a:t> </a:t>
            </a:r>
            <a:endParaRPr lang="en-US" sz="2000" dirty="0"/>
          </a:p>
          <a:p>
            <a:r>
              <a:rPr lang="en-US" sz="2000" dirty="0"/>
              <a:t>call </a:t>
            </a:r>
            <a:r>
              <a:rPr lang="en-US" sz="2000" dirty="0" err="1"/>
              <a:t>displ</a:t>
            </a:r>
            <a:r>
              <a:rPr lang="en-US" sz="2000" dirty="0"/>
              <a:t>  ;; </a:t>
            </a:r>
            <a:r>
              <a:rPr lang="ru-RU" sz="2000" u="sng" dirty="0"/>
              <a:t>Вывод</a:t>
            </a:r>
            <a:r>
              <a:rPr lang="ru-RU" sz="2000" dirty="0"/>
              <a:t> на экран </a:t>
            </a:r>
            <a:r>
              <a:rPr lang="ru-RU" sz="2000" u="sng" dirty="0"/>
              <a:t>первой</a:t>
            </a:r>
            <a:r>
              <a:rPr lang="ru-RU" sz="2000" dirty="0"/>
              <a:t> тетрады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776347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27571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175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1301" y="5760"/>
            <a:ext cx="6476602" cy="706090"/>
          </a:xfrm>
        </p:spPr>
        <p:txBody>
          <a:bodyPr>
            <a:normAutofit fontScale="90000"/>
          </a:bodyPr>
          <a:lstStyle/>
          <a:p>
            <a:r>
              <a:rPr lang="ru-RU" altLang="ru-RU" sz="2800" dirty="0"/>
              <a:t>ЛР №4 Обнуление</a:t>
            </a:r>
            <a:r>
              <a:rPr lang="en-US" altLang="ru-RU" sz="2800" dirty="0"/>
              <a:t>/</a:t>
            </a:r>
            <a:r>
              <a:rPr lang="ru-RU" altLang="ru-RU" sz="2800" dirty="0"/>
              <a:t>Очистка экрана: варианты</a:t>
            </a:r>
            <a:endParaRPr lang="ru-RU" sz="28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454637" y="692696"/>
            <a:ext cx="8229600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100" u="sng" dirty="0"/>
              <a:t>Обнуление, сброс содержимого экрана или очистку экрана :</a:t>
            </a:r>
            <a:r>
              <a:rPr lang="ru-RU" altLang="ru-RU" sz="2100" dirty="0"/>
              <a:t> Можно выполнить следующими </a:t>
            </a:r>
            <a:r>
              <a:rPr lang="ru-RU" altLang="ru-RU" sz="2100" u="sng" dirty="0"/>
              <a:t>способами</a:t>
            </a:r>
            <a:r>
              <a:rPr lang="ru-RU" altLang="ru-RU" sz="2100" dirty="0"/>
              <a:t>: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100" dirty="0"/>
              <a:t>Организовать цикл вывода пустых строк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100" dirty="0"/>
              <a:t>Цикл символа перевода каретки (символ - </a:t>
            </a:r>
            <a:r>
              <a:rPr lang="en-US" altLang="ru-RU" sz="2100" dirty="0"/>
              <a:t>0AH - 10</a:t>
            </a:r>
            <a:r>
              <a:rPr lang="ru-RU" altLang="ru-RU" sz="2100" baseline="-25000" dirty="0"/>
              <a:t>10</a:t>
            </a:r>
            <a:r>
              <a:rPr lang="ru-RU" altLang="ru-RU" sz="2100" dirty="0"/>
              <a:t>) 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100" dirty="0"/>
              <a:t>Переключить режим вывода на экран</a:t>
            </a:r>
            <a:r>
              <a:rPr lang="en-US" altLang="ru-RU" sz="2100" dirty="0"/>
              <a:t> (</a:t>
            </a:r>
            <a:r>
              <a:rPr lang="ru-RU" altLang="ru-RU" sz="2100" dirty="0"/>
              <a:t>на стандартный </a:t>
            </a:r>
            <a:r>
              <a:rPr lang="ru-RU" altLang="ru-RU" sz="2100" b="1" dirty="0">
                <a:solidFill>
                  <a:srgbClr val="FF0000"/>
                </a:solidFill>
              </a:rPr>
              <a:t>3</a:t>
            </a:r>
            <a:r>
              <a:rPr lang="en-US" altLang="ru-RU" sz="2100" dirty="0"/>
              <a:t>)</a:t>
            </a:r>
            <a:r>
              <a:rPr lang="ru-RU" altLang="ru-RU" sz="2100" dirty="0"/>
              <a:t>. При переключении экран обнуляется </a:t>
            </a:r>
          </a:p>
        </p:txBody>
      </p:sp>
      <p:sp>
        <p:nvSpPr>
          <p:cNvPr id="5" name="TextBox 33"/>
          <p:cNvSpPr txBox="1">
            <a:spLocks noChangeArrowheads="1"/>
          </p:cNvSpPr>
          <p:nvPr/>
        </p:nvSpPr>
        <p:spPr bwMode="auto">
          <a:xfrm>
            <a:off x="6732240" y="6327529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1259632" y="2924944"/>
            <a:ext cx="6787010" cy="333057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sz="1800" b="1" dirty="0">
                <a:solidFill>
                  <a:srgbClr val="00B050"/>
                </a:solidFill>
              </a:rPr>
              <a:t>; </a:t>
            </a:r>
            <a:r>
              <a:rPr lang="ru-RU" sz="1800" b="1" u="sng" dirty="0">
                <a:solidFill>
                  <a:srgbClr val="00B050"/>
                </a:solidFill>
              </a:rPr>
              <a:t>Переключение</a:t>
            </a:r>
            <a:r>
              <a:rPr lang="ru-RU" sz="1800" b="1" dirty="0">
                <a:solidFill>
                  <a:srgbClr val="00B050"/>
                </a:solidFill>
              </a:rPr>
              <a:t> графического режима (см. </a:t>
            </a:r>
            <a:r>
              <a:rPr lang="en-US" sz="1800" b="1" dirty="0">
                <a:solidFill>
                  <a:srgbClr val="00B050"/>
                </a:solidFill>
              </a:rPr>
              <a:t> </a:t>
            </a:r>
            <a:r>
              <a:rPr lang="ru-RU" sz="1800" b="1" dirty="0">
                <a:solidFill>
                  <a:srgbClr val="00B050"/>
                </a:solidFill>
              </a:rPr>
              <a:t>Прерывания </a:t>
            </a:r>
            <a:r>
              <a:rPr lang="en-US" sz="1800" b="1" dirty="0">
                <a:solidFill>
                  <a:srgbClr val="00B050"/>
                </a:solidFill>
              </a:rPr>
              <a:t>BIOS</a:t>
            </a:r>
            <a:r>
              <a:rPr lang="ru-RU" sz="1800" b="1" dirty="0">
                <a:solidFill>
                  <a:srgbClr val="00B050"/>
                </a:solidFill>
              </a:rPr>
              <a:t>)</a:t>
            </a:r>
          </a:p>
          <a:p>
            <a:pPr eaLnBrk="1" hangingPunct="1">
              <a:buNone/>
            </a:pPr>
            <a:r>
              <a:rPr lang="pt-BR" altLang="ru-RU" sz="1600" b="1" dirty="0"/>
              <a:t>	MOV AH, </a:t>
            </a:r>
            <a:r>
              <a:rPr lang="pt-BR" altLang="ru-RU" sz="1600" b="1" dirty="0">
                <a:solidFill>
                  <a:srgbClr val="FF0000"/>
                </a:solidFill>
              </a:rPr>
              <a:t>00H</a:t>
            </a:r>
            <a:r>
              <a:rPr lang="ru-RU" altLang="ru-RU" sz="1600" b="1" dirty="0">
                <a:solidFill>
                  <a:srgbClr val="FF000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; Подфункция переключения видео режима</a:t>
            </a:r>
            <a:endParaRPr lang="pt-BR" altLang="ru-RU" sz="16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pt-BR" altLang="ru-RU" sz="1600" b="1" dirty="0"/>
              <a:t>	MOV AL,3</a:t>
            </a:r>
            <a:r>
              <a:rPr lang="ru-RU" altLang="ru-RU" sz="1600" b="1" dirty="0"/>
              <a:t> </a:t>
            </a:r>
            <a:r>
              <a:rPr lang="ru-RU" sz="1600" b="1" dirty="0">
                <a:solidFill>
                  <a:srgbClr val="00B050"/>
                </a:solidFill>
              </a:rPr>
              <a:t>; Новый текстовый режим 80*25</a:t>
            </a:r>
            <a:endParaRPr lang="pt-BR" altLang="ru-RU" sz="1600" b="1" dirty="0"/>
          </a:p>
          <a:p>
            <a:pPr eaLnBrk="1" hangingPunct="1">
              <a:buNone/>
            </a:pPr>
            <a:r>
              <a:rPr lang="pt-BR" altLang="ru-RU" sz="1600" b="1" dirty="0"/>
              <a:t>	INT </a:t>
            </a:r>
            <a:r>
              <a:rPr lang="pt-BR" altLang="ru-RU" sz="1600" b="1" dirty="0">
                <a:solidFill>
                  <a:srgbClr val="FF0000"/>
                </a:solidFill>
              </a:rPr>
              <a:t>10</a:t>
            </a:r>
            <a:r>
              <a:rPr lang="pt-BR" altLang="ru-RU" sz="1600" b="1" dirty="0"/>
              <a:t>H </a:t>
            </a:r>
            <a:r>
              <a:rPr lang="ru-RU" sz="1600" b="1" dirty="0">
                <a:solidFill>
                  <a:srgbClr val="00B050"/>
                </a:solidFill>
              </a:rPr>
              <a:t>; Прерывание видео сервиса </a:t>
            </a:r>
            <a:r>
              <a:rPr lang="en-US" sz="1600" b="1" dirty="0">
                <a:solidFill>
                  <a:srgbClr val="00B050"/>
                </a:solidFill>
              </a:rPr>
              <a:t>BIOS</a:t>
            </a:r>
            <a:endParaRPr lang="pt-BR" altLang="ru-RU" sz="1600" b="1" dirty="0"/>
          </a:p>
          <a:p>
            <a:pPr eaLnBrk="1" hangingPunct="1">
              <a:buNone/>
            </a:pPr>
            <a:r>
              <a:rPr lang="ru-RU" sz="1800" b="1" dirty="0">
                <a:solidFill>
                  <a:srgbClr val="00B050"/>
                </a:solidFill>
              </a:rPr>
              <a:t>; </a:t>
            </a:r>
            <a:r>
              <a:rPr lang="ru-RU" sz="1800" b="1" u="sng" dirty="0">
                <a:solidFill>
                  <a:srgbClr val="00B050"/>
                </a:solidFill>
              </a:rPr>
              <a:t>Цикл</a:t>
            </a:r>
            <a:r>
              <a:rPr lang="ru-RU" sz="1800" b="1" dirty="0">
                <a:solidFill>
                  <a:srgbClr val="00B050"/>
                </a:solidFill>
              </a:rPr>
              <a:t> вывода перевода строки</a:t>
            </a:r>
          </a:p>
          <a:p>
            <a:pPr eaLnBrk="1" hangingPunct="1">
              <a:buNone/>
            </a:pPr>
            <a:r>
              <a:rPr lang="en-US" altLang="ru-RU" sz="1600" b="1" dirty="0"/>
              <a:t>MOV CX,  </a:t>
            </a:r>
            <a:r>
              <a:rPr lang="en-US" altLang="ru-RU" sz="1600" b="1" dirty="0">
                <a:solidFill>
                  <a:srgbClr val="FF0000"/>
                </a:solidFill>
              </a:rPr>
              <a:t>25</a:t>
            </a:r>
            <a:r>
              <a:rPr lang="ru-RU" altLang="ru-RU" sz="1600" b="1" dirty="0">
                <a:solidFill>
                  <a:srgbClr val="FF0000"/>
                </a:solidFill>
              </a:rPr>
              <a:t> </a:t>
            </a:r>
            <a:r>
              <a:rPr lang="en-US" altLang="ru-RU" sz="1600" b="1" dirty="0"/>
              <a:t>; </a:t>
            </a:r>
            <a:r>
              <a:rPr lang="ru-RU" altLang="ru-RU" sz="1600" b="1" dirty="0"/>
              <a:t>число строк в режиме 80*25</a:t>
            </a:r>
            <a:endParaRPr lang="en-US" altLang="ru-RU" sz="1600" b="1" dirty="0"/>
          </a:p>
          <a:p>
            <a:pPr eaLnBrk="1" hangingPunct="1">
              <a:buNone/>
            </a:pPr>
            <a:r>
              <a:rPr lang="en-US" altLang="ru-RU" sz="1600" b="1" dirty="0" err="1">
                <a:solidFill>
                  <a:srgbClr val="FF0000"/>
                </a:solidFill>
              </a:rPr>
              <a:t>labclr</a:t>
            </a:r>
            <a:r>
              <a:rPr lang="en-US" altLang="ru-RU" sz="1600" b="1" dirty="0"/>
              <a:t>:</a:t>
            </a:r>
          </a:p>
          <a:p>
            <a:pPr eaLnBrk="1" hangingPunct="1">
              <a:buNone/>
            </a:pPr>
            <a:r>
              <a:rPr lang="en-US" altLang="ru-RU" sz="1600" b="1" dirty="0"/>
              <a:t>     MOV  AH , 02H</a:t>
            </a:r>
          </a:p>
          <a:p>
            <a:pPr eaLnBrk="1" hangingPunct="1">
              <a:buNone/>
            </a:pPr>
            <a:r>
              <a:rPr lang="en-US" altLang="ru-RU" sz="1600" b="1" dirty="0"/>
              <a:t>     MOV  DL , 10</a:t>
            </a:r>
            <a:r>
              <a:rPr lang="ru-RU" altLang="ru-RU" sz="1600" b="1" dirty="0"/>
              <a:t> </a:t>
            </a:r>
            <a:r>
              <a:rPr lang="ru-RU" sz="1600" b="1" dirty="0">
                <a:solidFill>
                  <a:srgbClr val="00B050"/>
                </a:solidFill>
              </a:rPr>
              <a:t>; Символ для вывода – </a:t>
            </a:r>
            <a:r>
              <a:rPr lang="ru-RU" sz="1600" b="1" dirty="0">
                <a:solidFill>
                  <a:srgbClr val="FF0000"/>
                </a:solidFill>
              </a:rPr>
              <a:t>10</a:t>
            </a:r>
            <a:r>
              <a:rPr lang="ru-RU" sz="1600" b="1" dirty="0">
                <a:solidFill>
                  <a:srgbClr val="00B050"/>
                </a:solidFill>
              </a:rPr>
              <a:t> перевод строки (</a:t>
            </a:r>
            <a:r>
              <a:rPr lang="en-US" sz="1600" b="1" dirty="0">
                <a:solidFill>
                  <a:srgbClr val="00B050"/>
                </a:solidFill>
              </a:rPr>
              <a:t>0AH</a:t>
            </a:r>
            <a:r>
              <a:rPr lang="ru-RU" sz="1600" b="1" dirty="0">
                <a:solidFill>
                  <a:srgbClr val="00B050"/>
                </a:solidFill>
              </a:rPr>
              <a:t>)</a:t>
            </a:r>
            <a:endParaRPr lang="en-US" altLang="ru-RU" sz="1600" b="1" dirty="0"/>
          </a:p>
          <a:p>
            <a:pPr eaLnBrk="1" hangingPunct="1">
              <a:buNone/>
            </a:pPr>
            <a:r>
              <a:rPr lang="en-US" altLang="ru-RU" sz="1600" b="1" dirty="0"/>
              <a:t>     INT 021H</a:t>
            </a:r>
          </a:p>
          <a:p>
            <a:pPr eaLnBrk="1" hangingPunct="1">
              <a:buNone/>
            </a:pPr>
            <a:r>
              <a:rPr lang="en-US" altLang="ru-RU" sz="1600" b="1" dirty="0"/>
              <a:t>     LOOP </a:t>
            </a:r>
            <a:r>
              <a:rPr lang="en-US" altLang="ru-RU" sz="1600" b="1" dirty="0" err="1">
                <a:solidFill>
                  <a:srgbClr val="FF0000"/>
                </a:solidFill>
              </a:rPr>
              <a:t>labclr</a:t>
            </a:r>
            <a:endParaRPr lang="en-US" altLang="ru-RU" sz="16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endParaRPr lang="ru-RU" altLang="ru-RU" sz="1800" dirty="0"/>
          </a:p>
          <a:p>
            <a:pPr eaLnBrk="1" hangingPunct="1">
              <a:buNone/>
            </a:pPr>
            <a:endParaRPr lang="ru-RU" altLang="ru-RU" sz="1800" dirty="0"/>
          </a:p>
          <a:p>
            <a:pPr eaLnBrk="1" hangingPunct="1">
              <a:buNone/>
            </a:pPr>
            <a:endParaRPr lang="ru-RU" altLang="ru-RU" sz="1800" dirty="0"/>
          </a:p>
          <a:p>
            <a:pPr eaLnBrk="1" hangingPunct="1">
              <a:buFont typeface="Arial" pitchFamily="34" charset="0"/>
              <a:buNone/>
            </a:pPr>
            <a:endParaRPr lang="ru-RU" altLang="ru-RU" sz="1800" dirty="0"/>
          </a:p>
        </p:txBody>
      </p:sp>
    </p:spTree>
    <p:extLst>
      <p:ext uri="{BB962C8B-B14F-4D97-AF65-F5344CB8AC3E}">
        <p14:creationId xmlns:p14="http://schemas.microsoft.com/office/powerpoint/2010/main" val="963354099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44624"/>
            <a:ext cx="4032448" cy="562074"/>
          </a:xfrm>
        </p:spPr>
        <p:txBody>
          <a:bodyPr>
            <a:normAutofit/>
          </a:bodyPr>
          <a:lstStyle/>
          <a:p>
            <a:r>
              <a:rPr lang="ru-RU" sz="2800" dirty="0"/>
              <a:t>Вывод Рамки таблицы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176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55576" y="476672"/>
            <a:ext cx="8136904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Верх и конец таблицы выводятся </a:t>
            </a:r>
            <a:r>
              <a:rPr lang="ru-RU" sz="2000" u="sng" dirty="0">
                <a:latin typeface="+mn-lt"/>
                <a:cs typeface="+mn-cs"/>
              </a:rPr>
              <a:t>до</a:t>
            </a:r>
            <a:r>
              <a:rPr lang="ru-RU" sz="2000" dirty="0">
                <a:latin typeface="+mn-lt"/>
                <a:cs typeface="+mn-cs"/>
              </a:rPr>
              <a:t> и </a:t>
            </a:r>
            <a:r>
              <a:rPr lang="ru-RU" sz="2000" u="sng" dirty="0">
                <a:latin typeface="+mn-lt"/>
                <a:cs typeface="+mn-cs"/>
              </a:rPr>
              <a:t>после</a:t>
            </a:r>
            <a:r>
              <a:rPr lang="ru-RU" sz="2000" dirty="0">
                <a:latin typeface="+mn-lt"/>
                <a:cs typeface="+mn-cs"/>
              </a:rPr>
              <a:t> вывода самой таблицы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326580" y="859355"/>
            <a:ext cx="8709915" cy="494590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en-US" sz="1800" b="1" dirty="0">
                <a:solidFill>
                  <a:srgbClr val="00B050"/>
                </a:solidFill>
              </a:rPr>
              <a:t>mov ah, 09h             ; </a:t>
            </a:r>
            <a:r>
              <a:rPr lang="ru-RU" sz="1800" b="1" dirty="0">
                <a:solidFill>
                  <a:srgbClr val="00B050"/>
                </a:solidFill>
              </a:rPr>
              <a:t>печать верхушки таблицы</a:t>
            </a:r>
          </a:p>
          <a:p>
            <a:pPr eaLnBrk="1" hangingPunct="1">
              <a:buNone/>
            </a:pPr>
            <a:r>
              <a:rPr lang="ru-RU" sz="1800" b="1" dirty="0">
                <a:solidFill>
                  <a:srgbClr val="00B050"/>
                </a:solidFill>
              </a:rPr>
              <a:t> </a:t>
            </a:r>
            <a:r>
              <a:rPr lang="en-US" sz="1800" b="1" dirty="0">
                <a:solidFill>
                  <a:srgbClr val="00B050"/>
                </a:solidFill>
              </a:rPr>
              <a:t>lea dx, </a:t>
            </a:r>
            <a:r>
              <a:rPr lang="en-US" sz="1800" b="1" dirty="0" err="1">
                <a:solidFill>
                  <a:srgbClr val="FF0000"/>
                </a:solidFill>
              </a:rPr>
              <a:t>strheader</a:t>
            </a:r>
            <a:endParaRPr lang="en-US" sz="18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sz="1800" b="1" dirty="0">
                <a:solidFill>
                  <a:srgbClr val="00B050"/>
                </a:solidFill>
              </a:rPr>
              <a:t> </a:t>
            </a:r>
            <a:r>
              <a:rPr lang="en-US" sz="1800" b="1" dirty="0" err="1">
                <a:solidFill>
                  <a:srgbClr val="00B050"/>
                </a:solidFill>
              </a:rPr>
              <a:t>int</a:t>
            </a:r>
            <a:r>
              <a:rPr lang="en-US" sz="1800" b="1" dirty="0">
                <a:solidFill>
                  <a:srgbClr val="00B050"/>
                </a:solidFill>
              </a:rPr>
              <a:t> 21h</a:t>
            </a:r>
            <a:endParaRPr lang="ru-RU" sz="18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ru-RU" sz="1800" b="1" dirty="0">
                <a:solidFill>
                  <a:srgbClr val="00B050"/>
                </a:solidFill>
              </a:rPr>
              <a:t>…</a:t>
            </a:r>
          </a:p>
          <a:p>
            <a:pPr eaLnBrk="1" hangingPunct="1">
              <a:buNone/>
            </a:pPr>
            <a:r>
              <a:rPr lang="en-US" sz="1800" b="1" dirty="0">
                <a:solidFill>
                  <a:srgbClr val="00B050"/>
                </a:solidFill>
              </a:rPr>
              <a:t>MOV DL , LET</a:t>
            </a:r>
          </a:p>
          <a:p>
            <a:pPr eaLnBrk="1" hangingPunct="1">
              <a:buNone/>
            </a:pPr>
            <a:r>
              <a:rPr lang="en-US" sz="1800" b="1" dirty="0">
                <a:solidFill>
                  <a:srgbClr val="00B050"/>
                </a:solidFill>
              </a:rPr>
              <a:t>CALL  </a:t>
            </a:r>
            <a:r>
              <a:rPr lang="en-US" sz="1800" b="1" dirty="0">
                <a:solidFill>
                  <a:srgbClr val="FF0000"/>
                </a:solidFill>
              </a:rPr>
              <a:t>HEX</a:t>
            </a:r>
            <a:r>
              <a:rPr lang="en-US" sz="1800" b="1" dirty="0">
                <a:solidFill>
                  <a:srgbClr val="00B050"/>
                </a:solidFill>
              </a:rPr>
              <a:t> ; </a:t>
            </a:r>
            <a:r>
              <a:rPr lang="ru-RU" sz="1800" b="1" dirty="0">
                <a:solidFill>
                  <a:srgbClr val="00B050"/>
                </a:solidFill>
              </a:rPr>
              <a:t>процедура перевода в шестн. Представления и вывода</a:t>
            </a:r>
          </a:p>
          <a:p>
            <a:pPr eaLnBrk="1" hangingPunct="1">
              <a:buNone/>
            </a:pPr>
            <a:r>
              <a:rPr lang="en-US" sz="1800" b="1" dirty="0">
                <a:solidFill>
                  <a:srgbClr val="00B050"/>
                </a:solidFill>
              </a:rPr>
              <a:t>; </a:t>
            </a:r>
            <a:r>
              <a:rPr lang="ru-RU" sz="1800" b="1" dirty="0">
                <a:solidFill>
                  <a:srgbClr val="00B050"/>
                </a:solidFill>
              </a:rPr>
              <a:t>вывод </a:t>
            </a:r>
            <a:r>
              <a:rPr lang="ru-RU" sz="1800" b="1" dirty="0">
                <a:solidFill>
                  <a:srgbClr val="FF0000"/>
                </a:solidFill>
              </a:rPr>
              <a:t>черточки</a:t>
            </a:r>
            <a:r>
              <a:rPr lang="ru-RU" sz="1800" b="1" dirty="0">
                <a:solidFill>
                  <a:srgbClr val="00B050"/>
                </a:solidFill>
              </a:rPr>
              <a:t> таблицы производиться </a:t>
            </a:r>
            <a:r>
              <a:rPr lang="ru-RU" sz="1800" b="1" dirty="0">
                <a:solidFill>
                  <a:srgbClr val="FF0000"/>
                </a:solidFill>
              </a:rPr>
              <a:t>до и после </a:t>
            </a:r>
            <a:r>
              <a:rPr lang="ru-RU" sz="1800" b="1" dirty="0">
                <a:solidFill>
                  <a:srgbClr val="00B050"/>
                </a:solidFill>
              </a:rPr>
              <a:t>вывода строки</a:t>
            </a:r>
            <a:endParaRPr lang="en-US" sz="18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sz="1800" b="1" dirty="0">
                <a:solidFill>
                  <a:srgbClr val="00B050"/>
                </a:solidFill>
              </a:rPr>
              <a:t>MOV DL, ' </a:t>
            </a:r>
            <a:r>
              <a:rPr lang="en-US" sz="1800" dirty="0">
                <a:solidFill>
                  <a:srgbClr val="FF0000"/>
                </a:solidFill>
              </a:rPr>
              <a:t>|</a:t>
            </a:r>
            <a:r>
              <a:rPr lang="en-US" sz="1800" b="1" dirty="0">
                <a:solidFill>
                  <a:srgbClr val="00B050"/>
                </a:solidFill>
              </a:rPr>
              <a:t>'</a:t>
            </a:r>
            <a:endParaRPr lang="ru-RU" sz="18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sz="1800" b="1" dirty="0">
                <a:solidFill>
                  <a:srgbClr val="00B050"/>
                </a:solidFill>
              </a:rPr>
              <a:t>CALL </a:t>
            </a:r>
            <a:r>
              <a:rPr lang="en-US" sz="1800" b="1" dirty="0">
                <a:solidFill>
                  <a:srgbClr val="FF0000"/>
                </a:solidFill>
              </a:rPr>
              <a:t>DISPL</a:t>
            </a:r>
            <a:endParaRPr lang="ru-RU" sz="18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ru-RU" sz="1800" b="1" dirty="0">
                <a:solidFill>
                  <a:srgbClr val="00B050"/>
                </a:solidFill>
              </a:rPr>
              <a:t>…</a:t>
            </a:r>
          </a:p>
          <a:p>
            <a:pPr eaLnBrk="1" hangingPunct="1">
              <a:buNone/>
            </a:pPr>
            <a:r>
              <a:rPr lang="ru-RU" sz="1800" b="1" dirty="0">
                <a:solidFill>
                  <a:srgbClr val="00B050"/>
                </a:solidFill>
              </a:rPr>
              <a:t> </a:t>
            </a:r>
            <a:r>
              <a:rPr lang="en-US" sz="1800" b="1" dirty="0">
                <a:solidFill>
                  <a:srgbClr val="00B050"/>
                </a:solidFill>
              </a:rPr>
              <a:t>mov ah, 09h             ; </a:t>
            </a:r>
            <a:r>
              <a:rPr lang="ru-RU" sz="1800" b="1" dirty="0">
                <a:solidFill>
                  <a:srgbClr val="00B050"/>
                </a:solidFill>
              </a:rPr>
              <a:t>печать конца таблицы</a:t>
            </a:r>
          </a:p>
          <a:p>
            <a:pPr eaLnBrk="1" hangingPunct="1">
              <a:buNone/>
            </a:pPr>
            <a:r>
              <a:rPr lang="ru-RU" sz="1800" b="1" dirty="0">
                <a:solidFill>
                  <a:srgbClr val="00B050"/>
                </a:solidFill>
              </a:rPr>
              <a:t> </a:t>
            </a:r>
            <a:r>
              <a:rPr lang="en-US" sz="1800" b="1" dirty="0">
                <a:solidFill>
                  <a:srgbClr val="00B050"/>
                </a:solidFill>
              </a:rPr>
              <a:t>lea dx, </a:t>
            </a:r>
            <a:r>
              <a:rPr lang="en-US" sz="1800" b="1" dirty="0" err="1">
                <a:solidFill>
                  <a:srgbClr val="FF0000"/>
                </a:solidFill>
              </a:rPr>
              <a:t>strfooter</a:t>
            </a:r>
            <a:endParaRPr lang="en-US" sz="18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sz="1800" b="1" dirty="0">
                <a:solidFill>
                  <a:srgbClr val="00B050"/>
                </a:solidFill>
              </a:rPr>
              <a:t> ; </a:t>
            </a:r>
            <a:r>
              <a:rPr lang="ru-RU" sz="1800" b="1" dirty="0">
                <a:solidFill>
                  <a:srgbClr val="00B050"/>
                </a:solidFill>
              </a:rPr>
              <a:t>Вывод низа и верха таблицы</a:t>
            </a:r>
          </a:p>
          <a:p>
            <a:pPr eaLnBrk="1" hangingPunct="1">
              <a:buNone/>
            </a:pPr>
            <a:r>
              <a:rPr lang="en-US" altLang="ru-RU" sz="1800" b="1" dirty="0" err="1">
                <a:solidFill>
                  <a:srgbClr val="FF0000"/>
                </a:solidFill>
              </a:rPr>
              <a:t>strheader</a:t>
            </a:r>
            <a:r>
              <a:rPr lang="en-US" altLang="ru-RU" sz="1800" b="1" dirty="0">
                <a:solidFill>
                  <a:srgbClr val="FF0000"/>
                </a:solidFill>
              </a:rPr>
              <a:t> </a:t>
            </a:r>
            <a:r>
              <a:rPr lang="en-US" altLang="ru-RU" sz="1800" b="1" dirty="0" err="1">
                <a:solidFill>
                  <a:srgbClr val="FF0000"/>
                </a:solidFill>
              </a:rPr>
              <a:t>db</a:t>
            </a:r>
            <a:r>
              <a:rPr lang="en-US" altLang="ru-RU" sz="1800" b="1" dirty="0">
                <a:solidFill>
                  <a:srgbClr val="FF0000"/>
                </a:solidFill>
              </a:rPr>
              <a:t> '┌───┬────┐$'</a:t>
            </a:r>
          </a:p>
          <a:p>
            <a:pPr eaLnBrk="1" hangingPunct="1">
              <a:buNone/>
            </a:pPr>
            <a:r>
              <a:rPr lang="en-US" altLang="ru-RU" sz="1800" b="1" dirty="0" err="1">
                <a:solidFill>
                  <a:srgbClr val="FF0000"/>
                </a:solidFill>
              </a:rPr>
              <a:t>strfooter</a:t>
            </a:r>
            <a:r>
              <a:rPr lang="en-US" altLang="ru-RU" sz="1800" b="1" dirty="0">
                <a:solidFill>
                  <a:srgbClr val="FF0000"/>
                </a:solidFill>
              </a:rPr>
              <a:t> </a:t>
            </a:r>
            <a:r>
              <a:rPr lang="en-US" altLang="ru-RU" sz="1800" b="1" dirty="0" err="1">
                <a:solidFill>
                  <a:srgbClr val="FF0000"/>
                </a:solidFill>
              </a:rPr>
              <a:t>db</a:t>
            </a:r>
            <a:r>
              <a:rPr lang="ru-RU" altLang="ru-RU" sz="1800" b="1" dirty="0">
                <a:solidFill>
                  <a:srgbClr val="FF0000"/>
                </a:solidFill>
              </a:rPr>
              <a:t>  </a:t>
            </a:r>
            <a:r>
              <a:rPr lang="en-US" altLang="ru-RU" sz="1800" b="1" dirty="0">
                <a:solidFill>
                  <a:srgbClr val="FF0000"/>
                </a:solidFill>
              </a:rPr>
              <a:t> '└───┴────┘$‘</a:t>
            </a:r>
            <a:endParaRPr lang="ru-RU" altLang="ru-RU" sz="18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altLang="ru-RU" sz="2000" b="1" dirty="0">
                <a:solidFill>
                  <a:srgbClr val="FF0000"/>
                </a:solidFill>
              </a:rPr>
              <a:t>! Alt- </a:t>
            </a:r>
            <a:r>
              <a:rPr lang="ru-RU" altLang="ru-RU" sz="2000" b="1" dirty="0">
                <a:solidFill>
                  <a:srgbClr val="FF0000"/>
                </a:solidFill>
              </a:rPr>
              <a:t>ВВОД!!! – Зажать </a:t>
            </a:r>
            <a:r>
              <a:rPr lang="en-US" altLang="ru-RU" sz="2000" b="1" dirty="0">
                <a:solidFill>
                  <a:srgbClr val="FF0000"/>
                </a:solidFill>
              </a:rPr>
              <a:t>ALT </a:t>
            </a:r>
            <a:r>
              <a:rPr lang="ru-RU" altLang="ru-RU" sz="2000" b="1" dirty="0">
                <a:solidFill>
                  <a:srgbClr val="FF0000"/>
                </a:solidFill>
              </a:rPr>
              <a:t>и на </a:t>
            </a:r>
            <a:r>
              <a:rPr lang="en-US" altLang="ru-RU" sz="2000" b="1" dirty="0">
                <a:solidFill>
                  <a:srgbClr val="FF0000"/>
                </a:solidFill>
              </a:rPr>
              <a:t>NUMPAD </a:t>
            </a:r>
            <a:r>
              <a:rPr lang="ru-RU" altLang="ru-RU" sz="2000" b="1" dirty="0">
                <a:solidFill>
                  <a:srgbClr val="FF0000"/>
                </a:solidFill>
              </a:rPr>
              <a:t>Ввести код символа (</a:t>
            </a:r>
            <a:r>
              <a:rPr lang="ru-RU" altLang="ru-RU" sz="2000" b="1" dirty="0"/>
              <a:t>для - </a:t>
            </a:r>
            <a:r>
              <a:rPr lang="en-US" sz="2000" dirty="0"/>
              <a:t>‘ </a:t>
            </a:r>
            <a:r>
              <a:rPr lang="ru-RU" altLang="ru-RU" sz="2000" b="1" dirty="0">
                <a:solidFill>
                  <a:srgbClr val="FF0000"/>
                </a:solidFill>
              </a:rPr>
              <a:t>∟</a:t>
            </a:r>
            <a:r>
              <a:rPr lang="en-US" sz="2000" dirty="0"/>
              <a:t> ‘</a:t>
            </a:r>
            <a:r>
              <a:rPr lang="ru-RU" altLang="ru-RU" sz="2000" b="1" dirty="0"/>
              <a:t> - 218</a:t>
            </a:r>
            <a:r>
              <a:rPr lang="ru-RU" altLang="ru-RU" sz="2000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7" name="TextBox 33"/>
          <p:cNvSpPr txBox="1">
            <a:spLocks noChangeArrowheads="1"/>
          </p:cNvSpPr>
          <p:nvPr/>
        </p:nvSpPr>
        <p:spPr bwMode="auto">
          <a:xfrm>
            <a:off x="6516216" y="6327704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8" name="Номер слайда 2"/>
          <p:cNvSpPr txBox="1">
            <a:spLocks/>
          </p:cNvSpPr>
          <p:nvPr/>
        </p:nvSpPr>
        <p:spPr>
          <a:xfrm>
            <a:off x="8507753" y="476672"/>
            <a:ext cx="585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lang="ru-RU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176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8080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40466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177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0730" y="188640"/>
            <a:ext cx="5760640" cy="706090"/>
          </a:xfrm>
        </p:spPr>
        <p:txBody>
          <a:bodyPr/>
          <a:lstStyle/>
          <a:p>
            <a:r>
              <a:rPr lang="ru-RU" altLang="ru-RU" dirty="0"/>
              <a:t>ЛР №4 </a:t>
            </a:r>
            <a:r>
              <a:rPr lang="ru-RU" dirty="0"/>
              <a:t>Циклы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476250" y="1002670"/>
            <a:ext cx="8229600" cy="41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Темы:</a:t>
            </a:r>
            <a:endParaRPr lang="ru-RU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>
                <a:hlinkClick r:id="rId3" action="ppaction://hlinksldjump"/>
              </a:rPr>
              <a:t>Команда </a:t>
            </a:r>
            <a:r>
              <a:rPr lang="en-US" altLang="ru-RU" sz="2400" dirty="0">
                <a:hlinkClick r:id="rId3" action="ppaction://hlinksldjump"/>
              </a:rPr>
              <a:t>LOOP</a:t>
            </a:r>
            <a:endParaRPr lang="en-US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>
                <a:hlinkClick r:id="rId4" action="ppaction://hlinksldjump"/>
              </a:rPr>
              <a:t>Блок- схема цикла</a:t>
            </a:r>
            <a:endParaRPr lang="ru-RU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>
                <a:hlinkClick r:id="rId5" action="ppaction://hlinksldjump"/>
              </a:rPr>
              <a:t>Вложенные циклы (стек и </a:t>
            </a:r>
            <a:r>
              <a:rPr lang="en-US" altLang="ru-RU" sz="2400" dirty="0">
                <a:hlinkClick r:id="rId5" action="ppaction://hlinksldjump"/>
              </a:rPr>
              <a:t>CX</a:t>
            </a:r>
            <a:r>
              <a:rPr lang="ru-RU" altLang="ru-RU" sz="2400" dirty="0">
                <a:hlinkClick r:id="rId5" action="ppaction://hlinksldjump"/>
              </a:rPr>
              <a:t>)</a:t>
            </a:r>
            <a:endParaRPr lang="en-US" altLang="ru-RU" sz="2400" dirty="0"/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>
                <a:hlinkClick r:id="rId6" action="ppaction://hlinkfile"/>
              </a:rPr>
              <a:t>Подробное описания в МУ</a:t>
            </a:r>
            <a:r>
              <a:rPr lang="ru-RU" altLang="ru-RU" sz="2400" dirty="0"/>
              <a:t>.</a:t>
            </a:r>
          </a:p>
          <a:p>
            <a:pPr marL="342900" indent="-342900" eaLnBrk="1" hangingPunct="1">
              <a:buFont typeface="Wingdings" panose="05000000000000000000" pitchFamily="2" charset="2"/>
              <a:buChar char="ü"/>
            </a:pPr>
            <a:r>
              <a:rPr lang="ru-RU" altLang="ru-RU" sz="2400" dirty="0">
                <a:hlinkClick r:id="rId7" action="ppaction://hlinksldjump"/>
              </a:rPr>
              <a:t>Составляющие цикла </a:t>
            </a:r>
            <a:endParaRPr lang="ru-RU" altLang="ru-RU" sz="2400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631597" y="3585839"/>
            <a:ext cx="8229600" cy="1715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Темы:</a:t>
            </a: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294676267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06205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178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0520"/>
            <a:ext cx="5916487" cy="706090"/>
          </a:xfrm>
        </p:spPr>
        <p:txBody>
          <a:bodyPr>
            <a:normAutofit/>
          </a:bodyPr>
          <a:lstStyle/>
          <a:p>
            <a:r>
              <a:rPr lang="ru-RU" altLang="ru-RU" dirty="0"/>
              <a:t>ЛР №4 Команда </a:t>
            </a:r>
            <a:r>
              <a:rPr lang="en-US" altLang="ru-RU" dirty="0"/>
              <a:t>LOOP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569499" y="548680"/>
            <a:ext cx="8229600" cy="242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1800" dirty="0"/>
              <a:t>Машинная команда цикла </a:t>
            </a:r>
            <a:r>
              <a:rPr lang="en-US" altLang="ru-RU" sz="1800" dirty="0"/>
              <a:t>LOOP </a:t>
            </a:r>
            <a:r>
              <a:rPr lang="ru-RU" altLang="ru-RU" sz="1800" dirty="0"/>
              <a:t>выполняется так:</a:t>
            </a:r>
          </a:p>
          <a:p>
            <a:pPr marL="342900" indent="-342900" eaLnBrk="1" hangingPunct="1">
              <a:buFont typeface="+mj-lt"/>
              <a:buAutoNum type="arabicPeriod"/>
            </a:pPr>
            <a:r>
              <a:rPr lang="ru-RU" altLang="ru-RU" sz="1800" dirty="0"/>
              <a:t>Предварительно в регистр </a:t>
            </a:r>
            <a:r>
              <a:rPr lang="en-US" altLang="ru-RU" sz="1800" b="1" dirty="0">
                <a:solidFill>
                  <a:srgbClr val="FF0000"/>
                </a:solidFill>
              </a:rPr>
              <a:t>CX</a:t>
            </a:r>
            <a:r>
              <a:rPr lang="ru-RU" altLang="ru-RU" sz="1800" b="1" dirty="0">
                <a:solidFill>
                  <a:srgbClr val="FF0000"/>
                </a:solidFill>
              </a:rPr>
              <a:t> </a:t>
            </a:r>
            <a:r>
              <a:rPr lang="ru-RU" altLang="ru-RU" sz="1800" dirty="0"/>
              <a:t>заносится целое число (количество циклов - </a:t>
            </a:r>
            <a:r>
              <a:rPr lang="ru-RU" altLang="ru-RU" sz="1800" b="1" dirty="0">
                <a:solidFill>
                  <a:srgbClr val="FF0000"/>
                </a:solidFill>
              </a:rPr>
              <a:t>10</a:t>
            </a:r>
            <a:r>
              <a:rPr lang="ru-RU" altLang="ru-RU" sz="1800" dirty="0"/>
              <a:t>)</a:t>
            </a:r>
          </a:p>
          <a:p>
            <a:pPr marL="342900" indent="-342900" eaLnBrk="1" hangingPunct="1">
              <a:buFont typeface="+mj-lt"/>
              <a:buAutoNum type="arabicPeriod"/>
            </a:pPr>
            <a:r>
              <a:rPr lang="ru-RU" altLang="ru-RU" sz="1800" dirty="0"/>
              <a:t>Программе предусматривается </a:t>
            </a:r>
            <a:r>
              <a:rPr lang="ru-RU" altLang="ru-RU" sz="1800" u="sng" dirty="0"/>
              <a:t>метка</a:t>
            </a:r>
            <a:r>
              <a:rPr lang="ru-RU" altLang="ru-RU" sz="1800" dirty="0"/>
              <a:t> (пусть - </a:t>
            </a:r>
            <a:r>
              <a:rPr lang="en-US" altLang="ru-RU" sz="1800" b="1" dirty="0">
                <a:solidFill>
                  <a:srgbClr val="FF0000"/>
                </a:solidFill>
              </a:rPr>
              <a:t>Label1</a:t>
            </a:r>
            <a:r>
              <a:rPr lang="ru-RU" altLang="ru-RU" sz="1800" dirty="0"/>
              <a:t>) </a:t>
            </a:r>
            <a:endParaRPr lang="en-US" altLang="ru-RU" sz="1800" dirty="0"/>
          </a:p>
          <a:p>
            <a:pPr marL="342900" indent="-342900" eaLnBrk="1" hangingPunct="1">
              <a:buFont typeface="+mj-lt"/>
              <a:buAutoNum type="arabicPeriod"/>
            </a:pPr>
            <a:r>
              <a:rPr lang="ru-RU" altLang="ru-RU" sz="1800" dirty="0"/>
              <a:t>После метки размещается </a:t>
            </a:r>
            <a:r>
              <a:rPr lang="ru-RU" altLang="ru-RU" sz="1800" u="sng" dirty="0"/>
              <a:t>группа команд </a:t>
            </a:r>
            <a:r>
              <a:rPr lang="ru-RU" altLang="ru-RU" sz="1800" dirty="0"/>
              <a:t>(тело цикла)</a:t>
            </a:r>
          </a:p>
          <a:p>
            <a:pPr marL="342900" indent="-342900" eaLnBrk="1" hangingPunct="1">
              <a:buFont typeface="+mj-lt"/>
              <a:buAutoNum type="arabicPeriod"/>
            </a:pPr>
            <a:r>
              <a:rPr lang="ru-RU" altLang="ru-RU" sz="1800" dirty="0"/>
              <a:t>Далее размещается команда  цикла </a:t>
            </a:r>
            <a:r>
              <a:rPr lang="en-US" altLang="ru-RU" sz="1800" b="1" dirty="0">
                <a:solidFill>
                  <a:srgbClr val="FF0000"/>
                </a:solidFill>
              </a:rPr>
              <a:t>LOOP</a:t>
            </a:r>
            <a:r>
              <a:rPr lang="ru-RU" altLang="ru-RU" sz="1800" dirty="0"/>
              <a:t>, которая при выполнении: вычитает их регистра </a:t>
            </a:r>
            <a:r>
              <a:rPr lang="en-US" altLang="ru-RU" sz="1800" dirty="0"/>
              <a:t>CX  </a:t>
            </a:r>
            <a:r>
              <a:rPr lang="ru-RU" altLang="ru-RU" sz="1800" dirty="0"/>
              <a:t>единицу ( </a:t>
            </a:r>
            <a:r>
              <a:rPr lang="en-US" altLang="ru-RU" sz="1800" dirty="0"/>
              <a:t>CX = CX -1</a:t>
            </a:r>
            <a:r>
              <a:rPr lang="ru-RU" altLang="ru-RU" sz="1800" dirty="0"/>
              <a:t>)</a:t>
            </a:r>
            <a:r>
              <a:rPr lang="en-US" altLang="ru-RU" sz="1800" dirty="0"/>
              <a:t> </a:t>
            </a:r>
            <a:r>
              <a:rPr lang="ru-RU" altLang="ru-RU" sz="1800" dirty="0"/>
              <a:t>и затем проверяет значение регистра </a:t>
            </a:r>
            <a:r>
              <a:rPr lang="en-US" altLang="ru-RU" sz="1800" dirty="0"/>
              <a:t>CX, </a:t>
            </a:r>
            <a:r>
              <a:rPr lang="ru-RU" altLang="ru-RU" sz="1800" dirty="0"/>
              <a:t>если значение регистра </a:t>
            </a:r>
            <a:r>
              <a:rPr lang="en-US" altLang="ru-RU" sz="1800" u="sng" dirty="0"/>
              <a:t>CX</a:t>
            </a:r>
            <a:r>
              <a:rPr lang="ru-RU" altLang="ru-RU" sz="1800" u="sng" dirty="0"/>
              <a:t> не равно нулю </a:t>
            </a:r>
            <a:r>
              <a:rPr lang="ru-RU" altLang="ru-RU" sz="1800" dirty="0"/>
              <a:t>(0), то выполняется переход на </a:t>
            </a:r>
            <a:r>
              <a:rPr lang="ru-RU" altLang="ru-RU" sz="1800" u="sng" dirty="0"/>
              <a:t>метку</a:t>
            </a:r>
            <a:r>
              <a:rPr lang="ru-RU" altLang="ru-RU" sz="1800" dirty="0"/>
              <a:t> в команде (у нас -</a:t>
            </a:r>
            <a:r>
              <a:rPr lang="en-US" altLang="ru-RU" sz="1800" b="1" dirty="0">
                <a:solidFill>
                  <a:srgbClr val="FF0000"/>
                </a:solidFill>
              </a:rPr>
              <a:t>Label1</a:t>
            </a:r>
            <a:r>
              <a:rPr lang="ru-RU" altLang="ru-RU" sz="1800" dirty="0"/>
              <a:t> ). Существуют разновидности команды цикла:</a:t>
            </a:r>
          </a:p>
          <a:p>
            <a:pPr eaLnBrk="1" hangingPunct="1">
              <a:buNone/>
            </a:pPr>
            <a:r>
              <a:rPr lang="en-US" altLang="ru-RU" sz="1800" b="1" dirty="0">
                <a:solidFill>
                  <a:srgbClr val="FF0000"/>
                </a:solidFill>
              </a:rPr>
              <a:t>LOOPE</a:t>
            </a:r>
            <a:r>
              <a:rPr lang="ru-RU" altLang="ru-RU" sz="1800" b="1" dirty="0">
                <a:solidFill>
                  <a:srgbClr val="FF0000"/>
                </a:solidFill>
              </a:rPr>
              <a:t>, </a:t>
            </a:r>
            <a:r>
              <a:rPr lang="en-US" altLang="ru-RU" sz="1800" b="1" dirty="0">
                <a:solidFill>
                  <a:srgbClr val="FF0000"/>
                </a:solidFill>
              </a:rPr>
              <a:t>LOOPNE, LOOPZ, LOOPNZ </a:t>
            </a:r>
            <a:r>
              <a:rPr lang="en-US" altLang="ru-RU" sz="1800" dirty="0"/>
              <a:t>–</a:t>
            </a:r>
            <a:r>
              <a:rPr lang="ru-RU" altLang="ru-RU" sz="1800" dirty="0"/>
              <a:t> Они рассмотрены в общих МУ по курсу СП.</a:t>
            </a:r>
          </a:p>
          <a:p>
            <a:pPr marL="342900" indent="-342900" eaLnBrk="1" hangingPunct="1">
              <a:buFont typeface="+mj-lt"/>
              <a:buAutoNum type="arabicPeriod"/>
            </a:pPr>
            <a:r>
              <a:rPr lang="ru-RU" altLang="ru-RU" sz="1800" u="sng" dirty="0"/>
              <a:t>Пример</a:t>
            </a:r>
            <a:r>
              <a:rPr lang="en-US" altLang="ru-RU" sz="1800" u="sng" dirty="0"/>
              <a:t> </a:t>
            </a:r>
            <a:r>
              <a:rPr lang="ru-RU" altLang="ru-RU" sz="1800" u="sng" dirty="0"/>
              <a:t>цикла приведен ниже </a:t>
            </a:r>
            <a:r>
              <a:rPr lang="ru-RU" altLang="ru-RU" sz="1800" dirty="0"/>
              <a:t>:  </a:t>
            </a:r>
          </a:p>
          <a:p>
            <a:pPr marL="342900" indent="-342900" eaLnBrk="1" hangingPunct="1"/>
            <a:endParaRPr lang="ru-RU" altLang="ru-RU" sz="1800" dirty="0"/>
          </a:p>
          <a:p>
            <a:pPr marL="342900" indent="-342900" eaLnBrk="1" hangingPunct="1"/>
            <a:endParaRPr lang="ru-RU" altLang="ru-RU" sz="1800" dirty="0"/>
          </a:p>
          <a:p>
            <a:pPr eaLnBrk="1" hangingPunct="1">
              <a:buFont typeface="Arial" pitchFamily="34" charset="0"/>
              <a:buNone/>
            </a:pPr>
            <a:endParaRPr lang="ru-RU" altLang="ru-RU" sz="18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983429" y="3789040"/>
            <a:ext cx="6264696" cy="237626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en-US" altLang="ru-RU" sz="1600" b="1" dirty="0">
                <a:solidFill>
                  <a:srgbClr val="00B050"/>
                </a:solidFill>
              </a:rPr>
              <a:t>; </a:t>
            </a:r>
            <a:r>
              <a:rPr lang="ru-RU" altLang="ru-RU" sz="1600" b="1" dirty="0">
                <a:solidFill>
                  <a:srgbClr val="00B050"/>
                </a:solidFill>
              </a:rPr>
              <a:t>Начальные условия цикла </a:t>
            </a:r>
            <a:endParaRPr lang="en-US" altLang="ru-RU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dirty="0"/>
              <a:t>MOV AL, 5</a:t>
            </a:r>
          </a:p>
          <a:p>
            <a:pPr eaLnBrk="1" hangingPunct="1">
              <a:buNone/>
            </a:pPr>
            <a:r>
              <a:rPr lang="en-US" altLang="ru-RU" sz="1600" dirty="0"/>
              <a:t>MOV </a:t>
            </a:r>
            <a:r>
              <a:rPr lang="en-US" altLang="ru-RU" sz="1800" b="1" dirty="0">
                <a:solidFill>
                  <a:srgbClr val="FF0000"/>
                </a:solidFill>
              </a:rPr>
              <a:t>CX</a:t>
            </a:r>
            <a:r>
              <a:rPr lang="en-US" altLang="ru-RU" sz="1600" dirty="0"/>
              <a:t> , 10 </a:t>
            </a:r>
            <a:r>
              <a:rPr lang="en-US" altLang="ru-RU" sz="1600" b="1" dirty="0">
                <a:solidFill>
                  <a:srgbClr val="00B050"/>
                </a:solidFill>
              </a:rPr>
              <a:t>; </a:t>
            </a:r>
            <a:r>
              <a:rPr lang="ru-RU" altLang="ru-RU" sz="1600" b="1" dirty="0">
                <a:solidFill>
                  <a:srgbClr val="00B050"/>
                </a:solidFill>
              </a:rPr>
              <a:t>Число циклов</a:t>
            </a:r>
            <a:r>
              <a:rPr lang="en-US" altLang="ru-RU" sz="1600" b="1" dirty="0">
                <a:solidFill>
                  <a:srgbClr val="00B050"/>
                </a:solidFill>
              </a:rPr>
              <a:t> </a:t>
            </a:r>
            <a:r>
              <a:rPr lang="ru-RU" altLang="ru-RU" sz="1600" b="1" dirty="0">
                <a:solidFill>
                  <a:srgbClr val="00B050"/>
                </a:solidFill>
              </a:rPr>
              <a:t>в </a:t>
            </a:r>
            <a:r>
              <a:rPr lang="en-US" altLang="ru-RU" sz="1600" b="1" dirty="0">
                <a:solidFill>
                  <a:srgbClr val="00B050"/>
                </a:solidFill>
              </a:rPr>
              <a:t>CX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Label</a:t>
            </a:r>
            <a:r>
              <a:rPr lang="en-US" altLang="ru-RU" sz="1600" dirty="0"/>
              <a:t>:</a:t>
            </a:r>
          </a:p>
          <a:p>
            <a:pPr eaLnBrk="1" hangingPunct="1">
              <a:buNone/>
            </a:pPr>
            <a:r>
              <a:rPr lang="en-US" altLang="ru-RU" sz="1600" dirty="0"/>
              <a:t>…        </a:t>
            </a:r>
            <a:r>
              <a:rPr lang="en-US" altLang="ru-RU" sz="1600" b="1" dirty="0">
                <a:solidFill>
                  <a:srgbClr val="00B050"/>
                </a:solidFill>
              </a:rPr>
              <a:t>; </a:t>
            </a:r>
            <a:r>
              <a:rPr lang="ru-RU" altLang="ru-RU" sz="1600" b="1" u="sng" dirty="0">
                <a:solidFill>
                  <a:srgbClr val="FF0000"/>
                </a:solidFill>
              </a:rPr>
              <a:t>Тело цикла</a:t>
            </a:r>
            <a:endParaRPr lang="en-US" altLang="ru-RU" sz="1600" b="1" u="sng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altLang="ru-RU" sz="1600" dirty="0"/>
              <a:t>INC AL </a:t>
            </a:r>
            <a:endParaRPr lang="ru-RU" altLang="ru-RU" sz="1600" dirty="0"/>
          </a:p>
          <a:p>
            <a:pPr eaLnBrk="1" hangingPunct="1">
              <a:buNone/>
            </a:pPr>
            <a:r>
              <a:rPr lang="en-US" altLang="ru-RU" sz="1800" b="1" dirty="0">
                <a:solidFill>
                  <a:srgbClr val="FF0000"/>
                </a:solidFill>
              </a:rPr>
              <a:t>LOOP</a:t>
            </a:r>
            <a:r>
              <a:rPr lang="en-US" altLang="ru-RU" sz="1600" dirty="0"/>
              <a:t> </a:t>
            </a:r>
            <a:r>
              <a:rPr lang="en-US" altLang="ru-RU" sz="1600" b="1" dirty="0">
                <a:solidFill>
                  <a:srgbClr val="FF0000"/>
                </a:solidFill>
              </a:rPr>
              <a:t>Label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00B050"/>
                </a:solidFill>
              </a:rPr>
              <a:t>;  </a:t>
            </a:r>
            <a:r>
              <a:rPr lang="ru-RU" altLang="ru-RU" sz="1600" b="1" dirty="0">
                <a:solidFill>
                  <a:srgbClr val="00B050"/>
                </a:solidFill>
              </a:rPr>
              <a:t>Результат:  </a:t>
            </a:r>
            <a:r>
              <a:rPr lang="en-US" altLang="ru-RU" sz="1600" b="1" dirty="0">
                <a:solidFill>
                  <a:srgbClr val="00B050"/>
                </a:solidFill>
              </a:rPr>
              <a:t>AL = 15</a:t>
            </a:r>
            <a:endParaRPr lang="ru-RU" altLang="ru-RU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200" b="1" dirty="0"/>
              <a:t>…</a:t>
            </a:r>
            <a:endParaRPr lang="en-US" altLang="ru-RU" sz="12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Font typeface="Arial" pitchFamily="34" charset="0"/>
              <a:buNone/>
            </a:pPr>
            <a:endParaRPr lang="ru-RU" altLang="ru-RU" sz="1600" dirty="0"/>
          </a:p>
        </p:txBody>
      </p:sp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5796136" y="6332708"/>
            <a:ext cx="15018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12" name="Выгнутая влево стрелка 11"/>
          <p:cNvSpPr/>
          <p:nvPr/>
        </p:nvSpPr>
        <p:spPr>
          <a:xfrm flipV="1">
            <a:off x="314979" y="4797152"/>
            <a:ext cx="432048" cy="1008112"/>
          </a:xfrm>
          <a:prstGeom prst="curv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6732240" y="4665232"/>
            <a:ext cx="0" cy="924008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265984" y="3341793"/>
            <a:ext cx="1895875" cy="13234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Размер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тела цикла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в байтах не может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превышать 256! ( используйте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процедуры)</a:t>
            </a:r>
          </a:p>
        </p:txBody>
      </p:sp>
      <p:cxnSp>
        <p:nvCxnSpPr>
          <p:cNvPr id="14" name="Прямая со стрелкой 13"/>
          <p:cNvCxnSpPr>
            <a:stCxn id="11" idx="2"/>
          </p:cNvCxnSpPr>
          <p:nvPr/>
        </p:nvCxnSpPr>
        <p:spPr>
          <a:xfrm flipH="1">
            <a:off x="6750099" y="4665232"/>
            <a:ext cx="1463823" cy="462004"/>
          </a:xfrm>
          <a:prstGeom prst="straightConnector1">
            <a:avLst/>
          </a:prstGeom>
          <a:ln w="25400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1290593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5854" y="265610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179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8614"/>
            <a:ext cx="6264696" cy="706090"/>
          </a:xfrm>
        </p:spPr>
        <p:txBody>
          <a:bodyPr>
            <a:normAutofit/>
          </a:bodyPr>
          <a:lstStyle/>
          <a:p>
            <a:r>
              <a:rPr lang="ru-RU" altLang="ru-RU" sz="3200" dirty="0"/>
              <a:t>ЛР №4 </a:t>
            </a:r>
            <a:r>
              <a:rPr lang="ru-RU" sz="3200" dirty="0"/>
              <a:t>Блок-схема цикла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6207535"/>
              </p:ext>
            </p:extLst>
          </p:nvPr>
        </p:nvGraphicFramePr>
        <p:xfrm>
          <a:off x="1979712" y="3140968"/>
          <a:ext cx="4392488" cy="2952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2286945" imgH="2341980" progId="Visio.Drawing.11">
                  <p:embed/>
                </p:oleObj>
              </mc:Choice>
              <mc:Fallback>
                <p:oleObj name="Visio" r:id="rId3" imgW="2286945" imgH="2341980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2" y="3140968"/>
                        <a:ext cx="4392488" cy="295232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Объект 2"/>
          <p:cNvSpPr txBox="1">
            <a:spLocks/>
          </p:cNvSpPr>
          <p:nvPr/>
        </p:nvSpPr>
        <p:spPr bwMode="auto">
          <a:xfrm>
            <a:off x="683568" y="620688"/>
            <a:ext cx="8229600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1800" dirty="0"/>
              <a:t>Обобщенный цикл имеет всегда </a:t>
            </a:r>
            <a:r>
              <a:rPr lang="ru-RU" altLang="ru-RU" sz="1800" u="sng" dirty="0"/>
              <a:t>три</a:t>
            </a:r>
            <a:r>
              <a:rPr lang="ru-RU" altLang="ru-RU" sz="1800" dirty="0"/>
              <a:t> </a:t>
            </a:r>
            <a:r>
              <a:rPr lang="ru-RU" altLang="ru-RU" sz="1800" u="sng" dirty="0"/>
              <a:t>составляющие (1 и 2 можно опустить!!!)</a:t>
            </a:r>
            <a:r>
              <a:rPr lang="ru-RU" altLang="ru-RU" sz="1800" dirty="0"/>
              <a:t>:</a:t>
            </a:r>
          </a:p>
          <a:p>
            <a:pPr marL="342900" indent="-342900" eaLnBrk="1" hangingPunct="1">
              <a:buFont typeface="+mj-lt"/>
              <a:buAutoNum type="arabicPeriod"/>
            </a:pPr>
            <a:r>
              <a:rPr lang="ru-RU" altLang="ru-RU" sz="1800" u="sng" dirty="0"/>
              <a:t>Начальные условия цикла </a:t>
            </a:r>
            <a:r>
              <a:rPr lang="ru-RU" altLang="ru-RU" sz="1800" dirty="0"/>
              <a:t>(НУ цикла) – группа команд/операторов, необходимых для </a:t>
            </a:r>
            <a:r>
              <a:rPr lang="ru-RU" altLang="ru-RU" sz="1800" u="sng" dirty="0"/>
              <a:t>начала</a:t>
            </a:r>
            <a:r>
              <a:rPr lang="ru-RU" altLang="ru-RU" sz="1800" dirty="0"/>
              <a:t> цикла и настройки на него и правильного </a:t>
            </a:r>
            <a:r>
              <a:rPr lang="ru-RU" altLang="ru-RU" sz="1800" dirty="0" err="1"/>
              <a:t>выполения</a:t>
            </a:r>
            <a:endParaRPr lang="ru-RU" altLang="ru-RU" sz="1800" dirty="0"/>
          </a:p>
          <a:p>
            <a:pPr marL="342900" indent="-342900" eaLnBrk="1" hangingPunct="1">
              <a:buFont typeface="+mj-lt"/>
              <a:buAutoNum type="arabicPeriod"/>
            </a:pPr>
            <a:r>
              <a:rPr lang="ru-RU" altLang="ru-RU" sz="1800" u="sng" dirty="0"/>
              <a:t>Тело цикла </a:t>
            </a:r>
            <a:r>
              <a:rPr lang="ru-RU" altLang="ru-RU" sz="1800" dirty="0"/>
              <a:t>– </a:t>
            </a:r>
            <a:r>
              <a:rPr lang="ru-RU" altLang="ru-RU" sz="1800" u="sng" dirty="0"/>
              <a:t>повторяющаяся</a:t>
            </a:r>
            <a:r>
              <a:rPr lang="ru-RU" altLang="ru-RU" sz="1800" dirty="0"/>
              <a:t> группа команд/операторов в цикле</a:t>
            </a:r>
          </a:p>
          <a:p>
            <a:pPr marL="342900" indent="-342900" eaLnBrk="1" hangingPunct="1">
              <a:buFont typeface="+mj-lt"/>
              <a:buAutoNum type="arabicPeriod"/>
            </a:pPr>
            <a:r>
              <a:rPr lang="ru-RU" altLang="ru-RU" sz="1800" dirty="0"/>
              <a:t>Проверка </a:t>
            </a:r>
            <a:r>
              <a:rPr lang="ru-RU" altLang="ru-RU" sz="1800" u="sng" dirty="0"/>
              <a:t>условия</a:t>
            </a:r>
            <a:r>
              <a:rPr lang="ru-RU" altLang="ru-RU" sz="1800" dirty="0"/>
              <a:t> завершения/продолжения цикла, команды проверяющие завершение/продолжение цикла</a:t>
            </a:r>
          </a:p>
          <a:p>
            <a:pPr eaLnBrk="1" hangingPunct="1">
              <a:buNone/>
            </a:pPr>
            <a:r>
              <a:rPr lang="ru-RU" altLang="ru-RU" sz="1800" dirty="0"/>
              <a:t>Обобщенная </a:t>
            </a:r>
            <a:r>
              <a:rPr lang="ru-RU" altLang="ru-RU" sz="1800" u="sng" dirty="0"/>
              <a:t>блок схема цикла </a:t>
            </a:r>
            <a:r>
              <a:rPr lang="ru-RU" altLang="ru-RU" sz="1800" dirty="0"/>
              <a:t>имеет следующий вид вид:</a:t>
            </a:r>
          </a:p>
          <a:p>
            <a:pPr marL="342900" indent="-342900" eaLnBrk="1" hangingPunct="1"/>
            <a:endParaRPr lang="ru-RU" altLang="ru-RU" sz="1800" dirty="0"/>
          </a:p>
          <a:p>
            <a:pPr marL="342900" indent="-342900" eaLnBrk="1" hangingPunct="1"/>
            <a:endParaRPr lang="ru-RU" altLang="ru-RU" sz="1800" dirty="0"/>
          </a:p>
          <a:p>
            <a:pPr eaLnBrk="1" hangingPunct="1">
              <a:buFont typeface="Arial" pitchFamily="34" charset="0"/>
              <a:buNone/>
            </a:pPr>
            <a:endParaRPr lang="ru-RU" altLang="ru-RU" sz="1800" dirty="0"/>
          </a:p>
        </p:txBody>
      </p:sp>
    </p:spTree>
    <p:extLst>
      <p:ext uri="{BB962C8B-B14F-4D97-AF65-F5344CB8AC3E}">
        <p14:creationId xmlns:p14="http://schemas.microsoft.com/office/powerpoint/2010/main" val="41665706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6912768" cy="635000"/>
          </a:xfrm>
        </p:spPr>
        <p:txBody>
          <a:bodyPr/>
          <a:lstStyle/>
          <a:p>
            <a:r>
              <a:rPr lang="ru-RU" altLang="ru-RU" sz="3200" dirty="0"/>
              <a:t>Актуальные темы (</a:t>
            </a:r>
            <a:r>
              <a:rPr lang="ru-RU" altLang="ru-RU" sz="3200" dirty="0">
                <a:solidFill>
                  <a:srgbClr val="FF0000"/>
                </a:solidFill>
              </a:rPr>
              <a:t>на сегодня</a:t>
            </a:r>
            <a:r>
              <a:rPr lang="ru-RU" altLang="ru-RU" sz="3200" dirty="0"/>
              <a:t>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928100" cy="5400600"/>
          </a:xfrm>
        </p:spPr>
        <p:txBody>
          <a:bodyPr/>
          <a:lstStyle/>
          <a:p>
            <a:r>
              <a:rPr lang="en-US" altLang="ru-RU" sz="2600" dirty="0">
                <a:hlinkClick r:id="rId3" action="ppaction://hlinksldjump"/>
              </a:rPr>
              <a:t>DosBox</a:t>
            </a:r>
            <a:r>
              <a:rPr lang="ru-RU" altLang="ru-RU" sz="2600" dirty="0"/>
              <a:t> и работа с ним(</a:t>
            </a:r>
            <a:r>
              <a:rPr lang="ru-RU" altLang="ru-RU" sz="2600" b="1" dirty="0"/>
              <a:t>Зам.!</a:t>
            </a:r>
            <a:r>
              <a:rPr lang="ru-RU" altLang="ru-RU" sz="2600" dirty="0"/>
              <a:t>)</a:t>
            </a:r>
          </a:p>
          <a:p>
            <a:r>
              <a:rPr lang="ru-RU" altLang="ru-RU" sz="2600" dirty="0">
                <a:hlinkClick r:id="rId4" action="ppaction://hlinksldjump"/>
              </a:rPr>
              <a:t>Русификация и </a:t>
            </a:r>
            <a:r>
              <a:rPr lang="ru-RU" altLang="ru-RU" sz="2600" dirty="0">
                <a:hlinkClick r:id="rId5" action="ppaction://hlinksldjump"/>
              </a:rPr>
              <a:t>коды</a:t>
            </a:r>
            <a:r>
              <a:rPr lang="ru-RU" altLang="ru-RU" sz="2600" dirty="0"/>
              <a:t> </a:t>
            </a:r>
            <a:r>
              <a:rPr lang="en-US" altLang="ru-RU" sz="2600" dirty="0"/>
              <a:t>DOS </a:t>
            </a:r>
            <a:r>
              <a:rPr lang="ru-RU" altLang="ru-RU" sz="2600" dirty="0"/>
              <a:t>и </a:t>
            </a:r>
            <a:r>
              <a:rPr lang="en-US" altLang="ru-RU" sz="2600" dirty="0"/>
              <a:t>Windows</a:t>
            </a:r>
            <a:endParaRPr lang="ru-RU" altLang="ru-RU" sz="2600" dirty="0"/>
          </a:p>
          <a:p>
            <a:r>
              <a:rPr lang="ru-RU" altLang="ru-RU" sz="2600" dirty="0"/>
              <a:t>Что такое </a:t>
            </a:r>
            <a:r>
              <a:rPr lang="ru-RU" altLang="ru-RU" sz="2600" dirty="0">
                <a:hlinkClick r:id="rId6" action="ppaction://hlinksldjump"/>
              </a:rPr>
              <a:t>Командная строка </a:t>
            </a:r>
            <a:r>
              <a:rPr lang="ru-RU" altLang="ru-RU" sz="2600" dirty="0"/>
              <a:t>(</a:t>
            </a:r>
            <a:r>
              <a:rPr lang="ru-RU" altLang="ru-RU" sz="2600" dirty="0">
                <a:hlinkClick r:id="rId6" action="ppaction://hlinksldjump"/>
              </a:rPr>
              <a:t>КС</a:t>
            </a:r>
            <a:r>
              <a:rPr lang="ru-RU" altLang="ru-RU" sz="2600" dirty="0"/>
              <a:t>) </a:t>
            </a:r>
            <a:r>
              <a:rPr lang="en-US" altLang="ru-RU" sz="2600" dirty="0"/>
              <a:t>?</a:t>
            </a:r>
            <a:endParaRPr lang="ru-RU" altLang="ru-RU" sz="2600" dirty="0"/>
          </a:p>
          <a:p>
            <a:r>
              <a:rPr lang="ru-RU" altLang="ru-RU" sz="2600" dirty="0">
                <a:hlinkClick r:id="rId7" action="ppaction://hlinksldjump"/>
              </a:rPr>
              <a:t>Первая команда</a:t>
            </a:r>
            <a:endParaRPr lang="ru-RU" altLang="ru-RU" sz="2600" dirty="0"/>
          </a:p>
          <a:p>
            <a:r>
              <a:rPr lang="ru-RU" altLang="ru-RU" sz="2600" dirty="0">
                <a:hlinkClick r:id="rId8" action="ppaction://hlinksldjump"/>
              </a:rPr>
              <a:t>Первая программа</a:t>
            </a:r>
            <a:endParaRPr lang="ru-RU" altLang="ru-RU" sz="2600" dirty="0"/>
          </a:p>
          <a:p>
            <a:r>
              <a:rPr lang="ru-RU" altLang="ru-RU" sz="2600" dirty="0">
                <a:hlinkClick r:id="rId9" action="ppaction://hlinksldjump"/>
              </a:rPr>
              <a:t>Справочники</a:t>
            </a:r>
            <a:r>
              <a:rPr lang="ru-RU" altLang="ru-RU" sz="2600" dirty="0"/>
              <a:t> (ЛР № 1)</a:t>
            </a:r>
          </a:p>
          <a:p>
            <a:r>
              <a:rPr lang="ru-RU" altLang="ru-RU" sz="2600" dirty="0">
                <a:hlinkClick r:id="rId10" action="ppaction://hlinksldjump"/>
              </a:rPr>
              <a:t>Модель компьютера (Неймана)</a:t>
            </a:r>
          </a:p>
          <a:p>
            <a:r>
              <a:rPr lang="ru-RU" altLang="ru-RU" sz="2600" dirty="0">
                <a:hlinkClick r:id="rId10" action="ppaction://hlinksldjump"/>
              </a:rPr>
              <a:t>Модели, представления и их назначение</a:t>
            </a:r>
            <a:endParaRPr lang="ru-RU" altLang="ru-RU" sz="2600" dirty="0"/>
          </a:p>
          <a:p>
            <a:r>
              <a:rPr lang="ru-RU" altLang="ru-RU" sz="2600" dirty="0">
                <a:hlinkClick r:id="rId11" action="ppaction://hlinksldjump"/>
              </a:rPr>
              <a:t>Общие вопросы </a:t>
            </a:r>
            <a:r>
              <a:rPr lang="ru-RU" altLang="ru-RU" sz="2600" dirty="0"/>
              <a:t>(</a:t>
            </a:r>
            <a:r>
              <a:rPr lang="ru-RU" altLang="ru-RU" sz="2600" dirty="0">
                <a:hlinkClick r:id="rId12" action="ppaction://hlinksldjump"/>
              </a:rPr>
              <a:t>введение</a:t>
            </a:r>
            <a:r>
              <a:rPr lang="ru-RU" altLang="ru-RU" sz="2600" dirty="0"/>
              <a:t>/</a:t>
            </a:r>
            <a:r>
              <a:rPr lang="ru-RU" altLang="ru-RU" sz="2600" dirty="0">
                <a:hlinkClick r:id="rId13" action="ppaction://hlinksldjump"/>
              </a:rPr>
              <a:t>вступление</a:t>
            </a:r>
            <a:r>
              <a:rPr lang="ru-RU" altLang="ru-RU" sz="2600" dirty="0"/>
              <a:t> в СП)</a:t>
            </a:r>
          </a:p>
          <a:p>
            <a:r>
              <a:rPr lang="ru-RU" altLang="ru-RU" sz="2600" dirty="0">
                <a:hlinkClick r:id="rId14" action="ppaction://hlinksldjump"/>
              </a:rPr>
              <a:t>Командные файлы </a:t>
            </a:r>
            <a:r>
              <a:rPr lang="ru-RU" altLang="ru-RU" sz="2600" dirty="0"/>
              <a:t>(ЛР №2)</a:t>
            </a:r>
          </a:p>
          <a:p>
            <a:r>
              <a:rPr lang="ru-RU" altLang="ru-RU" sz="2600" dirty="0">
                <a:hlinkClick r:id="rId15" action="ppaction://hlinksldjump"/>
              </a:rPr>
              <a:t>ЛР СП </a:t>
            </a:r>
            <a:r>
              <a:rPr lang="ru-RU" altLang="ru-RU" sz="2600" dirty="0"/>
              <a:t>(все)</a:t>
            </a:r>
          </a:p>
          <a:p>
            <a:endParaRPr lang="ru-RU" altLang="ru-RU" sz="2600" dirty="0"/>
          </a:p>
          <a:p>
            <a:endParaRPr lang="ru-RU" altLang="ru-RU" sz="2600" dirty="0"/>
          </a:p>
          <a:p>
            <a:endParaRPr lang="ru-RU" altLang="ru-RU" sz="2600" dirty="0"/>
          </a:p>
          <a:p>
            <a:endParaRPr lang="ru-RU" altLang="ru-RU" sz="2600" dirty="0"/>
          </a:p>
          <a:p>
            <a:endParaRPr lang="ru-RU" altLang="ru-RU" sz="2600" dirty="0"/>
          </a:p>
        </p:txBody>
      </p:sp>
    </p:spTree>
    <p:extLst>
      <p:ext uri="{BB962C8B-B14F-4D97-AF65-F5344CB8AC3E}">
        <p14:creationId xmlns:p14="http://schemas.microsoft.com/office/powerpoint/2010/main" val="97867286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416824" cy="720080"/>
          </a:xfrm>
        </p:spPr>
        <p:txBody>
          <a:bodyPr>
            <a:noAutofit/>
          </a:bodyPr>
          <a:lstStyle/>
          <a:p>
            <a:r>
              <a:rPr lang="ru-RU" sz="3200" dirty="0"/>
              <a:t>Циклы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79388" y="692696"/>
            <a:ext cx="8964612" cy="11521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ru-RU" sz="2300" b="1" dirty="0">
                <a:solidFill>
                  <a:schemeClr val="tx1"/>
                </a:solidFill>
              </a:rPr>
              <a:t>Если фрагмент программы повторяется многократно, то такая программа называется </a:t>
            </a:r>
            <a:r>
              <a:rPr lang="ru-RU" altLang="ru-RU" sz="2300" b="1" u="sng" dirty="0">
                <a:solidFill>
                  <a:schemeClr val="tx1"/>
                </a:solidFill>
              </a:rPr>
              <a:t>циклической</a:t>
            </a:r>
            <a:r>
              <a:rPr lang="ru-RU" altLang="ru-RU" sz="2300" b="1" dirty="0">
                <a:solidFill>
                  <a:schemeClr val="tx1"/>
                </a:solidFill>
              </a:rPr>
              <a:t>. Для построения цикла в Си/СИ++ предусмотрены операторы цикла (</a:t>
            </a:r>
            <a:r>
              <a:rPr lang="ru-RU" altLang="ru-RU" sz="2300" b="1" dirty="0">
                <a:solidFill>
                  <a:schemeClr val="tx1"/>
                </a:solidFill>
                <a:hlinkClick r:id="rId2" action="ppaction://hlinksldjump"/>
              </a:rPr>
              <a:t>СМ</a:t>
            </a:r>
            <a:r>
              <a:rPr lang="ru-RU" altLang="ru-RU" sz="2300" b="1" dirty="0">
                <a:solidFill>
                  <a:schemeClr val="tx1"/>
                </a:solidFill>
              </a:rPr>
              <a:t>). Цикл имеет следующую </a:t>
            </a:r>
            <a:r>
              <a:rPr lang="ru-RU" altLang="ru-RU" sz="2300" b="1" u="sng" dirty="0">
                <a:solidFill>
                  <a:schemeClr val="tx1"/>
                </a:solidFill>
              </a:rPr>
              <a:t>структуру</a:t>
            </a:r>
            <a:r>
              <a:rPr lang="ru-RU" altLang="ru-RU" sz="2300" b="1" dirty="0">
                <a:solidFill>
                  <a:schemeClr val="tx1"/>
                </a:solidFill>
              </a:rPr>
              <a:t> (Предусмотрено 3 части):</a:t>
            </a:r>
            <a:endParaRPr lang="en-US" altLang="ru-RU" sz="2300" b="1" dirty="0">
              <a:solidFill>
                <a:schemeClr val="tx1"/>
              </a:solidFill>
            </a:endParaRPr>
          </a:p>
          <a:p>
            <a:pPr marL="457200" indent="-457200" algn="l">
              <a:buAutoNum type="arabicPeriod"/>
            </a:pPr>
            <a:r>
              <a:rPr lang="ru-RU" altLang="ru-RU" sz="2300" b="1" u="sng" dirty="0">
                <a:solidFill>
                  <a:schemeClr val="tx1"/>
                </a:solidFill>
              </a:rPr>
              <a:t>Начальные</a:t>
            </a:r>
            <a:r>
              <a:rPr lang="ru-RU" altLang="ru-RU" sz="2300" b="1" dirty="0">
                <a:solidFill>
                  <a:schemeClr val="tx1"/>
                </a:solidFill>
              </a:rPr>
              <a:t> условия (НУ) цикла – выполняются до цикла</a:t>
            </a:r>
          </a:p>
          <a:p>
            <a:pPr marL="457200" indent="-457200" algn="l">
              <a:buAutoNum type="arabicPeriod"/>
            </a:pPr>
            <a:r>
              <a:rPr lang="ru-RU" altLang="ru-RU" sz="2300" b="1" dirty="0">
                <a:solidFill>
                  <a:schemeClr val="tx1"/>
                </a:solidFill>
              </a:rPr>
              <a:t>Логическое условие </a:t>
            </a:r>
            <a:r>
              <a:rPr lang="ru-RU" altLang="ru-RU" sz="2300" b="1" u="sng" dirty="0">
                <a:solidFill>
                  <a:schemeClr val="tx1"/>
                </a:solidFill>
              </a:rPr>
              <a:t>завершения</a:t>
            </a:r>
            <a:r>
              <a:rPr lang="ru-RU" altLang="ru-RU" sz="2300" b="1" dirty="0">
                <a:solidFill>
                  <a:schemeClr val="tx1"/>
                </a:solidFill>
              </a:rPr>
              <a:t> (или продолжения ) цикла</a:t>
            </a:r>
          </a:p>
          <a:p>
            <a:pPr marL="457200" indent="-457200" algn="l">
              <a:buAutoNum type="arabicPeriod"/>
            </a:pPr>
            <a:r>
              <a:rPr lang="ru-RU" altLang="ru-RU" sz="2300" b="1" u="sng" dirty="0">
                <a:solidFill>
                  <a:schemeClr val="tx1"/>
                </a:solidFill>
              </a:rPr>
              <a:t>Тело</a:t>
            </a:r>
            <a:r>
              <a:rPr lang="ru-RU" altLang="ru-RU" sz="2300" b="1" dirty="0">
                <a:solidFill>
                  <a:schemeClr val="tx1"/>
                </a:solidFill>
              </a:rPr>
              <a:t> цикла – повторяющаяся группа операторов</a:t>
            </a:r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endParaRPr lang="ru-RU" altLang="ru-RU" sz="23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EBEA2-A2F9-4806-AD58-ED27344A0834}" type="slidenum">
              <a:rPr lang="ru-RU" smtClean="0"/>
              <a:t>180</a:t>
            </a:fld>
            <a:endParaRPr lang="ru-RU" dirty="0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107128"/>
              </p:ext>
            </p:extLst>
          </p:nvPr>
        </p:nvGraphicFramePr>
        <p:xfrm>
          <a:off x="899592" y="3429000"/>
          <a:ext cx="3762102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6124454" imgH="4092660" progId="Visio.Drawing.11">
                  <p:embed/>
                </p:oleObj>
              </mc:Choice>
              <mc:Fallback>
                <p:oleObj name="Visio" r:id="rId3" imgW="6124454" imgH="409266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9592" y="3429000"/>
                        <a:ext cx="3762102" cy="2880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6396207"/>
              </p:ext>
            </p:extLst>
          </p:nvPr>
        </p:nvGraphicFramePr>
        <p:xfrm>
          <a:off x="4954910" y="3355975"/>
          <a:ext cx="3865562" cy="266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6278700" imgH="4586220" progId="Visio.Drawing.11">
                  <p:embed/>
                </p:oleObj>
              </mc:Choice>
              <mc:Fallback>
                <p:oleObj name="Visio" r:id="rId5" imgW="6278700" imgH="45862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4910" y="3355975"/>
                        <a:ext cx="3865562" cy="2665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0727105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265610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181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1454" y="69701"/>
            <a:ext cx="8229600" cy="550987"/>
          </a:xfrm>
        </p:spPr>
        <p:txBody>
          <a:bodyPr>
            <a:normAutofit fontScale="90000"/>
          </a:bodyPr>
          <a:lstStyle/>
          <a:p>
            <a:r>
              <a:rPr lang="ru-RU" altLang="ru-RU" dirty="0"/>
              <a:t>ЛР №4 Вложенные циклы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396517" y="620688"/>
            <a:ext cx="8491026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1600" u="sng" dirty="0"/>
              <a:t>Важно:</a:t>
            </a:r>
          </a:p>
          <a:p>
            <a:pPr marL="342900" indent="-342900" eaLnBrk="1" hangingPunct="1"/>
            <a:r>
              <a:rPr lang="ru-RU" altLang="ru-RU" sz="1600" u="sng" dirty="0"/>
              <a:t>Вложенные</a:t>
            </a:r>
            <a:r>
              <a:rPr lang="ru-RU" altLang="ru-RU" sz="1600" dirty="0"/>
              <a:t> циклы это такие циклы, которые содержат </a:t>
            </a:r>
            <a:r>
              <a:rPr lang="ru-RU" altLang="ru-RU" sz="1600" u="sng" dirty="0"/>
              <a:t>внутри другие </a:t>
            </a:r>
            <a:r>
              <a:rPr lang="ru-RU" altLang="ru-RU" sz="1600" dirty="0"/>
              <a:t>циклы в своем теле.</a:t>
            </a:r>
          </a:p>
          <a:p>
            <a:pPr marL="342900" indent="-342900" eaLnBrk="1" hangingPunct="1"/>
            <a:r>
              <a:rPr lang="ru-RU" altLang="ru-RU" sz="1600" dirty="0"/>
              <a:t>Один цикл называется </a:t>
            </a:r>
            <a:r>
              <a:rPr lang="ru-RU" altLang="ru-RU" sz="1600" u="sng" dirty="0"/>
              <a:t>внешним</a:t>
            </a:r>
            <a:r>
              <a:rPr lang="ru-RU" altLang="ru-RU" sz="1600" dirty="0"/>
              <a:t>, другой </a:t>
            </a:r>
            <a:r>
              <a:rPr lang="ru-RU" altLang="ru-RU" sz="1600" u="sng" dirty="0"/>
              <a:t>внутренним.</a:t>
            </a:r>
          </a:p>
          <a:p>
            <a:pPr marL="342900" indent="-342900" eaLnBrk="1" hangingPunct="1"/>
            <a:r>
              <a:rPr lang="ru-RU" altLang="ru-RU" sz="1600" u="sng" dirty="0"/>
              <a:t>При использовании команды</a:t>
            </a:r>
            <a:r>
              <a:rPr lang="ru-RU" altLang="ru-RU" sz="1600" dirty="0"/>
              <a:t> </a:t>
            </a:r>
            <a:r>
              <a:rPr lang="en-US" altLang="ru-RU" sz="1600" dirty="0"/>
              <a:t>LOOP </a:t>
            </a:r>
            <a:r>
              <a:rPr lang="ru-RU" altLang="ru-RU" sz="1600" dirty="0"/>
              <a:t>на Ассемблере нужно при входе во внутренний цикл </a:t>
            </a:r>
            <a:r>
              <a:rPr lang="ru-RU" altLang="ru-RU" sz="1600" b="1" dirty="0">
                <a:solidFill>
                  <a:srgbClr val="7030A0"/>
                </a:solidFill>
              </a:rPr>
              <a:t>запомнить</a:t>
            </a:r>
            <a:r>
              <a:rPr lang="ru-RU" altLang="ru-RU" sz="1600" dirty="0"/>
              <a:t> регистр </a:t>
            </a:r>
            <a:r>
              <a:rPr lang="en-US" altLang="ru-RU" sz="1600" b="1" dirty="0">
                <a:solidFill>
                  <a:srgbClr val="7030A0"/>
                </a:solidFill>
              </a:rPr>
              <a:t>CX</a:t>
            </a:r>
            <a:r>
              <a:rPr lang="ru-RU" altLang="ru-RU" sz="1600" dirty="0"/>
              <a:t>, а при выходе из него его </a:t>
            </a:r>
            <a:r>
              <a:rPr lang="ru-RU" altLang="ru-RU" sz="1600" b="1" dirty="0">
                <a:solidFill>
                  <a:srgbClr val="7030A0"/>
                </a:solidFill>
              </a:rPr>
              <a:t>восстановить</a:t>
            </a:r>
            <a:r>
              <a:rPr lang="en-US" altLang="ru-RU" sz="1600" dirty="0"/>
              <a:t>.</a:t>
            </a:r>
            <a:endParaRPr lang="ru-RU" altLang="ru-RU" sz="1600" dirty="0"/>
          </a:p>
          <a:p>
            <a:pPr marL="342900" indent="-342900" eaLnBrk="1" hangingPunct="1"/>
            <a:r>
              <a:rPr lang="ru-RU" altLang="ru-RU" sz="1600" dirty="0"/>
              <a:t>Размер самого внешнего цикла не должен превышать 256 байт. Используйте процедуры!</a:t>
            </a:r>
          </a:p>
          <a:p>
            <a:pPr marL="342900" indent="-342900" eaLnBrk="1" hangingPunct="1"/>
            <a:endParaRPr lang="ru-RU" altLang="ru-RU" sz="1600" u="sng" dirty="0"/>
          </a:p>
        </p:txBody>
      </p:sp>
      <p:sp>
        <p:nvSpPr>
          <p:cNvPr id="5" name="TextBox 33"/>
          <p:cNvSpPr txBox="1">
            <a:spLocks noChangeArrowheads="1"/>
          </p:cNvSpPr>
          <p:nvPr/>
        </p:nvSpPr>
        <p:spPr bwMode="auto">
          <a:xfrm>
            <a:off x="6516216" y="6328654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987368" y="2420888"/>
            <a:ext cx="6787010" cy="381642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sz="1600" b="1" dirty="0">
                <a:solidFill>
                  <a:srgbClr val="00B050"/>
                </a:solidFill>
              </a:rPr>
              <a:t>; Начальные условия </a:t>
            </a:r>
            <a:r>
              <a:rPr lang="ru-RU" sz="1600" b="1" u="sng" dirty="0">
                <a:solidFill>
                  <a:srgbClr val="00B050"/>
                </a:solidFill>
              </a:rPr>
              <a:t>внешнего</a:t>
            </a:r>
            <a:r>
              <a:rPr lang="ru-RU" sz="1600" b="1" dirty="0">
                <a:solidFill>
                  <a:srgbClr val="00B050"/>
                </a:solidFill>
              </a:rPr>
              <a:t> цикла</a:t>
            </a:r>
          </a:p>
          <a:p>
            <a:pPr eaLnBrk="1" hangingPunct="1">
              <a:buNone/>
            </a:pPr>
            <a:r>
              <a:rPr lang="en-US" altLang="ru-RU" sz="1600" dirty="0"/>
              <a:t>MOV AL, </a:t>
            </a:r>
            <a:r>
              <a:rPr lang="ru-RU" altLang="ru-RU" sz="1600" dirty="0"/>
              <a:t>0</a:t>
            </a:r>
            <a:endParaRPr lang="en-US" altLang="ru-RU" sz="1600" dirty="0"/>
          </a:p>
          <a:p>
            <a:pPr eaLnBrk="1" hangingPunct="1">
              <a:buNone/>
            </a:pPr>
            <a:r>
              <a:rPr lang="en-US" sz="1600" dirty="0"/>
              <a:t>MOV CX , </a:t>
            </a:r>
            <a:r>
              <a:rPr lang="ru-RU" sz="1600" b="1" dirty="0">
                <a:solidFill>
                  <a:srgbClr val="FF0000"/>
                </a:solidFill>
              </a:rPr>
              <a:t>5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Число циклов в </a:t>
            </a:r>
            <a:r>
              <a:rPr lang="en-US" sz="1600" b="1" dirty="0">
                <a:solidFill>
                  <a:srgbClr val="00B050"/>
                </a:solidFill>
              </a:rPr>
              <a:t>CX</a:t>
            </a:r>
            <a:r>
              <a:rPr lang="ru-RU" sz="1600" b="1" dirty="0">
                <a:solidFill>
                  <a:srgbClr val="00B050"/>
                </a:solidFill>
              </a:rPr>
              <a:t> = 5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sz="1600" b="1" dirty="0">
                <a:solidFill>
                  <a:srgbClr val="FF0000"/>
                </a:solidFill>
              </a:rPr>
              <a:t>Label2</a:t>
            </a:r>
            <a:r>
              <a:rPr lang="en-US" sz="1600" dirty="0"/>
              <a:t>:</a:t>
            </a:r>
          </a:p>
          <a:p>
            <a:pPr eaLnBrk="1" hangingPunct="1">
              <a:buNone/>
            </a:pPr>
            <a:r>
              <a:rPr lang="en-US" sz="1600" b="1" dirty="0">
                <a:solidFill>
                  <a:srgbClr val="7030A0"/>
                </a:solidFill>
              </a:rPr>
              <a:t>PUSH CX</a:t>
            </a:r>
            <a:endParaRPr lang="ru-RU" sz="1600" b="1" dirty="0">
              <a:solidFill>
                <a:srgbClr val="7030A0"/>
              </a:solidFill>
            </a:endParaRPr>
          </a:p>
          <a:p>
            <a:pPr eaLnBrk="1" hangingPunct="1">
              <a:buNone/>
            </a:pPr>
            <a:r>
              <a:rPr lang="ru-RU" sz="1600" b="1" dirty="0">
                <a:solidFill>
                  <a:srgbClr val="00B050"/>
                </a:solidFill>
              </a:rPr>
              <a:t>; Начальные условия </a:t>
            </a:r>
            <a:r>
              <a:rPr lang="ru-RU" sz="1600" b="1" u="sng" dirty="0">
                <a:solidFill>
                  <a:srgbClr val="00B050"/>
                </a:solidFill>
              </a:rPr>
              <a:t>внутреннего</a:t>
            </a:r>
            <a:r>
              <a:rPr lang="ru-RU" sz="1600" b="1" dirty="0">
                <a:solidFill>
                  <a:srgbClr val="00B050"/>
                </a:solidFill>
              </a:rPr>
              <a:t> цикла</a:t>
            </a:r>
            <a:endParaRPr lang="ru-RU" sz="1600" dirty="0"/>
          </a:p>
          <a:p>
            <a:pPr eaLnBrk="1" hangingPunct="1">
              <a:buNone/>
            </a:pPr>
            <a:r>
              <a:rPr lang="en-US" sz="1600" dirty="0"/>
              <a:t>MOV CX , </a:t>
            </a:r>
            <a:r>
              <a:rPr lang="ru-RU" sz="1600" b="1" dirty="0">
                <a:solidFill>
                  <a:srgbClr val="FF0000"/>
                </a:solidFill>
              </a:rPr>
              <a:t>10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Число циклов в </a:t>
            </a:r>
            <a:r>
              <a:rPr lang="en-US" sz="1600" b="1" dirty="0">
                <a:solidFill>
                  <a:srgbClr val="00B050"/>
                </a:solidFill>
              </a:rPr>
              <a:t>CX</a:t>
            </a:r>
            <a:r>
              <a:rPr lang="ru-RU" sz="1600" b="1" dirty="0">
                <a:solidFill>
                  <a:srgbClr val="00B050"/>
                </a:solidFill>
              </a:rPr>
              <a:t> = 10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Label</a:t>
            </a:r>
            <a:r>
              <a:rPr lang="ru-RU" altLang="ru-RU" sz="1600" b="1" dirty="0">
                <a:solidFill>
                  <a:srgbClr val="FF0000"/>
                </a:solidFill>
              </a:rPr>
              <a:t>1</a:t>
            </a:r>
            <a:r>
              <a:rPr lang="en-US" altLang="ru-RU" sz="1600" dirty="0"/>
              <a:t>:</a:t>
            </a:r>
          </a:p>
          <a:p>
            <a:pPr eaLnBrk="1" hangingPunct="1">
              <a:buNone/>
            </a:pPr>
            <a:r>
              <a:rPr lang="en-US" altLang="ru-RU" sz="1600" dirty="0"/>
              <a:t>INC AL </a:t>
            </a:r>
            <a:r>
              <a:rPr lang="en-US" altLang="ru-RU" sz="1600" b="1" dirty="0">
                <a:solidFill>
                  <a:srgbClr val="00B050"/>
                </a:solidFill>
              </a:rPr>
              <a:t>; </a:t>
            </a:r>
            <a:r>
              <a:rPr lang="ru-RU" altLang="ru-RU" sz="1600" b="1" dirty="0">
                <a:solidFill>
                  <a:srgbClr val="00B050"/>
                </a:solidFill>
              </a:rPr>
              <a:t>Тело цикла</a:t>
            </a:r>
            <a:endParaRPr lang="en-US" altLang="ru-RU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800" b="1" dirty="0">
                <a:solidFill>
                  <a:srgbClr val="FF0000"/>
                </a:solidFill>
              </a:rPr>
              <a:t>LOOP</a:t>
            </a:r>
            <a:r>
              <a:rPr lang="en-US" altLang="ru-RU" sz="1600" dirty="0"/>
              <a:t> </a:t>
            </a:r>
            <a:r>
              <a:rPr lang="en-US" altLang="ru-RU" sz="1600" b="1" dirty="0">
                <a:solidFill>
                  <a:srgbClr val="FF0000"/>
                </a:solidFill>
              </a:rPr>
              <a:t>Label</a:t>
            </a:r>
            <a:r>
              <a:rPr lang="ru-RU" altLang="ru-RU" sz="1600" b="1" dirty="0">
                <a:solidFill>
                  <a:srgbClr val="FF0000"/>
                </a:solidFill>
              </a:rPr>
              <a:t>1</a:t>
            </a:r>
          </a:p>
          <a:p>
            <a:pPr eaLnBrk="1" hangingPunct="1">
              <a:buNone/>
            </a:pPr>
            <a:r>
              <a:rPr lang="en-US" sz="1600" b="1" dirty="0">
                <a:solidFill>
                  <a:srgbClr val="7030A0"/>
                </a:solidFill>
              </a:rPr>
              <a:t>POP CX</a:t>
            </a:r>
            <a:endParaRPr lang="ru-RU" sz="1600" b="1" dirty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sz="1800" b="1" dirty="0">
                <a:solidFill>
                  <a:srgbClr val="FF0000"/>
                </a:solidFill>
              </a:rPr>
              <a:t>LOOP Label2</a:t>
            </a:r>
          </a:p>
          <a:p>
            <a:pPr>
              <a:buNone/>
            </a:pP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FF0000"/>
                </a:solidFill>
              </a:rPr>
              <a:t>Результат</a:t>
            </a:r>
            <a:r>
              <a:rPr lang="ru-RU" sz="1600" b="1" dirty="0">
                <a:solidFill>
                  <a:srgbClr val="00B050"/>
                </a:solidFill>
              </a:rPr>
              <a:t>:  </a:t>
            </a:r>
            <a:r>
              <a:rPr lang="en-US" sz="1600" b="1" dirty="0">
                <a:solidFill>
                  <a:srgbClr val="00B050"/>
                </a:solidFill>
              </a:rPr>
              <a:t>AL = 10*5 = </a:t>
            </a:r>
            <a:r>
              <a:rPr lang="en-US" sz="1600" b="1" dirty="0">
                <a:solidFill>
                  <a:srgbClr val="FF0000"/>
                </a:solidFill>
              </a:rPr>
              <a:t>50</a:t>
            </a:r>
            <a:r>
              <a:rPr lang="en-US" sz="1600" b="1" dirty="0">
                <a:solidFill>
                  <a:srgbClr val="00B050"/>
                </a:solidFill>
              </a:rPr>
              <a:t> (32H)</a:t>
            </a:r>
          </a:p>
          <a:p>
            <a:pPr eaLnBrk="1" hangingPunct="1">
              <a:buNone/>
            </a:pPr>
            <a:endParaRPr lang="en-US" altLang="ru-RU" sz="12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Font typeface="Arial" pitchFamily="34" charset="0"/>
              <a:buNone/>
            </a:pPr>
            <a:endParaRPr lang="ru-RU" altLang="ru-RU" sz="1600" dirty="0"/>
          </a:p>
        </p:txBody>
      </p:sp>
      <p:sp>
        <p:nvSpPr>
          <p:cNvPr id="8" name="Выгнутая влево стрелка 7"/>
          <p:cNvSpPr/>
          <p:nvPr/>
        </p:nvSpPr>
        <p:spPr>
          <a:xfrm flipV="1">
            <a:off x="179512" y="3429000"/>
            <a:ext cx="567515" cy="2520280"/>
          </a:xfrm>
          <a:prstGeom prst="curv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лево стрелка 8"/>
          <p:cNvSpPr/>
          <p:nvPr/>
        </p:nvSpPr>
        <p:spPr>
          <a:xfrm flipV="1">
            <a:off x="463269" y="4509120"/>
            <a:ext cx="380073" cy="864096"/>
          </a:xfrm>
          <a:prstGeom prst="curv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457277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182</a:t>
            </a:fld>
            <a:endParaRPr lang="ru-RU" dirty="0"/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2006073" y="332656"/>
            <a:ext cx="5035353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2400" dirty="0"/>
              <a:t>ЛР №4 </a:t>
            </a:r>
            <a:r>
              <a:rPr lang="en-US" sz="2400" u="sng" dirty="0"/>
              <a:t>(2)</a:t>
            </a:r>
            <a:r>
              <a:rPr lang="ru-RU" sz="2400" u="sng" dirty="0"/>
              <a:t>Маскирование (</a:t>
            </a:r>
            <a:r>
              <a:rPr lang="en-US" sz="2400" b="1" u="sng" dirty="0">
                <a:solidFill>
                  <a:srgbClr val="FF0000"/>
                </a:solidFill>
              </a:rPr>
              <a:t>AND</a:t>
            </a:r>
            <a:r>
              <a:rPr lang="en-US" sz="2400" u="sng" dirty="0"/>
              <a:t> ‘0Fh’</a:t>
            </a:r>
            <a:r>
              <a:rPr lang="ru-RU" sz="2400" u="sng" dirty="0"/>
              <a:t>)</a:t>
            </a:r>
            <a:r>
              <a:rPr lang="en-US" sz="2400" u="sng" dirty="0"/>
              <a:t>:</a:t>
            </a:r>
            <a:endParaRPr lang="ru-RU" sz="2400" u="sng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34290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7584" y="1124744"/>
            <a:ext cx="7560840" cy="30469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lvl="0"/>
            <a:r>
              <a:rPr lang="en-US" sz="2400" dirty="0">
                <a:solidFill>
                  <a:prstClr val="black"/>
                </a:solidFill>
              </a:rPr>
              <a:t>;;; </a:t>
            </a:r>
            <a:r>
              <a:rPr lang="ru-RU" sz="2400" dirty="0">
                <a:solidFill>
                  <a:prstClr val="black"/>
                </a:solidFill>
              </a:rPr>
              <a:t>Получение и вывод второй тетрады из </a:t>
            </a:r>
            <a:r>
              <a:rPr lang="en-US" sz="2400" b="1" dirty="0">
                <a:solidFill>
                  <a:srgbClr val="FF0000"/>
                </a:solidFill>
              </a:rPr>
              <a:t>SIMB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endParaRPr lang="en-US" sz="2400" b="1" dirty="0">
              <a:solidFill>
                <a:srgbClr val="FF0000"/>
              </a:solidFill>
            </a:endParaRPr>
          </a:p>
          <a:p>
            <a:pPr lvl="0"/>
            <a:r>
              <a:rPr lang="en-US" sz="2400" dirty="0">
                <a:solidFill>
                  <a:prstClr val="black"/>
                </a:solidFill>
              </a:rPr>
              <a:t>mov Al, SIMB     ;;; </a:t>
            </a:r>
            <a:r>
              <a:rPr lang="ru-RU" sz="2400" dirty="0">
                <a:solidFill>
                  <a:prstClr val="black"/>
                </a:solidFill>
              </a:rPr>
              <a:t> </a:t>
            </a:r>
            <a:r>
              <a:rPr lang="en-US" sz="2400" dirty="0">
                <a:solidFill>
                  <a:prstClr val="black"/>
                </a:solidFill>
              </a:rPr>
              <a:t>AL = ‘</a:t>
            </a:r>
            <a:r>
              <a:rPr lang="en-US" sz="2400" dirty="0">
                <a:solidFill>
                  <a:srgbClr val="FF0000"/>
                </a:solidFill>
              </a:rPr>
              <a:t>41</a:t>
            </a:r>
            <a:r>
              <a:rPr lang="en-US" sz="2400" dirty="0"/>
              <a:t>h’</a:t>
            </a:r>
            <a:endParaRPr lang="en-US" sz="2400" dirty="0">
              <a:solidFill>
                <a:prstClr val="black"/>
              </a:solidFill>
            </a:endParaRPr>
          </a:p>
          <a:p>
            <a:pPr lvl="0"/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b="1" u="sng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AND</a:t>
            </a:r>
            <a:r>
              <a:rPr lang="en-US" sz="2400" dirty="0">
                <a:solidFill>
                  <a:prstClr val="black"/>
                </a:solidFill>
              </a:rPr>
              <a:t> al, 00001111b   ; </a:t>
            </a:r>
            <a:r>
              <a:rPr lang="ru-RU" sz="2400" dirty="0">
                <a:solidFill>
                  <a:prstClr val="black"/>
                </a:solidFill>
              </a:rPr>
              <a:t>маски</a:t>
            </a:r>
            <a:r>
              <a:rPr lang="en-US" sz="2400" dirty="0">
                <a:solidFill>
                  <a:prstClr val="black"/>
                </a:solidFill>
              </a:rPr>
              <a:t>p</a:t>
            </a:r>
            <a:r>
              <a:rPr lang="ru-RU" sz="2400" dirty="0">
                <a:solidFill>
                  <a:prstClr val="black"/>
                </a:solidFill>
              </a:rPr>
              <a:t>уем</a:t>
            </a:r>
            <a:r>
              <a:rPr lang="en-US" sz="2400" dirty="0">
                <a:solidFill>
                  <a:prstClr val="black"/>
                </a:solidFill>
              </a:rPr>
              <a:t> ‘</a:t>
            </a:r>
            <a:r>
              <a:rPr lang="en-US" sz="2400" dirty="0"/>
              <a:t>0Fh’ ;;; AL = </a:t>
            </a:r>
            <a:r>
              <a:rPr lang="en-US" sz="2400" dirty="0">
                <a:solidFill>
                  <a:prstClr val="black"/>
                </a:solidFill>
              </a:rPr>
              <a:t>‘</a:t>
            </a:r>
            <a:r>
              <a:rPr lang="en-US" sz="2400" dirty="0"/>
              <a:t>0</a:t>
            </a:r>
            <a:r>
              <a:rPr lang="en-US" sz="2400" dirty="0">
                <a:solidFill>
                  <a:srgbClr val="FF0000"/>
                </a:solidFill>
              </a:rPr>
              <a:t>1</a:t>
            </a:r>
            <a:r>
              <a:rPr lang="en-US" sz="2400" dirty="0"/>
              <a:t>h’</a:t>
            </a:r>
            <a:endParaRPr lang="ru-RU" sz="2400" dirty="0">
              <a:solidFill>
                <a:prstClr val="black"/>
              </a:solidFill>
            </a:endParaRP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 </a:t>
            </a:r>
            <a:r>
              <a:rPr lang="en-US" sz="2400" b="1" dirty="0">
                <a:solidFill>
                  <a:prstClr val="black"/>
                </a:solidFill>
              </a:rPr>
              <a:t>XLAT</a:t>
            </a:r>
            <a:r>
              <a:rPr lang="en-US" sz="2400" dirty="0">
                <a:solidFill>
                  <a:prstClr val="black"/>
                </a:solidFill>
              </a:rPr>
              <a:t> ; </a:t>
            </a:r>
            <a:r>
              <a:rPr lang="ru-RU" sz="2400" dirty="0">
                <a:solidFill>
                  <a:prstClr val="black"/>
                </a:solidFill>
              </a:rPr>
              <a:t>Перекодируем  -</a:t>
            </a:r>
            <a:r>
              <a:rPr lang="en-US" sz="2400" dirty="0">
                <a:solidFill>
                  <a:prstClr val="black"/>
                </a:solidFill>
              </a:rPr>
              <a:t>&gt; AL = ’</a:t>
            </a:r>
            <a:r>
              <a:rPr lang="en-US" sz="2400" b="1" dirty="0">
                <a:solidFill>
                  <a:srgbClr val="00B0F0"/>
                </a:solidFill>
              </a:rPr>
              <a:t>31H</a:t>
            </a:r>
            <a:r>
              <a:rPr lang="en-US" sz="2400" dirty="0">
                <a:solidFill>
                  <a:prstClr val="black"/>
                </a:solidFill>
              </a:rPr>
              <a:t>’   ;; </a:t>
            </a:r>
            <a:r>
              <a:rPr lang="ru-RU" sz="2400" dirty="0">
                <a:solidFill>
                  <a:prstClr val="black"/>
                </a:solidFill>
              </a:rPr>
              <a:t>Это Код </a:t>
            </a:r>
            <a:r>
              <a:rPr lang="en-US" sz="2400" dirty="0">
                <a:solidFill>
                  <a:prstClr val="black"/>
                </a:solidFill>
              </a:rPr>
              <a:t>'1'  </a:t>
            </a:r>
            <a:endParaRPr lang="ru-RU" sz="2400" dirty="0">
              <a:solidFill>
                <a:prstClr val="black"/>
              </a:solidFill>
            </a:endParaRP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 </a:t>
            </a:r>
            <a:r>
              <a:rPr lang="en-US" sz="2400" dirty="0">
                <a:solidFill>
                  <a:prstClr val="black"/>
                </a:solidFill>
              </a:rPr>
              <a:t>MOV DL,AL</a:t>
            </a:r>
          </a:p>
          <a:p>
            <a:pPr lvl="0"/>
            <a:r>
              <a:rPr lang="en-US" sz="2400" dirty="0">
                <a:solidFill>
                  <a:prstClr val="black"/>
                </a:solidFill>
              </a:rPr>
              <a:t> call </a:t>
            </a:r>
            <a:r>
              <a:rPr lang="en-US" sz="2400" dirty="0" err="1">
                <a:solidFill>
                  <a:prstClr val="black"/>
                </a:solidFill>
              </a:rPr>
              <a:t>displ</a:t>
            </a:r>
            <a:r>
              <a:rPr lang="ru-RU" sz="2400" dirty="0">
                <a:solidFill>
                  <a:prstClr val="black"/>
                </a:solidFill>
              </a:rPr>
              <a:t>  </a:t>
            </a:r>
            <a:r>
              <a:rPr lang="en-US" sz="2400" dirty="0">
                <a:solidFill>
                  <a:prstClr val="black"/>
                </a:solidFill>
              </a:rPr>
              <a:t>; </a:t>
            </a:r>
            <a:r>
              <a:rPr lang="ru-RU" sz="2400" dirty="0">
                <a:solidFill>
                  <a:prstClr val="black"/>
                </a:solidFill>
              </a:rPr>
              <a:t>Выводим на экран</a:t>
            </a: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ru-RU" sz="2400" dirty="0">
                <a:solidFill>
                  <a:prstClr val="black"/>
                </a:solidFill>
              </a:rPr>
              <a:t>вторую </a:t>
            </a:r>
            <a:r>
              <a:rPr lang="ru-RU" sz="2400" u="sng" dirty="0">
                <a:solidFill>
                  <a:prstClr val="black"/>
                </a:solidFill>
              </a:rPr>
              <a:t>тетраду</a:t>
            </a:r>
            <a:endParaRPr lang="en-US" sz="2400" u="sng" dirty="0">
              <a:solidFill>
                <a:prstClr val="black"/>
              </a:solidFill>
            </a:endParaRPr>
          </a:p>
          <a:p>
            <a:pPr lvl="0"/>
            <a:r>
              <a:rPr lang="en-US" sz="2400" dirty="0">
                <a:solidFill>
                  <a:prstClr val="black"/>
                </a:solidFill>
              </a:rPr>
              <a:t> MOV DL,</a:t>
            </a:r>
            <a:r>
              <a:rPr lang="ru-RU" sz="2400" dirty="0">
                <a:solidFill>
                  <a:prstClr val="black"/>
                </a:solidFill>
              </a:rPr>
              <a:t>  </a:t>
            </a:r>
            <a:r>
              <a:rPr lang="en-US" sz="2400" dirty="0">
                <a:solidFill>
                  <a:prstClr val="black"/>
                </a:solidFill>
              </a:rPr>
              <a:t>‘</a:t>
            </a:r>
            <a:r>
              <a:rPr lang="en-US" sz="2400" b="1" dirty="0">
                <a:solidFill>
                  <a:srgbClr val="FF0000"/>
                </a:solidFill>
              </a:rPr>
              <a:t>h</a:t>
            </a:r>
            <a:r>
              <a:rPr lang="en-US" sz="2400" dirty="0">
                <a:solidFill>
                  <a:prstClr val="black"/>
                </a:solidFill>
              </a:rPr>
              <a:t>’</a:t>
            </a:r>
          </a:p>
          <a:p>
            <a:pPr lvl="0"/>
            <a:r>
              <a:rPr lang="en-US" sz="2400" dirty="0">
                <a:solidFill>
                  <a:prstClr val="black"/>
                </a:solidFill>
              </a:rPr>
              <a:t> call </a:t>
            </a:r>
            <a:r>
              <a:rPr lang="en-US" sz="2400" dirty="0" err="1">
                <a:solidFill>
                  <a:prstClr val="black"/>
                </a:solidFill>
              </a:rPr>
              <a:t>displ</a:t>
            </a:r>
            <a:r>
              <a:rPr lang="ru-RU" sz="2400" dirty="0">
                <a:solidFill>
                  <a:prstClr val="black"/>
                </a:solidFill>
              </a:rPr>
              <a:t>  </a:t>
            </a:r>
            <a:r>
              <a:rPr lang="en-US" sz="2400" dirty="0">
                <a:solidFill>
                  <a:prstClr val="black"/>
                </a:solidFill>
              </a:rPr>
              <a:t>;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59632" y="4101957"/>
            <a:ext cx="6120680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Получим на экране после перевода в шестнадцатеричный вид: </a:t>
            </a:r>
            <a:r>
              <a:rPr lang="ru-RU" sz="2400" b="1" dirty="0">
                <a:solidFill>
                  <a:srgbClr val="00B050"/>
                </a:solidFill>
                <a:latin typeface="+mn-lt"/>
                <a:cs typeface="+mn-cs"/>
              </a:rPr>
              <a:t>4</a:t>
            </a:r>
            <a:r>
              <a:rPr lang="ru-RU" sz="2400" b="1" dirty="0">
                <a:solidFill>
                  <a:srgbClr val="00B0F0"/>
                </a:solidFill>
                <a:latin typeface="+mn-lt"/>
                <a:cs typeface="+mn-cs"/>
              </a:rPr>
              <a:t>1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h</a:t>
            </a:r>
            <a:endParaRPr lang="ru-RU" sz="2400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4943877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763688" y="260648"/>
            <a:ext cx="4896544" cy="706438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3200" dirty="0"/>
              <a:t>ЛР № 4 Теория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183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476250" y="1067221"/>
            <a:ext cx="8229600" cy="2145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Темы: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>
                <a:hlinkClick r:id="rId3" action="ppaction://hlinksldjump"/>
              </a:rPr>
              <a:t>Циклы</a:t>
            </a:r>
            <a:endParaRPr lang="ru-RU" altLang="ru-RU" sz="2400" dirty="0"/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>
                <a:hlinkClick r:id="rId4" action="ppaction://hlinksldjump"/>
              </a:rPr>
              <a:t>Преобразование в шестнадцатеричное (</a:t>
            </a:r>
            <a:r>
              <a:rPr lang="en-US" altLang="ru-RU" sz="2400" dirty="0">
                <a:hlinkClick r:id="rId4" action="ppaction://hlinksldjump"/>
              </a:rPr>
              <a:t>HEX</a:t>
            </a:r>
            <a:r>
              <a:rPr lang="ru-RU" altLang="ru-RU" sz="2400" dirty="0">
                <a:hlinkClick r:id="rId4" action="ppaction://hlinksldjump"/>
              </a:rPr>
              <a:t>)</a:t>
            </a:r>
            <a:endParaRPr lang="ru-RU" altLang="ru-RU" sz="2400" dirty="0"/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/>
              <a:t>Процедура и выполнение по шагам</a:t>
            </a:r>
          </a:p>
          <a:p>
            <a:pPr eaLnBrk="1" hangingPunct="1">
              <a:buFont typeface="Arial" pitchFamily="34" charset="0"/>
              <a:buNone/>
            </a:pPr>
            <a:endParaRPr lang="ru-RU" altLang="ru-RU" sz="2400" u="sng" dirty="0"/>
          </a:p>
        </p:txBody>
      </p:sp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1051843" y="5758166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7" name="Прямоугольник 6">
            <a:hlinkClick r:id="" action="ppaction://hlinkshowjump?jump=nextslide"/>
          </p:cNvPr>
          <p:cNvSpPr/>
          <p:nvPr/>
        </p:nvSpPr>
        <p:spPr>
          <a:xfrm>
            <a:off x="1899008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602944451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475656" y="44624"/>
            <a:ext cx="547260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5 Задание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66118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184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493204" y="548681"/>
            <a:ext cx="8229600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000" b="1" u="dbl" dirty="0"/>
              <a:t>Задание ЛР </a:t>
            </a:r>
            <a:r>
              <a:rPr lang="ru-RU" altLang="ru-RU" sz="2000" b="1" dirty="0"/>
              <a:t>№5: </a:t>
            </a:r>
            <a:r>
              <a:rPr lang="ru-RU" sz="2000" b="1" dirty="0"/>
              <a:t>Разработать и отладить программу на языке Ассемблер для ввода строки символов с клавиатуры (последовательности символов) и последовательного вывода их в шестнадцатеричном представлении на экран (через пробел). В данной программе для корректной работы необходимо предусмотреть запоминание строки символов в байтовом </a:t>
            </a:r>
            <a:r>
              <a:rPr lang="ru-RU" sz="2000" b="1" u="sng" dirty="0"/>
              <a:t>массиве</a:t>
            </a:r>
            <a:r>
              <a:rPr lang="ru-RU" sz="2000" b="1" dirty="0"/>
              <a:t>. Программа и блок-схема должны содержать </a:t>
            </a:r>
            <a:r>
              <a:rPr lang="ru-RU" sz="2000" b="1" u="sng" dirty="0"/>
              <a:t>вложенные</a:t>
            </a:r>
            <a:r>
              <a:rPr lang="ru-RU" sz="2000" b="1" dirty="0"/>
              <a:t> циклы (двойные циклы). </a:t>
            </a:r>
            <a:endParaRPr lang="en-US" sz="2000" b="1" dirty="0"/>
          </a:p>
          <a:p>
            <a:pPr eaLnBrk="1" hangingPunct="1">
              <a:buNone/>
            </a:pPr>
            <a:r>
              <a:rPr lang="ru-RU" sz="2000" dirty="0"/>
              <a:t> </a:t>
            </a:r>
            <a:r>
              <a:rPr lang="ru-RU" altLang="ru-RU" sz="2000" dirty="0"/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3528" y="2715782"/>
            <a:ext cx="8568952" cy="317009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ЛР № 5 </a:t>
            </a: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Теоретические вопросы</a:t>
            </a:r>
            <a:r>
              <a:rPr lang="ru-RU" sz="2000" dirty="0"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Требования: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Использование 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процедур </a:t>
            </a:r>
            <a:r>
              <a:rPr lang="ru-RU" sz="2000" dirty="0">
                <a:latin typeface="+mn-lt"/>
                <a:cs typeface="+mn-cs"/>
              </a:rPr>
              <a:t>3-4 ЛР (</a:t>
            </a:r>
            <a:r>
              <a:rPr lang="en-US" sz="2000" dirty="0">
                <a:latin typeface="+mn-lt"/>
                <a:cs typeface="+mn-cs"/>
              </a:rPr>
              <a:t>HEX, PUTCHAR, CLRF, CLEARSCR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Использовать буфер/массив для ввода символов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Использовать  команды </a:t>
            </a:r>
            <a:r>
              <a:rPr lang="en-US" sz="2000" dirty="0">
                <a:latin typeface="+mn-lt"/>
                <a:cs typeface="+mn-cs"/>
                <a:hlinkClick r:id="rId5" action="ppaction://hlinksldjump"/>
              </a:rPr>
              <a:t>LODSB </a:t>
            </a:r>
            <a:r>
              <a:rPr lang="ru-RU" sz="2000" dirty="0">
                <a:latin typeface="+mn-lt"/>
                <a:cs typeface="+mn-cs"/>
                <a:hlinkClick r:id="rId5" action="ppaction://hlinksldjump"/>
              </a:rPr>
              <a:t>и </a:t>
            </a:r>
            <a:r>
              <a:rPr lang="en-US" sz="2000" dirty="0">
                <a:latin typeface="+mn-lt"/>
                <a:cs typeface="+mn-cs"/>
                <a:hlinkClick r:id="rId5" action="ppaction://hlinksldjump"/>
              </a:rPr>
              <a:t>STOSB </a:t>
            </a:r>
            <a:r>
              <a:rPr lang="ru-RU" sz="2000" dirty="0">
                <a:latin typeface="+mn-lt"/>
                <a:cs typeface="+mn-cs"/>
              </a:rPr>
              <a:t>для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работы с буфером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Демонстрация ЛР № 5.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2000" dirty="0">
              <a:latin typeface="+mn-lt"/>
              <a:cs typeface="+mn-cs"/>
            </a:endParaRPr>
          </a:p>
          <a:p>
            <a:pPr eaLnBrk="1" hangingPunct="1"/>
            <a:r>
              <a:rPr lang="ru-RU" altLang="ru-RU" sz="2000" u="sng" dirty="0"/>
              <a:t>Результат</a:t>
            </a:r>
            <a:r>
              <a:rPr lang="ru-RU" altLang="ru-RU" sz="2000" dirty="0"/>
              <a:t> работы ЛР №5:</a:t>
            </a:r>
          </a:p>
          <a:p>
            <a:pPr eaLnBrk="1" hangingPunct="1">
              <a:buNone/>
            </a:pPr>
            <a:r>
              <a:rPr lang="ru-RU" sz="2000" b="1" dirty="0"/>
              <a:t>АБВ</a:t>
            </a:r>
            <a:r>
              <a:rPr lang="ru-RU" sz="2000" b="1" dirty="0">
                <a:solidFill>
                  <a:srgbClr val="FF0000"/>
                </a:solidFill>
              </a:rPr>
              <a:t>$</a:t>
            </a:r>
            <a:r>
              <a:rPr lang="ru-RU" sz="2000" b="1" dirty="0"/>
              <a:t> = 80 81 82 </a:t>
            </a:r>
            <a:endParaRPr lang="en-US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585585448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4896544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5 Теория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185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476250" y="548680"/>
            <a:ext cx="8229600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dirty="0"/>
              <a:t>Массивы в Ассемблере, </a:t>
            </a:r>
            <a:r>
              <a:rPr lang="ru-RU" altLang="ru-RU" sz="2200" dirty="0">
                <a:hlinkClick r:id="rId3" action="ppaction://hlinksldjump"/>
              </a:rPr>
              <a:t>описываются типами</a:t>
            </a:r>
            <a:r>
              <a:rPr lang="ru-RU" altLang="ru-RU" sz="2200" dirty="0"/>
              <a:t>: </a:t>
            </a:r>
            <a:r>
              <a:rPr lang="en-US" altLang="ru-RU" sz="2200" dirty="0"/>
              <a:t>DB,DW, DD</a:t>
            </a:r>
            <a:r>
              <a:rPr lang="ru-RU" altLang="ru-RU" sz="2200" dirty="0"/>
              <a:t>. </a:t>
            </a:r>
            <a:r>
              <a:rPr lang="ru-RU" altLang="ru-RU" sz="2200" u="sng" dirty="0"/>
              <a:t>Например (массив в 20 байт, </a:t>
            </a:r>
            <a:r>
              <a:rPr lang="ru-RU" altLang="ru-RU" sz="2200" dirty="0"/>
              <a:t>заполненный пробелами</a:t>
            </a:r>
            <a:r>
              <a:rPr lang="ru-RU" altLang="ru-RU" sz="2200" u="sng" dirty="0"/>
              <a:t>)</a:t>
            </a:r>
            <a:r>
              <a:rPr lang="ru-RU" altLang="ru-RU" sz="2200" dirty="0"/>
              <a:t>:</a:t>
            </a:r>
          </a:p>
          <a:p>
            <a:pPr eaLnBrk="1" hangingPunct="1">
              <a:buNone/>
            </a:pPr>
            <a:r>
              <a:rPr lang="en-US" altLang="ru-RU" sz="2200" b="1" dirty="0" err="1">
                <a:solidFill>
                  <a:srgbClr val="FF0000"/>
                </a:solidFill>
              </a:rPr>
              <a:t>Buf</a:t>
            </a:r>
            <a:r>
              <a:rPr lang="en-US" altLang="ru-RU" sz="2200" dirty="0">
                <a:solidFill>
                  <a:srgbClr val="FF0000"/>
                </a:solidFill>
              </a:rPr>
              <a:t> </a:t>
            </a:r>
            <a:r>
              <a:rPr lang="en-US" altLang="ru-RU" sz="2200" dirty="0"/>
              <a:t>DB  </a:t>
            </a:r>
            <a:r>
              <a:rPr lang="en-US" altLang="ru-RU" sz="2200" b="1" dirty="0">
                <a:solidFill>
                  <a:srgbClr val="FF0000"/>
                </a:solidFill>
              </a:rPr>
              <a:t>20</a:t>
            </a:r>
            <a:r>
              <a:rPr lang="en-US" altLang="ru-RU" sz="2200" dirty="0"/>
              <a:t> dup (‘</a:t>
            </a:r>
            <a:r>
              <a:rPr lang="en-US" altLang="ru-RU" sz="2200" dirty="0">
                <a:solidFill>
                  <a:srgbClr val="FF0000"/>
                </a:solidFill>
              </a:rPr>
              <a:t>˽</a:t>
            </a:r>
            <a:r>
              <a:rPr lang="en-US" altLang="ru-RU" sz="2200" dirty="0"/>
              <a:t>‘) </a:t>
            </a:r>
            <a:r>
              <a:rPr lang="en-US" altLang="ru-RU" sz="2200" dirty="0">
                <a:solidFill>
                  <a:srgbClr val="00B050"/>
                </a:solidFill>
              </a:rPr>
              <a:t>;</a:t>
            </a:r>
            <a:r>
              <a:rPr lang="ru-RU" altLang="ru-RU" sz="2200" dirty="0">
                <a:solidFill>
                  <a:srgbClr val="00B050"/>
                </a:solidFill>
              </a:rPr>
              <a:t>Описание буфера ввода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dirty="0">
                <a:hlinkClick r:id="rId4" action="ppaction://hlinksldjump"/>
              </a:rPr>
              <a:t>Буферизация </a:t>
            </a:r>
            <a:r>
              <a:rPr lang="ru-RU" altLang="ru-RU" sz="2200" dirty="0"/>
              <a:t>это </a:t>
            </a:r>
            <a:r>
              <a:rPr lang="en-US" altLang="ru-RU" sz="2200" dirty="0"/>
              <a:t>: </a:t>
            </a:r>
            <a:r>
              <a:rPr lang="ru-RU" altLang="ru-RU" sz="2200" dirty="0"/>
              <a:t>Последовательное </a:t>
            </a:r>
            <a:r>
              <a:rPr lang="ru-RU" altLang="ru-RU" sz="2200" dirty="0">
                <a:hlinkClick r:id="rId4" action="ppaction://hlinksldjump"/>
              </a:rPr>
              <a:t>занесение </a:t>
            </a:r>
            <a:r>
              <a:rPr lang="ru-RU" altLang="ru-RU" sz="2200" dirty="0"/>
              <a:t>введенных символов в память</a:t>
            </a:r>
            <a:r>
              <a:rPr lang="en-US" altLang="ru-RU" sz="2200" dirty="0"/>
              <a:t>, </a:t>
            </a:r>
            <a:r>
              <a:rPr lang="ru-RU" altLang="ru-RU" sz="2200" dirty="0"/>
              <a:t> последующим </a:t>
            </a:r>
            <a:r>
              <a:rPr lang="ru-RU" altLang="ru-RU" sz="2200" dirty="0">
                <a:hlinkClick r:id="rId5" action="ppaction://hlinksldjump"/>
              </a:rPr>
              <a:t>чтением </a:t>
            </a:r>
            <a:r>
              <a:rPr lang="ru-RU" altLang="ru-RU" sz="2200" dirty="0"/>
              <a:t>из буфера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dirty="0">
                <a:hlinkClick r:id="rId6" action="ppaction://hlinksldjump"/>
              </a:rPr>
              <a:t>Преобразование в шестнадцатеричное (</a:t>
            </a:r>
            <a:r>
              <a:rPr lang="en-US" altLang="ru-RU" sz="2200" dirty="0">
                <a:hlinkClick r:id="rId6" action="ppaction://hlinksldjump"/>
              </a:rPr>
              <a:t>HEX</a:t>
            </a:r>
            <a:r>
              <a:rPr lang="ru-RU" altLang="ru-RU" sz="2200" dirty="0">
                <a:hlinkClick r:id="rId6" action="ppaction://hlinksldjump"/>
              </a:rPr>
              <a:t>)</a:t>
            </a:r>
            <a:endParaRPr lang="ru-RU" altLang="ru-RU" sz="22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dirty="0">
                <a:hlinkClick r:id="rId7" action="ppaction://hlinksldjump"/>
              </a:rPr>
              <a:t>Вывод/Ввод строк</a:t>
            </a:r>
            <a:r>
              <a:rPr lang="ru-RU" altLang="ru-RU" sz="2200" dirty="0"/>
              <a:t> (для контроля ввода)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dirty="0">
                <a:hlinkClick r:id="rId8" action="ppaction://hlinksldjump"/>
              </a:rPr>
              <a:t>Команды цепочек</a:t>
            </a:r>
            <a:r>
              <a:rPr lang="ru-RU" altLang="ru-RU" sz="2200" dirty="0"/>
              <a:t>: </a:t>
            </a:r>
            <a:r>
              <a:rPr lang="en-US" altLang="ru-RU" sz="2200" dirty="0"/>
              <a:t>MOVSB LODSB </a:t>
            </a:r>
            <a:r>
              <a:rPr lang="ru-RU" altLang="ru-RU" sz="2200" dirty="0"/>
              <a:t>и </a:t>
            </a:r>
            <a:r>
              <a:rPr lang="en-US" altLang="ru-RU" sz="2200" dirty="0"/>
              <a:t> STOSB , CMPSB</a:t>
            </a:r>
            <a:endParaRPr lang="ru-RU" altLang="ru-RU" sz="22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dirty="0">
                <a:hlinkClick r:id="rId9" action="ppaction://hlinksldjump"/>
              </a:rPr>
              <a:t>Вложенные циклы</a:t>
            </a:r>
            <a:r>
              <a:rPr lang="ru-RU" altLang="ru-RU" sz="2200" dirty="0"/>
              <a:t>.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dirty="0">
                <a:hlinkClick r:id="rId10" action="ppaction://hlinksldjump"/>
              </a:rPr>
              <a:t>Индексная и косвенная адресация</a:t>
            </a:r>
            <a:r>
              <a:rPr lang="ru-RU" altLang="ru-RU" sz="2200" dirty="0"/>
              <a:t>.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dirty="0"/>
              <a:t>Использование </a:t>
            </a:r>
            <a:r>
              <a:rPr lang="ru-RU" altLang="ru-RU" sz="2200" dirty="0">
                <a:hlinkClick r:id="rId11" action="ppaction://hlinksldjump"/>
              </a:rPr>
              <a:t>стека и сегментов</a:t>
            </a:r>
            <a:r>
              <a:rPr lang="ru-RU" altLang="ru-RU" sz="2200" dirty="0"/>
              <a:t>. </a:t>
            </a:r>
            <a:r>
              <a:rPr lang="ru-RU" altLang="ru-RU" sz="2200" dirty="0">
                <a:hlinkClick r:id="rId12" action="ppaction://hlinksldjump"/>
              </a:rPr>
              <a:t>Стек</a:t>
            </a:r>
            <a:r>
              <a:rPr lang="ru-RU" altLang="ru-RU" sz="2200" dirty="0"/>
              <a:t> и процедуры.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dirty="0">
                <a:solidFill>
                  <a:srgbClr val="FF0000"/>
                </a:solidFill>
                <a:hlinkClick r:id="rId11" action="ppaction://hlinksldjump"/>
              </a:rPr>
              <a:t>Сегментация</a:t>
            </a:r>
            <a:r>
              <a:rPr lang="ru-RU" altLang="ru-RU" sz="2200" dirty="0">
                <a:hlinkClick r:id="rId11" action="ppaction://hlinksldjump"/>
              </a:rPr>
              <a:t> </a:t>
            </a:r>
            <a:r>
              <a:rPr lang="ru-RU" altLang="ru-RU" sz="2200" dirty="0"/>
              <a:t>программы. </a:t>
            </a:r>
            <a:r>
              <a:rPr lang="ru-RU" altLang="ru-RU" sz="2200" dirty="0">
                <a:hlinkClick r:id="rId13" action="ppaction://hlinksldjump"/>
              </a:rPr>
              <a:t>СОМ и ЕХЕ </a:t>
            </a:r>
            <a:r>
              <a:rPr lang="ru-RU" altLang="ru-RU" sz="2200" dirty="0"/>
              <a:t>программы.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u="sng" dirty="0"/>
              <a:t>Результат</a:t>
            </a:r>
            <a:r>
              <a:rPr lang="ru-RU" altLang="ru-RU" sz="2200" dirty="0"/>
              <a:t> работы ЛР №5:</a:t>
            </a:r>
          </a:p>
          <a:p>
            <a:pPr eaLnBrk="1" hangingPunct="1">
              <a:buNone/>
            </a:pPr>
            <a:r>
              <a:rPr lang="ru-RU" sz="2200" b="1" dirty="0"/>
              <a:t>АБВ</a:t>
            </a:r>
            <a:r>
              <a:rPr lang="ru-RU" sz="2200" b="1" dirty="0">
                <a:solidFill>
                  <a:srgbClr val="FF0000"/>
                </a:solidFill>
              </a:rPr>
              <a:t>$</a:t>
            </a:r>
            <a:r>
              <a:rPr lang="ru-RU" sz="2200" b="1" dirty="0"/>
              <a:t> = 80 81 82 </a:t>
            </a:r>
            <a:endParaRPr lang="en-US" altLang="ru-RU" sz="2200" dirty="0"/>
          </a:p>
        </p:txBody>
      </p:sp>
    </p:spTree>
    <p:extLst>
      <p:ext uri="{BB962C8B-B14F-4D97-AF65-F5344CB8AC3E}">
        <p14:creationId xmlns:p14="http://schemas.microsoft.com/office/powerpoint/2010/main" val="150922583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332"/>
            <a:ext cx="7272808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Буферизация ввода символов (в буфер)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186</a:t>
            </a:fld>
            <a:endParaRPr lang="ru-RU"/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1101527" y="548680"/>
            <a:ext cx="6787010" cy="55446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sz="1600" b="1" dirty="0">
                <a:solidFill>
                  <a:srgbClr val="00B050"/>
                </a:solidFill>
              </a:rPr>
              <a:t>: В цикле должно быть</a:t>
            </a:r>
          </a:p>
          <a:p>
            <a:pPr eaLnBrk="1" hangingPunct="1">
              <a:buNone/>
            </a:pPr>
            <a:r>
              <a:rPr lang="ru-RU" sz="1600" b="1" dirty="0">
                <a:solidFill>
                  <a:srgbClr val="00B050"/>
                </a:solidFill>
              </a:rPr>
              <a:t>; </a:t>
            </a:r>
            <a:r>
              <a:rPr lang="ru-RU" sz="1600" b="1" u="sng" dirty="0">
                <a:solidFill>
                  <a:srgbClr val="00B050"/>
                </a:solidFill>
              </a:rPr>
              <a:t>Использование</a:t>
            </a:r>
            <a:r>
              <a:rPr lang="ru-RU" sz="1600" b="1" dirty="0">
                <a:solidFill>
                  <a:srgbClr val="00B050"/>
                </a:solidFill>
              </a:rPr>
              <a:t> команды </a:t>
            </a:r>
            <a:r>
              <a:rPr lang="en-US" sz="1600" b="1" dirty="0">
                <a:solidFill>
                  <a:srgbClr val="FF0000"/>
                </a:solidFill>
              </a:rPr>
              <a:t>MOV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(</a:t>
            </a:r>
            <a:r>
              <a:rPr lang="en-US" sz="1600" b="1" dirty="0">
                <a:solidFill>
                  <a:srgbClr val="00B050"/>
                </a:solidFill>
              </a:rPr>
              <a:t>DS:SI - </a:t>
            </a:r>
            <a:r>
              <a:rPr lang="ru-RU" sz="1600" b="1" dirty="0">
                <a:solidFill>
                  <a:srgbClr val="00B050"/>
                </a:solidFill>
              </a:rPr>
              <a:t>буфер)</a:t>
            </a:r>
          </a:p>
          <a:p>
            <a:pPr eaLnBrk="1" hangingPunct="1">
              <a:buNone/>
            </a:pPr>
            <a:r>
              <a:rPr lang="en-US" sz="1600" b="1" dirty="0">
                <a:solidFill>
                  <a:srgbClr val="00B050"/>
                </a:solidFill>
              </a:rPr>
              <a:t>; AH – </a:t>
            </a:r>
            <a:r>
              <a:rPr lang="ru-RU" sz="1600" b="1" dirty="0">
                <a:solidFill>
                  <a:srgbClr val="00B050"/>
                </a:solidFill>
              </a:rPr>
              <a:t>символ 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/>
              <a:t>LEA </a:t>
            </a:r>
            <a:r>
              <a:rPr lang="en-US" altLang="ru-RU" sz="1600" b="1" dirty="0">
                <a:solidFill>
                  <a:srgbClr val="FF0000"/>
                </a:solidFill>
              </a:rPr>
              <a:t>SI</a:t>
            </a:r>
            <a:r>
              <a:rPr lang="en-US" altLang="ru-RU" sz="1600" b="1" dirty="0"/>
              <a:t> , BUF</a:t>
            </a:r>
          </a:p>
          <a:p>
            <a:pPr eaLnBrk="1" hangingPunct="1">
              <a:buNone/>
            </a:pPr>
            <a:r>
              <a:rPr lang="en-US" altLang="ru-RU" sz="1600" b="1" dirty="0"/>
              <a:t> </a:t>
            </a: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Запись в строку значения из </a:t>
            </a:r>
            <a:r>
              <a:rPr lang="en-US" altLang="ru-RU" sz="1600" b="1" dirty="0">
                <a:solidFill>
                  <a:srgbClr val="FF0000"/>
                </a:solidFill>
              </a:rPr>
              <a:t>AH</a:t>
            </a:r>
            <a:r>
              <a:rPr lang="ru-RU" sz="1600" b="1" dirty="0">
                <a:solidFill>
                  <a:srgbClr val="00B050"/>
                </a:solidFill>
              </a:rPr>
              <a:t> и ручное увеличение </a:t>
            </a:r>
            <a:r>
              <a:rPr lang="en-US" sz="1600" b="1" dirty="0">
                <a:solidFill>
                  <a:srgbClr val="FF0000"/>
                </a:solidFill>
              </a:rPr>
              <a:t>S</a:t>
            </a:r>
            <a:r>
              <a:rPr lang="en-US" altLang="ru-RU" sz="1600" b="1" dirty="0">
                <a:solidFill>
                  <a:srgbClr val="FF0000"/>
                </a:solidFill>
              </a:rPr>
              <a:t>I</a:t>
            </a:r>
            <a:r>
              <a:rPr lang="en-US" altLang="ru-RU" sz="1600" b="1" dirty="0"/>
              <a:t> 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/>
              <a:t>MOV [SI], </a:t>
            </a:r>
            <a:r>
              <a:rPr lang="en-US" altLang="ru-RU" sz="1600" b="1" dirty="0">
                <a:solidFill>
                  <a:srgbClr val="FF0000"/>
                </a:solidFill>
              </a:rPr>
              <a:t>AH</a:t>
            </a:r>
          </a:p>
          <a:p>
            <a:pPr eaLnBrk="1" hangingPunct="1">
              <a:buNone/>
            </a:pPr>
            <a:r>
              <a:rPr lang="en-US" altLang="ru-RU" sz="1600" b="1" dirty="0"/>
              <a:t>INC </a:t>
            </a:r>
            <a:r>
              <a:rPr lang="en-US" altLang="ru-RU" sz="1600" b="1" dirty="0">
                <a:solidFill>
                  <a:srgbClr val="FF0000"/>
                </a:solidFill>
              </a:rPr>
              <a:t>SI</a:t>
            </a:r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</a:p>
          <a:p>
            <a:pPr eaLnBrk="1" hangingPunct="1">
              <a:buNone/>
            </a:pPr>
            <a:r>
              <a:rPr lang="ru-RU" sz="1600" b="1" u="sng" dirty="0">
                <a:solidFill>
                  <a:srgbClr val="00B050"/>
                </a:solidFill>
              </a:rPr>
              <a:t>Использование</a:t>
            </a:r>
            <a:r>
              <a:rPr lang="ru-RU" sz="1600" b="1" dirty="0">
                <a:solidFill>
                  <a:srgbClr val="00B050"/>
                </a:solidFill>
              </a:rPr>
              <a:t> команды </a:t>
            </a:r>
            <a:r>
              <a:rPr lang="en-US" sz="1600" b="1" dirty="0">
                <a:solidFill>
                  <a:srgbClr val="FF0000"/>
                </a:solidFill>
              </a:rPr>
              <a:t>STOSB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FF000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(</a:t>
            </a:r>
            <a:r>
              <a:rPr lang="en-US" sz="1600" b="1" dirty="0">
                <a:solidFill>
                  <a:srgbClr val="00B050"/>
                </a:solidFill>
              </a:rPr>
              <a:t>ES:DI - </a:t>
            </a:r>
            <a:r>
              <a:rPr lang="ru-RU" sz="1600" b="1" dirty="0">
                <a:solidFill>
                  <a:srgbClr val="00B050"/>
                </a:solidFill>
              </a:rPr>
              <a:t>буфер)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sz="1600" b="1" dirty="0"/>
              <a:t>PUSH DS</a:t>
            </a:r>
          </a:p>
          <a:p>
            <a:pPr eaLnBrk="1" hangingPunct="1">
              <a:buNone/>
            </a:pPr>
            <a:r>
              <a:rPr lang="en-US" sz="1600" b="1" dirty="0"/>
              <a:t>POP ES</a:t>
            </a:r>
            <a:endParaRPr lang="ru-RU" sz="1600" b="1" dirty="0"/>
          </a:p>
          <a:p>
            <a:pPr eaLnBrk="1" hangingPunct="1">
              <a:buNone/>
            </a:pPr>
            <a:r>
              <a:rPr lang="en-US" altLang="ru-RU" sz="1600" b="1" dirty="0"/>
              <a:t>LEA </a:t>
            </a:r>
            <a:r>
              <a:rPr lang="en-US" altLang="ru-RU" sz="1600" b="1" dirty="0">
                <a:solidFill>
                  <a:srgbClr val="FF0000"/>
                </a:solidFill>
              </a:rPr>
              <a:t>DI</a:t>
            </a:r>
            <a:r>
              <a:rPr lang="en-US" altLang="ru-RU" sz="1600" b="1" dirty="0"/>
              <a:t> , BUF </a:t>
            </a:r>
            <a:endParaRPr lang="ru-RU" altLang="ru-RU" sz="1600" b="1" dirty="0"/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  <a:endParaRPr lang="ru-RU" altLang="ru-RU" sz="1600" b="1" dirty="0"/>
          </a:p>
          <a:p>
            <a:pPr eaLnBrk="1" hangingPunct="1">
              <a:buNone/>
            </a:pPr>
            <a:r>
              <a:rPr lang="en-US" sz="1600" b="1" dirty="0">
                <a:solidFill>
                  <a:srgbClr val="00B050"/>
                </a:solidFill>
              </a:rPr>
              <a:t>; AL – </a:t>
            </a:r>
            <a:r>
              <a:rPr lang="ru-RU" sz="1600" b="1" dirty="0">
                <a:solidFill>
                  <a:srgbClr val="00B050"/>
                </a:solidFill>
              </a:rPr>
              <a:t>символ 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Запись в строку 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и автоматическое увеличение </a:t>
            </a:r>
            <a:r>
              <a:rPr lang="en-US" altLang="ru-RU" sz="1600" b="1" dirty="0">
                <a:solidFill>
                  <a:srgbClr val="FF0000"/>
                </a:solidFill>
              </a:rPr>
              <a:t>DI</a:t>
            </a:r>
            <a:r>
              <a:rPr lang="en-US" altLang="ru-RU" sz="1600" b="1" dirty="0"/>
              <a:t> 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STOSB </a:t>
            </a:r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  <a:endParaRPr lang="en-US" altLang="ru-RU" sz="16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Продолжение цикла</a:t>
            </a:r>
            <a:endParaRPr lang="ru-RU" altLang="ru-RU" sz="16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Font typeface="Arial" pitchFamily="34" charset="0"/>
              <a:buNone/>
            </a:pPr>
            <a:endParaRPr lang="ru-RU" altLang="ru-RU" sz="1600" dirty="0"/>
          </a:p>
        </p:txBody>
      </p:sp>
    </p:spTree>
    <p:extLst>
      <p:ext uri="{BB962C8B-B14F-4D97-AF65-F5344CB8AC3E}">
        <p14:creationId xmlns:p14="http://schemas.microsoft.com/office/powerpoint/2010/main" val="1584732102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332"/>
            <a:ext cx="5688632" cy="706090"/>
          </a:xfrm>
        </p:spPr>
        <p:txBody>
          <a:bodyPr>
            <a:normAutofit/>
          </a:bodyPr>
          <a:lstStyle/>
          <a:p>
            <a:r>
              <a:rPr lang="ru-RU" dirty="0"/>
              <a:t>Символы из буфера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66117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187</a:t>
            </a:fld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971600" y="548680"/>
            <a:ext cx="6787010" cy="55446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sz="1600" b="1" dirty="0">
                <a:solidFill>
                  <a:srgbClr val="00B050"/>
                </a:solidFill>
              </a:rPr>
              <a:t>: В цикле должно быть</a:t>
            </a:r>
          </a:p>
          <a:p>
            <a:pPr eaLnBrk="1" hangingPunct="1">
              <a:buNone/>
            </a:pPr>
            <a:r>
              <a:rPr lang="ru-RU" sz="1600" b="1" dirty="0">
                <a:solidFill>
                  <a:srgbClr val="00B050"/>
                </a:solidFill>
              </a:rPr>
              <a:t>; </a:t>
            </a:r>
            <a:r>
              <a:rPr lang="ru-RU" sz="1600" b="1" u="sng" dirty="0">
                <a:solidFill>
                  <a:srgbClr val="00B050"/>
                </a:solidFill>
              </a:rPr>
              <a:t>Использование</a:t>
            </a:r>
            <a:r>
              <a:rPr lang="ru-RU" sz="1600" b="1" dirty="0">
                <a:solidFill>
                  <a:srgbClr val="00B050"/>
                </a:solidFill>
              </a:rPr>
              <a:t> команды </a:t>
            </a:r>
            <a:r>
              <a:rPr lang="en-US" sz="1600" b="1" dirty="0">
                <a:solidFill>
                  <a:srgbClr val="FF0000"/>
                </a:solidFill>
              </a:rPr>
              <a:t>MOV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(</a:t>
            </a:r>
            <a:r>
              <a:rPr lang="en-US" sz="1600" b="1" dirty="0">
                <a:solidFill>
                  <a:srgbClr val="00B050"/>
                </a:solidFill>
              </a:rPr>
              <a:t>DS:SI - </a:t>
            </a:r>
            <a:r>
              <a:rPr lang="ru-RU" sz="1600" b="1" dirty="0">
                <a:solidFill>
                  <a:srgbClr val="00B050"/>
                </a:solidFill>
              </a:rPr>
              <a:t>буфер)</a:t>
            </a:r>
          </a:p>
          <a:p>
            <a:pPr eaLnBrk="1" hangingPunct="1">
              <a:buNone/>
            </a:pPr>
            <a:r>
              <a:rPr lang="en-US" sz="1600" b="1" dirty="0">
                <a:solidFill>
                  <a:srgbClr val="00B050"/>
                </a:solidFill>
              </a:rPr>
              <a:t>; AH – </a:t>
            </a:r>
            <a:r>
              <a:rPr lang="ru-RU" sz="1600" b="1" dirty="0">
                <a:solidFill>
                  <a:srgbClr val="00B050"/>
                </a:solidFill>
              </a:rPr>
              <a:t>символ 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/>
              <a:t>LEA </a:t>
            </a:r>
            <a:r>
              <a:rPr lang="en-US" altLang="ru-RU" sz="1600" b="1" dirty="0">
                <a:solidFill>
                  <a:srgbClr val="FF0000"/>
                </a:solidFill>
              </a:rPr>
              <a:t>SI</a:t>
            </a:r>
            <a:r>
              <a:rPr lang="en-US" altLang="ru-RU" sz="1600" b="1" dirty="0"/>
              <a:t> , BUF</a:t>
            </a:r>
          </a:p>
          <a:p>
            <a:pPr eaLnBrk="1" hangingPunct="1">
              <a:buNone/>
            </a:pPr>
            <a:r>
              <a:rPr lang="en-US" altLang="ru-RU" sz="1600" b="1" dirty="0"/>
              <a:t> </a:t>
            </a: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Запись из  строки в </a:t>
            </a:r>
            <a:r>
              <a:rPr lang="en-US" altLang="ru-RU" sz="1600" b="1" dirty="0">
                <a:solidFill>
                  <a:srgbClr val="FF0000"/>
                </a:solidFill>
              </a:rPr>
              <a:t> AH</a:t>
            </a:r>
            <a:r>
              <a:rPr lang="ru-RU" sz="1600" b="1" dirty="0">
                <a:solidFill>
                  <a:srgbClr val="00B050"/>
                </a:solidFill>
              </a:rPr>
              <a:t>  и ручное увеличение </a:t>
            </a:r>
            <a:r>
              <a:rPr lang="en-US" sz="1600" b="1" dirty="0">
                <a:solidFill>
                  <a:srgbClr val="FF0000"/>
                </a:solidFill>
              </a:rPr>
              <a:t>D</a:t>
            </a:r>
            <a:r>
              <a:rPr lang="en-US" altLang="ru-RU" sz="1600" b="1" dirty="0">
                <a:solidFill>
                  <a:srgbClr val="FF0000"/>
                </a:solidFill>
              </a:rPr>
              <a:t>I</a:t>
            </a:r>
            <a:r>
              <a:rPr lang="en-US" altLang="ru-RU" sz="1600" b="1" dirty="0"/>
              <a:t> 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/>
              <a:t>MOV </a:t>
            </a:r>
            <a:r>
              <a:rPr lang="en-US" altLang="ru-RU" sz="1600" b="1" dirty="0">
                <a:solidFill>
                  <a:srgbClr val="FF0000"/>
                </a:solidFill>
              </a:rPr>
              <a:t>AH</a:t>
            </a:r>
            <a:r>
              <a:rPr lang="ru-RU" altLang="ru-RU" sz="1600" b="1" dirty="0"/>
              <a:t>,</a:t>
            </a:r>
            <a:r>
              <a:rPr lang="ru-RU" altLang="ru-RU" sz="1600" b="1" dirty="0">
                <a:solidFill>
                  <a:srgbClr val="FF0000"/>
                </a:solidFill>
              </a:rPr>
              <a:t> </a:t>
            </a:r>
            <a:r>
              <a:rPr lang="en-US" altLang="ru-RU" sz="1600" b="1" dirty="0"/>
              <a:t>[SI]</a:t>
            </a:r>
            <a:r>
              <a:rPr lang="ru-RU" altLang="ru-RU" sz="1600" b="1" dirty="0"/>
              <a:t> </a:t>
            </a:r>
            <a:endParaRPr lang="en-US" altLang="ru-RU" sz="16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altLang="ru-RU" sz="1600" b="1"/>
              <a:t>INC </a:t>
            </a:r>
            <a:r>
              <a:rPr lang="en-US" altLang="ru-RU" sz="1600" b="1" dirty="0">
                <a:solidFill>
                  <a:srgbClr val="FF0000"/>
                </a:solidFill>
              </a:rPr>
              <a:t>D</a:t>
            </a:r>
            <a:r>
              <a:rPr lang="en-US" altLang="ru-RU" sz="1600" b="1">
                <a:solidFill>
                  <a:srgbClr val="FF0000"/>
                </a:solidFill>
              </a:rPr>
              <a:t>I</a:t>
            </a:r>
            <a:endParaRPr lang="en-US" altLang="ru-RU" sz="16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</a:p>
          <a:p>
            <a:pPr eaLnBrk="1" hangingPunct="1">
              <a:buNone/>
            </a:pPr>
            <a:r>
              <a:rPr lang="ru-RU" sz="1600" b="1" u="sng" dirty="0">
                <a:solidFill>
                  <a:srgbClr val="00B050"/>
                </a:solidFill>
              </a:rPr>
              <a:t>Использование</a:t>
            </a:r>
            <a:r>
              <a:rPr lang="ru-RU" sz="1600" b="1" dirty="0">
                <a:solidFill>
                  <a:srgbClr val="00B050"/>
                </a:solidFill>
              </a:rPr>
              <a:t> команды </a:t>
            </a:r>
            <a:r>
              <a:rPr lang="en-US" sz="1600" b="1" dirty="0">
                <a:solidFill>
                  <a:srgbClr val="FF0000"/>
                </a:solidFill>
              </a:rPr>
              <a:t>LODSB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FF000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(</a:t>
            </a:r>
            <a:r>
              <a:rPr lang="en-US" sz="1600" b="1" dirty="0">
                <a:solidFill>
                  <a:srgbClr val="00B050"/>
                </a:solidFill>
              </a:rPr>
              <a:t>DS:SI - </a:t>
            </a:r>
            <a:r>
              <a:rPr lang="ru-RU" sz="1600" b="1" dirty="0">
                <a:solidFill>
                  <a:srgbClr val="00B050"/>
                </a:solidFill>
              </a:rPr>
              <a:t>буфер)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sz="1600" b="1" dirty="0"/>
              <a:t>PUSH DS</a:t>
            </a:r>
          </a:p>
          <a:p>
            <a:pPr eaLnBrk="1" hangingPunct="1">
              <a:buNone/>
            </a:pPr>
            <a:r>
              <a:rPr lang="en-US" sz="1600" b="1" dirty="0"/>
              <a:t>POP ES</a:t>
            </a:r>
            <a:endParaRPr lang="ru-RU" sz="1600" b="1" dirty="0"/>
          </a:p>
          <a:p>
            <a:pPr eaLnBrk="1" hangingPunct="1">
              <a:buNone/>
            </a:pPr>
            <a:r>
              <a:rPr lang="en-US" altLang="ru-RU" sz="1600" b="1" dirty="0"/>
              <a:t>LEA </a:t>
            </a:r>
            <a:r>
              <a:rPr lang="en-US" altLang="ru-RU" sz="1600" b="1" dirty="0">
                <a:solidFill>
                  <a:srgbClr val="FF0000"/>
                </a:solidFill>
              </a:rPr>
              <a:t>DI</a:t>
            </a:r>
            <a:r>
              <a:rPr lang="en-US" altLang="ru-RU" sz="1600" b="1" dirty="0"/>
              <a:t> , BUF </a:t>
            </a:r>
            <a:endParaRPr lang="ru-RU" altLang="ru-RU" sz="1600" b="1" dirty="0"/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  <a:endParaRPr lang="ru-RU" altLang="ru-RU" sz="1600" b="1" dirty="0"/>
          </a:p>
          <a:p>
            <a:pPr eaLnBrk="1" hangingPunct="1">
              <a:buNone/>
            </a:pP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Запись в </a:t>
            </a:r>
            <a:r>
              <a:rPr lang="en-US" sz="1600" b="1" dirty="0">
                <a:solidFill>
                  <a:srgbClr val="FF0000"/>
                </a:solidFill>
              </a:rPr>
              <a:t>AL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и  автоматическое увеличение </a:t>
            </a:r>
            <a:r>
              <a:rPr lang="en-US" sz="1600" b="1" dirty="0">
                <a:solidFill>
                  <a:srgbClr val="FF0000"/>
                </a:solidFill>
              </a:rPr>
              <a:t>S</a:t>
            </a:r>
            <a:r>
              <a:rPr lang="en-US" altLang="ru-RU" sz="1600" b="1" dirty="0">
                <a:solidFill>
                  <a:srgbClr val="FF0000"/>
                </a:solidFill>
              </a:rPr>
              <a:t>I</a:t>
            </a:r>
            <a:r>
              <a:rPr lang="en-US" altLang="ru-RU" sz="1600" b="1" dirty="0"/>
              <a:t> 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sz="1600" b="1" dirty="0">
                <a:solidFill>
                  <a:srgbClr val="FF0000"/>
                </a:solidFill>
              </a:rPr>
              <a:t>LODSB</a:t>
            </a:r>
            <a:endParaRPr lang="en-US" altLang="ru-RU" sz="16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  <a:endParaRPr lang="en-US" altLang="ru-RU" sz="16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Продолжение цикла</a:t>
            </a:r>
            <a:endParaRPr lang="ru-RU" altLang="ru-RU" sz="1600" dirty="0"/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  <a:endParaRPr lang="ru-RU" altLang="ru-RU" sz="16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Font typeface="Arial" pitchFamily="34" charset="0"/>
              <a:buNone/>
            </a:pPr>
            <a:endParaRPr lang="ru-RU" altLang="ru-RU" sz="1600" dirty="0"/>
          </a:p>
        </p:txBody>
      </p:sp>
    </p:spTree>
    <p:extLst>
      <p:ext uri="{BB962C8B-B14F-4D97-AF65-F5344CB8AC3E}">
        <p14:creationId xmlns:p14="http://schemas.microsoft.com/office/powerpoint/2010/main" val="3030653246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6264696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6 Задание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9552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188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395536" y="522115"/>
            <a:ext cx="8229600" cy="3122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000" b="1" dirty="0"/>
              <a:t>Задание ЛР №6:</a:t>
            </a:r>
            <a:r>
              <a:rPr lang="ru-RU" sz="2000" b="1" dirty="0"/>
              <a:t>Разработать и отладить программу на языке Ассемблер для ввода,  анализа (расшифровки, фактически грамматического разбора) и распечатки параметров командной строки,  которые задаются при запуске программы (параметры размещаются в области PSP со смещением 081h). Нужно также описать в БНФ синтаксис запуска вашей программы с параметрами в командной строке для  разработанной программы. </a:t>
            </a:r>
          </a:p>
          <a:p>
            <a:pPr eaLnBrk="1" hangingPunct="1">
              <a:buNone/>
            </a:pPr>
            <a:r>
              <a:rPr lang="ru-RU" sz="2000" b="1" dirty="0"/>
              <a:t>Для этого надо изучить  раздел 4 методических указаний к ЛР. Программа должна быть скомпонована в виде *.ЕХЕ - исполнимого файла.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030" y="3645024"/>
            <a:ext cx="8568952" cy="26776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ЛР № 6 </a:t>
            </a: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Теоретические вопросы</a:t>
            </a:r>
            <a:r>
              <a:rPr lang="ru-RU" sz="2400" dirty="0"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Требования: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Использование процедур 3-5 ЛР (</a:t>
            </a:r>
            <a:r>
              <a:rPr lang="en-US" sz="2400" dirty="0">
                <a:latin typeface="+mn-lt"/>
                <a:cs typeface="+mn-cs"/>
              </a:rPr>
              <a:t>HEX, PUTCHAR, CLRF, CLEARSCR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Изучение структуры </a:t>
            </a:r>
            <a:r>
              <a:rPr lang="en-US" sz="2400" dirty="0">
                <a:latin typeface="+mn-lt"/>
                <a:cs typeface="+mn-cs"/>
              </a:rPr>
              <a:t>PSP</a:t>
            </a:r>
            <a:r>
              <a:rPr lang="ru-RU" sz="2400" dirty="0">
                <a:latin typeface="+mn-lt"/>
                <a:cs typeface="+mn-cs"/>
              </a:rPr>
              <a:t>, и способов доступа к ней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Сравнение </a:t>
            </a:r>
            <a:r>
              <a:rPr lang="en-US" sz="2400" dirty="0">
                <a:latin typeface="+mn-lt"/>
                <a:cs typeface="+mn-cs"/>
              </a:rPr>
              <a:t>*.</a:t>
            </a:r>
            <a:r>
              <a:rPr lang="en-US" sz="2400" dirty="0">
                <a:latin typeface="+mn-lt"/>
                <a:cs typeface="+mn-cs"/>
                <a:hlinkClick r:id="rId4" action="ppaction://hlinksldjump"/>
              </a:rPr>
              <a:t>COM </a:t>
            </a: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и *.</a:t>
            </a:r>
            <a:r>
              <a:rPr lang="en-US" sz="2400" dirty="0">
                <a:latin typeface="+mn-lt"/>
                <a:cs typeface="+mn-cs"/>
                <a:hlinkClick r:id="rId4" action="ppaction://hlinksldjump"/>
              </a:rPr>
              <a:t>EXE </a:t>
            </a:r>
            <a:r>
              <a:rPr lang="ru-RU" sz="2400" dirty="0">
                <a:latin typeface="+mn-lt"/>
                <a:cs typeface="+mn-cs"/>
              </a:rPr>
              <a:t>программ.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Демонстрация ЛР № 6.</a:t>
            </a:r>
          </a:p>
        </p:txBody>
      </p:sp>
    </p:spTree>
    <p:extLst>
      <p:ext uri="{BB962C8B-B14F-4D97-AF65-F5344CB8AC3E}">
        <p14:creationId xmlns:p14="http://schemas.microsoft.com/office/powerpoint/2010/main" val="4022163606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0"/>
            <a:ext cx="4752528" cy="706090"/>
          </a:xfrm>
        </p:spPr>
        <p:txBody>
          <a:bodyPr/>
          <a:lstStyle/>
          <a:p>
            <a:r>
              <a:rPr lang="ru-RU" altLang="ru-RU" dirty="0"/>
              <a:t>ЛР № 6 Теория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223" y="27431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189</a:t>
            </a:fld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514772" y="620688"/>
            <a:ext cx="8229600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000" dirty="0"/>
              <a:t>Изучение структуры </a:t>
            </a:r>
            <a:r>
              <a:rPr lang="en-US" altLang="ru-RU" sz="2000" dirty="0">
                <a:hlinkClick r:id="rId2" action="ppaction://hlinksldjump"/>
              </a:rPr>
              <a:t>PSP</a:t>
            </a:r>
            <a:endParaRPr lang="ru-RU" altLang="ru-RU" sz="20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000" dirty="0"/>
              <a:t>Сравнительный анализ </a:t>
            </a:r>
            <a:r>
              <a:rPr lang="en-US" sz="2000" dirty="0">
                <a:hlinkClick r:id="rId3" action="ppaction://hlinksldjump"/>
              </a:rPr>
              <a:t>*.COM </a:t>
            </a:r>
            <a:r>
              <a:rPr lang="ru-RU" sz="2000" dirty="0">
                <a:hlinkClick r:id="rId3" action="ppaction://hlinksldjump"/>
              </a:rPr>
              <a:t>и *.</a:t>
            </a:r>
            <a:r>
              <a:rPr lang="en-US" sz="2000" dirty="0">
                <a:hlinkClick r:id="rId3" action="ppaction://hlinksldjump"/>
              </a:rPr>
              <a:t>EXE </a:t>
            </a:r>
            <a:r>
              <a:rPr lang="ru-RU" sz="2000" dirty="0"/>
              <a:t>программ.</a:t>
            </a:r>
            <a:endParaRPr lang="en-US" sz="20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000" dirty="0"/>
              <a:t>БНФ</a:t>
            </a:r>
            <a:r>
              <a:rPr lang="en-US" altLang="ru-RU" sz="2000" dirty="0"/>
              <a:t> (4 </a:t>
            </a:r>
            <a:r>
              <a:rPr lang="ru-RU" altLang="ru-RU" sz="2000" dirty="0"/>
              <a:t>глава общих МУ</a:t>
            </a:r>
            <a:r>
              <a:rPr lang="en-US" altLang="ru-RU" sz="2000" dirty="0"/>
              <a:t>)</a:t>
            </a:r>
            <a:endParaRPr lang="ru-RU" altLang="ru-RU" sz="20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000" dirty="0">
                <a:hlinkClick r:id="rId4" action="ppaction://hlinksldjump"/>
              </a:rPr>
              <a:t>Вложенные циклы</a:t>
            </a:r>
            <a:endParaRPr lang="ru-RU" altLang="ru-RU" sz="20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000" dirty="0">
                <a:hlinkClick r:id="rId5" action="ppaction://hlinksldjump"/>
              </a:rPr>
              <a:t>Команды цепочек</a:t>
            </a:r>
            <a:r>
              <a:rPr lang="ru-RU" altLang="ru-RU" sz="2000" dirty="0"/>
              <a:t>:  </a:t>
            </a:r>
            <a:r>
              <a:rPr lang="en-US" altLang="ru-RU" sz="2000" dirty="0"/>
              <a:t>MOVSB LODSB </a:t>
            </a:r>
            <a:r>
              <a:rPr lang="ru-RU" altLang="ru-RU" sz="2000" dirty="0"/>
              <a:t>и </a:t>
            </a:r>
            <a:r>
              <a:rPr lang="en-US" altLang="ru-RU" sz="2000" dirty="0"/>
              <a:t> STOSB , </a:t>
            </a:r>
            <a:r>
              <a:rPr lang="en-US" altLang="ru-RU" sz="2000" b="1" dirty="0">
                <a:solidFill>
                  <a:srgbClr val="FF0000"/>
                </a:solidFill>
              </a:rPr>
              <a:t>CMPSB</a:t>
            </a:r>
            <a:r>
              <a:rPr lang="ru-RU" altLang="ru-RU" sz="2000" b="1" dirty="0">
                <a:solidFill>
                  <a:srgbClr val="FF0000"/>
                </a:solidFill>
              </a:rPr>
              <a:t> (сравнение с шаблоном )</a:t>
            </a:r>
          </a:p>
          <a:p>
            <a:pPr eaLnBrk="1" hangingPunct="1">
              <a:buNone/>
            </a:pPr>
            <a:r>
              <a:rPr lang="ru-RU" altLang="ru-RU" sz="2000" b="1" u="sng" dirty="0"/>
              <a:t>Запуск</a:t>
            </a:r>
            <a:r>
              <a:rPr lang="ru-RU" altLang="ru-RU" sz="2000" b="1" dirty="0"/>
              <a:t> программы ЛР №6 в КС</a:t>
            </a:r>
            <a:r>
              <a:rPr lang="ru-RU" altLang="ru-RU" sz="2000" dirty="0"/>
              <a:t>:</a:t>
            </a:r>
          </a:p>
          <a:p>
            <a:pPr>
              <a:buNone/>
            </a:pPr>
            <a:r>
              <a:rPr lang="en-US" sz="2000" b="1" dirty="0"/>
              <a:t>&gt;</a:t>
            </a:r>
            <a:r>
              <a:rPr lang="en-US" sz="2000" b="1" dirty="0">
                <a:solidFill>
                  <a:srgbClr val="FF0000"/>
                </a:solidFill>
              </a:rPr>
              <a:t>lab6.exe /</a:t>
            </a:r>
            <a:r>
              <a:rPr lang="en-US" sz="2000" b="1" dirty="0">
                <a:solidFill>
                  <a:srgbClr val="00B0F0"/>
                </a:solidFill>
              </a:rPr>
              <a:t>C=Y</a:t>
            </a:r>
            <a:r>
              <a:rPr lang="en-US" sz="2000" b="1" dirty="0">
                <a:solidFill>
                  <a:srgbClr val="FF0000"/>
                </a:solidFill>
              </a:rPr>
              <a:t> /</a:t>
            </a:r>
            <a:r>
              <a:rPr lang="en-US" sz="2000" b="1" dirty="0">
                <a:solidFill>
                  <a:srgbClr val="00B050"/>
                </a:solidFill>
              </a:rPr>
              <a:t>? </a:t>
            </a:r>
            <a:r>
              <a:rPr lang="en-US" sz="2000" b="1" dirty="0">
                <a:solidFill>
                  <a:srgbClr val="FF0000"/>
                </a:solidFill>
              </a:rPr>
              <a:t>/</a:t>
            </a:r>
            <a:r>
              <a:rPr lang="en-US" sz="2000" b="1" dirty="0">
                <a:solidFill>
                  <a:srgbClr val="00B0F0"/>
                </a:solidFill>
              </a:rPr>
              <a:t>K=&lt;</a:t>
            </a:r>
            <a:r>
              <a:rPr lang="ru-RU" sz="2000" b="1" dirty="0">
                <a:solidFill>
                  <a:srgbClr val="00B0F0"/>
                </a:solidFill>
              </a:rPr>
              <a:t>Петров&gt;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endParaRPr lang="ru-RU" sz="200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000" b="1" dirty="0"/>
              <a:t>Или ... </a:t>
            </a:r>
            <a:endParaRPr lang="ru-RU" sz="2000" dirty="0"/>
          </a:p>
          <a:p>
            <a:pPr>
              <a:buNone/>
            </a:pPr>
            <a:r>
              <a:rPr lang="en-US" sz="2000" b="1" dirty="0"/>
              <a:t>&gt;lab6.exe /C=n /K=&lt;</a:t>
            </a:r>
            <a:r>
              <a:rPr lang="ru-RU" sz="2000" b="1" dirty="0"/>
              <a:t>Петров&gt; </a:t>
            </a:r>
          </a:p>
          <a:p>
            <a:pPr>
              <a:buNone/>
            </a:pPr>
            <a:r>
              <a:rPr lang="ru-RU" altLang="ru-RU" sz="2000" b="1" dirty="0"/>
              <a:t>Ожидаемый </a:t>
            </a:r>
            <a:r>
              <a:rPr lang="ru-RU" altLang="ru-RU" sz="2000" b="1" u="sng" dirty="0"/>
              <a:t>результат</a:t>
            </a:r>
            <a:r>
              <a:rPr lang="ru-RU" altLang="ru-RU" sz="2000" b="1" dirty="0"/>
              <a:t> ЛР №6 :</a:t>
            </a:r>
          </a:p>
          <a:p>
            <a:pPr>
              <a:buNone/>
            </a:pPr>
            <a:r>
              <a:rPr lang="ru-RU" sz="2000" b="1" dirty="0"/>
              <a:t>Введенные значения параметров программы: </a:t>
            </a:r>
          </a:p>
          <a:p>
            <a:pPr>
              <a:buNone/>
            </a:pPr>
            <a:r>
              <a:rPr lang="ru-RU" sz="2000" b="1" dirty="0">
                <a:solidFill>
                  <a:srgbClr val="FF0000"/>
                </a:solidFill>
              </a:rPr>
              <a:t>1-й параметр – /</a:t>
            </a:r>
            <a:r>
              <a:rPr lang="en-US" sz="2000" b="1" dirty="0">
                <a:solidFill>
                  <a:srgbClr val="00B0F0"/>
                </a:solidFill>
              </a:rPr>
              <a:t>C=Y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endParaRPr lang="en-US" sz="200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2000" b="1" dirty="0">
                <a:solidFill>
                  <a:srgbClr val="FF0000"/>
                </a:solidFill>
              </a:rPr>
              <a:t>2-й параметр – </a:t>
            </a:r>
            <a:r>
              <a:rPr lang="ru-RU" sz="2000" b="1" dirty="0">
                <a:solidFill>
                  <a:srgbClr val="00B050"/>
                </a:solidFill>
              </a:rPr>
              <a:t>присутствует</a:t>
            </a:r>
          </a:p>
          <a:p>
            <a:pPr>
              <a:buNone/>
            </a:pPr>
            <a:r>
              <a:rPr lang="ru-RU" sz="2000" b="1" dirty="0">
                <a:solidFill>
                  <a:srgbClr val="FF0000"/>
                </a:solidFill>
              </a:rPr>
              <a:t>3-й параметр – /</a:t>
            </a:r>
            <a:r>
              <a:rPr lang="ru-RU" sz="2000" b="1" dirty="0">
                <a:solidFill>
                  <a:srgbClr val="00B0F0"/>
                </a:solidFill>
              </a:rPr>
              <a:t>К=&lt;******&gt;</a:t>
            </a:r>
            <a:endParaRPr lang="ru-RU" altLang="ru-RU" sz="20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849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042988" y="115888"/>
            <a:ext cx="6985396" cy="635000"/>
          </a:xfrm>
        </p:spPr>
        <p:txBody>
          <a:bodyPr/>
          <a:lstStyle/>
          <a:p>
            <a:r>
              <a:rPr lang="ru-RU" altLang="ru-RU" sz="3200" dirty="0"/>
              <a:t>Актуальные темы (</a:t>
            </a:r>
            <a:r>
              <a:rPr lang="ru-RU" altLang="ru-RU" sz="3200" dirty="0">
                <a:solidFill>
                  <a:srgbClr val="FF0000"/>
                </a:solidFill>
              </a:rPr>
              <a:t>на сегодня</a:t>
            </a:r>
            <a:r>
              <a:rPr lang="ru-RU" altLang="ru-RU" sz="3200" dirty="0"/>
              <a:t>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07950" y="692150"/>
            <a:ext cx="8928100" cy="5329238"/>
          </a:xfrm>
        </p:spPr>
        <p:txBody>
          <a:bodyPr/>
          <a:lstStyle/>
          <a:p>
            <a:r>
              <a:rPr lang="en-US" altLang="ru-RU" dirty="0">
                <a:solidFill>
                  <a:srgbClr val="FF0000"/>
                </a:solidFill>
                <a:hlinkClick r:id="rId3" action="ppaction://hlinksldjump"/>
              </a:rPr>
              <a:t>DosBox</a:t>
            </a:r>
            <a:r>
              <a:rPr lang="ru-RU" altLang="ru-RU" dirty="0">
                <a:solidFill>
                  <a:srgbClr val="FF0000"/>
                </a:solidFill>
                <a:hlinkClick r:id="rId3" action="ppaction://hlinksldjump"/>
              </a:rPr>
              <a:t> </a:t>
            </a:r>
            <a:r>
              <a:rPr lang="ru-RU" altLang="ru-RU" dirty="0"/>
              <a:t>и работа с ним</a:t>
            </a:r>
            <a:endParaRPr lang="en-US" altLang="ru-RU" dirty="0"/>
          </a:p>
          <a:p>
            <a:r>
              <a:rPr lang="ru-RU" altLang="ru-RU" dirty="0">
                <a:solidFill>
                  <a:srgbClr val="FF0000"/>
                </a:solidFill>
                <a:hlinkClick r:id="rId4" action="ppaction://hlinksldjump"/>
              </a:rPr>
              <a:t>Русификация </a:t>
            </a:r>
            <a:r>
              <a:rPr lang="ru-RU" altLang="ru-RU" dirty="0">
                <a:solidFill>
                  <a:srgbClr val="FF0000"/>
                </a:solidFill>
                <a:hlinkClick r:id="" action="ppaction://noaction"/>
              </a:rPr>
              <a:t>и коды</a:t>
            </a:r>
            <a:r>
              <a:rPr lang="ru-RU" altLang="ru-RU" dirty="0">
                <a:solidFill>
                  <a:srgbClr val="FF0000"/>
                </a:solidFill>
              </a:rPr>
              <a:t> </a:t>
            </a:r>
            <a:r>
              <a:rPr lang="en-US" altLang="ru-RU" dirty="0"/>
              <a:t>DOS </a:t>
            </a:r>
            <a:r>
              <a:rPr lang="ru-RU" altLang="ru-RU" dirty="0"/>
              <a:t>и </a:t>
            </a:r>
            <a:r>
              <a:rPr lang="en-US" altLang="ru-RU" dirty="0"/>
              <a:t>Windows</a:t>
            </a:r>
            <a:endParaRPr lang="ru-RU" altLang="ru-RU" dirty="0"/>
          </a:p>
          <a:p>
            <a:r>
              <a:rPr lang="ru-RU" altLang="ru-RU" dirty="0"/>
              <a:t>Что такое </a:t>
            </a:r>
            <a:r>
              <a:rPr lang="ru-RU" altLang="ru-RU" dirty="0">
                <a:hlinkClick r:id="" action="ppaction://noaction"/>
              </a:rPr>
              <a:t>Командная строка </a:t>
            </a:r>
            <a:r>
              <a:rPr lang="ru-RU" altLang="ru-RU" dirty="0"/>
              <a:t>(КС) </a:t>
            </a:r>
            <a:r>
              <a:rPr lang="en-US" altLang="ru-RU" dirty="0"/>
              <a:t>?</a:t>
            </a:r>
            <a:endParaRPr lang="ru-RU" altLang="ru-RU" dirty="0"/>
          </a:p>
          <a:p>
            <a:r>
              <a:rPr lang="ru-RU" altLang="ru-RU" dirty="0">
                <a:hlinkClick r:id="" action="ppaction://noaction"/>
              </a:rPr>
              <a:t>Зачем нужен курс СП</a:t>
            </a:r>
            <a:r>
              <a:rPr lang="en-US" altLang="ru-RU" dirty="0">
                <a:hlinkClick r:id="" action="ppaction://noaction"/>
              </a:rPr>
              <a:t>?</a:t>
            </a:r>
            <a:r>
              <a:rPr lang="ru-RU" altLang="ru-RU" dirty="0"/>
              <a:t> (</a:t>
            </a:r>
            <a:r>
              <a:rPr lang="ru-RU" altLang="ru-RU" b="1" dirty="0">
                <a:solidFill>
                  <a:srgbClr val="00B0F0"/>
                </a:solidFill>
              </a:rPr>
              <a:t>Зам.!</a:t>
            </a:r>
            <a:r>
              <a:rPr lang="ru-RU" altLang="ru-RU" dirty="0"/>
              <a:t>)</a:t>
            </a:r>
          </a:p>
          <a:p>
            <a:r>
              <a:rPr lang="ru-RU" altLang="ru-RU" dirty="0"/>
              <a:t>О </a:t>
            </a:r>
            <a:r>
              <a:rPr lang="ru-RU" altLang="ru-RU" dirty="0">
                <a:hlinkClick r:id="" action="ppaction://noaction"/>
              </a:rPr>
              <a:t>Литературе </a:t>
            </a:r>
            <a:r>
              <a:rPr lang="ru-RU" altLang="ru-RU" dirty="0"/>
              <a:t>по курсу СП (</a:t>
            </a:r>
            <a:r>
              <a:rPr lang="ru-RU" altLang="ru-RU" b="1" dirty="0">
                <a:solidFill>
                  <a:srgbClr val="00B0F0"/>
                </a:solidFill>
              </a:rPr>
              <a:t>Заметка!</a:t>
            </a:r>
            <a:r>
              <a:rPr lang="ru-RU" altLang="ru-RU" dirty="0"/>
              <a:t>)</a:t>
            </a:r>
          </a:p>
          <a:p>
            <a:r>
              <a:rPr lang="ru-RU" altLang="ru-RU" dirty="0">
                <a:hlinkClick r:id="" action="ppaction://noaction"/>
              </a:rPr>
              <a:t>Аббревиатура СП</a:t>
            </a:r>
            <a:r>
              <a:rPr lang="en-US" altLang="ru-RU" dirty="0"/>
              <a:t>?</a:t>
            </a:r>
            <a:r>
              <a:rPr lang="ru-RU" altLang="ru-RU" dirty="0"/>
              <a:t>(</a:t>
            </a:r>
            <a:r>
              <a:rPr lang="ru-RU" altLang="ru-RU" b="1" dirty="0">
                <a:solidFill>
                  <a:srgbClr val="00B0F0"/>
                </a:solidFill>
              </a:rPr>
              <a:t>Зам.!</a:t>
            </a:r>
            <a:r>
              <a:rPr lang="ru-RU" altLang="ru-RU" dirty="0"/>
              <a:t>)</a:t>
            </a:r>
            <a:r>
              <a:rPr lang="ru-RU" altLang="ru-RU" dirty="0">
                <a:hlinkClick r:id="" action="ppaction://noaction"/>
              </a:rPr>
              <a:t>Языки</a:t>
            </a:r>
            <a:r>
              <a:rPr lang="en-US" altLang="ru-RU" dirty="0">
                <a:hlinkClick r:id="" action="ppaction://noaction"/>
              </a:rPr>
              <a:t> </a:t>
            </a:r>
            <a:r>
              <a:rPr lang="ru-RU" altLang="ru-RU" dirty="0">
                <a:hlinkClick r:id="" action="ppaction://noaction"/>
              </a:rPr>
              <a:t>СП</a:t>
            </a:r>
            <a:r>
              <a:rPr lang="ru-RU" altLang="ru-RU" dirty="0"/>
              <a:t>(</a:t>
            </a:r>
            <a:r>
              <a:rPr lang="ru-RU" altLang="ru-RU" b="1" dirty="0">
                <a:solidFill>
                  <a:srgbClr val="00B0F0"/>
                </a:solidFill>
              </a:rPr>
              <a:t>Зам.!</a:t>
            </a:r>
            <a:r>
              <a:rPr lang="ru-RU" altLang="ru-RU" dirty="0"/>
              <a:t>)</a:t>
            </a:r>
          </a:p>
          <a:p>
            <a:r>
              <a:rPr lang="ru-RU" altLang="ru-RU" dirty="0">
                <a:hlinkClick r:id="" action="ppaction://noaction"/>
              </a:rPr>
              <a:t>Файл менеджеры</a:t>
            </a:r>
            <a:endParaRPr lang="ru-RU" altLang="ru-RU" dirty="0"/>
          </a:p>
          <a:p>
            <a:r>
              <a:rPr lang="ru-RU" altLang="ru-RU" dirty="0">
                <a:hlinkClick r:id="" action="ppaction://noaction"/>
              </a:rPr>
              <a:t>Модели, представления и их назначение</a:t>
            </a:r>
            <a:endParaRPr lang="ru-RU" altLang="ru-RU" dirty="0"/>
          </a:p>
          <a:p>
            <a:r>
              <a:rPr lang="ru-RU" altLang="ru-RU" dirty="0">
                <a:hlinkClick r:id="" action="ppaction://noaction"/>
              </a:rPr>
              <a:t>Общие вопросы </a:t>
            </a:r>
            <a:r>
              <a:rPr lang="ru-RU" altLang="ru-RU" dirty="0"/>
              <a:t>(</a:t>
            </a:r>
            <a:r>
              <a:rPr lang="ru-RU" altLang="ru-RU" dirty="0">
                <a:hlinkClick r:id="" action="ppaction://noaction"/>
              </a:rPr>
              <a:t>введение</a:t>
            </a:r>
            <a:r>
              <a:rPr lang="ru-RU" altLang="ru-RU" dirty="0"/>
              <a:t>/</a:t>
            </a:r>
            <a:r>
              <a:rPr lang="ru-RU" altLang="ru-RU" dirty="0">
                <a:hlinkClick r:id="" action="ppaction://noaction"/>
              </a:rPr>
              <a:t>вступление</a:t>
            </a:r>
            <a:r>
              <a:rPr lang="ru-RU" altLang="ru-RU" dirty="0"/>
              <a:t> в СП)</a:t>
            </a:r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063603107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979712" y="44624"/>
            <a:ext cx="511256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7 Задание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190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107504" y="692697"/>
            <a:ext cx="9036496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000" dirty="0"/>
              <a:t>Задание ЛР №7</a:t>
            </a:r>
            <a:r>
              <a:rPr lang="en-US" altLang="ru-RU" sz="2000" dirty="0"/>
              <a:t>:</a:t>
            </a:r>
            <a:r>
              <a:rPr lang="ru-RU" sz="2000" dirty="0"/>
              <a:t>Разработать и отладить программу на языке Ассемблер для ввода с клавиатуры </a:t>
            </a:r>
            <a:r>
              <a:rPr lang="ru-RU" sz="2000" b="1" dirty="0">
                <a:solidFill>
                  <a:srgbClr val="FF0000"/>
                </a:solidFill>
              </a:rPr>
              <a:t>четырехразрядного</a:t>
            </a:r>
            <a:r>
              <a:rPr lang="ru-RU" sz="2000" dirty="0"/>
              <a:t>  числа (короткого адреса NEAR) в </a:t>
            </a:r>
            <a:r>
              <a:rPr lang="ru-RU" sz="2000" b="1" dirty="0">
                <a:solidFill>
                  <a:srgbClr val="FF0000"/>
                </a:solidFill>
              </a:rPr>
              <a:t>шестнадцатеричном</a:t>
            </a:r>
            <a:r>
              <a:rPr lang="ru-RU" sz="2000" dirty="0"/>
              <a:t> представлении (доступные шестнадцатеричные цифры – 0123456789АBCDEF). Введенное значение переводиться в </a:t>
            </a:r>
            <a:r>
              <a:rPr lang="ru-RU" sz="2000" b="1" dirty="0">
                <a:solidFill>
                  <a:srgbClr val="FF0000"/>
                </a:solidFill>
              </a:rPr>
              <a:t>машинное</a:t>
            </a:r>
            <a:r>
              <a:rPr lang="ru-RU" sz="2000" dirty="0"/>
              <a:t> представление в виде </a:t>
            </a:r>
            <a:r>
              <a:rPr lang="ru-RU" sz="2000" b="1" dirty="0">
                <a:solidFill>
                  <a:srgbClr val="FF0000"/>
                </a:solidFill>
              </a:rPr>
              <a:t>отдельного</a:t>
            </a:r>
            <a:r>
              <a:rPr lang="ru-RU" sz="2000" dirty="0"/>
              <a:t> </a:t>
            </a:r>
            <a:r>
              <a:rPr lang="ru-RU" sz="2000" b="1" dirty="0">
                <a:solidFill>
                  <a:srgbClr val="FF0000"/>
                </a:solidFill>
              </a:rPr>
              <a:t>двоичного</a:t>
            </a:r>
            <a:r>
              <a:rPr lang="ru-RU" sz="2000" dirty="0"/>
              <a:t> слова (2 байта - DW). Полученное значение </a:t>
            </a:r>
            <a:r>
              <a:rPr lang="ru-RU" sz="2000" b="1" dirty="0">
                <a:solidFill>
                  <a:srgbClr val="FF0000"/>
                </a:solidFill>
              </a:rPr>
              <a:t>выводится</a:t>
            </a:r>
            <a:r>
              <a:rPr lang="ru-RU" sz="2000" dirty="0"/>
              <a:t> потом на экран также в шестнадцатеричном представлении, но заново переведенное из машинного формата. Кроме того, число выводится в </a:t>
            </a:r>
            <a:r>
              <a:rPr lang="ru-RU" sz="2000" b="1" dirty="0">
                <a:solidFill>
                  <a:srgbClr val="00B050"/>
                </a:solidFill>
              </a:rPr>
              <a:t>десятичном</a:t>
            </a:r>
            <a:r>
              <a:rPr lang="ru-RU" sz="2000" dirty="0">
                <a:solidFill>
                  <a:srgbClr val="00B050"/>
                </a:solidFill>
              </a:rPr>
              <a:t> </a:t>
            </a:r>
            <a:r>
              <a:rPr lang="ru-RU" sz="2000" dirty="0"/>
              <a:t>формате (нужно выполнить программный перевод из одной системы (2-й) счисления в другуюс-10-ричную). Ввод звездочки (</a:t>
            </a:r>
            <a:r>
              <a:rPr lang="en-US" sz="2000" dirty="0"/>
              <a:t>“</a:t>
            </a:r>
            <a:r>
              <a:rPr lang="en-US" sz="2000" b="1" dirty="0">
                <a:solidFill>
                  <a:srgbClr val="FF0000"/>
                </a:solidFill>
              </a:rPr>
              <a:t>*</a:t>
            </a:r>
            <a:r>
              <a:rPr lang="en-US" sz="2000" dirty="0"/>
              <a:t>”</a:t>
            </a:r>
            <a:r>
              <a:rPr lang="ru-RU" sz="2000" dirty="0"/>
              <a:t>) завершает работу программы.</a:t>
            </a:r>
          </a:p>
          <a:p>
            <a:pPr eaLnBrk="1" hangingPunct="1">
              <a:buNone/>
            </a:pPr>
            <a:r>
              <a:rPr lang="ru-RU" sz="2000" dirty="0"/>
              <a:t>Вид результата:</a:t>
            </a:r>
          </a:p>
          <a:p>
            <a:pPr>
              <a:buNone/>
            </a:pPr>
            <a:r>
              <a:rPr lang="en-US" sz="2000" b="1" dirty="0"/>
              <a:t>&gt;</a:t>
            </a:r>
            <a:r>
              <a:rPr lang="en-US" sz="2000" b="1" dirty="0">
                <a:solidFill>
                  <a:srgbClr val="FF0000"/>
                </a:solidFill>
              </a:rPr>
              <a:t>00FE=00FEh</a:t>
            </a:r>
            <a:r>
              <a:rPr lang="en-US" sz="2000" b="1" dirty="0"/>
              <a:t> </a:t>
            </a:r>
            <a:r>
              <a:rPr lang="en-US" sz="2000" b="1" dirty="0">
                <a:solidFill>
                  <a:srgbClr val="00B050"/>
                </a:solidFill>
              </a:rPr>
              <a:t>254</a:t>
            </a:r>
            <a:r>
              <a:rPr lang="en-US" sz="2000" b="1" dirty="0"/>
              <a:t> </a:t>
            </a:r>
          </a:p>
          <a:p>
            <a:pPr>
              <a:buNone/>
            </a:pPr>
            <a:r>
              <a:rPr lang="en-US" sz="2000" b="1" dirty="0"/>
              <a:t>&gt;</a:t>
            </a:r>
            <a:r>
              <a:rPr lang="en-US" sz="2000" b="1" dirty="0">
                <a:solidFill>
                  <a:srgbClr val="FF0000"/>
                </a:solidFill>
              </a:rPr>
              <a:t>FFFFF=</a:t>
            </a:r>
            <a:r>
              <a:rPr lang="en-US" sz="2000" b="1" dirty="0" err="1">
                <a:solidFill>
                  <a:srgbClr val="FF0000"/>
                </a:solidFill>
              </a:rPr>
              <a:t>FFFFh</a:t>
            </a:r>
            <a:r>
              <a:rPr lang="en-US" sz="2000" b="1" dirty="0"/>
              <a:t> </a:t>
            </a:r>
            <a:r>
              <a:rPr lang="en-US" sz="2000" b="1" dirty="0">
                <a:solidFill>
                  <a:srgbClr val="00B050"/>
                </a:solidFill>
              </a:rPr>
              <a:t>65535</a:t>
            </a:r>
            <a:endParaRPr lang="ru-RU" sz="2000" b="1" dirty="0">
              <a:solidFill>
                <a:srgbClr val="00B050"/>
              </a:solidFill>
            </a:endParaRPr>
          </a:p>
          <a:p>
            <a:r>
              <a:rPr lang="ru-RU" sz="2000" b="1" dirty="0"/>
              <a:t>* </a:t>
            </a:r>
            <a:endParaRPr lang="ru-RU" sz="2000" dirty="0"/>
          </a:p>
          <a:p>
            <a:pPr eaLnBrk="1" hangingPunct="1">
              <a:buNone/>
            </a:pPr>
            <a:r>
              <a:rPr lang="ru-RU" sz="2000" dirty="0"/>
              <a:t>ЛР № 7 </a:t>
            </a:r>
            <a:r>
              <a:rPr lang="ru-RU" sz="2000" dirty="0">
                <a:hlinkClick r:id="rId2" action="ppaction://hlinksldjump"/>
              </a:rPr>
              <a:t>Теоретические вопросы.</a:t>
            </a:r>
            <a:endParaRPr lang="ru-RU" sz="2000" dirty="0"/>
          </a:p>
          <a:p>
            <a:pPr eaLnBrk="1" hangingPunct="1">
              <a:buNone/>
            </a:pPr>
            <a:endParaRPr lang="en-US" sz="2000" dirty="0"/>
          </a:p>
          <a:p>
            <a:pPr eaLnBrk="1" hangingPunct="1">
              <a:buNone/>
            </a:pPr>
            <a:r>
              <a:rPr lang="ru-RU" sz="2000" dirty="0"/>
              <a:t> </a:t>
            </a:r>
            <a:r>
              <a:rPr lang="ru-RU" altLang="ru-RU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1649876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2339752" y="0"/>
            <a:ext cx="4968552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7 Теория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191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528412" y="836713"/>
            <a:ext cx="8615588" cy="1440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>
                <a:hlinkClick r:id="rId2" action="ppaction://hlinksldjump"/>
              </a:rPr>
              <a:t>Схема Горнера</a:t>
            </a:r>
            <a:endParaRPr lang="ru-RU" altLang="ru-RU" sz="24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>
                <a:hlinkClick r:id="rId3" action="ppaction://hlinksldjump"/>
              </a:rPr>
              <a:t>Перевод шестнадцатеричного </a:t>
            </a:r>
            <a:r>
              <a:rPr lang="ru-RU" altLang="ru-RU" sz="2400" dirty="0"/>
              <a:t>в машинное (пример)</a:t>
            </a:r>
            <a:endParaRPr lang="en-US" altLang="ru-RU" sz="24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Перевод машинного </a:t>
            </a:r>
            <a:r>
              <a:rPr lang="ru-RU" altLang="ru-RU" sz="2400" dirty="0">
                <a:hlinkClick r:id="rId4" action="ppaction://hlinksldjump"/>
              </a:rPr>
              <a:t>в десятичное </a:t>
            </a:r>
            <a:r>
              <a:rPr lang="ru-RU" altLang="ru-RU" sz="2400" dirty="0"/>
              <a:t>(пример)</a:t>
            </a:r>
          </a:p>
        </p:txBody>
      </p:sp>
    </p:spTree>
    <p:extLst>
      <p:ext uri="{BB962C8B-B14F-4D97-AF65-F5344CB8AC3E}">
        <p14:creationId xmlns:p14="http://schemas.microsoft.com/office/powerpoint/2010/main" val="4054051852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2339752" y="0"/>
            <a:ext cx="4968552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7 Схема Горнера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192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528412" y="584684"/>
            <a:ext cx="8364068" cy="543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Схема Горнера – алгоритм вычисления многочлена (числа -</a:t>
            </a:r>
            <a:r>
              <a:rPr lang="en-US" altLang="ru-RU" sz="2400" dirty="0"/>
              <a:t> </a:t>
            </a:r>
            <a:r>
              <a:rPr lang="en-US" altLang="ru-RU" sz="2400" b="1" dirty="0">
                <a:solidFill>
                  <a:srgbClr val="FF0000"/>
                </a:solidFill>
              </a:rPr>
              <a:t>N</a:t>
            </a:r>
            <a:r>
              <a:rPr lang="ru-RU" altLang="ru-RU" sz="2400" dirty="0"/>
              <a:t> в позиционной системе счисления</a:t>
            </a:r>
            <a:r>
              <a:rPr lang="en-US" altLang="ru-RU" sz="2400" dirty="0"/>
              <a:t> – </a:t>
            </a:r>
            <a:r>
              <a:rPr lang="en-US" altLang="ru-RU" sz="2400" b="1" dirty="0">
                <a:solidFill>
                  <a:srgbClr val="FF0000"/>
                </a:solidFill>
              </a:rPr>
              <a:t>p</a:t>
            </a:r>
            <a:r>
              <a:rPr lang="en-US" altLang="ru-RU" sz="2400" dirty="0"/>
              <a:t> – </a:t>
            </a:r>
            <a:r>
              <a:rPr lang="ru-RU" altLang="ru-RU" sz="2400" dirty="0"/>
              <a:t>основание системы счисления).</a:t>
            </a:r>
          </a:p>
          <a:p>
            <a:pPr eaLnBrk="1" hangingPunct="1">
              <a:buNone/>
            </a:pPr>
            <a:r>
              <a:rPr lang="en-US" altLang="ru-RU" sz="2400" dirty="0"/>
              <a:t>N =</a:t>
            </a:r>
            <a:r>
              <a:rPr lang="ru-RU" altLang="ru-RU" sz="2400" dirty="0"/>
              <a:t> </a:t>
            </a:r>
            <a:r>
              <a:rPr lang="en-US" altLang="ru-RU" sz="2400" dirty="0"/>
              <a:t>a</a:t>
            </a:r>
            <a:r>
              <a:rPr lang="en-US" altLang="ru-RU" sz="2400" baseline="-25000" dirty="0"/>
              <a:t>0</a:t>
            </a:r>
            <a:r>
              <a:rPr lang="en-US" altLang="ru-RU" sz="2400" dirty="0"/>
              <a:t>*p</a:t>
            </a:r>
            <a:r>
              <a:rPr lang="en-US" altLang="ru-RU" sz="2400" baseline="30000" dirty="0"/>
              <a:t>0</a:t>
            </a:r>
            <a:r>
              <a:rPr lang="en-US" altLang="ru-RU" sz="2400" dirty="0"/>
              <a:t> + a</a:t>
            </a:r>
            <a:r>
              <a:rPr lang="en-US" altLang="ru-RU" sz="2400" baseline="-25000" dirty="0"/>
              <a:t>1</a:t>
            </a:r>
            <a:r>
              <a:rPr lang="en-US" altLang="ru-RU" sz="2400" dirty="0"/>
              <a:t>*p</a:t>
            </a:r>
            <a:r>
              <a:rPr lang="en-US" altLang="ru-RU" sz="2400" baseline="30000" dirty="0"/>
              <a:t>1</a:t>
            </a:r>
            <a:r>
              <a:rPr lang="en-US" altLang="ru-RU" sz="2400" dirty="0"/>
              <a:t>+ a</a:t>
            </a:r>
            <a:r>
              <a:rPr lang="en-US" altLang="ru-RU" sz="2400" baseline="-25000" dirty="0"/>
              <a:t>2</a:t>
            </a:r>
            <a:r>
              <a:rPr lang="en-US" altLang="ru-RU" sz="2400" dirty="0"/>
              <a:t>*p</a:t>
            </a:r>
            <a:r>
              <a:rPr lang="en-US" altLang="ru-RU" sz="2400" baseline="30000" dirty="0"/>
              <a:t>2</a:t>
            </a:r>
            <a:r>
              <a:rPr lang="en-US" altLang="ru-RU" sz="2400" dirty="0"/>
              <a:t>+ … a</a:t>
            </a:r>
            <a:r>
              <a:rPr lang="en-US" altLang="ru-RU" sz="2400" baseline="-25000" dirty="0"/>
              <a:t>n</a:t>
            </a:r>
            <a:r>
              <a:rPr lang="en-US" altLang="ru-RU" sz="2400" dirty="0"/>
              <a:t>*</a:t>
            </a:r>
            <a:r>
              <a:rPr lang="en-US" altLang="ru-RU" sz="2400" dirty="0" err="1"/>
              <a:t>p</a:t>
            </a:r>
            <a:r>
              <a:rPr lang="en-US" altLang="ru-RU" sz="2400" baseline="30000" dirty="0" err="1"/>
              <a:t>n</a:t>
            </a:r>
            <a:r>
              <a:rPr lang="ru-RU" altLang="ru-RU" sz="2400" dirty="0"/>
              <a:t>,где число представлено так:</a:t>
            </a:r>
          </a:p>
          <a:p>
            <a:pPr eaLnBrk="1" hangingPunct="1">
              <a:buNone/>
            </a:pPr>
            <a:r>
              <a:rPr lang="en-US" altLang="ru-RU" sz="2800" b="1" dirty="0">
                <a:solidFill>
                  <a:srgbClr val="FF0000"/>
                </a:solidFill>
              </a:rPr>
              <a:t>a</a:t>
            </a:r>
            <a:r>
              <a:rPr lang="en-US" altLang="ru-RU" sz="2800" b="1" baseline="-25000" dirty="0">
                <a:solidFill>
                  <a:srgbClr val="FF0000"/>
                </a:solidFill>
              </a:rPr>
              <a:t>0</a:t>
            </a:r>
            <a:r>
              <a:rPr lang="en-US" altLang="ru-RU" sz="2800" b="1" dirty="0">
                <a:solidFill>
                  <a:srgbClr val="FF0000"/>
                </a:solidFill>
              </a:rPr>
              <a:t>a</a:t>
            </a:r>
            <a:r>
              <a:rPr lang="en-US" altLang="ru-RU" sz="2800" b="1" baseline="-25000" dirty="0">
                <a:solidFill>
                  <a:srgbClr val="FF0000"/>
                </a:solidFill>
              </a:rPr>
              <a:t>1</a:t>
            </a:r>
            <a:r>
              <a:rPr lang="en-US" altLang="ru-RU" sz="2800" b="1" dirty="0">
                <a:solidFill>
                  <a:srgbClr val="FF0000"/>
                </a:solidFill>
              </a:rPr>
              <a:t>a</a:t>
            </a:r>
            <a:r>
              <a:rPr lang="en-US" altLang="ru-RU" sz="2800" b="1" baseline="-25000" dirty="0">
                <a:solidFill>
                  <a:srgbClr val="FF0000"/>
                </a:solidFill>
              </a:rPr>
              <a:t>2</a:t>
            </a:r>
            <a:r>
              <a:rPr lang="en-US" altLang="ru-RU" sz="2800" b="1" dirty="0">
                <a:solidFill>
                  <a:srgbClr val="FF0000"/>
                </a:solidFill>
              </a:rPr>
              <a:t>a</a:t>
            </a:r>
            <a:r>
              <a:rPr lang="en-US" altLang="ru-RU" sz="2800" b="1" baseline="-25000" dirty="0">
                <a:solidFill>
                  <a:srgbClr val="FF0000"/>
                </a:solidFill>
              </a:rPr>
              <a:t>n</a:t>
            </a:r>
            <a:r>
              <a:rPr lang="ru-RU" altLang="ru-RU" sz="2800" b="1" baseline="-25000" dirty="0">
                <a:solidFill>
                  <a:srgbClr val="FF0000"/>
                </a:solidFill>
              </a:rPr>
              <a:t> </a:t>
            </a:r>
            <a:r>
              <a:rPr lang="ru-RU" altLang="ru-RU" sz="2400" dirty="0"/>
              <a:t>– отдельные цифры представления (</a:t>
            </a:r>
            <a:r>
              <a:rPr lang="en-US" altLang="ru-RU" sz="2400" dirty="0"/>
              <a:t>0 ≤a</a:t>
            </a:r>
            <a:r>
              <a:rPr lang="en-US" altLang="ru-RU" sz="2400" baseline="-25000" dirty="0"/>
              <a:t>n</a:t>
            </a:r>
            <a:r>
              <a:rPr lang="ru-RU" altLang="ru-RU" sz="2400" dirty="0"/>
              <a:t> </a:t>
            </a:r>
            <a:r>
              <a:rPr lang="en-US" altLang="ru-RU" sz="2400" dirty="0"/>
              <a:t>≤ (p-1)</a:t>
            </a:r>
            <a:r>
              <a:rPr lang="ru-RU" altLang="ru-RU" sz="2400" dirty="0"/>
              <a:t> )</a:t>
            </a:r>
            <a:r>
              <a:rPr lang="en-US" altLang="ru-RU" sz="2400" dirty="0"/>
              <a:t>.</a:t>
            </a:r>
          </a:p>
          <a:p>
            <a:pPr eaLnBrk="1" hangingPunct="1">
              <a:buNone/>
            </a:pPr>
            <a:r>
              <a:rPr lang="ru-RU" altLang="ru-RU" sz="2400" dirty="0"/>
              <a:t>Например: </a:t>
            </a:r>
            <a:r>
              <a:rPr lang="en-US" altLang="ru-RU" sz="2400" dirty="0"/>
              <a:t>N</a:t>
            </a:r>
            <a:r>
              <a:rPr lang="en-US" altLang="ru-RU" sz="2400" baseline="-25000" dirty="0"/>
              <a:t>10</a:t>
            </a:r>
            <a:r>
              <a:rPr lang="en-US" altLang="ru-RU" sz="2400" dirty="0"/>
              <a:t> = 333 = 3*10</a:t>
            </a:r>
            <a:r>
              <a:rPr lang="en-US" altLang="ru-RU" sz="2400" baseline="30000" dirty="0"/>
              <a:t>0</a:t>
            </a:r>
            <a:r>
              <a:rPr lang="en-US" altLang="ru-RU" sz="2400" dirty="0"/>
              <a:t> + 3*10</a:t>
            </a:r>
            <a:r>
              <a:rPr lang="en-US" altLang="ru-RU" sz="2400" baseline="30000" dirty="0"/>
              <a:t>1</a:t>
            </a:r>
            <a:r>
              <a:rPr lang="en-US" altLang="ru-RU" sz="2400" dirty="0"/>
              <a:t>+ 3*10</a:t>
            </a:r>
            <a:r>
              <a:rPr lang="en-US" altLang="ru-RU" sz="2400" baseline="30000" dirty="0"/>
              <a:t>2  </a:t>
            </a:r>
            <a:r>
              <a:rPr lang="en-US" altLang="ru-RU" sz="2400" dirty="0"/>
              <a:t>( p =10).</a:t>
            </a:r>
          </a:p>
          <a:p>
            <a:pPr eaLnBrk="1" hangingPunct="1">
              <a:buNone/>
            </a:pPr>
            <a:r>
              <a:rPr lang="ru-RU" altLang="ru-RU" sz="2400" dirty="0"/>
              <a:t>Запишем так:</a:t>
            </a:r>
          </a:p>
          <a:p>
            <a:pPr eaLnBrk="1" hangingPunct="1">
              <a:buNone/>
            </a:pPr>
            <a:r>
              <a:rPr lang="en-US" altLang="ru-RU" sz="2400" dirty="0"/>
              <a:t>N =</a:t>
            </a:r>
            <a:r>
              <a:rPr lang="ru-RU" altLang="ru-RU" sz="2400" dirty="0"/>
              <a:t> </a:t>
            </a:r>
            <a:r>
              <a:rPr lang="en-US" altLang="ru-RU" sz="2400" dirty="0"/>
              <a:t>a</a:t>
            </a:r>
            <a:r>
              <a:rPr lang="en-US" altLang="ru-RU" sz="2400" baseline="-25000" dirty="0"/>
              <a:t>0</a:t>
            </a:r>
            <a:r>
              <a:rPr lang="ru-RU" altLang="ru-RU" sz="2400" baseline="-25000" dirty="0"/>
              <a:t> </a:t>
            </a:r>
            <a:r>
              <a:rPr lang="ru-RU" altLang="ru-RU" sz="2400" dirty="0"/>
              <a:t>+ </a:t>
            </a:r>
            <a:r>
              <a:rPr lang="en-US" altLang="ru-RU" sz="2400" dirty="0"/>
              <a:t>p * (a</a:t>
            </a:r>
            <a:r>
              <a:rPr lang="en-US" altLang="ru-RU" sz="2400" baseline="-25000" dirty="0"/>
              <a:t>1</a:t>
            </a:r>
            <a:r>
              <a:rPr lang="en-US" altLang="ru-RU" sz="2400" dirty="0"/>
              <a:t> + p *(a</a:t>
            </a:r>
            <a:r>
              <a:rPr lang="en-US" altLang="ru-RU" sz="2400" baseline="-25000" dirty="0"/>
              <a:t>2 </a:t>
            </a:r>
            <a:r>
              <a:rPr lang="en-US" altLang="ru-RU" sz="2400" dirty="0"/>
              <a:t>+ p *( + … + (a</a:t>
            </a:r>
            <a:r>
              <a:rPr lang="en-US" altLang="ru-RU" sz="2400" baseline="-25000" dirty="0"/>
              <a:t>n-1 </a:t>
            </a:r>
            <a:r>
              <a:rPr lang="en-US" altLang="ru-RU" sz="2400" dirty="0"/>
              <a:t>+   a</a:t>
            </a:r>
            <a:r>
              <a:rPr lang="en-US" altLang="ru-RU" sz="2400" baseline="-25000" dirty="0"/>
              <a:t>n </a:t>
            </a:r>
            <a:r>
              <a:rPr lang="en-US" altLang="ru-RU" sz="2400" dirty="0"/>
              <a:t>* p )) … ))</a:t>
            </a:r>
            <a:endParaRPr lang="ru-RU" altLang="ru-RU" sz="2400" dirty="0"/>
          </a:p>
          <a:p>
            <a:pPr eaLnBrk="1" hangingPunct="1">
              <a:buNone/>
            </a:pPr>
            <a:r>
              <a:rPr lang="ru-RU" altLang="ru-RU" sz="2400" dirty="0"/>
              <a:t>Тогда можно вычислить:</a:t>
            </a:r>
          </a:p>
          <a:p>
            <a:pPr eaLnBrk="1" hangingPunct="1">
              <a:buNone/>
            </a:pPr>
            <a:r>
              <a:rPr lang="en-US" altLang="ru-RU" sz="2400" b="1" dirty="0">
                <a:solidFill>
                  <a:srgbClr val="FF0000"/>
                </a:solidFill>
              </a:rPr>
              <a:t>A</a:t>
            </a:r>
            <a:r>
              <a:rPr lang="en-US" altLang="ru-RU" sz="2400" b="1" baseline="-25000" dirty="0">
                <a:solidFill>
                  <a:srgbClr val="FF0000"/>
                </a:solidFill>
              </a:rPr>
              <a:t>n</a:t>
            </a:r>
            <a:r>
              <a:rPr lang="ru-RU" altLang="ru-RU" sz="2400" b="1" baseline="-25000" dirty="0">
                <a:solidFill>
                  <a:srgbClr val="FF0000"/>
                </a:solidFill>
              </a:rPr>
              <a:t>-1</a:t>
            </a:r>
            <a:r>
              <a:rPr lang="ru-RU" altLang="ru-RU" sz="2400" baseline="-25000" dirty="0"/>
              <a:t> </a:t>
            </a:r>
            <a:r>
              <a:rPr lang="en-US" altLang="ru-RU" sz="2400" baseline="-25000" dirty="0"/>
              <a:t>  </a:t>
            </a:r>
            <a:r>
              <a:rPr lang="en-US" altLang="ru-RU" sz="2400" dirty="0"/>
              <a:t>=  N </a:t>
            </a:r>
            <a:r>
              <a:rPr lang="ru-RU" altLang="ru-RU" sz="2400" dirty="0"/>
              <a:t>÷</a:t>
            </a:r>
            <a:r>
              <a:rPr lang="en-US" altLang="ru-RU" sz="2400" dirty="0"/>
              <a:t> p</a:t>
            </a:r>
            <a:r>
              <a:rPr lang="en-US" altLang="ru-RU" sz="2400" baseline="30000" dirty="0"/>
              <a:t>n-1</a:t>
            </a:r>
            <a:r>
              <a:rPr lang="en-US" altLang="ru-RU" sz="2400" dirty="0"/>
              <a:t>  </a:t>
            </a:r>
            <a:r>
              <a:rPr lang="ru-RU" altLang="ru-RU" sz="2400" dirty="0"/>
              <a:t>, где (знак ÷) деление нацело и остаток </a:t>
            </a:r>
            <a:r>
              <a:rPr lang="en-US" altLang="ru-RU" sz="2400" b="1" dirty="0" err="1">
                <a:solidFill>
                  <a:srgbClr val="FF0000"/>
                </a:solidFill>
              </a:rPr>
              <a:t>b</a:t>
            </a:r>
            <a:r>
              <a:rPr lang="en-US" altLang="ru-RU" sz="2400" b="1" baseline="-25000" dirty="0" err="1">
                <a:solidFill>
                  <a:srgbClr val="FF0000"/>
                </a:solidFill>
              </a:rPr>
              <a:t>n</a:t>
            </a:r>
            <a:r>
              <a:rPr lang="ru-RU" altLang="ru-RU" sz="2400" dirty="0"/>
              <a:t>.</a:t>
            </a:r>
            <a:endParaRPr lang="en-US" altLang="ru-RU" sz="2400" dirty="0"/>
          </a:p>
          <a:p>
            <a:pPr eaLnBrk="1" hangingPunct="1">
              <a:buNone/>
            </a:pPr>
            <a:r>
              <a:rPr lang="en-US" altLang="ru-RU" sz="2400" b="1" dirty="0">
                <a:solidFill>
                  <a:srgbClr val="FF0000"/>
                </a:solidFill>
              </a:rPr>
              <a:t>A</a:t>
            </a:r>
            <a:r>
              <a:rPr lang="en-US" altLang="ru-RU" sz="2400" b="1" baseline="-25000" dirty="0">
                <a:solidFill>
                  <a:srgbClr val="FF0000"/>
                </a:solidFill>
              </a:rPr>
              <a:t>n-1</a:t>
            </a:r>
            <a:r>
              <a:rPr lang="en-US" altLang="ru-RU" sz="2400" b="1" dirty="0">
                <a:solidFill>
                  <a:srgbClr val="FF0000"/>
                </a:solidFill>
              </a:rPr>
              <a:t>  = </a:t>
            </a:r>
            <a:r>
              <a:rPr lang="en-US" altLang="ru-RU" sz="2400" b="1" dirty="0" err="1">
                <a:solidFill>
                  <a:srgbClr val="FF0000"/>
                </a:solidFill>
              </a:rPr>
              <a:t>b</a:t>
            </a:r>
            <a:r>
              <a:rPr lang="en-US" altLang="ru-RU" sz="2400" b="1" baseline="-25000" dirty="0" err="1">
                <a:solidFill>
                  <a:srgbClr val="FF0000"/>
                </a:solidFill>
              </a:rPr>
              <a:t>n</a:t>
            </a:r>
            <a:r>
              <a:rPr lang="ru-RU" altLang="ru-RU" sz="2400" b="1" baseline="-25000" dirty="0">
                <a:solidFill>
                  <a:srgbClr val="FF0000"/>
                </a:solidFill>
              </a:rPr>
              <a:t>-1</a:t>
            </a:r>
            <a:r>
              <a:rPr lang="en-US" altLang="ru-RU" sz="2400" b="1" baseline="-25000" dirty="0">
                <a:solidFill>
                  <a:srgbClr val="FF0000"/>
                </a:solidFill>
              </a:rPr>
              <a:t> </a:t>
            </a:r>
            <a:r>
              <a:rPr lang="ru-RU" altLang="ru-RU" sz="2400" dirty="0"/>
              <a:t>÷</a:t>
            </a:r>
            <a:r>
              <a:rPr lang="en-US" altLang="ru-RU" sz="2400" dirty="0"/>
              <a:t> p</a:t>
            </a:r>
            <a:r>
              <a:rPr lang="en-US" altLang="ru-RU" sz="2400" baseline="30000" dirty="0"/>
              <a:t>n-1</a:t>
            </a:r>
            <a:r>
              <a:rPr lang="en-US" altLang="ru-RU" sz="2400" dirty="0"/>
              <a:t> </a:t>
            </a:r>
            <a:r>
              <a:rPr lang="ru-RU" altLang="ru-RU" sz="2400" dirty="0"/>
              <a:t>и остаток </a:t>
            </a:r>
            <a:r>
              <a:rPr lang="en-US" altLang="ru-RU" sz="2400" b="1" dirty="0">
                <a:solidFill>
                  <a:srgbClr val="FF0000"/>
                </a:solidFill>
              </a:rPr>
              <a:t>b</a:t>
            </a:r>
            <a:r>
              <a:rPr lang="en-US" altLang="ru-RU" sz="2400" b="1" baseline="-25000" dirty="0">
                <a:solidFill>
                  <a:srgbClr val="FF0000"/>
                </a:solidFill>
              </a:rPr>
              <a:t>n-1</a:t>
            </a:r>
            <a:r>
              <a:rPr lang="ru-RU" altLang="ru-RU" sz="2400" dirty="0"/>
              <a:t>. И так далее:</a:t>
            </a:r>
          </a:p>
          <a:p>
            <a:pPr eaLnBrk="1" hangingPunct="1">
              <a:buNone/>
            </a:pPr>
            <a:r>
              <a:rPr lang="en-US" altLang="ru-RU" sz="2400" b="1" dirty="0" err="1">
                <a:solidFill>
                  <a:srgbClr val="FF0000"/>
                </a:solidFill>
              </a:rPr>
              <a:t>a</a:t>
            </a:r>
            <a:r>
              <a:rPr lang="en-US" altLang="ru-RU" sz="2400" b="1" baseline="-25000" dirty="0" err="1">
                <a:solidFill>
                  <a:srgbClr val="FF0000"/>
                </a:solidFill>
              </a:rPr>
              <a:t>o</a:t>
            </a:r>
            <a:r>
              <a:rPr lang="en-US" altLang="ru-RU" sz="2400" b="1" dirty="0">
                <a:solidFill>
                  <a:srgbClr val="FF0000"/>
                </a:solidFill>
              </a:rPr>
              <a:t>  = b</a:t>
            </a:r>
            <a:r>
              <a:rPr lang="en-US" altLang="ru-RU" sz="2400" b="1" baseline="-25000" dirty="0">
                <a:solidFill>
                  <a:srgbClr val="FF0000"/>
                </a:solidFill>
              </a:rPr>
              <a:t>n-1 </a:t>
            </a:r>
            <a:r>
              <a:rPr lang="ru-RU" altLang="ru-RU" sz="2400" dirty="0"/>
              <a:t>÷</a:t>
            </a:r>
            <a:r>
              <a:rPr lang="en-US" altLang="ru-RU" sz="2400" dirty="0"/>
              <a:t> p . </a:t>
            </a:r>
            <a:endParaRPr lang="ru-RU" altLang="ru-RU" sz="2400" dirty="0"/>
          </a:p>
          <a:p>
            <a:pPr eaLnBrk="1" hangingPunct="1">
              <a:buNone/>
            </a:pPr>
            <a:endParaRPr lang="en-US" altLang="ru-RU" sz="2400" dirty="0"/>
          </a:p>
          <a:p>
            <a:pPr marL="457200" indent="-457200" eaLnBrk="1" hangingPunct="1">
              <a:buFont typeface="+mj-lt"/>
              <a:buAutoNum type="arabicPeriod"/>
            </a:pPr>
            <a:endParaRPr lang="en-US" altLang="ru-RU" sz="2400" dirty="0"/>
          </a:p>
          <a:p>
            <a:pPr marL="457200" indent="-457200" eaLnBrk="1" hangingPunct="1">
              <a:buFont typeface="+mj-lt"/>
              <a:buAutoNum type="arabicPeriod"/>
            </a:pP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39692256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2339752" y="0"/>
            <a:ext cx="5616624" cy="706438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dirty="0"/>
              <a:t>ЛР № 7 Пример 1</a:t>
            </a:r>
            <a:r>
              <a:rPr lang="en-US" altLang="ru-RU" dirty="0"/>
              <a:t> (</a:t>
            </a:r>
            <a:r>
              <a:rPr lang="ru-RU" altLang="ru-RU" dirty="0"/>
              <a:t>Ш</a:t>
            </a:r>
            <a:r>
              <a:rPr lang="en-US" altLang="ru-RU" dirty="0"/>
              <a:t>-&gt; </a:t>
            </a:r>
            <a:r>
              <a:rPr lang="ru-RU" altLang="ru-RU" dirty="0"/>
              <a:t>М</a:t>
            </a:r>
            <a:r>
              <a:rPr lang="en-US" altLang="ru-RU" dirty="0"/>
              <a:t>)</a:t>
            </a:r>
            <a:endParaRPr lang="ru-RU" alt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193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528412" y="836714"/>
            <a:ext cx="8508084" cy="821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Применение схемы Горнера для перевода в машинное представление</a:t>
            </a:r>
            <a:r>
              <a:rPr lang="en-US" altLang="ru-RU" sz="2400" dirty="0"/>
              <a:t> </a:t>
            </a:r>
            <a:r>
              <a:rPr lang="ru-RU" altLang="ru-RU" sz="2400" dirty="0"/>
              <a:t>из шестнадцатеричного:</a:t>
            </a:r>
          </a:p>
          <a:p>
            <a:pPr eaLnBrk="1" hangingPunct="1">
              <a:buNone/>
            </a:pPr>
            <a:r>
              <a:rPr lang="ru-RU" altLang="ru-RU" sz="2400" dirty="0"/>
              <a:t>Пусть введено</a:t>
            </a:r>
            <a:r>
              <a:rPr lang="en-US" altLang="ru-RU" sz="2400" dirty="0"/>
              <a:t>: </a:t>
            </a:r>
            <a:r>
              <a:rPr lang="en-US" altLang="ru-RU" sz="2400" b="1" dirty="0">
                <a:solidFill>
                  <a:srgbClr val="FF0000"/>
                </a:solidFill>
              </a:rPr>
              <a:t>A1F0</a:t>
            </a:r>
            <a:r>
              <a:rPr lang="en-US" altLang="ru-RU" sz="2400" dirty="0"/>
              <a:t>H, </a:t>
            </a:r>
            <a:r>
              <a:rPr lang="ru-RU" altLang="ru-RU" sz="2400" dirty="0"/>
              <a:t> и </a:t>
            </a:r>
          </a:p>
          <a:p>
            <a:pPr eaLnBrk="1" hangingPunct="1">
              <a:buNone/>
            </a:pPr>
            <a:r>
              <a:rPr lang="en-US" altLang="ru-RU" sz="2400" dirty="0"/>
              <a:t>A</a:t>
            </a:r>
            <a:r>
              <a:rPr lang="ru-RU" altLang="ru-RU" sz="2400" baseline="-25000" dirty="0"/>
              <a:t>16</a:t>
            </a:r>
            <a:r>
              <a:rPr lang="en-US" altLang="ru-RU" sz="2400" dirty="0"/>
              <a:t>=</a:t>
            </a:r>
            <a:r>
              <a:rPr lang="en-US" altLang="ru-RU" sz="2400" dirty="0">
                <a:solidFill>
                  <a:srgbClr val="FF0000"/>
                </a:solidFill>
              </a:rPr>
              <a:t>10</a:t>
            </a:r>
            <a:r>
              <a:rPr lang="ru-RU" altLang="ru-RU" sz="2400" dirty="0"/>
              <a:t> (</a:t>
            </a:r>
            <a:r>
              <a:rPr lang="en-US" altLang="ru-RU" sz="2400" dirty="0"/>
              <a:t>a</a:t>
            </a:r>
            <a:r>
              <a:rPr lang="ru-RU" altLang="ru-RU" sz="2400" baseline="-25000" dirty="0"/>
              <a:t>3</a:t>
            </a:r>
            <a:r>
              <a:rPr lang="ru-RU" altLang="ru-RU" sz="2400" dirty="0"/>
              <a:t>), и 1</a:t>
            </a:r>
            <a:r>
              <a:rPr lang="ru-RU" altLang="ru-RU" sz="2400" baseline="-25000" dirty="0"/>
              <a:t> 16 </a:t>
            </a:r>
            <a:r>
              <a:rPr lang="en-US" altLang="ru-RU" sz="2400" dirty="0"/>
              <a:t>=</a:t>
            </a:r>
            <a:r>
              <a:rPr lang="en-US" altLang="ru-RU" sz="2400" dirty="0">
                <a:solidFill>
                  <a:srgbClr val="FF0000"/>
                </a:solidFill>
              </a:rPr>
              <a:t>1</a:t>
            </a:r>
            <a:r>
              <a:rPr lang="ru-RU" altLang="ru-RU" sz="2400" dirty="0"/>
              <a:t> (</a:t>
            </a:r>
            <a:r>
              <a:rPr lang="en-US" altLang="ru-RU" sz="2400" dirty="0"/>
              <a:t>a</a:t>
            </a:r>
            <a:r>
              <a:rPr lang="ru-RU" altLang="ru-RU" sz="2400" baseline="-25000" dirty="0"/>
              <a:t>2</a:t>
            </a:r>
            <a:r>
              <a:rPr lang="ru-RU" altLang="ru-RU" sz="2400" dirty="0"/>
              <a:t>), </a:t>
            </a:r>
            <a:r>
              <a:rPr lang="en-US" altLang="ru-RU" sz="2400" dirty="0"/>
              <a:t>F</a:t>
            </a:r>
            <a:r>
              <a:rPr lang="ru-RU" altLang="ru-RU" sz="2400" baseline="-25000" dirty="0"/>
              <a:t> 16 </a:t>
            </a:r>
            <a:r>
              <a:rPr lang="en-US" altLang="ru-RU" sz="2400" dirty="0"/>
              <a:t>=</a:t>
            </a:r>
            <a:r>
              <a:rPr lang="en-US" altLang="ru-RU" sz="2400" dirty="0">
                <a:solidFill>
                  <a:srgbClr val="FF0000"/>
                </a:solidFill>
              </a:rPr>
              <a:t>1</a:t>
            </a:r>
            <a:r>
              <a:rPr lang="ru-RU" altLang="ru-RU" sz="2400" dirty="0">
                <a:solidFill>
                  <a:srgbClr val="FF0000"/>
                </a:solidFill>
              </a:rPr>
              <a:t>5</a:t>
            </a:r>
            <a:r>
              <a:rPr lang="ru-RU" altLang="ru-RU" sz="2400" dirty="0"/>
              <a:t> (</a:t>
            </a:r>
            <a:r>
              <a:rPr lang="en-US" altLang="ru-RU" sz="2400" dirty="0"/>
              <a:t>a</a:t>
            </a:r>
            <a:r>
              <a:rPr lang="en-US" altLang="ru-RU" sz="2400" baseline="-25000" dirty="0"/>
              <a:t>1</a:t>
            </a:r>
            <a:r>
              <a:rPr lang="ru-RU" altLang="ru-RU" sz="2400" dirty="0"/>
              <a:t>), </a:t>
            </a:r>
            <a:r>
              <a:rPr lang="en-US" altLang="ru-RU" sz="2400" dirty="0"/>
              <a:t>0</a:t>
            </a:r>
            <a:r>
              <a:rPr lang="ru-RU" altLang="ru-RU" sz="2400" baseline="-25000" dirty="0"/>
              <a:t> 16 </a:t>
            </a:r>
            <a:r>
              <a:rPr lang="en-US" altLang="ru-RU" sz="2400" dirty="0"/>
              <a:t>=</a:t>
            </a:r>
            <a:r>
              <a:rPr lang="en-US" altLang="ru-RU" sz="2400" dirty="0">
                <a:solidFill>
                  <a:srgbClr val="FF0000"/>
                </a:solidFill>
              </a:rPr>
              <a:t>0</a:t>
            </a:r>
            <a:r>
              <a:rPr lang="ru-RU" altLang="ru-RU" sz="2400" dirty="0"/>
              <a:t> (</a:t>
            </a:r>
            <a:r>
              <a:rPr lang="en-US" altLang="ru-RU" sz="2400" dirty="0"/>
              <a:t>a</a:t>
            </a:r>
            <a:r>
              <a:rPr lang="en-US" altLang="ru-RU" sz="2400" baseline="-25000" dirty="0"/>
              <a:t>0</a:t>
            </a:r>
            <a:r>
              <a:rPr lang="ru-RU" altLang="ru-RU" sz="2400" dirty="0"/>
              <a:t>)</a:t>
            </a:r>
            <a:r>
              <a:rPr lang="en-US" altLang="ru-RU" sz="2400" dirty="0"/>
              <a:t>.</a:t>
            </a:r>
            <a:endParaRPr lang="ru-RU" altLang="ru-RU" sz="2400" dirty="0"/>
          </a:p>
          <a:p>
            <a:pPr eaLnBrk="1" hangingPunct="1">
              <a:buNone/>
            </a:pPr>
            <a:r>
              <a:rPr lang="en-US" altLang="ru-RU" sz="2400" dirty="0"/>
              <a:t>N = a</a:t>
            </a:r>
            <a:r>
              <a:rPr lang="en-US" altLang="ru-RU" sz="2400" baseline="-25000" dirty="0"/>
              <a:t>0</a:t>
            </a:r>
            <a:r>
              <a:rPr lang="en-US" altLang="ru-RU" sz="2400" dirty="0"/>
              <a:t>*16</a:t>
            </a:r>
            <a:r>
              <a:rPr lang="en-US" altLang="ru-RU" sz="2400" baseline="30000" dirty="0"/>
              <a:t>0</a:t>
            </a:r>
            <a:r>
              <a:rPr lang="en-US" altLang="ru-RU" sz="2400" dirty="0"/>
              <a:t> + a</a:t>
            </a:r>
            <a:r>
              <a:rPr lang="en-US" altLang="ru-RU" sz="2400" baseline="-25000" dirty="0"/>
              <a:t>1</a:t>
            </a:r>
            <a:r>
              <a:rPr lang="en-US" altLang="ru-RU" sz="2400" dirty="0"/>
              <a:t>*16</a:t>
            </a:r>
            <a:r>
              <a:rPr lang="en-US" altLang="ru-RU" sz="2400" baseline="30000" dirty="0"/>
              <a:t>1</a:t>
            </a:r>
            <a:r>
              <a:rPr lang="en-US" altLang="ru-RU" sz="2400" dirty="0"/>
              <a:t> + a</a:t>
            </a:r>
            <a:r>
              <a:rPr lang="en-US" altLang="ru-RU" sz="2400" baseline="-25000" dirty="0"/>
              <a:t>2</a:t>
            </a:r>
            <a:r>
              <a:rPr lang="en-US" altLang="ru-RU" sz="2400" dirty="0"/>
              <a:t>16</a:t>
            </a:r>
            <a:r>
              <a:rPr lang="en-US" altLang="ru-RU" sz="2400" baseline="30000" dirty="0"/>
              <a:t>2</a:t>
            </a:r>
            <a:r>
              <a:rPr lang="en-US" altLang="ru-RU" sz="2400" dirty="0"/>
              <a:t> + a</a:t>
            </a:r>
            <a:r>
              <a:rPr lang="en-US" altLang="ru-RU" sz="2400" baseline="-25000" dirty="0"/>
              <a:t>3</a:t>
            </a:r>
            <a:r>
              <a:rPr lang="en-US" altLang="ru-RU" sz="2400" dirty="0"/>
              <a:t>*16</a:t>
            </a:r>
            <a:r>
              <a:rPr lang="en-US" altLang="ru-RU" sz="2400" baseline="30000" dirty="0"/>
              <a:t>3</a:t>
            </a:r>
            <a:r>
              <a:rPr lang="en-US" altLang="ru-RU" sz="2400" dirty="0"/>
              <a:t>  = </a:t>
            </a:r>
            <a:r>
              <a:rPr lang="en-US" altLang="ru-RU" sz="2400" b="1" dirty="0">
                <a:solidFill>
                  <a:srgbClr val="FF0000"/>
                </a:solidFill>
              </a:rPr>
              <a:t>41456</a:t>
            </a:r>
            <a:r>
              <a:rPr lang="en-US" altLang="ru-RU" sz="2400" dirty="0"/>
              <a:t>.</a:t>
            </a:r>
            <a:r>
              <a:rPr lang="ru-RU" altLang="ru-RU" sz="2400" dirty="0"/>
              <a:t> Или после подстановки: </a:t>
            </a:r>
          </a:p>
          <a:p>
            <a:pPr eaLnBrk="1" hangingPunct="1">
              <a:buNone/>
            </a:pPr>
            <a:r>
              <a:rPr lang="en-US" altLang="ru-RU" sz="2400" dirty="0"/>
              <a:t>N </a:t>
            </a:r>
            <a:r>
              <a:rPr lang="ru-RU" altLang="ru-RU" sz="2400" dirty="0"/>
              <a:t>= 0*1 + 15* 16 + 1 * 256 + 10*4096 , а по схеме Горнера:</a:t>
            </a:r>
          </a:p>
          <a:p>
            <a:pPr eaLnBrk="1" hangingPunct="1">
              <a:buNone/>
            </a:pPr>
            <a:r>
              <a:rPr lang="en-US" altLang="ru-RU" sz="2400" dirty="0"/>
              <a:t>N </a:t>
            </a:r>
            <a:r>
              <a:rPr lang="ru-RU" altLang="ru-RU" sz="2400" dirty="0"/>
              <a:t>= </a:t>
            </a:r>
            <a:r>
              <a:rPr lang="ru-RU" altLang="ru-RU" sz="2400" dirty="0">
                <a:solidFill>
                  <a:srgbClr val="FF0000"/>
                </a:solidFill>
              </a:rPr>
              <a:t>0</a:t>
            </a:r>
            <a:r>
              <a:rPr lang="ru-RU" altLang="ru-RU" sz="2400" dirty="0"/>
              <a:t> +16 *( </a:t>
            </a:r>
            <a:r>
              <a:rPr lang="ru-RU" altLang="ru-RU" sz="2400" dirty="0">
                <a:solidFill>
                  <a:srgbClr val="FF0000"/>
                </a:solidFill>
              </a:rPr>
              <a:t>15</a:t>
            </a:r>
            <a:r>
              <a:rPr lang="ru-RU" altLang="ru-RU" sz="2400" dirty="0"/>
              <a:t> +16* ( </a:t>
            </a:r>
            <a:r>
              <a:rPr lang="ru-RU" altLang="ru-RU" sz="2400" dirty="0">
                <a:solidFill>
                  <a:srgbClr val="FF0000"/>
                </a:solidFill>
              </a:rPr>
              <a:t>1</a:t>
            </a:r>
            <a:r>
              <a:rPr lang="ru-RU" altLang="ru-RU" sz="2400" dirty="0"/>
              <a:t> + 16( </a:t>
            </a:r>
            <a:r>
              <a:rPr lang="ru-RU" altLang="ru-RU" sz="2400" dirty="0">
                <a:solidFill>
                  <a:srgbClr val="FF0000"/>
                </a:solidFill>
              </a:rPr>
              <a:t>10</a:t>
            </a:r>
            <a:r>
              <a:rPr lang="ru-RU" altLang="ru-RU" sz="2400" dirty="0"/>
              <a:t>))) =</a:t>
            </a:r>
            <a:r>
              <a:rPr lang="en-US" altLang="ru-RU" sz="2400" dirty="0"/>
              <a:t> </a:t>
            </a:r>
            <a:r>
              <a:rPr lang="en-US" altLang="ru-RU" sz="2400" b="1" dirty="0">
                <a:solidFill>
                  <a:srgbClr val="FF0000"/>
                </a:solidFill>
              </a:rPr>
              <a:t>41456</a:t>
            </a:r>
            <a:r>
              <a:rPr lang="ru-RU" altLang="ru-RU" sz="2400" b="1" dirty="0">
                <a:solidFill>
                  <a:srgbClr val="FF0000"/>
                </a:solidFill>
              </a:rPr>
              <a:t> !!!</a:t>
            </a:r>
            <a:r>
              <a:rPr lang="ru-RU" altLang="ru-RU" sz="2400" dirty="0"/>
              <a:t>.</a:t>
            </a:r>
          </a:p>
          <a:p>
            <a:pPr eaLnBrk="1" hangingPunct="1">
              <a:buNone/>
            </a:pPr>
            <a:r>
              <a:rPr lang="ru-RU" altLang="ru-RU" sz="2400" dirty="0"/>
              <a:t>Умножение на 16 или его степень можно производить сдвигом числа</a:t>
            </a:r>
            <a:r>
              <a:rPr lang="en-US" altLang="ru-RU" sz="2400" dirty="0"/>
              <a:t> </a:t>
            </a:r>
            <a:r>
              <a:rPr lang="ru-RU" altLang="ru-RU" sz="2400" dirty="0"/>
              <a:t>или регистра на </a:t>
            </a:r>
            <a:r>
              <a:rPr lang="ru-RU" altLang="ru-RU" sz="2400" b="1" dirty="0">
                <a:solidFill>
                  <a:srgbClr val="FF0000"/>
                </a:solidFill>
              </a:rPr>
              <a:t>4 разряда</a:t>
            </a:r>
            <a:r>
              <a:rPr lang="ru-RU" altLang="ru-RU" sz="2400" dirty="0"/>
              <a:t> влево (</a:t>
            </a:r>
            <a:r>
              <a:rPr lang="en-US" altLang="ru-RU" sz="2400" dirty="0"/>
              <a:t>SHL </a:t>
            </a:r>
            <a:r>
              <a:rPr lang="ru-RU" altLang="ru-RU" sz="24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4229520390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2339752" y="0"/>
            <a:ext cx="5616624" cy="706438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dirty="0"/>
              <a:t>ЛР № 7 Пример 2</a:t>
            </a:r>
            <a:r>
              <a:rPr lang="en-US" altLang="ru-RU" dirty="0"/>
              <a:t> (</a:t>
            </a:r>
            <a:r>
              <a:rPr lang="ru-RU" altLang="ru-RU" dirty="0"/>
              <a:t>М</a:t>
            </a:r>
            <a:r>
              <a:rPr lang="en-US" altLang="ru-RU" dirty="0"/>
              <a:t>-&gt; D)</a:t>
            </a:r>
            <a:endParaRPr lang="ru-RU" alt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194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408712" y="548680"/>
            <a:ext cx="8615588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200" dirty="0"/>
              <a:t>Применение схемы Горнера для перевода из </a:t>
            </a:r>
            <a:r>
              <a:rPr lang="ru-RU" altLang="ru-RU" sz="2200" u="sng" dirty="0"/>
              <a:t>машинного</a:t>
            </a:r>
            <a:r>
              <a:rPr lang="ru-RU" altLang="ru-RU" sz="2200" dirty="0"/>
              <a:t> представления</a:t>
            </a:r>
            <a:r>
              <a:rPr lang="en-US" altLang="ru-RU" sz="2200" dirty="0"/>
              <a:t> </a:t>
            </a:r>
            <a:r>
              <a:rPr lang="ru-RU" altLang="ru-RU" sz="2200" dirty="0"/>
              <a:t>из </a:t>
            </a:r>
            <a:r>
              <a:rPr lang="ru-RU" altLang="ru-RU" sz="2200" u="sng" dirty="0"/>
              <a:t>десятичное</a:t>
            </a:r>
            <a:r>
              <a:rPr lang="ru-RU" altLang="ru-RU" sz="2200" dirty="0"/>
              <a:t>. Нужно учесть что число ограничено 5-ю десятичными разрядами (</a:t>
            </a:r>
            <a:r>
              <a:rPr lang="en-US" altLang="ru-RU" sz="2200" dirty="0"/>
              <a:t>&lt;= </a:t>
            </a:r>
            <a:r>
              <a:rPr lang="en-US" altLang="ru-RU" sz="2200" b="1" dirty="0">
                <a:solidFill>
                  <a:srgbClr val="FF0000"/>
                </a:solidFill>
              </a:rPr>
              <a:t>65535</a:t>
            </a:r>
            <a:r>
              <a:rPr lang="en-US" altLang="ru-RU" sz="2200" dirty="0"/>
              <a:t> =  2</a:t>
            </a:r>
            <a:r>
              <a:rPr lang="en-US" altLang="ru-RU" sz="2200" baseline="30000" dirty="0"/>
              <a:t>16 -1</a:t>
            </a:r>
            <a:r>
              <a:rPr lang="ru-RU" altLang="ru-RU" sz="2200" dirty="0"/>
              <a:t>)</a:t>
            </a:r>
          </a:p>
          <a:p>
            <a:pPr eaLnBrk="1" hangingPunct="1">
              <a:buNone/>
            </a:pPr>
            <a:r>
              <a:rPr lang="ru-RU" altLang="ru-RU" sz="2200" dirty="0"/>
              <a:t>Пусть в машинном представлении у нас  число = </a:t>
            </a:r>
            <a:r>
              <a:rPr lang="en-US" altLang="ru-RU" sz="2200" dirty="0"/>
              <a:t> </a:t>
            </a:r>
            <a:r>
              <a:rPr lang="en-US" altLang="ru-RU" sz="2200" b="1" dirty="0">
                <a:solidFill>
                  <a:srgbClr val="FF0000"/>
                </a:solidFill>
              </a:rPr>
              <a:t>41456</a:t>
            </a:r>
            <a:r>
              <a:rPr lang="ru-RU" altLang="ru-RU" sz="2200" dirty="0"/>
              <a:t>.</a:t>
            </a:r>
            <a:r>
              <a:rPr lang="en-US" altLang="ru-RU" sz="2200" dirty="0"/>
              <a:t> </a:t>
            </a:r>
            <a:endParaRPr lang="ru-RU" altLang="ru-RU" sz="2200" dirty="0"/>
          </a:p>
          <a:p>
            <a:pPr eaLnBrk="1" hangingPunct="1">
              <a:buNone/>
            </a:pPr>
            <a:r>
              <a:rPr lang="ru-RU" altLang="ru-RU" sz="2200" dirty="0"/>
              <a:t>Тогда по шагам получим </a:t>
            </a:r>
            <a:r>
              <a:rPr lang="ru-RU" altLang="ru-RU" sz="2200" u="sng" dirty="0"/>
              <a:t>десятичные</a:t>
            </a:r>
            <a:r>
              <a:rPr lang="ru-RU" altLang="ru-RU" sz="2200" dirty="0"/>
              <a:t> разряды начиная со старшего (см. </a:t>
            </a:r>
            <a:r>
              <a:rPr lang="ru-RU" altLang="ru-RU" sz="2200" dirty="0">
                <a:hlinkClick r:id="rId2" action="ppaction://hlinksldjump"/>
              </a:rPr>
              <a:t>Схема Горнера</a:t>
            </a:r>
            <a:r>
              <a:rPr lang="ru-RU" altLang="ru-RU" sz="2200" dirty="0"/>
              <a:t>)</a:t>
            </a:r>
            <a:r>
              <a:rPr lang="en-US" altLang="ru-RU" sz="2200" dirty="0"/>
              <a:t> (a</a:t>
            </a:r>
            <a:r>
              <a:rPr lang="en-US" altLang="ru-RU" sz="2200" baseline="-25000" dirty="0"/>
              <a:t>5</a:t>
            </a:r>
            <a:r>
              <a:rPr lang="en-US" altLang="ru-RU" sz="2200" dirty="0"/>
              <a:t> a</a:t>
            </a:r>
            <a:r>
              <a:rPr lang="en-US" altLang="ru-RU" sz="2200" baseline="-25000" dirty="0"/>
              <a:t>4</a:t>
            </a:r>
            <a:r>
              <a:rPr lang="en-US" altLang="ru-RU" sz="2200" dirty="0"/>
              <a:t> a</a:t>
            </a:r>
            <a:r>
              <a:rPr lang="en-US" altLang="ru-RU" sz="2200" baseline="-25000" dirty="0"/>
              <a:t>3</a:t>
            </a:r>
            <a:r>
              <a:rPr lang="en-US" altLang="ru-RU" sz="2200" dirty="0"/>
              <a:t> a</a:t>
            </a:r>
            <a:r>
              <a:rPr lang="en-US" altLang="ru-RU" sz="2200" baseline="-25000" dirty="0"/>
              <a:t>2</a:t>
            </a:r>
            <a:r>
              <a:rPr lang="en-US" altLang="ru-RU" sz="2200" dirty="0"/>
              <a:t> a</a:t>
            </a:r>
            <a:r>
              <a:rPr lang="en-US" altLang="ru-RU" sz="2200" baseline="-25000" dirty="0"/>
              <a:t>1</a:t>
            </a:r>
            <a:r>
              <a:rPr lang="en-US" altLang="ru-RU" sz="2200" dirty="0"/>
              <a:t>)</a:t>
            </a:r>
            <a:r>
              <a:rPr lang="ru-RU" altLang="ru-RU" sz="2200" dirty="0"/>
              <a:t>: </a:t>
            </a:r>
            <a:endParaRPr lang="en-US" altLang="ru-RU" sz="22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en-US" altLang="ru-RU" sz="2200" dirty="0"/>
              <a:t>a</a:t>
            </a:r>
            <a:r>
              <a:rPr lang="en-US" altLang="ru-RU" sz="2200" baseline="-25000" dirty="0"/>
              <a:t>5</a:t>
            </a:r>
            <a:r>
              <a:rPr lang="en-US" altLang="ru-RU" sz="2200" dirty="0"/>
              <a:t> = N</a:t>
            </a:r>
            <a:r>
              <a:rPr lang="ru-RU" altLang="ru-RU" sz="2200" dirty="0"/>
              <a:t> ÷</a:t>
            </a:r>
            <a:r>
              <a:rPr lang="en-US" altLang="ru-RU" sz="2200" dirty="0"/>
              <a:t> 10</a:t>
            </a:r>
            <a:r>
              <a:rPr lang="en-US" altLang="ru-RU" sz="2200" baseline="30000" dirty="0"/>
              <a:t>4</a:t>
            </a:r>
            <a:r>
              <a:rPr lang="en-US" altLang="ru-RU" sz="2200" dirty="0"/>
              <a:t> = </a:t>
            </a:r>
            <a:r>
              <a:rPr lang="en-US" altLang="ru-RU" sz="2200" b="1" dirty="0">
                <a:solidFill>
                  <a:srgbClr val="FF0000"/>
                </a:solidFill>
              </a:rPr>
              <a:t>4</a:t>
            </a:r>
            <a:r>
              <a:rPr lang="en-US" altLang="ru-RU" sz="2200" dirty="0"/>
              <a:t>1456 </a:t>
            </a:r>
            <a:r>
              <a:rPr lang="ru-RU" altLang="ru-RU" sz="2200" dirty="0"/>
              <a:t>÷</a:t>
            </a:r>
            <a:r>
              <a:rPr lang="en-US" altLang="ru-RU" sz="2200" dirty="0"/>
              <a:t> 10</a:t>
            </a:r>
            <a:r>
              <a:rPr lang="ru-RU" altLang="ru-RU" sz="2200" baseline="30000" dirty="0"/>
              <a:t>4</a:t>
            </a:r>
            <a:r>
              <a:rPr lang="ru-RU" altLang="ru-RU" sz="2200" dirty="0"/>
              <a:t> </a:t>
            </a:r>
            <a:r>
              <a:rPr lang="en-US" altLang="ru-RU" sz="2200" dirty="0"/>
              <a:t>, </a:t>
            </a:r>
            <a:r>
              <a:rPr lang="ru-RU" altLang="ru-RU" sz="2200" dirty="0"/>
              <a:t>получим </a:t>
            </a:r>
            <a:r>
              <a:rPr lang="en-US" altLang="ru-RU" sz="2200" dirty="0"/>
              <a:t>a</a:t>
            </a:r>
            <a:r>
              <a:rPr lang="en-US" altLang="ru-RU" sz="2200" baseline="-25000" dirty="0"/>
              <a:t>5</a:t>
            </a:r>
            <a:r>
              <a:rPr lang="ru-RU" altLang="ru-RU" sz="2200" dirty="0"/>
              <a:t> = </a:t>
            </a:r>
            <a:r>
              <a:rPr lang="ru-RU" altLang="ru-RU" sz="2200" b="1" dirty="0">
                <a:solidFill>
                  <a:srgbClr val="FF0000"/>
                </a:solidFill>
              </a:rPr>
              <a:t>4</a:t>
            </a:r>
            <a:r>
              <a:rPr lang="ru-RU" altLang="ru-RU" sz="2200" dirty="0"/>
              <a:t> , </a:t>
            </a:r>
            <a:r>
              <a:rPr lang="en-US" altLang="ru-RU" sz="2200" dirty="0"/>
              <a:t>b</a:t>
            </a:r>
            <a:r>
              <a:rPr lang="en-US" altLang="ru-RU" sz="2200" baseline="-25000" dirty="0"/>
              <a:t>5 </a:t>
            </a:r>
            <a:r>
              <a:rPr lang="ru-RU" altLang="ru-RU" sz="2200" dirty="0"/>
              <a:t>= </a:t>
            </a:r>
            <a:r>
              <a:rPr lang="en-US" altLang="ru-RU" sz="2200" b="1" dirty="0">
                <a:solidFill>
                  <a:srgbClr val="FF0000"/>
                </a:solidFill>
              </a:rPr>
              <a:t>1456</a:t>
            </a:r>
            <a:r>
              <a:rPr lang="ru-RU" altLang="ru-RU" sz="2200" b="1" dirty="0">
                <a:solidFill>
                  <a:srgbClr val="FF0000"/>
                </a:solidFill>
              </a:rPr>
              <a:t> (</a:t>
            </a:r>
            <a:r>
              <a:rPr lang="ru-RU" altLang="ru-RU" sz="2200" b="1" u="sng" dirty="0">
                <a:solidFill>
                  <a:srgbClr val="00B0F0"/>
                </a:solidFill>
              </a:rPr>
              <a:t>остаток</a:t>
            </a:r>
            <a:r>
              <a:rPr lang="ru-RU" altLang="ru-RU" sz="2200" b="1" dirty="0">
                <a:solidFill>
                  <a:srgbClr val="FF0000"/>
                </a:solidFill>
              </a:rPr>
              <a:t>)</a:t>
            </a:r>
            <a:endParaRPr lang="ru-RU" altLang="ru-RU" sz="22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en-US" altLang="ru-RU" sz="2200" dirty="0"/>
              <a:t>a</a:t>
            </a:r>
            <a:r>
              <a:rPr lang="en-US" altLang="ru-RU" sz="2200" baseline="-25000" dirty="0"/>
              <a:t>4</a:t>
            </a:r>
            <a:r>
              <a:rPr lang="en-US" altLang="ru-RU" sz="2200" dirty="0"/>
              <a:t> = b</a:t>
            </a:r>
            <a:r>
              <a:rPr lang="en-US" altLang="ru-RU" sz="2200" baseline="-25000" dirty="0"/>
              <a:t>5</a:t>
            </a:r>
            <a:r>
              <a:rPr lang="ru-RU" altLang="ru-RU" sz="2200" dirty="0"/>
              <a:t> ÷</a:t>
            </a:r>
            <a:r>
              <a:rPr lang="en-US" altLang="ru-RU" sz="2200" dirty="0"/>
              <a:t> 10</a:t>
            </a:r>
            <a:r>
              <a:rPr lang="en-US" altLang="ru-RU" sz="2200" baseline="30000" dirty="0"/>
              <a:t>3</a:t>
            </a:r>
            <a:r>
              <a:rPr lang="en-US" altLang="ru-RU" sz="2200" dirty="0"/>
              <a:t> = </a:t>
            </a:r>
            <a:r>
              <a:rPr lang="en-US" altLang="ru-RU" sz="2200" b="1" dirty="0">
                <a:solidFill>
                  <a:srgbClr val="FF0000"/>
                </a:solidFill>
              </a:rPr>
              <a:t>1</a:t>
            </a:r>
            <a:r>
              <a:rPr lang="en-US" altLang="ru-RU" sz="2200" dirty="0"/>
              <a:t>456 </a:t>
            </a:r>
            <a:r>
              <a:rPr lang="ru-RU" altLang="ru-RU" sz="2200" dirty="0"/>
              <a:t>÷</a:t>
            </a:r>
            <a:r>
              <a:rPr lang="en-US" altLang="ru-RU" sz="2200" dirty="0"/>
              <a:t> 10</a:t>
            </a:r>
            <a:r>
              <a:rPr lang="en-US" altLang="ru-RU" sz="2200" baseline="30000" dirty="0"/>
              <a:t>3</a:t>
            </a:r>
            <a:r>
              <a:rPr lang="ru-RU" altLang="ru-RU" sz="2200" dirty="0"/>
              <a:t> </a:t>
            </a:r>
            <a:r>
              <a:rPr lang="en-US" altLang="ru-RU" sz="2200" dirty="0"/>
              <a:t>, </a:t>
            </a:r>
            <a:r>
              <a:rPr lang="ru-RU" altLang="ru-RU" sz="2200" dirty="0"/>
              <a:t>получим </a:t>
            </a:r>
            <a:r>
              <a:rPr lang="en-US" altLang="ru-RU" sz="2200" dirty="0"/>
              <a:t>a</a:t>
            </a:r>
            <a:r>
              <a:rPr lang="en-US" altLang="ru-RU" sz="2200" baseline="-25000" dirty="0"/>
              <a:t>4</a:t>
            </a:r>
            <a:r>
              <a:rPr lang="ru-RU" altLang="ru-RU" sz="2200" dirty="0"/>
              <a:t> = </a:t>
            </a:r>
            <a:r>
              <a:rPr lang="en-US" altLang="ru-RU" sz="2200" b="1" dirty="0">
                <a:solidFill>
                  <a:srgbClr val="FF0000"/>
                </a:solidFill>
              </a:rPr>
              <a:t>1</a:t>
            </a:r>
            <a:r>
              <a:rPr lang="ru-RU" altLang="ru-RU" sz="2200" dirty="0"/>
              <a:t> , </a:t>
            </a:r>
            <a:r>
              <a:rPr lang="en-US" altLang="ru-RU" sz="2200" dirty="0"/>
              <a:t>b</a:t>
            </a:r>
            <a:r>
              <a:rPr lang="en-US" altLang="ru-RU" sz="2200" baseline="-25000" dirty="0"/>
              <a:t>4 </a:t>
            </a:r>
            <a:r>
              <a:rPr lang="ru-RU" altLang="ru-RU" sz="2200" dirty="0"/>
              <a:t>= </a:t>
            </a:r>
            <a:r>
              <a:rPr lang="en-US" altLang="ru-RU" sz="2200" b="1" dirty="0">
                <a:solidFill>
                  <a:srgbClr val="FF0000"/>
                </a:solidFill>
              </a:rPr>
              <a:t>456</a:t>
            </a:r>
            <a:r>
              <a:rPr lang="ru-RU" altLang="ru-RU" sz="2200" b="1" dirty="0">
                <a:solidFill>
                  <a:srgbClr val="FF0000"/>
                </a:solidFill>
              </a:rPr>
              <a:t> (</a:t>
            </a:r>
            <a:r>
              <a:rPr lang="ru-RU" altLang="ru-RU" sz="2200" b="1" u="sng" dirty="0">
                <a:solidFill>
                  <a:srgbClr val="00B0F0"/>
                </a:solidFill>
              </a:rPr>
              <a:t>остаток</a:t>
            </a:r>
            <a:r>
              <a:rPr lang="ru-RU" altLang="ru-RU" sz="2200" b="1" dirty="0">
                <a:solidFill>
                  <a:srgbClr val="FF0000"/>
                </a:solidFill>
              </a:rPr>
              <a:t>)</a:t>
            </a:r>
            <a:endParaRPr lang="en-US" altLang="ru-RU" sz="22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en-US" altLang="ru-RU" sz="2200" dirty="0"/>
              <a:t>a</a:t>
            </a:r>
            <a:r>
              <a:rPr lang="en-US" altLang="ru-RU" sz="2200" baseline="-25000" dirty="0"/>
              <a:t>3</a:t>
            </a:r>
            <a:r>
              <a:rPr lang="en-US" altLang="ru-RU" sz="2200" dirty="0"/>
              <a:t> = b</a:t>
            </a:r>
            <a:r>
              <a:rPr lang="en-US" altLang="ru-RU" sz="2200" baseline="-25000" dirty="0"/>
              <a:t>4</a:t>
            </a:r>
            <a:r>
              <a:rPr lang="ru-RU" altLang="ru-RU" sz="2200" dirty="0"/>
              <a:t> ÷</a:t>
            </a:r>
            <a:r>
              <a:rPr lang="en-US" altLang="ru-RU" sz="2200" dirty="0"/>
              <a:t> 10</a:t>
            </a:r>
            <a:r>
              <a:rPr lang="en-US" altLang="ru-RU" sz="2200" baseline="30000" dirty="0"/>
              <a:t>2</a:t>
            </a:r>
            <a:r>
              <a:rPr lang="en-US" altLang="ru-RU" sz="2200" dirty="0"/>
              <a:t> = </a:t>
            </a:r>
            <a:r>
              <a:rPr lang="en-US" altLang="ru-RU" sz="2200" b="1" dirty="0">
                <a:solidFill>
                  <a:srgbClr val="FF0000"/>
                </a:solidFill>
              </a:rPr>
              <a:t>4</a:t>
            </a:r>
            <a:r>
              <a:rPr lang="en-US" altLang="ru-RU" sz="2200" dirty="0"/>
              <a:t>56 </a:t>
            </a:r>
            <a:r>
              <a:rPr lang="ru-RU" altLang="ru-RU" sz="2200" dirty="0"/>
              <a:t>÷</a:t>
            </a:r>
            <a:r>
              <a:rPr lang="en-US" altLang="ru-RU" sz="2200" dirty="0"/>
              <a:t> 10</a:t>
            </a:r>
            <a:r>
              <a:rPr lang="en-US" altLang="ru-RU" sz="2200" baseline="30000" dirty="0"/>
              <a:t>2</a:t>
            </a:r>
            <a:r>
              <a:rPr lang="ru-RU" altLang="ru-RU" sz="2200" dirty="0"/>
              <a:t> </a:t>
            </a:r>
            <a:r>
              <a:rPr lang="en-US" altLang="ru-RU" sz="2200" dirty="0"/>
              <a:t>, </a:t>
            </a:r>
            <a:r>
              <a:rPr lang="ru-RU" altLang="ru-RU" sz="2200" dirty="0"/>
              <a:t>получим </a:t>
            </a:r>
            <a:r>
              <a:rPr lang="en-US" altLang="ru-RU" sz="2200" dirty="0"/>
              <a:t>a</a:t>
            </a:r>
            <a:r>
              <a:rPr lang="en-US" altLang="ru-RU" sz="2200" baseline="-25000" dirty="0"/>
              <a:t>3</a:t>
            </a:r>
            <a:r>
              <a:rPr lang="ru-RU" altLang="ru-RU" sz="2200" dirty="0"/>
              <a:t> = </a:t>
            </a:r>
            <a:r>
              <a:rPr lang="en-US" altLang="ru-RU" sz="2200" b="1" dirty="0">
                <a:solidFill>
                  <a:srgbClr val="FF0000"/>
                </a:solidFill>
              </a:rPr>
              <a:t>4</a:t>
            </a:r>
            <a:r>
              <a:rPr lang="ru-RU" altLang="ru-RU" sz="2200" dirty="0"/>
              <a:t> , </a:t>
            </a:r>
            <a:r>
              <a:rPr lang="en-US" altLang="ru-RU" sz="2200" dirty="0"/>
              <a:t>b</a:t>
            </a:r>
            <a:r>
              <a:rPr lang="en-US" altLang="ru-RU" sz="2200" baseline="-25000" dirty="0"/>
              <a:t>3 </a:t>
            </a:r>
            <a:r>
              <a:rPr lang="ru-RU" altLang="ru-RU" sz="2200" dirty="0"/>
              <a:t>= </a:t>
            </a:r>
            <a:r>
              <a:rPr lang="en-US" altLang="ru-RU" sz="2200" b="1" dirty="0">
                <a:solidFill>
                  <a:srgbClr val="FF0000"/>
                </a:solidFill>
              </a:rPr>
              <a:t>56</a:t>
            </a:r>
            <a:r>
              <a:rPr lang="ru-RU" altLang="ru-RU" sz="2200" b="1" dirty="0">
                <a:solidFill>
                  <a:srgbClr val="FF0000"/>
                </a:solidFill>
              </a:rPr>
              <a:t> (</a:t>
            </a:r>
            <a:r>
              <a:rPr lang="ru-RU" altLang="ru-RU" sz="2200" b="1" u="sng" dirty="0">
                <a:solidFill>
                  <a:srgbClr val="00B0F0"/>
                </a:solidFill>
              </a:rPr>
              <a:t>остаток</a:t>
            </a:r>
            <a:r>
              <a:rPr lang="ru-RU" altLang="ru-RU" sz="2200" b="1" dirty="0">
                <a:solidFill>
                  <a:srgbClr val="FF0000"/>
                </a:solidFill>
              </a:rPr>
              <a:t>)</a:t>
            </a:r>
            <a:endParaRPr lang="en-US" altLang="ru-RU" sz="2200" b="1" dirty="0">
              <a:solidFill>
                <a:srgbClr val="FF0000"/>
              </a:solidFill>
            </a:endParaRPr>
          </a:p>
          <a:p>
            <a:pPr marL="457200" indent="-457200" eaLnBrk="1" hangingPunct="1">
              <a:buFont typeface="+mj-lt"/>
              <a:buAutoNum type="arabicPeriod"/>
            </a:pPr>
            <a:r>
              <a:rPr lang="en-US" altLang="ru-RU" sz="2200" dirty="0"/>
              <a:t>a</a:t>
            </a:r>
            <a:r>
              <a:rPr lang="en-US" altLang="ru-RU" sz="2200" baseline="-25000" dirty="0"/>
              <a:t>3</a:t>
            </a:r>
            <a:r>
              <a:rPr lang="en-US" altLang="ru-RU" sz="2200" dirty="0"/>
              <a:t> = b</a:t>
            </a:r>
            <a:r>
              <a:rPr lang="en-US" altLang="ru-RU" sz="2200" baseline="-25000" dirty="0"/>
              <a:t>3</a:t>
            </a:r>
            <a:r>
              <a:rPr lang="ru-RU" altLang="ru-RU" sz="2200" dirty="0"/>
              <a:t> ÷</a:t>
            </a:r>
            <a:r>
              <a:rPr lang="en-US" altLang="ru-RU" sz="2200" dirty="0"/>
              <a:t> 10</a:t>
            </a:r>
            <a:r>
              <a:rPr lang="ru-RU" altLang="ru-RU" sz="2200" baseline="30000" dirty="0"/>
              <a:t>1</a:t>
            </a:r>
            <a:r>
              <a:rPr lang="en-US" altLang="ru-RU" sz="2200" dirty="0"/>
              <a:t> = </a:t>
            </a:r>
            <a:r>
              <a:rPr lang="en-US" altLang="ru-RU" sz="2200" b="1" dirty="0">
                <a:solidFill>
                  <a:srgbClr val="FF0000"/>
                </a:solidFill>
              </a:rPr>
              <a:t>5</a:t>
            </a:r>
            <a:r>
              <a:rPr lang="en-US" altLang="ru-RU" sz="2200" dirty="0"/>
              <a:t>6 </a:t>
            </a:r>
            <a:r>
              <a:rPr lang="ru-RU" altLang="ru-RU" sz="2200" dirty="0"/>
              <a:t>÷</a:t>
            </a:r>
            <a:r>
              <a:rPr lang="en-US" altLang="ru-RU" sz="2200" dirty="0"/>
              <a:t> 10</a:t>
            </a:r>
            <a:r>
              <a:rPr lang="ru-RU" altLang="ru-RU" sz="2200" baseline="30000" dirty="0"/>
              <a:t>1</a:t>
            </a:r>
            <a:r>
              <a:rPr lang="ru-RU" altLang="ru-RU" sz="2200" dirty="0"/>
              <a:t> </a:t>
            </a:r>
            <a:r>
              <a:rPr lang="en-US" altLang="ru-RU" sz="2200" dirty="0"/>
              <a:t>, </a:t>
            </a:r>
            <a:r>
              <a:rPr lang="ru-RU" altLang="ru-RU" sz="2200" dirty="0"/>
              <a:t>получим </a:t>
            </a:r>
            <a:r>
              <a:rPr lang="en-US" altLang="ru-RU" sz="2200" dirty="0"/>
              <a:t>a</a:t>
            </a:r>
            <a:r>
              <a:rPr lang="en-US" altLang="ru-RU" sz="2200" baseline="-25000" dirty="0"/>
              <a:t>2</a:t>
            </a:r>
            <a:r>
              <a:rPr lang="ru-RU" altLang="ru-RU" sz="2200" dirty="0"/>
              <a:t> = </a:t>
            </a:r>
            <a:r>
              <a:rPr lang="ru-RU" altLang="ru-RU" sz="2200" b="1" dirty="0">
                <a:solidFill>
                  <a:srgbClr val="FF0000"/>
                </a:solidFill>
              </a:rPr>
              <a:t>5</a:t>
            </a:r>
            <a:r>
              <a:rPr lang="ru-RU" altLang="ru-RU" sz="2200" dirty="0"/>
              <a:t> , </a:t>
            </a:r>
            <a:r>
              <a:rPr lang="en-US" altLang="ru-RU" sz="2200" dirty="0"/>
              <a:t>b</a:t>
            </a:r>
            <a:r>
              <a:rPr lang="en-US" altLang="ru-RU" sz="2200" baseline="-25000" dirty="0"/>
              <a:t>2 </a:t>
            </a:r>
            <a:r>
              <a:rPr lang="ru-RU" altLang="ru-RU" sz="2200" dirty="0"/>
              <a:t>= </a:t>
            </a:r>
            <a:r>
              <a:rPr lang="en-US" altLang="ru-RU" sz="2200" b="1" dirty="0">
                <a:solidFill>
                  <a:srgbClr val="FF0000"/>
                </a:solidFill>
              </a:rPr>
              <a:t>6</a:t>
            </a:r>
            <a:r>
              <a:rPr lang="ru-RU" altLang="ru-RU" sz="2200" b="1" dirty="0">
                <a:solidFill>
                  <a:srgbClr val="FF0000"/>
                </a:solidFill>
              </a:rPr>
              <a:t> (</a:t>
            </a:r>
            <a:r>
              <a:rPr lang="ru-RU" altLang="ru-RU" sz="2200" b="1" u="sng" dirty="0">
                <a:solidFill>
                  <a:srgbClr val="00B0F0"/>
                </a:solidFill>
              </a:rPr>
              <a:t>остаток</a:t>
            </a:r>
            <a:r>
              <a:rPr lang="ru-RU" altLang="ru-RU" sz="2200" b="1" dirty="0">
                <a:solidFill>
                  <a:srgbClr val="FF0000"/>
                </a:solidFill>
              </a:rPr>
              <a:t>)</a:t>
            </a:r>
            <a:endParaRPr lang="en-US" altLang="ru-RU" sz="2200" b="1" dirty="0">
              <a:solidFill>
                <a:srgbClr val="FF0000"/>
              </a:solidFill>
            </a:endParaRPr>
          </a:p>
          <a:p>
            <a:pPr marL="457200" indent="-457200" eaLnBrk="1" hangingPunct="1">
              <a:buFont typeface="+mj-lt"/>
              <a:buAutoNum type="arabicPeriod"/>
            </a:pPr>
            <a:r>
              <a:rPr lang="en-US" altLang="ru-RU" sz="2200" dirty="0"/>
              <a:t>a</a:t>
            </a:r>
            <a:r>
              <a:rPr lang="ru-RU" altLang="ru-RU" sz="2200" baseline="-25000" dirty="0"/>
              <a:t>1</a:t>
            </a:r>
            <a:r>
              <a:rPr lang="en-US" altLang="ru-RU" sz="2200" dirty="0"/>
              <a:t> = b</a:t>
            </a:r>
            <a:r>
              <a:rPr lang="en-US" altLang="ru-RU" sz="2200" baseline="-25000" dirty="0"/>
              <a:t>2</a:t>
            </a:r>
            <a:r>
              <a:rPr lang="ru-RU" altLang="ru-RU" sz="2200" dirty="0"/>
              <a:t> ÷</a:t>
            </a:r>
            <a:r>
              <a:rPr lang="en-US" altLang="ru-RU" sz="2200" dirty="0"/>
              <a:t> 10</a:t>
            </a:r>
            <a:r>
              <a:rPr lang="ru-RU" altLang="ru-RU" sz="2200" baseline="30000" dirty="0"/>
              <a:t>0</a:t>
            </a:r>
            <a:r>
              <a:rPr lang="en-US" altLang="ru-RU" sz="2200" dirty="0"/>
              <a:t> = </a:t>
            </a:r>
            <a:r>
              <a:rPr lang="en-US" altLang="ru-RU" sz="2200" b="1" dirty="0">
                <a:solidFill>
                  <a:srgbClr val="FF0000"/>
                </a:solidFill>
              </a:rPr>
              <a:t>6</a:t>
            </a:r>
            <a:r>
              <a:rPr lang="en-US" altLang="ru-RU" sz="2200" dirty="0"/>
              <a:t> </a:t>
            </a:r>
            <a:r>
              <a:rPr lang="ru-RU" altLang="ru-RU" sz="2200" dirty="0"/>
              <a:t>÷</a:t>
            </a:r>
            <a:r>
              <a:rPr lang="en-US" altLang="ru-RU" sz="2200" dirty="0"/>
              <a:t> 10</a:t>
            </a:r>
            <a:r>
              <a:rPr lang="ru-RU" altLang="ru-RU" sz="2200" baseline="30000" dirty="0"/>
              <a:t>0</a:t>
            </a:r>
            <a:r>
              <a:rPr lang="ru-RU" altLang="ru-RU" sz="2200" dirty="0"/>
              <a:t> </a:t>
            </a:r>
            <a:r>
              <a:rPr lang="en-US" altLang="ru-RU" sz="2200" dirty="0"/>
              <a:t>, </a:t>
            </a:r>
            <a:r>
              <a:rPr lang="ru-RU" altLang="ru-RU" sz="2200" dirty="0"/>
              <a:t>получим </a:t>
            </a:r>
            <a:r>
              <a:rPr lang="en-US" altLang="ru-RU" sz="2200" dirty="0"/>
              <a:t>a</a:t>
            </a:r>
            <a:r>
              <a:rPr lang="en-US" altLang="ru-RU" sz="2200" baseline="-25000" dirty="0"/>
              <a:t>1</a:t>
            </a:r>
            <a:r>
              <a:rPr lang="ru-RU" altLang="ru-RU" sz="2200" dirty="0"/>
              <a:t> = </a:t>
            </a:r>
            <a:r>
              <a:rPr lang="ru-RU" altLang="ru-RU" sz="2200" b="1" dirty="0">
                <a:solidFill>
                  <a:srgbClr val="FF0000"/>
                </a:solidFill>
              </a:rPr>
              <a:t>6</a:t>
            </a:r>
            <a:r>
              <a:rPr lang="ru-RU" altLang="ru-RU" sz="2200" dirty="0"/>
              <a:t> </a:t>
            </a:r>
            <a:r>
              <a:rPr lang="ru-RU" altLang="ru-RU" sz="2200" b="1" dirty="0">
                <a:solidFill>
                  <a:srgbClr val="FF0000"/>
                </a:solidFill>
              </a:rPr>
              <a:t>(</a:t>
            </a:r>
            <a:r>
              <a:rPr lang="ru-RU" altLang="ru-RU" sz="2200" b="1" u="sng" dirty="0">
                <a:solidFill>
                  <a:srgbClr val="00B0F0"/>
                </a:solidFill>
              </a:rPr>
              <a:t>остаток</a:t>
            </a:r>
            <a:r>
              <a:rPr lang="ru-RU" altLang="ru-RU" sz="2200" b="1" dirty="0">
                <a:solidFill>
                  <a:srgbClr val="FF0000"/>
                </a:solidFill>
              </a:rPr>
              <a:t>)</a:t>
            </a:r>
            <a:endParaRPr lang="en-US" altLang="ru-RU" sz="2200" b="1" dirty="0">
              <a:solidFill>
                <a:srgbClr val="FF0000"/>
              </a:solidFill>
            </a:endParaRP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dirty="0"/>
              <a:t>В ИТОГЕ ПОЛУЧИМ </a:t>
            </a:r>
            <a:r>
              <a:rPr lang="ru-RU" altLang="ru-RU" sz="2200" b="1" dirty="0">
                <a:solidFill>
                  <a:srgbClr val="FF0000"/>
                </a:solidFill>
              </a:rPr>
              <a:t>: </a:t>
            </a:r>
            <a:r>
              <a:rPr lang="en-US" altLang="ru-RU" sz="2200" b="1" dirty="0">
                <a:solidFill>
                  <a:srgbClr val="FF0000"/>
                </a:solidFill>
              </a:rPr>
              <a:t>41456</a:t>
            </a:r>
            <a:r>
              <a:rPr lang="ru-RU" altLang="ru-RU" sz="2200" b="1" baseline="-25000" dirty="0">
                <a:solidFill>
                  <a:srgbClr val="FF0000"/>
                </a:solidFill>
              </a:rPr>
              <a:t>10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200" dirty="0"/>
              <a:t>Каждую цифру нужно перевести в символьное представление (процедура </a:t>
            </a:r>
            <a:r>
              <a:rPr lang="en-US" altLang="ru-RU" sz="2200" dirty="0"/>
              <a:t>HEX</a:t>
            </a:r>
            <a:r>
              <a:rPr lang="ru-RU" altLang="ru-RU" sz="2200" dirty="0"/>
              <a:t>) и напечатать</a:t>
            </a:r>
            <a:endParaRPr lang="en-US" altLang="ru-RU" sz="2200" dirty="0"/>
          </a:p>
          <a:p>
            <a:pPr marL="457200" indent="-457200" eaLnBrk="1" hangingPunct="1">
              <a:buFont typeface="+mj-lt"/>
              <a:buAutoNum type="arabicPeriod"/>
            </a:pPr>
            <a:endParaRPr lang="ru-RU" altLang="ru-RU" sz="2200" dirty="0"/>
          </a:p>
          <a:p>
            <a:pPr marL="457200" indent="-457200" eaLnBrk="1" hangingPunct="1">
              <a:buFont typeface="+mj-lt"/>
              <a:buAutoNum type="arabicPeriod"/>
            </a:pPr>
            <a:endParaRPr lang="ru-RU" altLang="ru-RU" sz="2200" dirty="0"/>
          </a:p>
          <a:p>
            <a:pPr marL="457200" indent="-457200" eaLnBrk="1" hangingPunct="1">
              <a:buFont typeface="+mj-lt"/>
              <a:buAutoNum type="arabicPeriod"/>
            </a:pPr>
            <a:endParaRPr lang="ru-RU" altLang="ru-RU" sz="2200" dirty="0"/>
          </a:p>
          <a:p>
            <a:pPr marL="457200" indent="-457200" eaLnBrk="1" hangingPunct="1">
              <a:buFont typeface="+mj-lt"/>
              <a:buAutoNum type="arabicPeriod"/>
            </a:pPr>
            <a:endParaRPr lang="en-US" altLang="ru-RU" sz="2200" dirty="0"/>
          </a:p>
          <a:p>
            <a:pPr eaLnBrk="1" hangingPunct="1">
              <a:buNone/>
            </a:pPr>
            <a:endParaRPr lang="ru-RU" altLang="ru-RU" sz="2200" dirty="0"/>
          </a:p>
        </p:txBody>
      </p:sp>
    </p:spTree>
    <p:extLst>
      <p:ext uri="{BB962C8B-B14F-4D97-AF65-F5344CB8AC3E}">
        <p14:creationId xmlns:p14="http://schemas.microsoft.com/office/powerpoint/2010/main" val="1040935977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6624736" cy="706090"/>
          </a:xfrm>
        </p:spPr>
        <p:txBody>
          <a:bodyPr>
            <a:normAutofit/>
          </a:bodyPr>
          <a:lstStyle/>
          <a:p>
            <a:r>
              <a:rPr lang="en-US" sz="3200" dirty="0"/>
              <a:t>PSP</a:t>
            </a:r>
            <a:r>
              <a:rPr lang="ru-RU" sz="3200" dirty="0"/>
              <a:t> - </a:t>
            </a:r>
            <a:r>
              <a:rPr lang="en-US" sz="3200" b="1" dirty="0">
                <a:solidFill>
                  <a:srgbClr val="FF0000"/>
                </a:solidFill>
              </a:rPr>
              <a:t>P</a:t>
            </a:r>
            <a:r>
              <a:rPr lang="en-US" sz="3200" b="1" dirty="0"/>
              <a:t>rogram </a:t>
            </a:r>
            <a:r>
              <a:rPr lang="en-US" sz="3200" b="1" dirty="0">
                <a:solidFill>
                  <a:srgbClr val="FF0000"/>
                </a:solidFill>
              </a:rPr>
              <a:t>S</a:t>
            </a:r>
            <a:r>
              <a:rPr lang="en-US" sz="3200" b="1" dirty="0"/>
              <a:t>egment </a:t>
            </a:r>
            <a:r>
              <a:rPr lang="en-US" sz="3200" b="1" dirty="0">
                <a:solidFill>
                  <a:srgbClr val="FF0000"/>
                </a:solidFill>
              </a:rPr>
              <a:t>P</a:t>
            </a:r>
            <a:r>
              <a:rPr lang="en-US" sz="3200" b="1" dirty="0"/>
              <a:t>refix </a:t>
            </a:r>
            <a:endParaRPr lang="ru-RU" sz="3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4563" y="247601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195</a:t>
            </a:fld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107504" y="612726"/>
            <a:ext cx="9036496" cy="540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0000"/>
                </a:solidFill>
              </a:rPr>
              <a:t>PSP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/>
              <a:t>(</a:t>
            </a:r>
            <a:r>
              <a:rPr lang="en-US" sz="2000" b="1" dirty="0">
                <a:solidFill>
                  <a:srgbClr val="FF0000"/>
                </a:solidFill>
              </a:rPr>
              <a:t>P</a:t>
            </a:r>
            <a:r>
              <a:rPr lang="en-US" sz="2000" b="1" dirty="0"/>
              <a:t>rogram </a:t>
            </a:r>
            <a:r>
              <a:rPr lang="en-US" sz="2000" b="1" dirty="0">
                <a:solidFill>
                  <a:srgbClr val="FF0000"/>
                </a:solidFill>
              </a:rPr>
              <a:t>S</a:t>
            </a:r>
            <a:r>
              <a:rPr lang="en-US" sz="2000" b="1" dirty="0"/>
              <a:t>egment </a:t>
            </a:r>
            <a:r>
              <a:rPr lang="en-US" sz="2000" b="1" dirty="0">
                <a:solidFill>
                  <a:srgbClr val="FF0000"/>
                </a:solidFill>
              </a:rPr>
              <a:t>P</a:t>
            </a:r>
            <a:r>
              <a:rPr lang="en-US" sz="2000" b="1" dirty="0"/>
              <a:t>refix – </a:t>
            </a:r>
            <a:r>
              <a:rPr lang="ru-RU" sz="2000" dirty="0"/>
              <a:t>Префикс программного сегмента</a:t>
            </a:r>
            <a:r>
              <a:rPr lang="ru-RU" sz="2000" b="1" dirty="0"/>
              <a:t>)</a:t>
            </a:r>
            <a:r>
              <a:rPr lang="en-US" sz="2000" dirty="0"/>
              <a:t> – </a:t>
            </a:r>
            <a:r>
              <a:rPr lang="ru-RU" sz="2000" dirty="0"/>
              <a:t>Специальный </a:t>
            </a:r>
            <a:r>
              <a:rPr lang="ru-RU" sz="2000" u="sng" dirty="0">
                <a:hlinkClick r:id="rId2" action="ppaction://hlinksldjump"/>
              </a:rPr>
              <a:t>управляющий</a:t>
            </a:r>
            <a:r>
              <a:rPr lang="ru-RU" sz="2000" dirty="0">
                <a:hlinkClick r:id="rId2" action="ppaction://hlinksldjump"/>
              </a:rPr>
              <a:t> </a:t>
            </a:r>
            <a:r>
              <a:rPr lang="ru-RU" sz="2000" dirty="0"/>
              <a:t>блок</a:t>
            </a:r>
            <a:r>
              <a:rPr lang="en-US" sz="2000" dirty="0"/>
              <a:t> (</a:t>
            </a:r>
            <a:r>
              <a:rPr lang="ru-RU" sz="2000" dirty="0"/>
              <a:t>размером 256 байт</a:t>
            </a:r>
            <a:r>
              <a:rPr lang="en-US" sz="2000" dirty="0"/>
              <a:t>)</a:t>
            </a:r>
            <a:r>
              <a:rPr lang="ru-RU" sz="2000" dirty="0"/>
              <a:t>, который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/>
              <a:t>ОС создает для каждой запущенной </a:t>
            </a:r>
            <a:r>
              <a:rPr lang="ru-RU" sz="2000" u="sng" dirty="0"/>
              <a:t>задачи</a:t>
            </a:r>
            <a:r>
              <a:rPr lang="ru-RU" sz="2000" dirty="0"/>
              <a:t> (процесса и резидента - </a:t>
            </a:r>
            <a:r>
              <a:rPr lang="en-US" sz="2000" dirty="0"/>
              <a:t>TSR</a:t>
            </a:r>
            <a:r>
              <a:rPr lang="ru-RU" sz="2000" dirty="0"/>
              <a:t>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PSP – </a:t>
            </a:r>
            <a:r>
              <a:rPr lang="ru-RU" sz="2000" u="sng" dirty="0"/>
              <a:t>содержит</a:t>
            </a:r>
            <a:r>
              <a:rPr lang="ru-RU" sz="2000" dirty="0"/>
              <a:t> в частности (нам это нужно знать) </a:t>
            </a:r>
            <a:r>
              <a:rPr lang="ru-RU" sz="2000" u="sng" dirty="0"/>
              <a:t>данные</a:t>
            </a:r>
            <a:r>
              <a:rPr lang="ru-RU" sz="2000" dirty="0"/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/>
              <a:t>Область хранения </a:t>
            </a:r>
            <a:r>
              <a:rPr lang="ru-RU" sz="2000" u="sng" dirty="0"/>
              <a:t>параметров</a:t>
            </a:r>
            <a:r>
              <a:rPr lang="ru-RU" sz="2000" dirty="0"/>
              <a:t> КС (</a:t>
            </a:r>
            <a:r>
              <a:rPr lang="en-US" sz="2000" dirty="0"/>
              <a:t> </a:t>
            </a:r>
            <a:r>
              <a:rPr lang="ru-RU" sz="2000" dirty="0"/>
              <a:t>размером 128 байт) – по </a:t>
            </a:r>
            <a:r>
              <a:rPr lang="ru-RU" sz="2000" u="sng" dirty="0"/>
              <a:t>адресу</a:t>
            </a:r>
            <a:r>
              <a:rPr lang="ru-RU" sz="2000" dirty="0"/>
              <a:t> </a:t>
            </a:r>
            <a:r>
              <a:rPr lang="ru-RU" sz="2000" b="1" dirty="0">
                <a:solidFill>
                  <a:srgbClr val="FF0000"/>
                </a:solidFill>
              </a:rPr>
              <a:t>081</a:t>
            </a:r>
            <a:r>
              <a:rPr lang="en-US" sz="2000" b="1" dirty="0">
                <a:solidFill>
                  <a:srgbClr val="FF0000"/>
                </a:solidFill>
              </a:rPr>
              <a:t>H</a:t>
            </a:r>
            <a:r>
              <a:rPr lang="en-US" sz="2000" dirty="0"/>
              <a:t> </a:t>
            </a:r>
            <a:r>
              <a:rPr lang="ru-RU" sz="2000" dirty="0"/>
              <a:t>в </a:t>
            </a:r>
            <a:r>
              <a:rPr lang="en-US" sz="2000" b="1" dirty="0"/>
              <a:t>PSP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/>
              <a:t>Поле </a:t>
            </a:r>
            <a:r>
              <a:rPr lang="ru-RU" sz="2000" u="sng" dirty="0"/>
              <a:t>количества</a:t>
            </a:r>
            <a:r>
              <a:rPr lang="ru-RU" sz="2000" dirty="0"/>
              <a:t> актуальных символов параметров </a:t>
            </a:r>
            <a:r>
              <a:rPr lang="ru-RU" sz="2000" dirty="0">
                <a:hlinkClick r:id="rId3" action="ppaction://hlinksldjump"/>
              </a:rPr>
              <a:t>КС </a:t>
            </a:r>
            <a:r>
              <a:rPr lang="ru-RU" sz="2000" dirty="0"/>
              <a:t>при текущем запуске  программы. По адресу </a:t>
            </a:r>
            <a:r>
              <a:rPr lang="ru-RU" sz="2000" b="1" dirty="0">
                <a:solidFill>
                  <a:srgbClr val="FF0000"/>
                </a:solidFill>
              </a:rPr>
              <a:t>080</a:t>
            </a:r>
            <a:r>
              <a:rPr lang="en-US" sz="2000" b="1" dirty="0">
                <a:solidFill>
                  <a:srgbClr val="FF0000"/>
                </a:solidFill>
              </a:rPr>
              <a:t>H</a:t>
            </a:r>
            <a:r>
              <a:rPr lang="en-US" sz="2000" dirty="0"/>
              <a:t> </a:t>
            </a:r>
            <a:r>
              <a:rPr lang="ru-RU" sz="2000" dirty="0"/>
              <a:t>в </a:t>
            </a:r>
            <a:r>
              <a:rPr lang="en-US" sz="2000" b="1" dirty="0"/>
              <a:t>PSP</a:t>
            </a:r>
            <a:r>
              <a:rPr lang="ru-RU" sz="2000" b="1" dirty="0"/>
              <a:t> </a:t>
            </a:r>
            <a:r>
              <a:rPr lang="ru-RU" sz="2000" dirty="0"/>
              <a:t>(1 байт)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/>
              <a:t>Адрес блока</a:t>
            </a:r>
            <a:r>
              <a:rPr lang="en-US" sz="2000" dirty="0"/>
              <a:t> (</a:t>
            </a:r>
            <a:r>
              <a:rPr lang="ru-RU" sz="2000" dirty="0"/>
              <a:t>сегмента</a:t>
            </a:r>
            <a:r>
              <a:rPr lang="en-US" sz="2000" dirty="0"/>
              <a:t>)</a:t>
            </a:r>
            <a:r>
              <a:rPr lang="ru-RU" sz="2000" dirty="0"/>
              <a:t> </a:t>
            </a:r>
            <a:r>
              <a:rPr lang="ru-RU" sz="2000" u="sng" dirty="0"/>
              <a:t>переменных окружения</a:t>
            </a:r>
            <a:r>
              <a:rPr lang="ru-RU" sz="2000" dirty="0"/>
              <a:t> (это переменные, которые применяются в </a:t>
            </a:r>
            <a:r>
              <a:rPr lang="ru-RU" sz="2000" dirty="0">
                <a:hlinkClick r:id="rId4" action="ppaction://hlinksldjump"/>
              </a:rPr>
              <a:t>КФ</a:t>
            </a:r>
            <a:r>
              <a:rPr lang="ru-RU" sz="2000" dirty="0"/>
              <a:t> и сохраняются в ОС для использования и дублируются для каждой новой задачи) - (</a:t>
            </a:r>
            <a:r>
              <a:rPr lang="en-US" sz="2000" b="1" dirty="0"/>
              <a:t>environment</a:t>
            </a:r>
            <a:r>
              <a:rPr lang="ru-RU" sz="2000" dirty="0"/>
              <a:t>) процесса</a:t>
            </a:r>
            <a:r>
              <a:rPr lang="en-US" sz="2000" dirty="0"/>
              <a:t> </a:t>
            </a:r>
            <a:r>
              <a:rPr lang="ru-RU" sz="2000" dirty="0"/>
              <a:t>по </a:t>
            </a:r>
            <a:r>
              <a:rPr lang="ru-RU" sz="2000" u="sng" dirty="0"/>
              <a:t>адресу</a:t>
            </a:r>
            <a:r>
              <a:rPr lang="ru-RU" sz="2000" dirty="0"/>
              <a:t> </a:t>
            </a:r>
            <a:r>
              <a:rPr lang="en-US" sz="2000" dirty="0"/>
              <a:t>2CH </a:t>
            </a:r>
            <a:r>
              <a:rPr lang="ru-RU" sz="2000" dirty="0"/>
              <a:t>в </a:t>
            </a:r>
            <a:r>
              <a:rPr lang="en-US" sz="2000" b="1" dirty="0"/>
              <a:t>PSP </a:t>
            </a:r>
            <a:endParaRPr lang="ru-RU" sz="2000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/>
              <a:t>Сегментные регистры </a:t>
            </a:r>
            <a:r>
              <a:rPr lang="en-US" sz="2000" b="1" dirty="0"/>
              <a:t>ES </a:t>
            </a:r>
            <a:r>
              <a:rPr lang="ru-RU" sz="2000" b="1" dirty="0"/>
              <a:t>и</a:t>
            </a:r>
            <a:r>
              <a:rPr lang="en-US" sz="2000" b="1" dirty="0"/>
              <a:t> DS </a:t>
            </a:r>
            <a:r>
              <a:rPr lang="ru-RU" sz="2000" dirty="0"/>
              <a:t>после запуска программы содержат </a:t>
            </a:r>
            <a:r>
              <a:rPr lang="ru-RU" sz="2000" u="sng" dirty="0"/>
              <a:t>адрес</a:t>
            </a:r>
            <a:r>
              <a:rPr lang="ru-RU" sz="2000" dirty="0"/>
              <a:t> </a:t>
            </a:r>
            <a:r>
              <a:rPr lang="en-US" sz="2000" dirty="0"/>
              <a:t>PSP</a:t>
            </a:r>
            <a:r>
              <a:rPr lang="ru-RU" sz="2000" dirty="0"/>
              <a:t>.</a:t>
            </a:r>
            <a:endParaRPr lang="en-US" sz="2000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/>
              <a:t>Адрес </a:t>
            </a:r>
            <a:r>
              <a:rPr lang="en-US" sz="2000" dirty="0"/>
              <a:t>PSP </a:t>
            </a:r>
            <a:r>
              <a:rPr lang="ru-RU" sz="2000" dirty="0"/>
              <a:t>можно получить также с помощью функции </a:t>
            </a:r>
            <a:r>
              <a:rPr lang="ru-RU" sz="2000" b="1" dirty="0">
                <a:solidFill>
                  <a:srgbClr val="FF0000"/>
                </a:solidFill>
              </a:rPr>
              <a:t>0051</a:t>
            </a:r>
            <a:r>
              <a:rPr lang="en-US" sz="2000" b="1" dirty="0">
                <a:solidFill>
                  <a:srgbClr val="FF0000"/>
                </a:solidFill>
              </a:rPr>
              <a:t>H</a:t>
            </a:r>
            <a:r>
              <a:rPr lang="en-US" sz="2000" dirty="0"/>
              <a:t> </a:t>
            </a:r>
            <a:r>
              <a:rPr lang="ru-RU" sz="2000" dirty="0"/>
              <a:t>для прерывания </a:t>
            </a:r>
            <a:r>
              <a:rPr lang="en-US" sz="2000" dirty="0"/>
              <a:t>DOS (</a:t>
            </a:r>
            <a:r>
              <a:rPr lang="en-US" sz="2000" b="1" dirty="0">
                <a:solidFill>
                  <a:srgbClr val="FF0000"/>
                </a:solidFill>
              </a:rPr>
              <a:t>021H</a:t>
            </a:r>
            <a:r>
              <a:rPr lang="en-US" sz="2000" dirty="0"/>
              <a:t>)</a:t>
            </a:r>
            <a:r>
              <a:rPr lang="ru-RU" sz="2000" dirty="0"/>
              <a:t> – в регистре </a:t>
            </a:r>
            <a:r>
              <a:rPr lang="en-US" sz="2000" b="1" dirty="0">
                <a:solidFill>
                  <a:srgbClr val="FF0000"/>
                </a:solidFill>
              </a:rPr>
              <a:t>BX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altLang="ru-RU" sz="2000" dirty="0"/>
              <a:t>Для программ типа </a:t>
            </a:r>
            <a:r>
              <a:rPr lang="ru-RU" altLang="ru-RU" sz="2000" b="1" dirty="0"/>
              <a:t>*.</a:t>
            </a:r>
            <a:r>
              <a:rPr lang="en-US" altLang="ru-RU" sz="2000" b="1" dirty="0"/>
              <a:t>COM</a:t>
            </a:r>
            <a:r>
              <a:rPr lang="en-US" altLang="ru-RU" sz="2000" dirty="0"/>
              <a:t> </a:t>
            </a:r>
            <a:r>
              <a:rPr lang="ru-RU" altLang="ru-RU" sz="2000" dirty="0"/>
              <a:t>блок </a:t>
            </a:r>
            <a:r>
              <a:rPr lang="en-US" altLang="ru-RU" sz="2000" dirty="0"/>
              <a:t>PSP</a:t>
            </a:r>
            <a:r>
              <a:rPr lang="ru-RU" altLang="ru-RU" sz="2000" dirty="0"/>
              <a:t> пристраивается в </a:t>
            </a:r>
            <a:r>
              <a:rPr lang="ru-RU" altLang="ru-RU" sz="2000" u="sng" dirty="0"/>
              <a:t>начало</a:t>
            </a:r>
            <a:r>
              <a:rPr lang="ru-RU" altLang="ru-RU" sz="2000" dirty="0"/>
              <a:t> программы (</a:t>
            </a:r>
            <a:r>
              <a:rPr lang="en-US" altLang="ru-RU" sz="2000" dirty="0"/>
              <a:t>ORG 100H</a:t>
            </a:r>
            <a:r>
              <a:rPr lang="ru-RU" altLang="ru-RU" sz="2000" dirty="0"/>
              <a:t>) и автоматически заполняется</a:t>
            </a:r>
            <a:r>
              <a:rPr lang="en-US" altLang="ru-RU" sz="2000" dirty="0"/>
              <a:t>  (</a:t>
            </a:r>
            <a:r>
              <a:rPr lang="ru-RU" altLang="ru-RU" sz="2000" dirty="0"/>
              <a:t>сравнение </a:t>
            </a:r>
            <a:r>
              <a:rPr lang="ru-RU" altLang="ru-RU" sz="2000" dirty="0">
                <a:hlinkClick r:id="rId5" action="ppaction://hlinksldjump"/>
              </a:rPr>
              <a:t>СОМ и ЕХЕ</a:t>
            </a:r>
            <a:r>
              <a:rPr lang="ru-RU" altLang="ru-RU" sz="2000" dirty="0"/>
              <a:t>!</a:t>
            </a:r>
            <a:r>
              <a:rPr lang="en-US" altLang="ru-RU" sz="2000" dirty="0"/>
              <a:t>)</a:t>
            </a:r>
            <a:r>
              <a:rPr lang="ru-RU" altLang="ru-RU" sz="2000" dirty="0"/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altLang="ru-RU" sz="2000" dirty="0"/>
              <a:t>Для программ типа *.</a:t>
            </a:r>
            <a:r>
              <a:rPr lang="en-US" altLang="ru-RU" sz="2000" b="1" dirty="0"/>
              <a:t>EXE</a:t>
            </a:r>
            <a:r>
              <a:rPr lang="en-US" altLang="ru-RU" sz="2000" dirty="0"/>
              <a:t>  </a:t>
            </a:r>
            <a:r>
              <a:rPr lang="ru-RU" altLang="ru-RU" sz="2000" dirty="0"/>
              <a:t>блок </a:t>
            </a:r>
            <a:r>
              <a:rPr lang="en-US" altLang="ru-RU" sz="2000" dirty="0"/>
              <a:t>PSP </a:t>
            </a:r>
            <a:r>
              <a:rPr lang="ru-RU" altLang="ru-RU" sz="2000" dirty="0"/>
              <a:t>выделяется отдельно в памяти (51</a:t>
            </a:r>
            <a:r>
              <a:rPr lang="en-US" altLang="ru-RU" sz="2000" dirty="0"/>
              <a:t>H – 21H</a:t>
            </a:r>
            <a:r>
              <a:rPr lang="ru-RU" altLang="ru-RU" sz="2000" dirty="0"/>
              <a:t>)</a:t>
            </a:r>
            <a:endParaRPr lang="en-US" altLang="ru-RU" sz="2000" dirty="0"/>
          </a:p>
        </p:txBody>
      </p:sp>
    </p:spTree>
    <p:extLst>
      <p:ext uri="{BB962C8B-B14F-4D97-AF65-F5344CB8AC3E}">
        <p14:creationId xmlns:p14="http://schemas.microsoft.com/office/powerpoint/2010/main" val="3810474498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1382"/>
            <a:ext cx="4464496" cy="527298"/>
          </a:xfrm>
        </p:spPr>
        <p:txBody>
          <a:bodyPr>
            <a:normAutofit fontScale="90000"/>
          </a:bodyPr>
          <a:lstStyle/>
          <a:p>
            <a:r>
              <a:rPr lang="en-US" dirty="0"/>
              <a:t>COM </a:t>
            </a:r>
            <a:r>
              <a:rPr lang="ru-RU" dirty="0"/>
              <a:t>и </a:t>
            </a:r>
            <a:r>
              <a:rPr lang="en-US" dirty="0"/>
              <a:t>EXE </a:t>
            </a:r>
            <a:r>
              <a:rPr lang="ru-RU" dirty="0"/>
              <a:t>Программы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88640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196</a:t>
            </a:fld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107504" y="467568"/>
            <a:ext cx="9036496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000" dirty="0"/>
              <a:t>*.</a:t>
            </a:r>
            <a:r>
              <a:rPr lang="en-US" altLang="ru-RU" sz="2000" dirty="0">
                <a:solidFill>
                  <a:srgbClr val="FF0000"/>
                </a:solidFill>
                <a:hlinkClick r:id="rId2" action="ppaction://hlinksldjump"/>
              </a:rPr>
              <a:t>COM</a:t>
            </a:r>
            <a:r>
              <a:rPr lang="ru-RU" altLang="ru-RU" sz="2000" dirty="0">
                <a:solidFill>
                  <a:srgbClr val="FF0000"/>
                </a:solidFill>
                <a:hlinkClick r:id="rId2" action="ppaction://hlinksldjump"/>
              </a:rPr>
              <a:t> </a:t>
            </a:r>
            <a:r>
              <a:rPr lang="ru-RU" altLang="ru-RU" sz="2000" dirty="0"/>
              <a:t>– программы имеют следующие особенности, по сравнению с *.</a:t>
            </a:r>
            <a:r>
              <a:rPr lang="en-US" altLang="ru-RU" sz="2000" dirty="0"/>
              <a:t>EXE</a:t>
            </a:r>
            <a:r>
              <a:rPr lang="ru-RU" altLang="ru-RU" sz="2000" dirty="0"/>
              <a:t> :</a:t>
            </a:r>
            <a:endParaRPr lang="en-US" altLang="ru-RU" sz="2000" dirty="0"/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000" u="sng" dirty="0"/>
              <a:t>Отладчик</a:t>
            </a:r>
            <a:r>
              <a:rPr lang="ru-RU" altLang="ru-RU" sz="2000" dirty="0"/>
              <a:t> не применим для *.</a:t>
            </a:r>
            <a:r>
              <a:rPr lang="en-US" altLang="ru-RU" sz="2000" dirty="0"/>
              <a:t>com </a:t>
            </a:r>
            <a:r>
              <a:rPr lang="ru-RU" altLang="ru-RU" sz="2000" dirty="0"/>
              <a:t>программ.</a:t>
            </a:r>
          </a:p>
          <a:p>
            <a:pPr marL="457200" indent="-457200" eaLnBrk="1" hangingPunct="1">
              <a:buFont typeface="Wingdings" panose="05000000000000000000" pitchFamily="2" charset="2"/>
              <a:buChar char="ü"/>
            </a:pPr>
            <a:r>
              <a:rPr lang="ru-RU" altLang="ru-RU" sz="2000" dirty="0"/>
              <a:t>Максимальный размер – 6</a:t>
            </a:r>
            <a:r>
              <a:rPr lang="en-US" altLang="ru-RU" sz="2000" dirty="0"/>
              <a:t>4</a:t>
            </a:r>
            <a:r>
              <a:rPr lang="ru-RU" altLang="ru-RU" sz="2000" dirty="0"/>
              <a:t> Кб (в</a:t>
            </a:r>
            <a:r>
              <a:rPr lang="en-US" altLang="ru-RU" sz="2000" dirty="0"/>
              <a:t> </a:t>
            </a:r>
            <a:r>
              <a:rPr lang="en-US" altLang="ru-RU" sz="2000" dirty="0">
                <a:solidFill>
                  <a:srgbClr val="FF0000"/>
                </a:solidFill>
                <a:hlinkClick r:id="rId3" action="ppaction://hlinksldjump"/>
              </a:rPr>
              <a:t>EXE</a:t>
            </a:r>
            <a:r>
              <a:rPr lang="en-US" altLang="ru-RU" sz="2000" dirty="0">
                <a:hlinkClick r:id="rId3" action="ppaction://hlinksldjump"/>
              </a:rPr>
              <a:t> </a:t>
            </a:r>
            <a:r>
              <a:rPr lang="ru-RU" altLang="ru-RU" sz="2000" dirty="0"/>
              <a:t>– до 1Мб). </a:t>
            </a:r>
            <a:r>
              <a:rPr lang="en-US" altLang="ru-RU" sz="2000" b="1" dirty="0">
                <a:solidFill>
                  <a:srgbClr val="FF0000"/>
                </a:solidFill>
              </a:rPr>
              <a:t>ES</a:t>
            </a:r>
            <a:r>
              <a:rPr lang="en-US" altLang="ru-RU" sz="2000" dirty="0"/>
              <a:t> – </a:t>
            </a:r>
            <a:r>
              <a:rPr lang="ru-RU" altLang="ru-RU" sz="2000" dirty="0"/>
              <a:t>адрес </a:t>
            </a:r>
            <a:r>
              <a:rPr lang="en-US" altLang="ru-RU" sz="2000" b="1" dirty="0">
                <a:solidFill>
                  <a:srgbClr val="FF0000"/>
                </a:solidFill>
              </a:rPr>
              <a:t>PSP!!!</a:t>
            </a:r>
            <a:endParaRPr lang="ru-RU" altLang="ru-RU" sz="2000" b="1" dirty="0">
              <a:solidFill>
                <a:srgbClr val="FF0000"/>
              </a:solidFill>
            </a:endParaRPr>
          </a:p>
          <a:p>
            <a:pPr marL="457200" indent="-457200" eaLnBrk="1" hangingPunct="1">
              <a:buFont typeface="Wingdings" panose="05000000000000000000" pitchFamily="2" charset="2"/>
              <a:buChar char="ü"/>
            </a:pPr>
            <a:r>
              <a:rPr lang="ru-RU" altLang="ru-RU" sz="2000" dirty="0">
                <a:hlinkClick r:id="rId4" action="ppaction://hlinksldjump"/>
              </a:rPr>
              <a:t>Блок </a:t>
            </a:r>
            <a:r>
              <a:rPr lang="en-US" altLang="ru-RU" sz="2000" dirty="0">
                <a:hlinkClick r:id="rId4" action="ppaction://hlinksldjump"/>
              </a:rPr>
              <a:t>PSP</a:t>
            </a:r>
            <a:r>
              <a:rPr lang="ru-RU" altLang="ru-RU" sz="2000" dirty="0">
                <a:hlinkClick r:id="rId4" action="ppaction://hlinksldjump"/>
              </a:rPr>
              <a:t> </a:t>
            </a:r>
            <a:r>
              <a:rPr lang="ru-RU" altLang="ru-RU" sz="2000" dirty="0"/>
              <a:t>размещается в начале программы (</a:t>
            </a:r>
            <a:r>
              <a:rPr lang="en-US" altLang="ru-RU" sz="2000" dirty="0"/>
              <a:t>ORG 100H</a:t>
            </a:r>
            <a:r>
              <a:rPr lang="ru-RU" altLang="ru-RU" sz="2000" dirty="0"/>
              <a:t>)</a:t>
            </a:r>
            <a:endParaRPr lang="en-US" altLang="ru-RU" sz="2000" dirty="0"/>
          </a:p>
          <a:p>
            <a:pPr marL="457200" indent="-457200" eaLnBrk="1" hangingPunct="1">
              <a:buFont typeface="Wingdings" panose="05000000000000000000" pitchFamily="2" charset="2"/>
              <a:buChar char="ü"/>
            </a:pPr>
            <a:r>
              <a:rPr lang="ru-RU" altLang="ru-RU" sz="2000" dirty="0"/>
              <a:t>Все </a:t>
            </a:r>
            <a:r>
              <a:rPr lang="ru-RU" altLang="ru-RU" sz="2000" dirty="0">
                <a:hlinkClick r:id="rId5" action="ppaction://hlinksldjump"/>
              </a:rPr>
              <a:t>сегменты </a:t>
            </a:r>
            <a:r>
              <a:rPr lang="ru-RU" altLang="ru-RU" sz="2000" dirty="0"/>
              <a:t>в СОМ </a:t>
            </a:r>
            <a:r>
              <a:rPr lang="ru-RU" altLang="ru-RU" sz="2000" dirty="0">
                <a:hlinkClick r:id="rId6" action="ppaction://hlinksldjump"/>
              </a:rPr>
              <a:t>совпадают </a:t>
            </a:r>
            <a:r>
              <a:rPr lang="ru-RU" altLang="ru-RU" sz="2000" dirty="0"/>
              <a:t>(данных, команд и стека)</a:t>
            </a:r>
          </a:p>
          <a:p>
            <a:pPr marL="457200" indent="-457200" eaLnBrk="1" hangingPunct="1">
              <a:buFont typeface="Wingdings" panose="05000000000000000000" pitchFamily="2" charset="2"/>
              <a:buChar char="ü"/>
            </a:pPr>
            <a:r>
              <a:rPr lang="ru-RU" altLang="ru-RU" sz="2000" u="sng" dirty="0"/>
              <a:t>Точкой входа </a:t>
            </a:r>
            <a:r>
              <a:rPr lang="ru-RU" altLang="ru-RU" sz="2000" dirty="0"/>
              <a:t>является первый байт после </a:t>
            </a:r>
            <a:r>
              <a:rPr lang="en-US" altLang="ru-RU" sz="2000" dirty="0">
                <a:hlinkClick r:id="rId4" action="ppaction://hlinksldjump"/>
              </a:rPr>
              <a:t>PSP</a:t>
            </a:r>
            <a:r>
              <a:rPr lang="ru-RU" altLang="ru-RU" sz="2000" dirty="0">
                <a:hlinkClick r:id="rId4" action="ppaction://hlinksldjump"/>
              </a:rPr>
              <a:t> </a:t>
            </a:r>
            <a:r>
              <a:rPr lang="ru-RU" altLang="ru-RU" sz="2000" dirty="0"/>
              <a:t>(для </a:t>
            </a:r>
            <a:r>
              <a:rPr lang="en-US" altLang="ru-RU" sz="2000" dirty="0"/>
              <a:t>EXE -&gt; </a:t>
            </a:r>
            <a:r>
              <a:rPr lang="ru-RU" altLang="ru-RU" sz="2000" dirty="0"/>
              <a:t>в директива </a:t>
            </a:r>
            <a:r>
              <a:rPr lang="en-US" altLang="ru-RU" sz="2000" dirty="0"/>
              <a:t>END</a:t>
            </a:r>
            <a:r>
              <a:rPr lang="ru-RU" altLang="ru-RU" sz="2000" dirty="0"/>
              <a:t>)</a:t>
            </a:r>
            <a:r>
              <a:rPr lang="en-US" altLang="ru-RU" sz="2000" dirty="0"/>
              <a:t>.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000" dirty="0"/>
              <a:t>Компоновка </a:t>
            </a:r>
            <a:r>
              <a:rPr lang="en-US" altLang="ru-RU" sz="2000" dirty="0"/>
              <a:t>COM </a:t>
            </a:r>
            <a:r>
              <a:rPr lang="ru-RU" altLang="ru-RU" sz="2000" dirty="0"/>
              <a:t>программы должна (</a:t>
            </a:r>
            <a:r>
              <a:rPr lang="en-US" altLang="ru-RU" sz="2000" dirty="0"/>
              <a:t>tlink.exe</a:t>
            </a:r>
            <a:r>
              <a:rPr lang="ru-RU" altLang="ru-RU" sz="2000" dirty="0"/>
              <a:t>) выполнятся с опцией </a:t>
            </a:r>
            <a:r>
              <a:rPr lang="en-US" altLang="ru-RU" sz="2000" dirty="0"/>
              <a:t>“</a:t>
            </a:r>
            <a:r>
              <a:rPr lang="en-US" altLang="ru-RU" sz="2000" b="1" dirty="0">
                <a:solidFill>
                  <a:srgbClr val="FF0000"/>
                </a:solidFill>
              </a:rPr>
              <a:t>/t</a:t>
            </a:r>
            <a:r>
              <a:rPr lang="en-US" altLang="ru-RU" sz="2000" dirty="0"/>
              <a:t>”:</a:t>
            </a:r>
          </a:p>
          <a:p>
            <a:pPr eaLnBrk="1" hangingPunct="1">
              <a:buNone/>
            </a:pPr>
            <a:r>
              <a:rPr lang="en-US" altLang="ru-RU" sz="2400" b="1" dirty="0"/>
              <a:t>&gt;tlink.exe </a:t>
            </a:r>
            <a:r>
              <a:rPr lang="en-US" altLang="ru-RU" sz="2400" b="1" dirty="0">
                <a:solidFill>
                  <a:srgbClr val="FF0000"/>
                </a:solidFill>
              </a:rPr>
              <a:t>/t </a:t>
            </a:r>
            <a:r>
              <a:rPr lang="en-US" altLang="ru-RU" sz="2400" b="1" dirty="0"/>
              <a:t>/x/ /l tsr.obj (</a:t>
            </a:r>
            <a:r>
              <a:rPr lang="ru-RU" altLang="ru-RU" sz="2400" b="1" dirty="0"/>
              <a:t>опции отладки отключаются!</a:t>
            </a:r>
            <a:r>
              <a:rPr lang="en-US" altLang="ru-RU" sz="2400" b="1" dirty="0"/>
              <a:t>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79640" y="4077072"/>
            <a:ext cx="1656184" cy="3960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PSP (256</a:t>
            </a:r>
            <a:r>
              <a:rPr lang="ru-RU" b="1" dirty="0">
                <a:solidFill>
                  <a:srgbClr val="FF0000"/>
                </a:solidFill>
              </a:rPr>
              <a:t>б</a:t>
            </a:r>
            <a:r>
              <a:rPr lang="en-US" b="1" dirty="0">
                <a:solidFill>
                  <a:srgbClr val="FF0000"/>
                </a:solidFill>
              </a:rPr>
              <a:t>)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79640" y="4473116"/>
            <a:ext cx="1656184" cy="720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Программа и данные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79640" y="5193196"/>
            <a:ext cx="1656184" cy="3960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Стек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12260" y="4293096"/>
            <a:ext cx="2231740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FF0000"/>
                </a:solidFill>
                <a:latin typeface="+mn-lt"/>
                <a:cs typeface="+mn-cs"/>
              </a:rPr>
              <a:t>IP</a:t>
            </a:r>
            <a:r>
              <a:rPr lang="en-US" sz="2000" b="1" dirty="0">
                <a:latin typeface="+mn-lt"/>
                <a:cs typeface="+mn-cs"/>
              </a:rPr>
              <a:t> = 100H – </a:t>
            </a:r>
            <a:r>
              <a:rPr lang="ru-RU" sz="2000" b="1" dirty="0">
                <a:latin typeface="+mn-lt"/>
                <a:cs typeface="+mn-cs"/>
              </a:rPr>
              <a:t>Точка входа</a:t>
            </a:r>
          </a:p>
        </p:txBody>
      </p:sp>
      <p:cxnSp>
        <p:nvCxnSpPr>
          <p:cNvPr id="13" name="Прямая со стрелкой 12"/>
          <p:cNvCxnSpPr>
            <a:endCxn id="12" idx="1"/>
          </p:cNvCxnSpPr>
          <p:nvPr/>
        </p:nvCxnSpPr>
        <p:spPr>
          <a:xfrm>
            <a:off x="6435824" y="4523928"/>
            <a:ext cx="476436" cy="184667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236296" y="5343599"/>
            <a:ext cx="1728192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SP</a:t>
            </a:r>
            <a:r>
              <a:rPr lang="en-US" sz="2400" dirty="0">
                <a:latin typeface="+mn-lt"/>
                <a:cs typeface="+mn-cs"/>
              </a:rPr>
              <a:t> = FFFEH</a:t>
            </a:r>
            <a:endParaRPr lang="ru-RU" sz="2400" dirty="0">
              <a:latin typeface="+mn-lt"/>
              <a:cs typeface="+mn-cs"/>
            </a:endParaRPr>
          </a:p>
        </p:txBody>
      </p:sp>
      <p:cxnSp>
        <p:nvCxnSpPr>
          <p:cNvPr id="17" name="Прямая со стрелкой 16"/>
          <p:cNvCxnSpPr>
            <a:endCxn id="16" idx="1"/>
          </p:cNvCxnSpPr>
          <p:nvPr/>
        </p:nvCxnSpPr>
        <p:spPr>
          <a:xfrm>
            <a:off x="6588224" y="5574431"/>
            <a:ext cx="648072" cy="1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397080" y="3861048"/>
            <a:ext cx="1639416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+mn-lt"/>
                <a:cs typeface="+mn-cs"/>
              </a:rPr>
              <a:t>CS,DS,SS,ES</a:t>
            </a:r>
            <a:endParaRPr lang="ru-RU" sz="2400" dirty="0">
              <a:latin typeface="+mn-lt"/>
              <a:cs typeface="+mn-cs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6435824" y="4091881"/>
            <a:ext cx="952872" cy="0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4779640" y="3580822"/>
            <a:ext cx="1152128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u="sng" dirty="0">
                <a:latin typeface="+mn-lt"/>
                <a:cs typeface="+mn-cs"/>
              </a:rPr>
              <a:t>COM</a:t>
            </a:r>
            <a:r>
              <a:rPr lang="en-US" sz="2400" b="1" dirty="0">
                <a:latin typeface="+mn-lt"/>
                <a:cs typeface="+mn-cs"/>
              </a:rPr>
              <a:t>:</a:t>
            </a:r>
            <a:endParaRPr lang="ru-RU" sz="2400" b="1" dirty="0">
              <a:latin typeface="+mn-lt"/>
              <a:cs typeface="+mn-cs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555776" y="4059808"/>
            <a:ext cx="1656184" cy="3960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PSP (256</a:t>
            </a:r>
            <a:r>
              <a:rPr lang="ru-RU" b="1" dirty="0">
                <a:solidFill>
                  <a:srgbClr val="FF0000"/>
                </a:solidFill>
              </a:rPr>
              <a:t>б</a:t>
            </a:r>
            <a:r>
              <a:rPr lang="en-US" b="1" dirty="0">
                <a:solidFill>
                  <a:srgbClr val="FF0000"/>
                </a:solidFill>
              </a:rPr>
              <a:t>)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39552" y="4509120"/>
            <a:ext cx="1656184" cy="7200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Программа и данные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39552" y="5229200"/>
            <a:ext cx="1656184" cy="3960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Стек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4" name="TextBox 23">
            <a:hlinkClick r:id="rId2" action="ppaction://hlinksldjump"/>
          </p:cNvPr>
          <p:cNvSpPr txBox="1"/>
          <p:nvPr/>
        </p:nvSpPr>
        <p:spPr>
          <a:xfrm>
            <a:off x="83940" y="3987644"/>
            <a:ext cx="1152128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u="sng" dirty="0">
                <a:latin typeface="+mn-lt"/>
                <a:cs typeface="+mn-cs"/>
              </a:rPr>
              <a:t>EXE</a:t>
            </a:r>
            <a:r>
              <a:rPr lang="en-US" sz="2400" b="1" dirty="0">
                <a:latin typeface="+mn-lt"/>
                <a:cs typeface="+mn-cs"/>
              </a:rPr>
              <a:t>:</a:t>
            </a:r>
            <a:endParaRPr lang="ru-RU" sz="2400" b="1" dirty="0">
              <a:latin typeface="+mn-lt"/>
              <a:cs typeface="+mn-cs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555776" y="4947554"/>
            <a:ext cx="1656184" cy="78570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Окружение задачи (</a:t>
            </a:r>
            <a:r>
              <a:rPr lang="en-US" b="1" dirty="0">
                <a:solidFill>
                  <a:srgbClr val="FF0000"/>
                </a:solidFill>
              </a:rPr>
              <a:t>Set</a:t>
            </a:r>
            <a:r>
              <a:rPr lang="ru-RU" b="1" dirty="0">
                <a:solidFill>
                  <a:srgbClr val="FF0000"/>
                </a:solidFill>
              </a:rPr>
              <a:t>)</a:t>
            </a:r>
            <a:endParaRPr lang="ru-RU" sz="1600" b="1" dirty="0">
              <a:solidFill>
                <a:srgbClr val="FF0000"/>
              </a:solidFill>
            </a:endParaRPr>
          </a:p>
        </p:txBody>
      </p:sp>
      <p:cxnSp>
        <p:nvCxnSpPr>
          <p:cNvPr id="26" name="Прямая со стрелкой 25"/>
          <p:cNvCxnSpPr>
            <a:stCxn id="21" idx="1"/>
            <a:endCxn id="22" idx="0"/>
          </p:cNvCxnSpPr>
          <p:nvPr/>
        </p:nvCxnSpPr>
        <p:spPr>
          <a:xfrm flipH="1">
            <a:off x="1367644" y="4257830"/>
            <a:ext cx="1188132" cy="251290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474143" y="3861047"/>
            <a:ext cx="1069876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DS</a:t>
            </a:r>
            <a:r>
              <a:rPr lang="ru-RU" sz="2000" dirty="0">
                <a:latin typeface="+mn-lt"/>
                <a:cs typeface="+mn-cs"/>
              </a:rPr>
              <a:t>,</a:t>
            </a:r>
            <a:r>
              <a:rPr lang="en-US" sz="2000" dirty="0">
                <a:latin typeface="+mn-lt"/>
                <a:cs typeface="+mn-cs"/>
              </a:rPr>
              <a:t>ES</a:t>
            </a:r>
            <a:endParaRPr lang="ru-RU" sz="2000" dirty="0">
              <a:latin typeface="+mn-lt"/>
              <a:cs typeface="+mn-cs"/>
            </a:endParaRPr>
          </a:p>
        </p:txBody>
      </p:sp>
      <p:cxnSp>
        <p:nvCxnSpPr>
          <p:cNvPr id="28" name="Прямая со стрелкой 27"/>
          <p:cNvCxnSpPr>
            <a:stCxn id="25" idx="0"/>
            <a:endCxn id="21" idx="2"/>
          </p:cNvCxnSpPr>
          <p:nvPr/>
        </p:nvCxnSpPr>
        <p:spPr>
          <a:xfrm flipV="1">
            <a:off x="3383868" y="4455852"/>
            <a:ext cx="0" cy="491702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3420827" y="4542383"/>
            <a:ext cx="569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2CH</a:t>
            </a:r>
            <a:endParaRPr lang="ru-RU" dirty="0"/>
          </a:p>
        </p:txBody>
      </p:sp>
      <p:cxnSp>
        <p:nvCxnSpPr>
          <p:cNvPr id="31" name="Прямая со стрелкой 30"/>
          <p:cNvCxnSpPr>
            <a:stCxn id="25" idx="3"/>
            <a:endCxn id="6" idx="1"/>
          </p:cNvCxnSpPr>
          <p:nvPr/>
        </p:nvCxnSpPr>
        <p:spPr>
          <a:xfrm flipV="1">
            <a:off x="4211960" y="4275094"/>
            <a:ext cx="567680" cy="1065311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22" idx="1"/>
          </p:cNvCxnSpPr>
          <p:nvPr/>
        </p:nvCxnSpPr>
        <p:spPr>
          <a:xfrm flipH="1">
            <a:off x="83940" y="4869160"/>
            <a:ext cx="455612" cy="0"/>
          </a:xfrm>
          <a:prstGeom prst="straightConnector1">
            <a:avLst/>
          </a:prstGeom>
          <a:ln w="25400">
            <a:solidFill>
              <a:srgbClr val="FF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7075188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197</a:t>
            </a:fld>
            <a:endParaRPr 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6696744" cy="54868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Сегменты программы</a:t>
            </a:r>
            <a:r>
              <a:rPr lang="en-US" altLang="ru-RU" dirty="0"/>
              <a:t> </a:t>
            </a:r>
            <a:r>
              <a:rPr lang="ru-RU" altLang="ru-RU" dirty="0"/>
              <a:t>СОМ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179512" y="476672"/>
            <a:ext cx="8712968" cy="58326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defPPr>
              <a:defRPr lang="ru-RU"/>
            </a:defPPr>
            <a:lvl1pPr eaLnBrk="1" hangingPunct="1">
              <a:spcBef>
                <a:spcPct val="20000"/>
              </a:spcBef>
              <a:buFont typeface="Arial" pitchFamily="34" charset="0"/>
              <a:buNone/>
              <a:defRPr sz="1600" b="1">
                <a:solidFill>
                  <a:srgbClr val="00B050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9pPr>
          </a:lstStyle>
          <a:p>
            <a:r>
              <a:rPr lang="en-US" altLang="ru-RU" dirty="0"/>
              <a:t>;</a:t>
            </a:r>
            <a:r>
              <a:rPr lang="ru-RU" altLang="ru-RU" dirty="0"/>
              <a:t>В программе может быть явно объявлено без </a:t>
            </a:r>
            <a:r>
              <a:rPr lang="ru-RU" altLang="ru-RU" dirty="0">
                <a:hlinkClick r:id="rId2" action="ppaction://hlinksldjump"/>
              </a:rPr>
              <a:t>явных сегмент</a:t>
            </a:r>
            <a:r>
              <a:rPr lang="ru-RU" altLang="ru-RU" dirty="0"/>
              <a:t>ов</a:t>
            </a:r>
            <a:r>
              <a:rPr lang="en-US" altLang="ru-RU" dirty="0"/>
              <a:t> (DATE</a:t>
            </a:r>
            <a:r>
              <a:rPr lang="ru-RU" altLang="ru-RU" dirty="0"/>
              <a:t>и </a:t>
            </a:r>
            <a:r>
              <a:rPr lang="en-US" altLang="ru-RU" dirty="0"/>
              <a:t>Stack )</a:t>
            </a:r>
            <a:r>
              <a:rPr lang="ru-RU" altLang="ru-RU" dirty="0"/>
              <a:t>: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MYCODE SEGMENT 'CODE'</a:t>
            </a:r>
            <a:r>
              <a:rPr lang="ru-RU" altLang="ru-RU" dirty="0">
                <a:solidFill>
                  <a:srgbClr val="FF0000"/>
                </a:solidFill>
              </a:rPr>
              <a:t>   </a:t>
            </a:r>
            <a:r>
              <a:rPr lang="en-US" altLang="ru-RU" dirty="0"/>
              <a:t>;</a:t>
            </a:r>
            <a:r>
              <a:rPr lang="ru-RU" altLang="ru-RU" dirty="0"/>
              <a:t>Сегмент кода</a:t>
            </a:r>
            <a:r>
              <a:rPr lang="en-US" altLang="ru-RU" dirty="0"/>
              <a:t>:</a:t>
            </a:r>
            <a:r>
              <a:rPr lang="ru-RU" altLang="ru-RU" u="sng" dirty="0"/>
              <a:t>НАЧАЛО</a:t>
            </a:r>
            <a:endParaRPr lang="en-US" altLang="ru-RU" u="sng" dirty="0"/>
          </a:p>
          <a:p>
            <a:r>
              <a:rPr lang="ru-RU" altLang="ru-RU" dirty="0">
                <a:solidFill>
                  <a:srgbClr val="FF0000"/>
                </a:solidFill>
              </a:rPr>
              <a:t>       </a:t>
            </a:r>
            <a:r>
              <a:rPr lang="en-US" altLang="ru-RU" dirty="0">
                <a:solidFill>
                  <a:schemeClr val="tx1"/>
                </a:solidFill>
              </a:rPr>
              <a:t>ORG 100h</a:t>
            </a:r>
            <a:r>
              <a:rPr lang="ru-RU" altLang="ru-RU" dirty="0">
                <a:solidFill>
                  <a:schemeClr val="tx1"/>
                </a:solidFill>
              </a:rPr>
              <a:t>  </a:t>
            </a:r>
            <a:r>
              <a:rPr lang="en-US" altLang="ru-RU" dirty="0"/>
              <a:t>;</a:t>
            </a:r>
            <a:r>
              <a:rPr lang="ru-RU" altLang="ru-RU" dirty="0"/>
              <a:t>Область </a:t>
            </a:r>
            <a:r>
              <a:rPr lang="en-US" altLang="ru-RU" dirty="0">
                <a:solidFill>
                  <a:srgbClr val="FF0000"/>
                </a:solidFill>
              </a:rPr>
              <a:t>PSP</a:t>
            </a:r>
            <a:r>
              <a:rPr lang="ru-RU" altLang="ru-RU" dirty="0">
                <a:solidFill>
                  <a:srgbClr val="FF0000"/>
                </a:solidFill>
              </a:rPr>
              <a:t> для СОМ программ</a:t>
            </a:r>
            <a:endParaRPr lang="en-US" altLang="ru-RU" dirty="0">
              <a:solidFill>
                <a:srgbClr val="FF0000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ASSUME CS:</a:t>
            </a:r>
            <a:r>
              <a:rPr lang="en-US" altLang="ru-RU" dirty="0">
                <a:solidFill>
                  <a:srgbClr val="FF0000"/>
                </a:solidFill>
              </a:rPr>
              <a:t>MYCODE </a:t>
            </a:r>
            <a:r>
              <a:rPr lang="en-US" altLang="ru-RU" dirty="0"/>
              <a:t>;</a:t>
            </a:r>
            <a:r>
              <a:rPr lang="ru-RU" altLang="ru-RU" dirty="0"/>
              <a:t>Директива Указание компилятору</a:t>
            </a:r>
            <a:r>
              <a:rPr lang="en-US" altLang="ru-RU" dirty="0"/>
              <a:t> – </a:t>
            </a:r>
            <a:r>
              <a:rPr lang="ru-RU" altLang="ru-RU" dirty="0"/>
              <a:t>всегда </a:t>
            </a:r>
            <a:r>
              <a:rPr lang="ru-RU" altLang="ru-RU" u="sng" dirty="0">
                <a:solidFill>
                  <a:srgbClr val="FF0000"/>
                </a:solidFill>
              </a:rPr>
              <a:t>первая</a:t>
            </a:r>
            <a:r>
              <a:rPr lang="ru-RU" altLang="ru-RU" dirty="0"/>
              <a:t> в сегменте кода</a:t>
            </a:r>
            <a:endParaRPr lang="en-US" altLang="ru-RU" dirty="0">
              <a:solidFill>
                <a:srgbClr val="FF0000"/>
              </a:solidFill>
            </a:endParaRPr>
          </a:p>
          <a:p>
            <a:r>
              <a:rPr lang="en-US" altLang="ru-RU" dirty="0"/>
              <a:t>;</a:t>
            </a:r>
            <a:r>
              <a:rPr lang="ru-RU" altLang="ru-RU" dirty="0"/>
              <a:t>Начало Сегмента кода</a:t>
            </a:r>
            <a:r>
              <a:rPr lang="en-US" altLang="ru-RU" dirty="0"/>
              <a:t>:</a:t>
            </a:r>
          </a:p>
          <a:p>
            <a:r>
              <a:rPr lang="en-US" altLang="ru-RU" dirty="0">
                <a:solidFill>
                  <a:srgbClr val="3333FF"/>
                </a:solidFill>
              </a:rPr>
              <a:t>MAIN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ru-RU" altLang="ru-RU" dirty="0">
                <a:solidFill>
                  <a:schemeClr val="tx1"/>
                </a:solidFill>
              </a:rPr>
              <a:t>:</a:t>
            </a:r>
            <a:r>
              <a:rPr lang="en-US" altLang="ru-RU" dirty="0">
                <a:solidFill>
                  <a:schemeClr val="tx1"/>
                </a:solidFill>
              </a:rPr>
              <a:t>   </a:t>
            </a:r>
            <a:r>
              <a:rPr lang="en-US" altLang="ru-RU" dirty="0"/>
              <a:t>;</a:t>
            </a:r>
            <a:r>
              <a:rPr lang="ru-RU" altLang="ru-RU" dirty="0"/>
              <a:t>Точка входа 1-й байт после </a:t>
            </a:r>
            <a:r>
              <a:rPr lang="en-US" altLang="ru-RU" dirty="0"/>
              <a:t>PSP 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    </a:t>
            </a:r>
            <a:r>
              <a:rPr lang="en-US" altLang="ru-RU" dirty="0">
                <a:solidFill>
                  <a:schemeClr val="tx1"/>
                </a:solidFill>
              </a:rPr>
              <a:t>PUSH CS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    POP   DS 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dirty="0">
                <a:solidFill>
                  <a:schemeClr val="tx1"/>
                </a:solidFill>
              </a:rPr>
              <a:t>    </a:t>
            </a:r>
            <a:r>
              <a:rPr lang="en-US" altLang="ru-RU" dirty="0">
                <a:solidFill>
                  <a:schemeClr val="tx1"/>
                </a:solidFill>
              </a:rPr>
              <a:t>MOV DL , LET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    CALL PUTCH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sz="800" dirty="0">
                <a:solidFill>
                  <a:schemeClr val="tx1"/>
                </a:solidFill>
              </a:rPr>
              <a:t>  …</a:t>
            </a:r>
            <a:endParaRPr lang="en-US" altLang="ru-RU" sz="800" dirty="0">
              <a:solidFill>
                <a:schemeClr val="tx1"/>
              </a:solidFill>
            </a:endParaRPr>
          </a:p>
          <a:p>
            <a:r>
              <a:rPr lang="en-US" altLang="ru-RU" dirty="0"/>
              <a:t>;</a:t>
            </a:r>
            <a:r>
              <a:rPr lang="ru-RU" altLang="ru-RU" dirty="0"/>
              <a:t>Данные в сегменте кода</a:t>
            </a:r>
            <a:r>
              <a:rPr lang="en-US" altLang="ru-RU" dirty="0"/>
              <a:t>:</a:t>
            </a:r>
            <a:endParaRPr lang="ru-RU" altLang="ru-RU" dirty="0"/>
          </a:p>
          <a:p>
            <a:r>
              <a:rPr lang="en-US" altLang="ru-RU" dirty="0">
                <a:solidFill>
                  <a:schemeClr val="tx1"/>
                </a:solidFill>
              </a:rPr>
              <a:t>msg1 </a:t>
            </a:r>
            <a:r>
              <a:rPr lang="en-US" altLang="ru-RU" dirty="0" err="1">
                <a:solidFill>
                  <a:schemeClr val="tx1"/>
                </a:solidFill>
              </a:rPr>
              <a:t>db</a:t>
            </a:r>
            <a:r>
              <a:rPr lang="en-US" altLang="ru-RU" dirty="0">
                <a:solidFill>
                  <a:schemeClr val="tx1"/>
                </a:solidFill>
              </a:rPr>
              <a:t> '</a:t>
            </a:r>
            <a:r>
              <a:rPr lang="ru-RU" altLang="ru-RU" dirty="0">
                <a:solidFill>
                  <a:schemeClr val="tx1"/>
                </a:solidFill>
              </a:rPr>
              <a:t>Для завершения программы нажмите любую клавишу:$'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LET DB '</a:t>
            </a:r>
            <a:r>
              <a:rPr lang="ru-RU" altLang="ru-RU" dirty="0">
                <a:solidFill>
                  <a:srgbClr val="FF0000"/>
                </a:solidFill>
              </a:rPr>
              <a:t>Ж</a:t>
            </a:r>
            <a:r>
              <a:rPr lang="en-US" altLang="ru-RU" dirty="0">
                <a:solidFill>
                  <a:schemeClr val="tx1"/>
                </a:solidFill>
              </a:rPr>
              <a:t>'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rgbClr val="FF0000"/>
                </a:solidFill>
              </a:rPr>
              <a:t>MYCODE ENDS</a:t>
            </a:r>
            <a:r>
              <a:rPr lang="ru-RU" altLang="ru-RU" dirty="0">
                <a:solidFill>
                  <a:srgbClr val="FF0000"/>
                </a:solidFill>
              </a:rPr>
              <a:t> </a:t>
            </a:r>
            <a:r>
              <a:rPr lang="en-US" altLang="ru-RU" dirty="0"/>
              <a:t>;</a:t>
            </a:r>
            <a:r>
              <a:rPr lang="ru-RU" altLang="ru-RU" dirty="0"/>
              <a:t>Сегмент кода</a:t>
            </a:r>
            <a:r>
              <a:rPr lang="en-US" altLang="ru-RU" dirty="0"/>
              <a:t>:</a:t>
            </a:r>
            <a:r>
              <a:rPr lang="ru-RU" altLang="ru-RU" u="sng" dirty="0"/>
              <a:t>КОНЕЦ</a:t>
            </a:r>
            <a:endParaRPr lang="en-US" altLang="ru-RU" u="sng" dirty="0">
              <a:solidFill>
                <a:srgbClr val="FF0000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PUTCH</a:t>
            </a:r>
            <a:r>
              <a:rPr lang="ru-RU" altLang="ru-RU" dirty="0">
                <a:solidFill>
                  <a:schemeClr val="tx1"/>
                </a:solidFill>
              </a:rPr>
              <a:t> </a:t>
            </a:r>
            <a:r>
              <a:rPr lang="en-US" altLang="ru-RU" dirty="0">
                <a:solidFill>
                  <a:schemeClr val="tx1"/>
                </a:solidFill>
              </a:rPr>
              <a:t>PROC … RET … 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END </a:t>
            </a:r>
            <a:r>
              <a:rPr lang="en-US" altLang="ru-RU" dirty="0">
                <a:solidFill>
                  <a:srgbClr val="3333FF"/>
                </a:solidFill>
              </a:rPr>
              <a:t>MAIN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Директива </a:t>
            </a:r>
            <a:r>
              <a:rPr lang="en-US" altLang="ru-RU" dirty="0">
                <a:solidFill>
                  <a:srgbClr val="FF0000"/>
                </a:solidFill>
              </a:rPr>
              <a:t>ASSUME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altLang="ru-RU" dirty="0">
                <a:solidFill>
                  <a:schemeClr val="tx1"/>
                </a:solidFill>
              </a:rPr>
              <a:t>задается в сегменте кода и </a:t>
            </a:r>
            <a:r>
              <a:rPr lang="ru-RU" altLang="ru-RU" u="sng" dirty="0">
                <a:solidFill>
                  <a:schemeClr val="tx1"/>
                </a:solidFill>
              </a:rPr>
              <a:t>указывает</a:t>
            </a:r>
            <a:r>
              <a:rPr lang="ru-RU" altLang="ru-RU" dirty="0">
                <a:solidFill>
                  <a:schemeClr val="tx1"/>
                </a:solidFill>
              </a:rPr>
              <a:t> компилятору Ассемблера, какие регистры он должен использовать для указанных сегментов.</a:t>
            </a:r>
            <a:r>
              <a:rPr lang="en-US" altLang="ru-RU" u="sng" dirty="0">
                <a:solidFill>
                  <a:schemeClr val="tx1"/>
                </a:solidFill>
              </a:rPr>
              <a:t> </a:t>
            </a:r>
            <a:endParaRPr lang="ru-RU" altLang="ru-RU" u="sng" dirty="0">
              <a:solidFill>
                <a:schemeClr val="tx1"/>
              </a:solidFill>
            </a:endParaRPr>
          </a:p>
          <a:p>
            <a:r>
              <a:rPr lang="ru-RU" altLang="ru-RU" u="sng" dirty="0">
                <a:solidFill>
                  <a:schemeClr val="tx1"/>
                </a:solidFill>
              </a:rPr>
              <a:t>Вывод</a:t>
            </a:r>
            <a:r>
              <a:rPr lang="ru-RU" altLang="ru-RU" dirty="0">
                <a:solidFill>
                  <a:schemeClr val="tx1"/>
                </a:solidFill>
              </a:rPr>
              <a:t>: </a:t>
            </a:r>
            <a:r>
              <a:rPr lang="ru-RU" altLang="ru-RU" dirty="0">
                <a:solidFill>
                  <a:srgbClr val="FF0000"/>
                </a:solidFill>
              </a:rPr>
              <a:t>Ж</a:t>
            </a:r>
          </a:p>
          <a:p>
            <a:endParaRPr lang="en-US" altLang="ru-RU" dirty="0">
              <a:solidFill>
                <a:schemeClr val="tx1"/>
              </a:solidFill>
            </a:endParaRPr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57073053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198</a:t>
            </a:fld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6696744" cy="706438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dirty="0"/>
              <a:t>Сегменты программы</a:t>
            </a:r>
            <a:r>
              <a:rPr lang="en-US" altLang="ru-RU" dirty="0"/>
              <a:t> </a:t>
            </a:r>
            <a:r>
              <a:rPr lang="ru-RU" altLang="ru-RU" dirty="0"/>
              <a:t>ЕХЕ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179512" y="548680"/>
            <a:ext cx="8712968" cy="56886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defPPr>
              <a:defRPr lang="ru-RU"/>
            </a:defPPr>
            <a:lvl1pPr eaLnBrk="1" hangingPunct="1">
              <a:spcBef>
                <a:spcPct val="20000"/>
              </a:spcBef>
              <a:buFont typeface="Arial" pitchFamily="34" charset="0"/>
              <a:buNone/>
              <a:defRPr sz="1600" b="1">
                <a:solidFill>
                  <a:srgbClr val="00B050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9pPr>
          </a:lstStyle>
          <a:p>
            <a:r>
              <a:rPr lang="en-US" altLang="ru-RU" dirty="0"/>
              <a:t>;</a:t>
            </a:r>
            <a:r>
              <a:rPr lang="ru-RU" altLang="ru-RU" dirty="0"/>
              <a:t>В программе может быть явно объявлено </a:t>
            </a:r>
            <a:r>
              <a:rPr lang="ru-RU" altLang="ru-RU" dirty="0">
                <a:hlinkClick r:id="rId2" action="ppaction://hlinksldjump"/>
              </a:rPr>
              <a:t>три сегмента</a:t>
            </a:r>
            <a:r>
              <a:rPr lang="en-US" altLang="ru-RU" dirty="0"/>
              <a:t> ('DATE ,</a:t>
            </a:r>
            <a:r>
              <a:rPr lang="ru-RU" altLang="ru-RU" dirty="0"/>
              <a:t> </a:t>
            </a:r>
            <a:r>
              <a:rPr lang="en-US" altLang="ru-RU" dirty="0"/>
              <a:t>CODE </a:t>
            </a:r>
            <a:r>
              <a:rPr lang="ru-RU" altLang="ru-RU" dirty="0"/>
              <a:t>и </a:t>
            </a:r>
            <a:r>
              <a:rPr lang="en-US" altLang="ru-RU" dirty="0"/>
              <a:t>Stack )</a:t>
            </a:r>
            <a:r>
              <a:rPr lang="ru-RU" altLang="ru-RU" dirty="0"/>
              <a:t>: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DTSEG SEGMENT   'DATE' </a:t>
            </a:r>
            <a:r>
              <a:rPr lang="en-US" altLang="ru-RU" dirty="0"/>
              <a:t>;</a:t>
            </a:r>
            <a:r>
              <a:rPr lang="ru-RU" altLang="ru-RU" dirty="0"/>
              <a:t>Сегмент данных</a:t>
            </a:r>
            <a:r>
              <a:rPr lang="en-US" altLang="ru-RU" dirty="0"/>
              <a:t>:</a:t>
            </a:r>
            <a:r>
              <a:rPr lang="ru-RU" altLang="ru-RU" dirty="0"/>
              <a:t>НАЧАЛО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LET DB '</a:t>
            </a:r>
            <a:r>
              <a:rPr lang="ru-RU" altLang="ru-RU" dirty="0">
                <a:solidFill>
                  <a:srgbClr val="FF0000"/>
                </a:solidFill>
              </a:rPr>
              <a:t>Ж</a:t>
            </a:r>
            <a:r>
              <a:rPr lang="en-US" altLang="ru-RU" dirty="0">
                <a:solidFill>
                  <a:schemeClr val="tx1"/>
                </a:solidFill>
              </a:rPr>
              <a:t>'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 msg1 </a:t>
            </a:r>
            <a:r>
              <a:rPr lang="en-US" altLang="ru-RU" dirty="0" err="1">
                <a:solidFill>
                  <a:schemeClr val="tx1"/>
                </a:solidFill>
              </a:rPr>
              <a:t>db</a:t>
            </a:r>
            <a:r>
              <a:rPr lang="en-US" altLang="ru-RU" dirty="0">
                <a:solidFill>
                  <a:schemeClr val="tx1"/>
                </a:solidFill>
              </a:rPr>
              <a:t> '</a:t>
            </a:r>
            <a:r>
              <a:rPr lang="ru-RU" altLang="ru-RU" dirty="0">
                <a:solidFill>
                  <a:schemeClr val="tx1"/>
                </a:solidFill>
              </a:rPr>
              <a:t>Для завершения программы нажмите любую клавишу:$'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DTSEG ENDS </a:t>
            </a:r>
            <a:r>
              <a:rPr lang="en-US" altLang="ru-RU" dirty="0"/>
              <a:t>;</a:t>
            </a:r>
            <a:r>
              <a:rPr lang="ru-RU" altLang="ru-RU" dirty="0"/>
              <a:t>Сегмент данных</a:t>
            </a:r>
            <a:r>
              <a:rPr lang="en-US" altLang="ru-RU" dirty="0"/>
              <a:t>:</a:t>
            </a:r>
            <a:r>
              <a:rPr lang="ru-RU" altLang="ru-RU" dirty="0"/>
              <a:t>КОНЕЦ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STSEG  SEGMENT STACK 'STACK'</a:t>
            </a:r>
            <a:r>
              <a:rPr lang="ru-RU" altLang="ru-RU" dirty="0">
                <a:solidFill>
                  <a:srgbClr val="FF0000"/>
                </a:solidFill>
              </a:rPr>
              <a:t>  </a:t>
            </a:r>
            <a:r>
              <a:rPr lang="en-US" altLang="ru-RU" dirty="0"/>
              <a:t>;</a:t>
            </a:r>
            <a:r>
              <a:rPr lang="ru-RU" altLang="ru-RU" dirty="0"/>
              <a:t>Сегмент стека</a:t>
            </a:r>
            <a:r>
              <a:rPr lang="en-US" altLang="ru-RU" dirty="0"/>
              <a:t>:</a:t>
            </a:r>
            <a:r>
              <a:rPr lang="ru-RU" altLang="ru-RU" dirty="0"/>
              <a:t>НАЧАЛО</a:t>
            </a:r>
            <a:endParaRPr lang="en-US" altLang="ru-RU" dirty="0"/>
          </a:p>
          <a:p>
            <a:r>
              <a:rPr lang="en-US" altLang="ru-RU" dirty="0">
                <a:solidFill>
                  <a:schemeClr val="tx1"/>
                </a:solidFill>
              </a:rPr>
              <a:t>   DB 256 dup(0FFh)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STSEG  ENDS</a:t>
            </a:r>
            <a:r>
              <a:rPr lang="ru-RU" altLang="ru-RU" dirty="0">
                <a:solidFill>
                  <a:srgbClr val="FF0000"/>
                </a:solidFill>
              </a:rPr>
              <a:t> </a:t>
            </a:r>
            <a:r>
              <a:rPr lang="en-US" altLang="ru-RU" dirty="0"/>
              <a:t>;</a:t>
            </a:r>
            <a:r>
              <a:rPr lang="ru-RU" altLang="ru-RU" dirty="0"/>
              <a:t>Сегмент стека</a:t>
            </a:r>
            <a:r>
              <a:rPr lang="en-US" altLang="ru-RU" dirty="0"/>
              <a:t>:</a:t>
            </a:r>
            <a:r>
              <a:rPr lang="ru-RU" altLang="ru-RU" dirty="0"/>
              <a:t>КОНЕЦ</a:t>
            </a:r>
            <a:endParaRPr lang="en-US" altLang="ru-RU" dirty="0">
              <a:solidFill>
                <a:srgbClr val="FF0000"/>
              </a:solidFill>
            </a:endParaRPr>
          </a:p>
          <a:p>
            <a:r>
              <a:rPr lang="en-US" altLang="ru-RU" dirty="0">
                <a:solidFill>
                  <a:srgbClr val="FF0000"/>
                </a:solidFill>
              </a:rPr>
              <a:t>MYCODE SEGMENT ‘CODE' </a:t>
            </a:r>
            <a:r>
              <a:rPr lang="en-US" altLang="ru-RU" dirty="0"/>
              <a:t>;</a:t>
            </a:r>
            <a:r>
              <a:rPr lang="ru-RU" altLang="ru-RU" dirty="0"/>
              <a:t>Сегмент кода</a:t>
            </a:r>
            <a:r>
              <a:rPr lang="en-US" altLang="ru-RU" dirty="0"/>
              <a:t>: </a:t>
            </a:r>
            <a:r>
              <a:rPr lang="ru-RU" altLang="ru-RU" dirty="0"/>
              <a:t>НАЧАЛО</a:t>
            </a:r>
            <a:endParaRPr lang="en-US" altLang="ru-RU" dirty="0">
              <a:solidFill>
                <a:srgbClr val="FF0000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assume CS:MYCODE, DS:DTSEG , SS:STSEG</a:t>
            </a:r>
            <a:r>
              <a:rPr lang="ru-RU" altLang="ru-RU" dirty="0"/>
              <a:t> </a:t>
            </a:r>
            <a:r>
              <a:rPr lang="en-US" altLang="ru-RU" dirty="0"/>
              <a:t>;</a:t>
            </a:r>
            <a:r>
              <a:rPr lang="ru-RU" altLang="ru-RU" dirty="0"/>
              <a:t>Указание компилятору</a:t>
            </a:r>
          </a:p>
          <a:p>
            <a:r>
              <a:rPr lang="en-US" altLang="ru-RU" dirty="0">
                <a:solidFill>
                  <a:srgbClr val="3333FF"/>
                </a:solidFill>
              </a:rPr>
              <a:t>MAIN</a:t>
            </a:r>
            <a:r>
              <a:rPr lang="ru-RU" altLang="ru-RU" dirty="0">
                <a:solidFill>
                  <a:schemeClr val="tx1"/>
                </a:solidFill>
              </a:rPr>
              <a:t>: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en-US" altLang="ru-RU" dirty="0"/>
              <a:t>;</a:t>
            </a:r>
            <a:r>
              <a:rPr lang="ru-RU" altLang="ru-RU" dirty="0"/>
              <a:t>Точка входа в программу 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MOV AX , </a:t>
            </a:r>
            <a:r>
              <a:rPr lang="en-US" altLang="ru-RU" dirty="0">
                <a:solidFill>
                  <a:srgbClr val="FF0000"/>
                </a:solidFill>
              </a:rPr>
              <a:t>DTSEG</a:t>
            </a:r>
            <a:r>
              <a:rPr lang="en-US" altLang="ru-RU" dirty="0">
                <a:solidFill>
                  <a:schemeClr val="tx1"/>
                </a:solidFill>
              </a:rPr>
              <a:t> </a:t>
            </a:r>
            <a:r>
              <a:rPr lang="en-US" altLang="ru-RU" dirty="0"/>
              <a:t>;</a:t>
            </a:r>
            <a:r>
              <a:rPr lang="ru-RU" altLang="ru-RU" dirty="0"/>
              <a:t>Загрузка Сегментного регистра  при  явных сегментах данных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MOV DS , AX</a:t>
            </a:r>
          </a:p>
          <a:p>
            <a:r>
              <a:rPr lang="ru-RU" altLang="ru-RU" dirty="0">
                <a:solidFill>
                  <a:schemeClr val="tx1"/>
                </a:solidFill>
              </a:rPr>
              <a:t> </a:t>
            </a:r>
            <a:r>
              <a:rPr lang="en-US" altLang="ru-RU" dirty="0">
                <a:solidFill>
                  <a:schemeClr val="tx1"/>
                </a:solidFill>
              </a:rPr>
              <a:t>MOV DL , LET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 CALL PUTCH</a:t>
            </a:r>
            <a:endParaRPr lang="ru-RU" altLang="ru-RU" dirty="0">
              <a:solidFill>
                <a:schemeClr val="tx1"/>
              </a:solidFill>
            </a:endParaRPr>
          </a:p>
          <a:p>
            <a:r>
              <a:rPr lang="ru-RU" altLang="ru-RU" sz="800" dirty="0">
                <a:solidFill>
                  <a:schemeClr val="tx1"/>
                </a:solidFill>
              </a:rPr>
              <a:t>  …</a:t>
            </a:r>
            <a:endParaRPr lang="en-US" altLang="ru-RU" sz="800" dirty="0">
              <a:solidFill>
                <a:schemeClr val="tx1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PUTCH</a:t>
            </a:r>
            <a:r>
              <a:rPr lang="ru-RU" altLang="ru-RU" dirty="0">
                <a:solidFill>
                  <a:schemeClr val="tx1"/>
                </a:solidFill>
              </a:rPr>
              <a:t> </a:t>
            </a:r>
            <a:r>
              <a:rPr lang="en-US" altLang="ru-RU" dirty="0">
                <a:solidFill>
                  <a:schemeClr val="tx1"/>
                </a:solidFill>
              </a:rPr>
              <a:t>PROC … RET … 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MYCODE ends</a:t>
            </a:r>
            <a:r>
              <a:rPr lang="ru-RU" altLang="ru-RU" dirty="0">
                <a:solidFill>
                  <a:srgbClr val="FF0000"/>
                </a:solidFill>
              </a:rPr>
              <a:t> </a:t>
            </a:r>
            <a:r>
              <a:rPr lang="en-US" altLang="ru-RU" dirty="0"/>
              <a:t>;</a:t>
            </a:r>
            <a:r>
              <a:rPr lang="ru-RU" altLang="ru-RU" dirty="0"/>
              <a:t>Сегмент кода</a:t>
            </a:r>
            <a:r>
              <a:rPr lang="en-US" altLang="ru-RU" dirty="0"/>
              <a:t>: </a:t>
            </a:r>
            <a:r>
              <a:rPr lang="ru-RU" altLang="ru-RU" dirty="0"/>
              <a:t>КОНЕЦ</a:t>
            </a:r>
            <a:endParaRPr lang="en-US" altLang="ru-RU" dirty="0">
              <a:solidFill>
                <a:srgbClr val="FF0000"/>
              </a:solidFill>
            </a:endParaRPr>
          </a:p>
          <a:p>
            <a:r>
              <a:rPr lang="en-US" altLang="ru-RU" dirty="0">
                <a:solidFill>
                  <a:schemeClr val="tx1"/>
                </a:solidFill>
              </a:rPr>
              <a:t>END  </a:t>
            </a:r>
            <a:r>
              <a:rPr lang="en-US" altLang="ru-RU" dirty="0">
                <a:solidFill>
                  <a:srgbClr val="3333FF"/>
                </a:solidFill>
              </a:rPr>
              <a:t>MAIN </a:t>
            </a:r>
            <a:r>
              <a:rPr lang="en-US" altLang="ru-RU" dirty="0"/>
              <a:t>;</a:t>
            </a:r>
            <a:r>
              <a:rPr lang="ru-RU" altLang="ru-RU" dirty="0"/>
              <a:t>Точка входа в программу (запускает ОС) – </a:t>
            </a:r>
            <a:r>
              <a:rPr lang="ru-RU" altLang="ru-RU" dirty="0">
                <a:solidFill>
                  <a:srgbClr val="FF0000"/>
                </a:solidFill>
              </a:rPr>
              <a:t>Конец исходного текста программы!!!</a:t>
            </a:r>
          </a:p>
          <a:p>
            <a:r>
              <a:rPr lang="ru-RU" altLang="ru-RU" u="sng" dirty="0">
                <a:solidFill>
                  <a:schemeClr val="tx1"/>
                </a:solidFill>
              </a:rPr>
              <a:t>Вывод</a:t>
            </a:r>
            <a:r>
              <a:rPr lang="ru-RU" altLang="ru-RU" dirty="0">
                <a:solidFill>
                  <a:schemeClr val="tx1"/>
                </a:solidFill>
              </a:rPr>
              <a:t>: </a:t>
            </a:r>
            <a:r>
              <a:rPr lang="ru-RU" altLang="ru-RU" dirty="0">
                <a:solidFill>
                  <a:srgbClr val="FF0000"/>
                </a:solidFill>
              </a:rPr>
              <a:t>Ж</a:t>
            </a:r>
          </a:p>
          <a:p>
            <a:endParaRPr lang="en-US" altLang="ru-RU" dirty="0">
              <a:solidFill>
                <a:schemeClr val="tx1"/>
              </a:solidFill>
            </a:endParaRPr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352130021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872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199</a:t>
            </a:fld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43608" y="27855"/>
            <a:ext cx="6696744" cy="706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ЛР № 3 Явные Сегменты программы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179512" y="548680"/>
            <a:ext cx="8712968" cy="55446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defPPr>
              <a:defRPr lang="ru-RU"/>
            </a:defPPr>
            <a:lvl1pPr eaLnBrk="1" hangingPunct="1">
              <a:spcBef>
                <a:spcPct val="20000"/>
              </a:spcBef>
              <a:buFont typeface="Arial" pitchFamily="34" charset="0"/>
              <a:buNone/>
              <a:defRPr sz="1600" b="1">
                <a:solidFill>
                  <a:srgbClr val="00B050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9pPr>
          </a:lstStyle>
          <a:p>
            <a:r>
              <a:rPr lang="en-US" altLang="ru-RU" dirty="0"/>
              <a:t>;</a:t>
            </a:r>
            <a:r>
              <a:rPr lang="ru-RU" altLang="ru-RU" dirty="0"/>
              <a:t>В программе может быть явно объявлено </a:t>
            </a:r>
            <a:r>
              <a:rPr lang="ru-RU" altLang="ru-RU" dirty="0">
                <a:hlinkClick r:id="rId2" action="ppaction://hlinksldjump"/>
              </a:rPr>
              <a:t>три сегмента</a:t>
            </a:r>
            <a:r>
              <a:rPr lang="en-US" altLang="ru-RU" dirty="0"/>
              <a:t> ('DATE ,</a:t>
            </a:r>
            <a:r>
              <a:rPr lang="ru-RU" altLang="ru-RU" dirty="0"/>
              <a:t> </a:t>
            </a:r>
            <a:r>
              <a:rPr lang="en-US" altLang="ru-RU" dirty="0"/>
              <a:t>CODE </a:t>
            </a:r>
            <a:r>
              <a:rPr lang="ru-RU" altLang="ru-RU" dirty="0"/>
              <a:t>и </a:t>
            </a:r>
            <a:r>
              <a:rPr lang="en-US" altLang="ru-RU" dirty="0"/>
              <a:t>Stack )</a:t>
            </a:r>
            <a:r>
              <a:rPr lang="ru-RU" altLang="ru-RU" dirty="0"/>
              <a:t>: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DTSEG SEGMENT   'DATE'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LET DB 'A'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 msg1 </a:t>
            </a:r>
            <a:r>
              <a:rPr lang="en-US" altLang="ru-RU" dirty="0" err="1">
                <a:solidFill>
                  <a:schemeClr val="tx1"/>
                </a:solidFill>
              </a:rPr>
              <a:t>db</a:t>
            </a:r>
            <a:r>
              <a:rPr lang="en-US" altLang="ru-RU" dirty="0">
                <a:solidFill>
                  <a:schemeClr val="tx1"/>
                </a:solidFill>
              </a:rPr>
              <a:t> '</a:t>
            </a:r>
            <a:r>
              <a:rPr lang="ru-RU" altLang="ru-RU" dirty="0">
                <a:solidFill>
                  <a:schemeClr val="tx1"/>
                </a:solidFill>
              </a:rPr>
              <a:t>Для завершения программы нажмите любую клавишу:$'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DTSEG ENDS</a:t>
            </a:r>
          </a:p>
          <a:p>
            <a:r>
              <a:rPr lang="en-US" altLang="ru-RU" dirty="0"/>
              <a:t>;</a:t>
            </a:r>
            <a:r>
              <a:rPr lang="ru-RU" altLang="ru-RU" dirty="0"/>
              <a:t>Сегмент стека</a:t>
            </a:r>
            <a:r>
              <a:rPr lang="en-US" altLang="ru-RU" dirty="0"/>
              <a:t>: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STSEG  SEGMENT STACK 'STACK'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   </a:t>
            </a:r>
            <a:r>
              <a:rPr lang="en-US" altLang="ru-RU" dirty="0" err="1">
                <a:solidFill>
                  <a:schemeClr val="tx1"/>
                </a:solidFill>
              </a:rPr>
              <a:t>db</a:t>
            </a:r>
            <a:r>
              <a:rPr lang="en-US" altLang="ru-RU" dirty="0">
                <a:solidFill>
                  <a:schemeClr val="tx1"/>
                </a:solidFill>
              </a:rPr>
              <a:t> 256 dup(0)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STSEG  ENDS</a:t>
            </a:r>
          </a:p>
          <a:p>
            <a:r>
              <a:rPr lang="en-US" altLang="ru-RU" dirty="0"/>
              <a:t>;</a:t>
            </a:r>
            <a:r>
              <a:rPr lang="ru-RU" altLang="ru-RU" dirty="0"/>
              <a:t>Сегмент кода</a:t>
            </a:r>
            <a:r>
              <a:rPr lang="en-US" altLang="ru-RU" dirty="0"/>
              <a:t>: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MYCODE SEGMENT ‘CODE'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assume </a:t>
            </a:r>
            <a:r>
              <a:rPr lang="en-US" altLang="ru-RU" dirty="0" err="1">
                <a:solidFill>
                  <a:schemeClr val="tx1"/>
                </a:solidFill>
              </a:rPr>
              <a:t>cs:mycode</a:t>
            </a:r>
            <a:r>
              <a:rPr lang="en-US" altLang="ru-RU" dirty="0">
                <a:solidFill>
                  <a:schemeClr val="tx1"/>
                </a:solidFill>
              </a:rPr>
              <a:t> , DS:DTSEG , SS:STSEG</a:t>
            </a:r>
            <a:r>
              <a:rPr lang="ru-RU" altLang="ru-RU" dirty="0"/>
              <a:t> </a:t>
            </a:r>
            <a:r>
              <a:rPr lang="en-US" altLang="ru-RU" dirty="0"/>
              <a:t>…</a:t>
            </a:r>
            <a:endParaRPr lang="ru-RU" altLang="ru-RU" dirty="0"/>
          </a:p>
          <a:p>
            <a:r>
              <a:rPr lang="en-US" altLang="ru-RU" dirty="0">
                <a:solidFill>
                  <a:schemeClr val="tx1"/>
                </a:solidFill>
              </a:rPr>
              <a:t>main</a:t>
            </a:r>
            <a:r>
              <a:rPr lang="ru-RU" altLang="ru-RU" dirty="0">
                <a:solidFill>
                  <a:schemeClr val="tx1"/>
                </a:solidFill>
              </a:rPr>
              <a:t>: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en-US" altLang="ru-RU" dirty="0"/>
              <a:t>;</a:t>
            </a:r>
            <a:r>
              <a:rPr lang="ru-RU" altLang="ru-RU" dirty="0"/>
              <a:t>Сегмент данных</a:t>
            </a:r>
            <a:r>
              <a:rPr lang="en-US" altLang="ru-RU" dirty="0"/>
              <a:t>:</a:t>
            </a:r>
          </a:p>
          <a:p>
            <a:r>
              <a:rPr lang="en-US" altLang="ru-RU" dirty="0">
                <a:solidFill>
                  <a:srgbClr val="FF0000"/>
                </a:solidFill>
              </a:rPr>
              <a:t>MYCODE ends</a:t>
            </a:r>
          </a:p>
          <a:p>
            <a:r>
              <a:rPr lang="en-US" altLang="ru-RU" dirty="0">
                <a:solidFill>
                  <a:schemeClr val="tx1"/>
                </a:solidFill>
              </a:rPr>
              <a:t>end main </a:t>
            </a:r>
          </a:p>
          <a:p>
            <a:endParaRPr lang="en-US" altLang="ru-RU" dirty="0"/>
          </a:p>
          <a:p>
            <a:r>
              <a:rPr lang="ru-RU" altLang="ru-RU" dirty="0">
                <a:solidFill>
                  <a:schemeClr val="tx1"/>
                </a:solidFill>
              </a:rPr>
              <a:t>Директива </a:t>
            </a:r>
            <a:r>
              <a:rPr lang="en-US" altLang="ru-RU" dirty="0">
                <a:solidFill>
                  <a:srgbClr val="FF0000"/>
                </a:solidFill>
              </a:rPr>
              <a:t>ASSUME</a:t>
            </a:r>
            <a:r>
              <a:rPr lang="en-US" altLang="ru-RU" dirty="0">
                <a:solidFill>
                  <a:schemeClr val="tx1"/>
                </a:solidFill>
              </a:rPr>
              <a:t> – </a:t>
            </a:r>
            <a:r>
              <a:rPr lang="ru-RU" altLang="ru-RU" dirty="0">
                <a:solidFill>
                  <a:schemeClr val="tx1"/>
                </a:solidFill>
              </a:rPr>
              <a:t>задается в сегменте кода и указывает компилятору Ассемблера, какие регистры он должен использовать для указанных сегментов.</a:t>
            </a:r>
            <a:endParaRPr lang="en-US" altLang="ru-RU" dirty="0">
              <a:solidFill>
                <a:schemeClr val="tx1"/>
              </a:solidFill>
            </a:endParaRPr>
          </a:p>
          <a:p>
            <a:r>
              <a:rPr lang="ru-RU" altLang="ru-RU" u="sng" dirty="0">
                <a:solidFill>
                  <a:schemeClr val="tx1"/>
                </a:solidFill>
              </a:rPr>
              <a:t>Вывод</a:t>
            </a:r>
            <a:r>
              <a:rPr lang="ru-RU" altLang="ru-RU" dirty="0">
                <a:solidFill>
                  <a:schemeClr val="tx1"/>
                </a:solidFill>
              </a:rPr>
              <a:t>: </a:t>
            </a:r>
            <a:r>
              <a:rPr lang="ru-RU" altLang="ru-RU" dirty="0">
                <a:solidFill>
                  <a:srgbClr val="FF0000"/>
                </a:solidFill>
              </a:rPr>
              <a:t>Ж</a:t>
            </a:r>
          </a:p>
          <a:p>
            <a:endParaRPr lang="en-US" altLang="ru-RU" dirty="0">
              <a:solidFill>
                <a:schemeClr val="tx1"/>
              </a:solidFill>
            </a:endParaRPr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34114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7273180" cy="7064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Почасовой состав дисциплины - СП</a:t>
            </a: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108504" cy="5113338"/>
          </a:xfrm>
        </p:spPr>
        <p:txBody>
          <a:bodyPr/>
          <a:lstStyle/>
          <a:p>
            <a:pPr eaLnBrk="1" hangingPunct="1"/>
            <a:r>
              <a:rPr lang="ru-RU" altLang="ru-RU" sz="2700" dirty="0">
                <a:hlinkClick r:id="rId3" action="ppaction://hlinksldjump"/>
              </a:rPr>
              <a:t>Лабораторные работы СП</a:t>
            </a:r>
            <a:r>
              <a:rPr lang="ru-RU" altLang="ru-RU" sz="2700" dirty="0"/>
              <a:t> – 8ЛР – </a:t>
            </a:r>
            <a:r>
              <a:rPr lang="ru-RU" altLang="ru-RU" sz="2700" b="1" dirty="0"/>
              <a:t>34 час</a:t>
            </a:r>
            <a:r>
              <a:rPr lang="en-US" altLang="ru-RU" sz="2700" b="1" dirty="0"/>
              <a:t> </a:t>
            </a:r>
            <a:r>
              <a:rPr lang="en-US" altLang="ru-RU" sz="2700" dirty="0"/>
              <a:t>(1 </a:t>
            </a:r>
            <a:r>
              <a:rPr lang="ru-RU" altLang="ru-RU" sz="2700" dirty="0"/>
              <a:t>пара в </a:t>
            </a:r>
            <a:r>
              <a:rPr lang="ru-RU" altLang="ru-RU" sz="2700" dirty="0" err="1"/>
              <a:t>нед</a:t>
            </a:r>
            <a:r>
              <a:rPr lang="ru-RU" altLang="ru-RU" sz="2700" dirty="0"/>
              <a:t>.</a:t>
            </a:r>
            <a:r>
              <a:rPr lang="en-US" altLang="ru-RU" sz="2700" dirty="0"/>
              <a:t>)</a:t>
            </a:r>
            <a:endParaRPr lang="ru-RU" altLang="ru-RU" sz="2700" dirty="0"/>
          </a:p>
          <a:p>
            <a:pPr eaLnBrk="1" hangingPunct="1"/>
            <a:r>
              <a:rPr lang="ru-RU" altLang="ru-RU" sz="2700" dirty="0">
                <a:hlinkClick r:id="rId4" action="ppaction://hlinksldjump"/>
              </a:rPr>
              <a:t>Лекции СП</a:t>
            </a:r>
            <a:r>
              <a:rPr lang="ru-RU" altLang="ru-RU" sz="2700" dirty="0"/>
              <a:t> – 1 раз в неделю.  О лекция ( </a:t>
            </a:r>
            <a:r>
              <a:rPr lang="ru-RU" altLang="ru-RU" sz="2700" dirty="0">
                <a:hlinkClick r:id="rId4" action="ppaction://hlinksldjump"/>
              </a:rPr>
              <a:t>СМ </a:t>
            </a:r>
            <a:r>
              <a:rPr lang="ru-RU" altLang="ru-RU" sz="2700" dirty="0"/>
              <a:t>)</a:t>
            </a:r>
            <a:r>
              <a:rPr lang="ru-RU" altLang="ru-RU" sz="2800" b="1" dirty="0">
                <a:solidFill>
                  <a:srgbClr val="FF0000"/>
                </a:solidFill>
              </a:rPr>
              <a:t>.</a:t>
            </a:r>
            <a:endParaRPr lang="ru-RU" altLang="ru-RU" sz="2700" dirty="0"/>
          </a:p>
          <a:p>
            <a:pPr eaLnBrk="1" hangingPunct="1"/>
            <a:r>
              <a:rPr lang="ru-RU" altLang="ru-RU" sz="2700" dirty="0">
                <a:hlinkClick r:id="rId5" action="ppaction://hlinksldjump"/>
              </a:rPr>
              <a:t>Курсовая работа СП (КР СП</a:t>
            </a:r>
            <a:r>
              <a:rPr lang="ru-RU" altLang="ru-RU" sz="2700" dirty="0"/>
              <a:t>) – </a:t>
            </a:r>
            <a:r>
              <a:rPr lang="ru-RU" altLang="ru-RU" sz="2700" b="1" dirty="0"/>
              <a:t>51 час – </a:t>
            </a:r>
            <a:r>
              <a:rPr lang="ru-RU" altLang="ru-RU" sz="2700" b="1" dirty="0" err="1"/>
              <a:t>Самост</a:t>
            </a:r>
            <a:r>
              <a:rPr lang="ru-RU" altLang="ru-RU" sz="2700" b="1" dirty="0"/>
              <a:t>. Раб.!!!</a:t>
            </a:r>
          </a:p>
          <a:p>
            <a:pPr eaLnBrk="1" hangingPunct="1"/>
            <a:r>
              <a:rPr lang="ru-RU" altLang="ru-RU" sz="2700" dirty="0"/>
              <a:t>Рубежный контроль</a:t>
            </a:r>
            <a:r>
              <a:rPr lang="en-US" altLang="ru-RU" sz="2700" dirty="0"/>
              <a:t> (</a:t>
            </a:r>
            <a:r>
              <a:rPr lang="ru-RU" altLang="ru-RU" sz="2700" dirty="0">
                <a:hlinkClick r:id="rId6" action="ppaction://hlinksldjump"/>
              </a:rPr>
              <a:t>РК</a:t>
            </a:r>
            <a:r>
              <a:rPr lang="en-US" altLang="ru-RU" sz="2700" dirty="0"/>
              <a:t>)</a:t>
            </a:r>
            <a:r>
              <a:rPr lang="ru-RU" altLang="ru-RU" sz="2700" dirty="0"/>
              <a:t> – 2 раза в семестр на ЛК (9,14н)</a:t>
            </a:r>
          </a:p>
          <a:p>
            <a:pPr eaLnBrk="1" hangingPunct="1"/>
            <a:r>
              <a:rPr lang="ru-RU" altLang="ru-RU" sz="2700" dirty="0">
                <a:solidFill>
                  <a:schemeClr val="tx2"/>
                </a:solidFill>
                <a:hlinkClick r:id="rId7" action="ppaction://hlinksldjump"/>
              </a:rPr>
              <a:t>Сайт по дисциплине СП</a:t>
            </a:r>
            <a:r>
              <a:rPr lang="ru-RU" altLang="ru-RU" sz="2700" dirty="0">
                <a:solidFill>
                  <a:schemeClr val="tx2"/>
                </a:solidFill>
              </a:rPr>
              <a:t> (</a:t>
            </a:r>
            <a:r>
              <a:rPr lang="ru-RU" altLang="ru-RU" sz="2700" u="sng" dirty="0">
                <a:solidFill>
                  <a:srgbClr val="0070C0"/>
                </a:solidFill>
              </a:rPr>
              <a:t>: </a:t>
            </a:r>
            <a:r>
              <a:rPr lang="en-US" altLang="ru-RU" sz="2700" u="sng" dirty="0" err="1">
                <a:solidFill>
                  <a:srgbClr val="0070C0"/>
                </a:solidFill>
                <a:hlinkClick r:id="rId8"/>
              </a:rPr>
              <a:t>sergebolshakov</a:t>
            </a:r>
            <a:r>
              <a:rPr lang="ru-RU" altLang="ru-RU" sz="2700" u="sng" dirty="0">
                <a:solidFill>
                  <a:srgbClr val="0070C0"/>
                </a:solidFill>
                <a:hlinkClick r:id="rId8"/>
              </a:rPr>
              <a:t>.</a:t>
            </a:r>
            <a:r>
              <a:rPr lang="en-US" altLang="ru-RU" sz="2700" u="sng" dirty="0" err="1">
                <a:solidFill>
                  <a:srgbClr val="0070C0"/>
                </a:solidFill>
                <a:hlinkClick r:id="rId8"/>
              </a:rPr>
              <a:t>ru</a:t>
            </a:r>
            <a:endParaRPr lang="ru-RU" altLang="ru-RU" sz="2700" dirty="0">
              <a:solidFill>
                <a:schemeClr val="tx2"/>
              </a:solidFill>
            </a:endParaRPr>
          </a:p>
          <a:p>
            <a:pPr eaLnBrk="1" hangingPunct="1"/>
            <a:r>
              <a:rPr lang="ru-RU" altLang="ru-RU" sz="2700" dirty="0">
                <a:hlinkClick r:id="rId9" action="ppaction://hlinksldjump"/>
              </a:rPr>
              <a:t>Пособия и литература  СП</a:t>
            </a:r>
            <a:r>
              <a:rPr lang="ru-RU" altLang="ru-RU" sz="2700" dirty="0"/>
              <a:t>( </a:t>
            </a:r>
            <a:r>
              <a:rPr lang="ru-RU" altLang="ru-RU" sz="2700" dirty="0">
                <a:hlinkClick r:id="rId10" action="ppaction://hlinksldjump"/>
              </a:rPr>
              <a:t>список </a:t>
            </a:r>
            <a:r>
              <a:rPr lang="ru-RU" altLang="ru-RU" sz="2700" dirty="0"/>
              <a:t>уже есть на сайте) </a:t>
            </a:r>
            <a:r>
              <a:rPr lang="ru-RU" altLang="ru-RU" sz="2800" dirty="0"/>
              <a:t>-(</a:t>
            </a:r>
            <a:r>
              <a:rPr lang="ru-RU" altLang="ru-RU" sz="2800" dirty="0">
                <a:hlinkClick r:id="rId11" action="ppaction://hlinksldjump"/>
              </a:rPr>
              <a:t>СМ</a:t>
            </a:r>
            <a:r>
              <a:rPr lang="ru-RU" altLang="ru-RU" sz="2800" dirty="0"/>
              <a:t>)</a:t>
            </a:r>
            <a:endParaRPr lang="ru-RU" altLang="ru-RU" sz="2700" dirty="0"/>
          </a:p>
          <a:p>
            <a:pPr eaLnBrk="1" hangingPunct="1"/>
            <a:r>
              <a:rPr lang="ru-RU" altLang="ru-RU" sz="2700" u="sng" dirty="0"/>
              <a:t>Самостоятельная</a:t>
            </a:r>
            <a:r>
              <a:rPr lang="ru-RU" altLang="ru-RU" sz="2700" dirty="0"/>
              <a:t> работа (Это - Отчеты подготовка к ЛР, выполнение КР СП, Подготовка к РК, сдача зачета, самостоятельное изучение литературы).</a:t>
            </a:r>
          </a:p>
          <a:p>
            <a:pPr eaLnBrk="1" hangingPunct="1"/>
            <a:r>
              <a:rPr lang="ru-RU" altLang="ru-RU" sz="2700" dirty="0">
                <a:hlinkClick r:id="rId12" action="ppaction://hlinksldjump"/>
              </a:rPr>
              <a:t>Консультации </a:t>
            </a:r>
            <a:r>
              <a:rPr lang="ru-RU" altLang="ru-RU" sz="2700" dirty="0"/>
              <a:t>по курсу СП (каф. 905 ауд.) </a:t>
            </a:r>
            <a:r>
              <a:rPr lang="ru-RU" altLang="ru-RU" sz="2700" b="1" dirty="0">
                <a:solidFill>
                  <a:srgbClr val="FF0000"/>
                </a:solidFill>
              </a:rPr>
              <a:t>Общие МУ по ЛР и КР по курсу СП!!!!! </a:t>
            </a:r>
            <a:r>
              <a:rPr lang="en-US" altLang="ru-RU" sz="2800" dirty="0"/>
              <a:t>(</a:t>
            </a:r>
            <a:r>
              <a:rPr lang="ru-RU" sz="2800" dirty="0">
                <a:hlinkClick r:id="rId13" action="ppaction://hlinksldjump"/>
              </a:rPr>
              <a:t>Введение</a:t>
            </a:r>
            <a:r>
              <a:rPr lang="en-US" altLang="ru-RU" sz="2800" dirty="0"/>
              <a:t>)</a:t>
            </a:r>
            <a:endParaRPr lang="ru-RU" altLang="ru-RU" sz="2700" b="1" dirty="0">
              <a:solidFill>
                <a:srgbClr val="FF0000"/>
              </a:solidFill>
            </a:endParaRPr>
          </a:p>
          <a:p>
            <a:pPr eaLnBrk="1" hangingPunct="1"/>
            <a:endParaRPr lang="ru-RU" altLang="ru-RU" sz="2700" b="1" dirty="0">
              <a:solidFill>
                <a:srgbClr val="FF0000"/>
              </a:solidFill>
            </a:endParaRPr>
          </a:p>
          <a:p>
            <a:pPr eaLnBrk="1" hangingPunct="1"/>
            <a:endParaRPr lang="ru-RU" altLang="ru-RU" sz="2700" dirty="0"/>
          </a:p>
          <a:p>
            <a:pPr eaLnBrk="1" hangingPunct="1"/>
            <a:endParaRPr lang="ru-RU" altLang="ru-RU" sz="2700" dirty="0"/>
          </a:p>
          <a:p>
            <a:pPr eaLnBrk="1" hangingPunct="1"/>
            <a:endParaRPr lang="ru-RU" altLang="ru-RU" sz="2700" dirty="0"/>
          </a:p>
        </p:txBody>
      </p:sp>
    </p:spTree>
    <p:extLst>
      <p:ext uri="{BB962C8B-B14F-4D97-AF65-F5344CB8AC3E}">
        <p14:creationId xmlns:p14="http://schemas.microsoft.com/office/powerpoint/2010/main" val="9237181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6769100" cy="635000"/>
          </a:xfrm>
        </p:spPr>
        <p:txBody>
          <a:bodyPr/>
          <a:lstStyle/>
          <a:p>
            <a:r>
              <a:rPr lang="ru-RU" altLang="ru-RU" sz="3600" dirty="0"/>
              <a:t>Актуальные темы (ЛК4)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07504" y="548680"/>
            <a:ext cx="8928100" cy="5688632"/>
          </a:xfrm>
        </p:spPr>
        <p:txBody>
          <a:bodyPr/>
          <a:lstStyle/>
          <a:p>
            <a:r>
              <a:rPr lang="en-US" altLang="ru-RU" sz="2300" dirty="0">
                <a:hlinkClick r:id="rId2" action="ppaction://hlinksldjump"/>
              </a:rPr>
              <a:t>DosBox</a:t>
            </a:r>
            <a:r>
              <a:rPr lang="ru-RU" altLang="ru-RU" sz="2300" dirty="0"/>
              <a:t> и работа с ним(</a:t>
            </a:r>
            <a:r>
              <a:rPr lang="ru-RU" altLang="ru-RU" sz="2300" b="1" dirty="0">
                <a:solidFill>
                  <a:srgbClr val="00B0F0"/>
                </a:solidFill>
              </a:rPr>
              <a:t>Зам.!</a:t>
            </a:r>
            <a:r>
              <a:rPr lang="ru-RU" altLang="ru-RU" sz="2300" dirty="0"/>
              <a:t>)</a:t>
            </a:r>
          </a:p>
          <a:p>
            <a:r>
              <a:rPr lang="ru-RU" altLang="ru-RU" sz="2300" dirty="0">
                <a:hlinkClick r:id="rId3" action="ppaction://hlinksldjump"/>
              </a:rPr>
              <a:t>Русификация и </a:t>
            </a:r>
            <a:r>
              <a:rPr lang="ru-RU" altLang="ru-RU" sz="2300" dirty="0">
                <a:hlinkClick r:id="rId4" action="ppaction://hlinksldjump"/>
              </a:rPr>
              <a:t>коды</a:t>
            </a:r>
            <a:r>
              <a:rPr lang="ru-RU" altLang="ru-RU" sz="2300" dirty="0"/>
              <a:t> </a:t>
            </a:r>
            <a:r>
              <a:rPr lang="en-US" altLang="ru-RU" sz="2300" dirty="0"/>
              <a:t>DOS </a:t>
            </a:r>
            <a:r>
              <a:rPr lang="ru-RU" altLang="ru-RU" sz="2300" dirty="0"/>
              <a:t>и </a:t>
            </a:r>
            <a:r>
              <a:rPr lang="en-US" altLang="ru-RU" sz="2300" dirty="0"/>
              <a:t>Windows</a:t>
            </a:r>
            <a:endParaRPr lang="ru-RU" altLang="ru-RU" sz="2300" dirty="0"/>
          </a:p>
          <a:p>
            <a:r>
              <a:rPr lang="ru-RU" altLang="ru-RU" sz="2300" dirty="0"/>
              <a:t>Что такое </a:t>
            </a:r>
            <a:r>
              <a:rPr lang="ru-RU" altLang="ru-RU" sz="2300" dirty="0">
                <a:hlinkClick r:id="rId5" action="ppaction://hlinksldjump"/>
              </a:rPr>
              <a:t>Командная строка </a:t>
            </a:r>
            <a:r>
              <a:rPr lang="ru-RU" altLang="ru-RU" sz="2300" dirty="0"/>
              <a:t>(</a:t>
            </a:r>
            <a:r>
              <a:rPr lang="ru-RU" altLang="ru-RU" sz="2300" dirty="0">
                <a:hlinkClick r:id="rId5" action="ppaction://hlinksldjump"/>
              </a:rPr>
              <a:t>КС</a:t>
            </a:r>
            <a:r>
              <a:rPr lang="ru-RU" altLang="ru-RU" sz="2300" dirty="0"/>
              <a:t>, </a:t>
            </a:r>
            <a:r>
              <a:rPr lang="ru-RU" altLang="ru-RU" sz="2300" dirty="0">
                <a:hlinkClick r:id="rId6" action="ppaction://hlinksldjump"/>
              </a:rPr>
              <a:t>ФМ</a:t>
            </a:r>
            <a:r>
              <a:rPr lang="ru-RU" altLang="ru-RU" sz="2300" dirty="0"/>
              <a:t>) </a:t>
            </a:r>
            <a:r>
              <a:rPr lang="en-US" altLang="ru-RU" sz="2300" dirty="0"/>
              <a:t>?</a:t>
            </a:r>
            <a:endParaRPr lang="ru-RU" altLang="ru-RU" sz="2300" dirty="0"/>
          </a:p>
          <a:p>
            <a:r>
              <a:rPr lang="ru-RU" altLang="ru-RU" sz="2300" dirty="0">
                <a:hlinkClick r:id="rId7" action="ppaction://hlinksldjump"/>
              </a:rPr>
              <a:t>Первая команда</a:t>
            </a:r>
            <a:endParaRPr lang="ru-RU" altLang="ru-RU" sz="2300" dirty="0"/>
          </a:p>
          <a:p>
            <a:r>
              <a:rPr lang="ru-RU" altLang="ru-RU" sz="2300" dirty="0">
                <a:hlinkClick r:id="rId8" action="ppaction://hlinksldjump"/>
              </a:rPr>
              <a:t>Первая программа</a:t>
            </a:r>
            <a:endParaRPr lang="ru-RU" altLang="ru-RU" sz="2300" dirty="0"/>
          </a:p>
          <a:p>
            <a:r>
              <a:rPr lang="ru-RU" altLang="ru-RU" sz="2300" dirty="0">
                <a:hlinkClick r:id="rId9" action="ppaction://hlinksldjump"/>
              </a:rPr>
              <a:t>Справочники</a:t>
            </a:r>
            <a:r>
              <a:rPr lang="ru-RU" altLang="ru-RU" sz="2300" dirty="0"/>
              <a:t> (ЛР № 1)</a:t>
            </a:r>
          </a:p>
          <a:p>
            <a:r>
              <a:rPr lang="ru-RU" altLang="ru-RU" sz="2300" dirty="0">
                <a:hlinkClick r:id="rId10" action="ppaction://hlinksldjump"/>
              </a:rPr>
              <a:t>Модель компьютера (Неймана).</a:t>
            </a:r>
            <a:r>
              <a:rPr lang="ru-RU" altLang="ru-RU" sz="2300" u="sng" dirty="0">
                <a:hlinkClick r:id="rId10" action="ppaction://hlinksldjump"/>
              </a:rPr>
              <a:t> </a:t>
            </a:r>
            <a:endParaRPr lang="en-US" altLang="ru-RU" sz="2300" u="sng" dirty="0"/>
          </a:p>
          <a:p>
            <a:r>
              <a:rPr lang="ru-RU" altLang="ru-RU" sz="2300" u="sng" dirty="0">
                <a:hlinkClick r:id="rId11" action="ppaction://hlinksldjump"/>
              </a:rPr>
              <a:t>Принципы построения ЭВМ</a:t>
            </a:r>
            <a:endParaRPr lang="ru-RU" altLang="ru-RU" sz="2300" u="sng" dirty="0">
              <a:hlinkClick r:id="rId12" action="ppaction://hlinksldjump"/>
            </a:endParaRPr>
          </a:p>
          <a:p>
            <a:r>
              <a:rPr lang="ru-RU" altLang="ru-RU" sz="2300" dirty="0">
                <a:hlinkClick r:id="rId13" action="ppaction://hlinksldjump"/>
              </a:rPr>
              <a:t>Физическая модель темы.</a:t>
            </a:r>
            <a:endParaRPr lang="ru-RU" altLang="ru-RU" sz="2300" dirty="0">
              <a:hlinkClick r:id="rId12" action="ppaction://hlinksldjump"/>
            </a:endParaRPr>
          </a:p>
          <a:p>
            <a:r>
              <a:rPr lang="ru-RU" altLang="ru-RU" sz="2300" dirty="0">
                <a:hlinkClick r:id="rId12" action="ppaction://hlinksldjump"/>
              </a:rPr>
              <a:t>Модели, представления и их назначение</a:t>
            </a:r>
            <a:endParaRPr lang="ru-RU" altLang="ru-RU" sz="2300" dirty="0"/>
          </a:p>
          <a:p>
            <a:r>
              <a:rPr lang="ru-RU" altLang="ru-RU" sz="2300" dirty="0">
                <a:hlinkClick r:id="rId14" action="ppaction://hlinksldjump"/>
              </a:rPr>
              <a:t>ТЗ КР</a:t>
            </a:r>
            <a:r>
              <a:rPr lang="ru-RU" altLang="ru-RU" sz="2300" dirty="0"/>
              <a:t> и предварительно </a:t>
            </a:r>
            <a:r>
              <a:rPr lang="ru-RU" altLang="ru-RU" sz="2300" dirty="0">
                <a:hlinkClick r:id="rId15" action="ppaction://hlinksldjump"/>
              </a:rPr>
              <a:t>Листы КР</a:t>
            </a:r>
            <a:endParaRPr lang="ru-RU" altLang="ru-RU" sz="2300" dirty="0"/>
          </a:p>
          <a:p>
            <a:r>
              <a:rPr lang="ru-RU" altLang="ru-RU" sz="2300" dirty="0">
                <a:hlinkClick r:id="rId16" action="ppaction://hlinksldjump"/>
              </a:rPr>
              <a:t>Общие вопросы </a:t>
            </a:r>
            <a:r>
              <a:rPr lang="ru-RU" altLang="ru-RU" sz="2300" dirty="0"/>
              <a:t>(</a:t>
            </a:r>
            <a:r>
              <a:rPr lang="ru-RU" altLang="ru-RU" sz="2300" dirty="0">
                <a:hlinkClick r:id="rId17" action="ppaction://hlinksldjump"/>
              </a:rPr>
              <a:t>введение</a:t>
            </a:r>
            <a:r>
              <a:rPr lang="ru-RU" altLang="ru-RU" sz="2300" dirty="0"/>
              <a:t>/</a:t>
            </a:r>
            <a:r>
              <a:rPr lang="ru-RU" altLang="ru-RU" sz="2300" dirty="0">
                <a:hlinkClick r:id="rId18" action="ppaction://hlinksldjump"/>
              </a:rPr>
              <a:t>вступление</a:t>
            </a:r>
            <a:r>
              <a:rPr lang="ru-RU" altLang="ru-RU" sz="2300" dirty="0"/>
              <a:t> в СП)</a:t>
            </a:r>
          </a:p>
          <a:p>
            <a:r>
              <a:rPr lang="ru-RU" altLang="ru-RU" sz="2300" dirty="0">
                <a:hlinkClick r:id="rId19" action="ppaction://hlinksldjump"/>
              </a:rPr>
              <a:t>Командные файлы </a:t>
            </a:r>
            <a:r>
              <a:rPr lang="ru-RU" altLang="ru-RU" sz="2300" dirty="0"/>
              <a:t>(ЛР №2)</a:t>
            </a:r>
          </a:p>
          <a:p>
            <a:r>
              <a:rPr lang="ru-RU" altLang="ru-RU" sz="2300" dirty="0">
                <a:hlinkClick r:id="rId20" action="ppaction://hlinksldjump"/>
              </a:rPr>
              <a:t>ЛР СП </a:t>
            </a:r>
            <a:r>
              <a:rPr lang="ru-RU" altLang="ru-RU" sz="2300" dirty="0"/>
              <a:t>(все) </a:t>
            </a:r>
            <a:r>
              <a:rPr lang="ru-RU" altLang="ru-RU" sz="2300" dirty="0">
                <a:hlinkClick r:id="rId21" action="ppaction://hlinksldjump"/>
              </a:rPr>
              <a:t>ЛК_ЛР</a:t>
            </a:r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</p:txBody>
      </p:sp>
    </p:spTree>
    <p:extLst>
      <p:ext uri="{BB962C8B-B14F-4D97-AF65-F5344CB8AC3E}">
        <p14:creationId xmlns:p14="http://schemas.microsoft.com/office/powerpoint/2010/main" val="1871911505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332"/>
            <a:ext cx="7272808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Буферизация ввода символов (в буфер)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84893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200</a:t>
            </a:fld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467544" y="548680"/>
            <a:ext cx="8496943" cy="55446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sz="1600" b="1" dirty="0">
                <a:solidFill>
                  <a:srgbClr val="00B050"/>
                </a:solidFill>
              </a:rPr>
              <a:t>: В цикле должно быть</a:t>
            </a:r>
          </a:p>
          <a:p>
            <a:pPr eaLnBrk="1" hangingPunct="1">
              <a:buNone/>
            </a:pPr>
            <a:r>
              <a:rPr lang="ru-RU" sz="1600" b="1" dirty="0">
                <a:solidFill>
                  <a:srgbClr val="00B050"/>
                </a:solidFill>
              </a:rPr>
              <a:t>; </a:t>
            </a:r>
            <a:r>
              <a:rPr lang="ru-RU" sz="1600" b="1" u="sng" dirty="0">
                <a:solidFill>
                  <a:srgbClr val="00B050"/>
                </a:solidFill>
              </a:rPr>
              <a:t>Использование</a:t>
            </a:r>
            <a:r>
              <a:rPr lang="ru-RU" sz="1600" b="1" dirty="0">
                <a:solidFill>
                  <a:srgbClr val="00B050"/>
                </a:solidFill>
              </a:rPr>
              <a:t> команды </a:t>
            </a:r>
            <a:r>
              <a:rPr lang="en-US" sz="1600" b="1" dirty="0">
                <a:solidFill>
                  <a:srgbClr val="FF0000"/>
                </a:solidFill>
              </a:rPr>
              <a:t>MOV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(</a:t>
            </a:r>
            <a:r>
              <a:rPr lang="en-US" sz="1600" b="1" dirty="0">
                <a:solidFill>
                  <a:srgbClr val="00B050"/>
                </a:solidFill>
              </a:rPr>
              <a:t>DS:SI - </a:t>
            </a:r>
            <a:r>
              <a:rPr lang="ru-RU" sz="1600" b="1" dirty="0">
                <a:solidFill>
                  <a:srgbClr val="00B050"/>
                </a:solidFill>
              </a:rPr>
              <a:t>буфер)</a:t>
            </a:r>
          </a:p>
          <a:p>
            <a:pPr eaLnBrk="1" hangingPunct="1">
              <a:buNone/>
            </a:pPr>
            <a:r>
              <a:rPr lang="en-US" sz="1600" b="1" dirty="0">
                <a:solidFill>
                  <a:srgbClr val="00B050"/>
                </a:solidFill>
              </a:rPr>
              <a:t>; AH – </a:t>
            </a:r>
            <a:r>
              <a:rPr lang="ru-RU" sz="1600" b="1" dirty="0">
                <a:solidFill>
                  <a:srgbClr val="00B050"/>
                </a:solidFill>
              </a:rPr>
              <a:t>символ 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/>
              <a:t>LEA </a:t>
            </a:r>
            <a:r>
              <a:rPr lang="en-US" altLang="ru-RU" sz="1600" b="1" dirty="0">
                <a:solidFill>
                  <a:srgbClr val="FF0000"/>
                </a:solidFill>
              </a:rPr>
              <a:t>SI</a:t>
            </a:r>
            <a:r>
              <a:rPr lang="en-US" altLang="ru-RU" sz="1600" b="1" dirty="0"/>
              <a:t> , BUF</a:t>
            </a:r>
          </a:p>
          <a:p>
            <a:pPr eaLnBrk="1" hangingPunct="1">
              <a:buNone/>
            </a:pPr>
            <a:r>
              <a:rPr lang="en-US" altLang="ru-RU" sz="1600" b="1" dirty="0"/>
              <a:t> </a:t>
            </a: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Запись в строку значения из </a:t>
            </a:r>
            <a:r>
              <a:rPr lang="en-US" altLang="ru-RU" sz="1600" b="1" dirty="0">
                <a:solidFill>
                  <a:srgbClr val="FF0000"/>
                </a:solidFill>
              </a:rPr>
              <a:t>AH</a:t>
            </a:r>
            <a:r>
              <a:rPr lang="ru-RU" sz="1600" b="1" dirty="0">
                <a:solidFill>
                  <a:srgbClr val="00B050"/>
                </a:solidFill>
              </a:rPr>
              <a:t> и ручное увеличение </a:t>
            </a:r>
            <a:r>
              <a:rPr lang="en-US" sz="1600" b="1" dirty="0">
                <a:solidFill>
                  <a:srgbClr val="FF0000"/>
                </a:solidFill>
              </a:rPr>
              <a:t>S</a:t>
            </a:r>
            <a:r>
              <a:rPr lang="en-US" altLang="ru-RU" sz="1600" b="1" dirty="0">
                <a:solidFill>
                  <a:srgbClr val="FF0000"/>
                </a:solidFill>
              </a:rPr>
              <a:t>I</a:t>
            </a:r>
            <a:r>
              <a:rPr lang="en-US" altLang="ru-RU" sz="1600" b="1" dirty="0"/>
              <a:t> 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/>
              <a:t>MOV [SI], </a:t>
            </a:r>
            <a:r>
              <a:rPr lang="en-US" altLang="ru-RU" sz="1600" b="1" dirty="0">
                <a:solidFill>
                  <a:srgbClr val="FF0000"/>
                </a:solidFill>
              </a:rPr>
              <a:t>AH</a:t>
            </a:r>
          </a:p>
          <a:p>
            <a:pPr eaLnBrk="1" hangingPunct="1">
              <a:buNone/>
            </a:pPr>
            <a:r>
              <a:rPr lang="en-US" altLang="ru-RU" sz="1600" b="1" dirty="0"/>
              <a:t>INC </a:t>
            </a:r>
            <a:r>
              <a:rPr lang="en-US" altLang="ru-RU" sz="1600" b="1" dirty="0">
                <a:solidFill>
                  <a:srgbClr val="FF0000"/>
                </a:solidFill>
              </a:rPr>
              <a:t>SI</a:t>
            </a:r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</a:p>
          <a:p>
            <a:pPr eaLnBrk="1" hangingPunct="1">
              <a:buNone/>
            </a:pPr>
            <a:r>
              <a:rPr lang="ru-RU" sz="1600" b="1" u="sng" dirty="0">
                <a:solidFill>
                  <a:srgbClr val="00B050"/>
                </a:solidFill>
              </a:rPr>
              <a:t>Использование</a:t>
            </a:r>
            <a:r>
              <a:rPr lang="ru-RU" sz="1600" b="1" dirty="0">
                <a:solidFill>
                  <a:srgbClr val="00B050"/>
                </a:solidFill>
              </a:rPr>
              <a:t> команды </a:t>
            </a:r>
            <a:r>
              <a:rPr lang="en-US" sz="1600" b="1" dirty="0">
                <a:solidFill>
                  <a:srgbClr val="FF0000"/>
                </a:solidFill>
              </a:rPr>
              <a:t>STOSB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FF000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(</a:t>
            </a:r>
            <a:r>
              <a:rPr lang="en-US" sz="1600" b="1" dirty="0">
                <a:solidFill>
                  <a:srgbClr val="00B050"/>
                </a:solidFill>
              </a:rPr>
              <a:t>ES:DI - </a:t>
            </a:r>
            <a:r>
              <a:rPr lang="ru-RU" sz="1600" b="1" dirty="0">
                <a:solidFill>
                  <a:srgbClr val="00B050"/>
                </a:solidFill>
              </a:rPr>
              <a:t>буфер)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sz="1600" b="1" dirty="0"/>
              <a:t>PUSH DS</a:t>
            </a:r>
          </a:p>
          <a:p>
            <a:pPr eaLnBrk="1" hangingPunct="1">
              <a:buNone/>
            </a:pPr>
            <a:r>
              <a:rPr lang="en-US" sz="1600" b="1" dirty="0"/>
              <a:t>POP ES</a:t>
            </a:r>
            <a:endParaRPr lang="ru-RU" sz="1600" b="1" dirty="0"/>
          </a:p>
          <a:p>
            <a:pPr eaLnBrk="1" hangingPunct="1">
              <a:buNone/>
            </a:pPr>
            <a:r>
              <a:rPr lang="en-US" altLang="ru-RU" sz="1600" b="1" dirty="0"/>
              <a:t>LEA </a:t>
            </a:r>
            <a:r>
              <a:rPr lang="en-US" altLang="ru-RU" sz="1600" b="1" dirty="0">
                <a:solidFill>
                  <a:srgbClr val="FF0000"/>
                </a:solidFill>
              </a:rPr>
              <a:t>DI</a:t>
            </a:r>
            <a:r>
              <a:rPr lang="en-US" altLang="ru-RU" sz="1600" b="1" dirty="0"/>
              <a:t> , BUF </a:t>
            </a:r>
            <a:endParaRPr lang="ru-RU" altLang="ru-RU" sz="1600" b="1" dirty="0"/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  <a:endParaRPr lang="ru-RU" altLang="ru-RU" sz="1600" b="1" dirty="0"/>
          </a:p>
          <a:p>
            <a:pPr eaLnBrk="1" hangingPunct="1">
              <a:buNone/>
            </a:pPr>
            <a:r>
              <a:rPr lang="en-US" sz="1600" b="1" dirty="0">
                <a:solidFill>
                  <a:srgbClr val="00B050"/>
                </a:solidFill>
              </a:rPr>
              <a:t>; AL – </a:t>
            </a:r>
            <a:r>
              <a:rPr lang="ru-RU" sz="1600" b="1" dirty="0">
                <a:solidFill>
                  <a:srgbClr val="00B050"/>
                </a:solidFill>
              </a:rPr>
              <a:t>символ 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Запись в строку 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и автоматическое увеличение </a:t>
            </a:r>
            <a:r>
              <a:rPr lang="en-US" altLang="ru-RU" sz="1600" b="1" dirty="0">
                <a:solidFill>
                  <a:srgbClr val="FF0000"/>
                </a:solidFill>
              </a:rPr>
              <a:t>DI</a:t>
            </a:r>
            <a:r>
              <a:rPr lang="en-US" altLang="ru-RU" sz="1600" b="1" dirty="0"/>
              <a:t> </a:t>
            </a:r>
            <a:endParaRPr lang="en-US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STOSB </a:t>
            </a:r>
          </a:p>
          <a:p>
            <a:pPr eaLnBrk="1" hangingPunct="1">
              <a:buNone/>
            </a:pPr>
            <a:r>
              <a:rPr lang="en-US" altLang="ru-RU" sz="1600" b="1" dirty="0"/>
              <a:t>…</a:t>
            </a:r>
            <a:endParaRPr lang="en-US" altLang="ru-RU" sz="16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Продолжение цикла</a:t>
            </a:r>
            <a:endParaRPr lang="ru-RU" altLang="ru-RU" sz="16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Font typeface="Arial" pitchFamily="34" charset="0"/>
              <a:buNone/>
            </a:pPr>
            <a:endParaRPr lang="ru-RU" altLang="ru-RU" sz="1600" dirty="0"/>
          </a:p>
        </p:txBody>
      </p:sp>
    </p:spTree>
    <p:extLst>
      <p:ext uri="{BB962C8B-B14F-4D97-AF65-F5344CB8AC3E}">
        <p14:creationId xmlns:p14="http://schemas.microsoft.com/office/powerpoint/2010/main" val="2494709461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259632" y="6565"/>
            <a:ext cx="5904656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8 Задание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201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395536" y="620688"/>
            <a:ext cx="8229600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buNone/>
            </a:pPr>
            <a:r>
              <a:rPr lang="ru-RU" sz="2000" b="1" dirty="0"/>
              <a:t>Должно быть выведено 16 строк дампа, в каждой строке выводиться по </a:t>
            </a:r>
            <a:r>
              <a:rPr lang="ru-RU" sz="2000" b="1" dirty="0">
                <a:solidFill>
                  <a:srgbClr val="FF0000"/>
                </a:solidFill>
              </a:rPr>
              <a:t>24</a:t>
            </a:r>
            <a:r>
              <a:rPr lang="ru-RU" sz="2000" b="1" dirty="0"/>
              <a:t> байта (48 шестнадцатеричных цифры). Вывести на экран значение регистров </a:t>
            </a:r>
            <a:r>
              <a:rPr lang="ru-RU" sz="2000" b="1" dirty="0">
                <a:solidFill>
                  <a:srgbClr val="FF0000"/>
                </a:solidFill>
              </a:rPr>
              <a:t>АХ</a:t>
            </a:r>
            <a:r>
              <a:rPr lang="ru-RU" sz="2000" b="1" dirty="0"/>
              <a:t> и </a:t>
            </a:r>
            <a:r>
              <a:rPr lang="ru-RU" sz="2000" b="1" dirty="0">
                <a:solidFill>
                  <a:srgbClr val="FF0000"/>
                </a:solidFill>
              </a:rPr>
              <a:t>CS</a:t>
            </a:r>
            <a:r>
              <a:rPr lang="ru-RU" sz="2000" b="1" dirty="0"/>
              <a:t>.  Каждая выводимая строка дампа должна начинаться  с соответствующего адреса ее расположения (адрес отделяется от информации с помощью “: ” пробелом). Предусмотреть использование всех процедур, разработанных ранее, при разработке программы (см. ЛР выше). Организовать очистку экрана до вывода, после вывода нового дампа и после нажатия заданной клавиши выхода. По завершению программы выдается сообщение об ее успешном окончании. Адрес для вывода дампа может быть задан в программе или введен с клавиатуры (см. ЛР№7).программы выполняется при вводе звездочки (“*”). </a:t>
            </a:r>
          </a:p>
          <a:p>
            <a:pPr algn="just" eaLnBrk="1" hangingPunct="1">
              <a:buNone/>
            </a:pPr>
            <a:r>
              <a:rPr lang="ru-RU" sz="2000" b="1" dirty="0"/>
              <a:t>Вид дампа - (</a:t>
            </a:r>
            <a:r>
              <a:rPr lang="ru-RU" sz="2000" b="1" dirty="0">
                <a:hlinkClick r:id="rId3" action="ppaction://hlinksldjump"/>
              </a:rPr>
              <a:t>СМ</a:t>
            </a:r>
            <a:r>
              <a:rPr lang="ru-RU" sz="2000" b="1" dirty="0"/>
              <a:t>):</a:t>
            </a:r>
            <a:endParaRPr lang="en-US" sz="2000" b="1" dirty="0"/>
          </a:p>
          <a:p>
            <a:pPr eaLnBrk="1" hangingPunct="1">
              <a:buNone/>
            </a:pPr>
            <a:r>
              <a:rPr lang="ru-RU" sz="2400" dirty="0"/>
              <a:t> </a:t>
            </a:r>
            <a:r>
              <a:rPr lang="ru-RU" altLang="ru-RU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67043131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 dirty="0">
                <a:solidFill>
                  <a:srgbClr val="00B050"/>
                </a:solidFill>
              </a:rPr>
              <a:t>ЛР № 8 Теория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202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496094" y="1067221"/>
            <a:ext cx="8229600" cy="322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Схема Горнера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Ввод шестнадцатеричного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Перевод в десятичное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Буферизация ввода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Сегменты и их границы (данные, команды, стек)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Короткие и длинные адреса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Команды цепочек</a:t>
            </a:r>
          </a:p>
          <a:p>
            <a:pPr marL="457200" indent="-457200" eaLnBrk="1" hangingPunct="1">
              <a:buFont typeface="+mj-lt"/>
              <a:buAutoNum type="arabicPeriod"/>
            </a:pPr>
            <a:endParaRPr lang="ru-RU" altLang="ru-RU" sz="2400" dirty="0"/>
          </a:p>
          <a:p>
            <a:pPr marL="457200" indent="-457200" eaLnBrk="1" hangingPunct="1">
              <a:buFont typeface="+mj-lt"/>
              <a:buAutoNum type="arabicPeriod"/>
            </a:pPr>
            <a:endParaRPr lang="ru-RU" altLang="ru-RU" sz="2400" dirty="0"/>
          </a:p>
          <a:p>
            <a:pPr marL="457200" indent="-457200" eaLnBrk="1" hangingPunct="1">
              <a:buFont typeface="+mj-lt"/>
              <a:buAutoNum type="arabicPeriod"/>
            </a:pPr>
            <a:endParaRPr lang="en-US" altLang="ru-RU" sz="2400" dirty="0"/>
          </a:p>
          <a:p>
            <a:pPr marL="457200" indent="-457200" eaLnBrk="1" hangingPunct="1">
              <a:buFont typeface="+mj-lt"/>
              <a:buAutoNum type="arabicPeriod"/>
            </a:pPr>
            <a:endParaRPr lang="en-US" altLang="ru-RU" sz="2400" dirty="0"/>
          </a:p>
          <a:p>
            <a:pPr marL="457200" indent="-457200" eaLnBrk="1" hangingPunct="1">
              <a:buFont typeface="+mj-lt"/>
              <a:buAutoNum type="arabicPeriod"/>
            </a:pP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904915170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 dirty="0">
                <a:solidFill>
                  <a:srgbClr val="00B050"/>
                </a:solidFill>
              </a:rPr>
              <a:t>ЛР № 9 Задание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404664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203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476250" y="1067221"/>
            <a:ext cx="8229600" cy="135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Задание ЛР №9:</a:t>
            </a:r>
            <a:endParaRPr lang="en-US" sz="2400" b="1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ru-RU" sz="2400" dirty="0"/>
              <a:t> </a:t>
            </a:r>
            <a:r>
              <a:rPr lang="ru-RU" altLang="ru-RU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40872623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827584" y="360783"/>
            <a:ext cx="6275040" cy="706438"/>
          </a:xfrm>
        </p:spPr>
        <p:txBody>
          <a:bodyPr/>
          <a:lstStyle/>
          <a:p>
            <a:pPr eaLnBrk="1" hangingPunct="1"/>
            <a:r>
              <a:rPr lang="ru-RU" altLang="ru-RU" dirty="0">
                <a:solidFill>
                  <a:srgbClr val="00B050"/>
                </a:solidFill>
              </a:rPr>
              <a:t>ЛР № 9 Теория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204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476250" y="1067221"/>
            <a:ext cx="82296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(1)Процесс</a:t>
            </a:r>
            <a:r>
              <a:rPr lang="ru-RU" altLang="ru-RU" sz="2400" dirty="0"/>
              <a:t>  - последовательное выполнение группы команд.</a:t>
            </a:r>
          </a:p>
        </p:txBody>
      </p:sp>
    </p:spTree>
    <p:extLst>
      <p:ext uri="{BB962C8B-B14F-4D97-AF65-F5344CB8AC3E}">
        <p14:creationId xmlns:p14="http://schemas.microsoft.com/office/powerpoint/2010/main" val="4213239835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3260"/>
            <a:ext cx="5976664" cy="53542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Физическая модель</a:t>
            </a:r>
            <a:r>
              <a:rPr lang="en-US" b="1" dirty="0"/>
              <a:t> </a:t>
            </a:r>
            <a:r>
              <a:rPr lang="ru-RU" b="1" dirty="0"/>
              <a:t>Темы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83027"/>
            <a:ext cx="585787" cy="365125"/>
          </a:xfrm>
        </p:spPr>
        <p:txBody>
          <a:bodyPr/>
          <a:lstStyle/>
          <a:p>
            <a:pPr algn="l">
              <a:defRPr/>
            </a:pPr>
            <a:fld id="{F5651A7E-0BC5-4963-9D61-8392CE0EB411}" type="slidenum">
              <a:rPr/>
              <a:pPr algn="l">
                <a:defRPr/>
              </a:pPr>
              <a:t>205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99591" y="620688"/>
            <a:ext cx="8136905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u="sng" dirty="0">
                <a:latin typeface="+mn-lt"/>
                <a:cs typeface="+mn-cs"/>
              </a:rPr>
              <a:t>Следует выделить</a:t>
            </a:r>
            <a:r>
              <a:rPr lang="en-US" sz="2000" u="sng" dirty="0">
                <a:latin typeface="+mn-lt"/>
                <a:cs typeface="+mn-cs"/>
              </a:rPr>
              <a:t> </a:t>
            </a:r>
            <a:r>
              <a:rPr lang="ru-RU" sz="2000" u="sng" dirty="0">
                <a:latin typeface="+mn-lt"/>
                <a:cs typeface="+mn-cs"/>
              </a:rPr>
              <a:t>в физической модели Компьютера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МИКРОПРОЦЕССОР </a:t>
            </a:r>
            <a:r>
              <a:rPr lang="ru-RU" sz="2000" dirty="0">
                <a:latin typeface="+mn-lt"/>
                <a:cs typeface="+mn-cs"/>
              </a:rPr>
              <a:t>(</a:t>
            </a:r>
            <a:r>
              <a:rPr lang="en-US" sz="2000" dirty="0">
                <a:latin typeface="+mn-lt"/>
                <a:cs typeface="+mn-cs"/>
              </a:rPr>
              <a:t>CPU,</a:t>
            </a:r>
            <a:r>
              <a:rPr lang="ru-RU" sz="2000" dirty="0">
                <a:latin typeface="+mn-lt"/>
                <a:cs typeface="+mn-cs"/>
              </a:rPr>
              <a:t>ЦП )   МП = ВП + </a:t>
            </a:r>
            <a:r>
              <a:rPr lang="en-US" sz="2000" dirty="0">
                <a:latin typeface="+mn-lt"/>
                <a:cs typeface="+mn-cs"/>
              </a:rPr>
              <a:t>INT</a:t>
            </a:r>
            <a:r>
              <a:rPr lang="ru-RU" sz="2000" dirty="0">
                <a:latin typeface="+mn-lt"/>
                <a:cs typeface="+mn-cs"/>
              </a:rPr>
              <a:t> (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Структура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5" action="ppaction://hlinksldjump"/>
              </a:rPr>
              <a:t>Принципы построения ЭВМ</a:t>
            </a:r>
            <a:endParaRPr lang="ru-RU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6" action="ppaction://hlinksldjump"/>
              </a:rPr>
              <a:t>Понятие 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  <a:hlinkClick r:id="rId6" action="ppaction://hlinksldjump"/>
              </a:rPr>
              <a:t>регистра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  <a:hlinkClick r:id="rId6" action="ppaction://hlinksldjump"/>
              </a:rPr>
              <a:t> </a:t>
            </a:r>
            <a:r>
              <a:rPr lang="en-US" sz="2000" dirty="0">
                <a:latin typeface="+mn-lt"/>
                <a:cs typeface="+mn-cs"/>
              </a:rPr>
              <a:t>(</a:t>
            </a:r>
            <a:r>
              <a:rPr lang="ru-RU" sz="2000" dirty="0">
                <a:latin typeface="+mn-lt"/>
                <a:cs typeface="+mn-cs"/>
              </a:rPr>
              <a:t>Понятие и разновидности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7" action="ppaction://hlinksldjump"/>
              </a:rPr>
              <a:t>Регистры </a:t>
            </a:r>
            <a:r>
              <a:rPr lang="ru-RU" sz="2000" dirty="0">
                <a:latin typeface="+mn-lt"/>
                <a:cs typeface="+mn-cs"/>
              </a:rPr>
              <a:t>общего назначения – РОН (общее) + </a:t>
            </a:r>
            <a:r>
              <a:rPr lang="ru-RU" sz="2000" dirty="0">
                <a:latin typeface="+mn-lt"/>
                <a:cs typeface="+mn-cs"/>
                <a:hlinkClick r:id="rId8" action="ppaction://hlinksldjump"/>
              </a:rPr>
              <a:t>32 разрядные</a:t>
            </a:r>
            <a:endParaRPr lang="ru-RU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9" action="ppaction://hlinksldjump"/>
              </a:rPr>
              <a:t>Регистры указатели </a:t>
            </a:r>
            <a:r>
              <a:rPr lang="ru-RU" sz="2000" dirty="0">
                <a:latin typeface="+mn-lt"/>
                <a:cs typeface="+mn-cs"/>
              </a:rPr>
              <a:t>(общее)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9" action="ppaction://hlinksldjump"/>
              </a:rPr>
              <a:t>Сегментные регистры</a:t>
            </a:r>
            <a:r>
              <a:rPr lang="ru-RU" sz="2000" dirty="0">
                <a:latin typeface="+mn-lt"/>
                <a:cs typeface="+mn-cs"/>
              </a:rPr>
              <a:t> (общее). </a:t>
            </a:r>
            <a:r>
              <a:rPr lang="ru-RU" sz="2000" dirty="0">
                <a:latin typeface="+mn-lt"/>
                <a:cs typeface="+mn-cs"/>
                <a:hlinkClick r:id="rId10" action="ppaction://hlinksldjump"/>
              </a:rPr>
              <a:t>Исполнительный адрес</a:t>
            </a:r>
            <a:r>
              <a:rPr lang="ru-RU" sz="2000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11" action="ppaction://hlinksldjump"/>
              </a:rPr>
              <a:t>Сегменты </a:t>
            </a:r>
            <a:r>
              <a:rPr lang="ru-RU" sz="2000" dirty="0">
                <a:latin typeface="+mn-lt"/>
                <a:cs typeface="+mn-cs"/>
              </a:rPr>
              <a:t>(картинки)</a:t>
            </a:r>
            <a:r>
              <a:rPr lang="en-US" sz="2000" dirty="0">
                <a:latin typeface="+mn-lt"/>
                <a:cs typeface="+mn-cs"/>
              </a:rPr>
              <a:t>,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dirty="0">
                <a:solidFill>
                  <a:srgbClr val="FF0000"/>
                </a:solidFill>
                <a:latin typeface="+mn-lt"/>
                <a:cs typeface="+mn-cs"/>
                <a:hlinkClick r:id="rId12" action="ppaction://hlinksldjump"/>
              </a:rPr>
              <a:t>Понятие </a:t>
            </a:r>
            <a:r>
              <a:rPr lang="ru-RU" sz="2000" dirty="0">
                <a:latin typeface="+mn-lt"/>
                <a:cs typeface="+mn-cs"/>
              </a:rPr>
              <a:t>и их пересечение. </a:t>
            </a:r>
            <a:r>
              <a:rPr lang="ru-RU" sz="2000" dirty="0">
                <a:latin typeface="+mn-lt"/>
                <a:cs typeface="+mn-cs"/>
                <a:hlinkClick r:id="rId13" action="ppaction://hlinksldjump"/>
              </a:rPr>
              <a:t>Единый сегмент</a:t>
            </a:r>
            <a:r>
              <a:rPr lang="ru-RU" sz="2000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14" action="ppaction://hlinksldjump"/>
              </a:rPr>
              <a:t>Регистр флагов </a:t>
            </a:r>
            <a:r>
              <a:rPr lang="ru-RU" sz="2000" dirty="0">
                <a:latin typeface="+mn-lt"/>
                <a:cs typeface="+mn-cs"/>
              </a:rPr>
              <a:t>МП и их </a:t>
            </a:r>
            <a:r>
              <a:rPr lang="ru-RU" sz="2000" dirty="0">
                <a:latin typeface="+mn-lt"/>
                <a:cs typeface="+mn-cs"/>
                <a:hlinkClick r:id="rId15" action="ppaction://hlinksldjump"/>
              </a:rPr>
              <a:t>назначение</a:t>
            </a:r>
            <a:endParaRPr lang="ru-RU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16" action="ppaction://hlinksldjump"/>
              </a:rPr>
              <a:t>Стек </a:t>
            </a:r>
            <a:r>
              <a:rPr lang="ru-RU" sz="2000" dirty="0">
                <a:latin typeface="+mn-lt"/>
                <a:cs typeface="+mn-cs"/>
              </a:rPr>
              <a:t>и </a:t>
            </a:r>
            <a:r>
              <a:rPr lang="ru-RU" sz="2000" dirty="0">
                <a:latin typeface="+mn-lt"/>
                <a:cs typeface="+mn-cs"/>
                <a:hlinkClick r:id="rId16" action="ppaction://hlinksldjump"/>
              </a:rPr>
              <a:t>сегмент стека</a:t>
            </a:r>
            <a:r>
              <a:rPr lang="ru-RU" sz="2000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17" action="ppaction://hlinksldjump"/>
              </a:rPr>
              <a:t>Периферийные устройства</a:t>
            </a:r>
            <a:r>
              <a:rPr lang="ru-RU" sz="2000" dirty="0">
                <a:latin typeface="+mn-lt"/>
                <a:cs typeface="+mn-cs"/>
                <a:hlinkClick r:id="rId18" action="ppaction://hlinksldjump"/>
              </a:rPr>
              <a:t>, Назначение и разновидности</a:t>
            </a:r>
            <a:r>
              <a:rPr lang="ru-RU" sz="2000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hlinkClick r:id="rId19" action="ppaction://hlinksldjump"/>
              </a:rPr>
              <a:t>Порты в/в</a:t>
            </a:r>
            <a:endParaRPr lang="ru-RU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20" action="ppaction://hlinksldjump"/>
              </a:rPr>
              <a:t>Оперативная Память компьютера (ОП) </a:t>
            </a:r>
            <a:endParaRPr lang="ru-RU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21" action="ppaction://hlinksldjump"/>
              </a:rPr>
              <a:t>Длинные и короткие адреса</a:t>
            </a:r>
            <a:endParaRPr lang="ru-RU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22" action="ppaction://hlinksldjump"/>
              </a:rPr>
              <a:t>Адреса, Способы адресации, Форматы команд и данных</a:t>
            </a:r>
            <a:endParaRPr lang="ru-RU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</a:rPr>
              <a:t>Сопроцессор </a:t>
            </a:r>
            <a:r>
              <a:rPr lang="en-US" sz="2000" dirty="0">
                <a:latin typeface="+mn-lt"/>
                <a:cs typeface="+mn-cs"/>
              </a:rPr>
              <a:t>FPU</a:t>
            </a:r>
            <a:r>
              <a:rPr lang="ru-RU" sz="2000" dirty="0">
                <a:latin typeface="+mn-lt"/>
                <a:cs typeface="+mn-cs"/>
              </a:rPr>
              <a:t>, Работа с плавающей точкой – сопроцессор.</a:t>
            </a:r>
            <a:endParaRPr lang="en-US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23" action="ppaction://hlinksldjump"/>
              </a:rPr>
              <a:t>Команда в ОП</a:t>
            </a:r>
            <a:endParaRPr lang="ru-RU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000" dirty="0">
                <a:latin typeface="+mn-lt"/>
                <a:cs typeface="+mn-cs"/>
                <a:hlinkClick r:id="rId24" action="ppaction://hlinksldjump"/>
              </a:rPr>
              <a:t>Данные в ОП, </a:t>
            </a:r>
            <a:r>
              <a:rPr lang="ru-RU" sz="2000" dirty="0">
                <a:latin typeface="+mn-lt"/>
                <a:cs typeface="+mn-cs"/>
                <a:hlinkClick r:id="rId6" action="ppaction://hlinksldjump"/>
              </a:rPr>
              <a:t>в регистрах </a:t>
            </a:r>
            <a:r>
              <a:rPr lang="ru-RU" sz="2000" dirty="0">
                <a:latin typeface="+mn-lt"/>
                <a:cs typeface="+mn-cs"/>
              </a:rPr>
              <a:t>, </a:t>
            </a:r>
            <a:r>
              <a:rPr lang="ru-RU" sz="2000" u="sng" dirty="0">
                <a:solidFill>
                  <a:srgbClr val="3333FF"/>
                </a:solidFill>
                <a:latin typeface="+mn-lt"/>
                <a:cs typeface="+mn-cs"/>
              </a:rPr>
              <a:t>ВП </a:t>
            </a:r>
          </a:p>
        </p:txBody>
      </p:sp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1382"/>
            <a:ext cx="6984776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Периферийные устройства. Порты в/в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73882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206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639007"/>
            <a:ext cx="8282015" cy="389337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dirty="0">
                <a:latin typeface="+mn-lt"/>
                <a:cs typeface="+mn-cs"/>
              </a:rPr>
              <a:t>Периферийные устройства (ПУ, устройства ввода/вывода) </a:t>
            </a:r>
            <a:r>
              <a:rPr lang="ru-RU" sz="2000" dirty="0"/>
              <a:t>( </a:t>
            </a:r>
            <a:r>
              <a:rPr lang="ru-RU" sz="2000" dirty="0">
                <a:solidFill>
                  <a:srgbClr val="FF0000"/>
                </a:solidFill>
                <a:hlinkClick r:id="rId3" action="ppaction://hlinksldjump"/>
              </a:rPr>
              <a:t>Меню</a:t>
            </a:r>
            <a:r>
              <a:rPr lang="ru-RU" sz="2000" dirty="0">
                <a:solidFill>
                  <a:srgbClr val="FF0000"/>
                </a:solidFill>
              </a:rPr>
              <a:t> К</a:t>
            </a:r>
            <a:r>
              <a:rPr lang="ru-RU" sz="2000" dirty="0"/>
              <a:t>)</a:t>
            </a:r>
            <a:r>
              <a:rPr lang="ru-RU" sz="19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dirty="0">
                <a:latin typeface="+mn-lt"/>
                <a:cs typeface="+mn-cs"/>
              </a:rPr>
              <a:t>Называются так, потому- что по отношению к МП являются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dirty="0">
                <a:latin typeface="+mn-lt"/>
                <a:cs typeface="+mn-cs"/>
              </a:rPr>
              <a:t>Внешними. Их подключение производится по трем шинам: </a:t>
            </a:r>
            <a:r>
              <a:rPr lang="ru-RU" sz="1900" dirty="0">
                <a:latin typeface="+mn-lt"/>
                <a:cs typeface="+mn-cs"/>
                <a:hlinkClick r:id="rId4" action="ppaction://hlinksldjump"/>
              </a:rPr>
              <a:t>адреса, данных и управления</a:t>
            </a:r>
            <a:r>
              <a:rPr lang="ru-RU" sz="1900" dirty="0">
                <a:latin typeface="+mn-lt"/>
                <a:cs typeface="+mn-cs"/>
              </a:rPr>
              <a:t>, позволяющих обмениваться </a:t>
            </a:r>
            <a:r>
              <a:rPr lang="ru-RU" sz="1900" b="1" dirty="0">
                <a:latin typeface="+mn-lt"/>
                <a:cs typeface="+mn-cs"/>
              </a:rPr>
              <a:t>данными</a:t>
            </a:r>
            <a:r>
              <a:rPr lang="ru-RU" sz="1900" dirty="0">
                <a:latin typeface="+mn-lt"/>
                <a:cs typeface="+mn-cs"/>
              </a:rPr>
              <a:t> (например печать, вывод на экран, ввод с клавиатуры, </a:t>
            </a:r>
            <a:r>
              <a:rPr lang="en-US" sz="1900" dirty="0">
                <a:latin typeface="+mn-lt"/>
                <a:cs typeface="+mn-cs"/>
              </a:rPr>
              <a:t>HDD</a:t>
            </a:r>
            <a:r>
              <a:rPr lang="ru-RU" sz="1900" dirty="0">
                <a:latin typeface="+mn-lt"/>
                <a:cs typeface="+mn-cs"/>
              </a:rPr>
              <a:t> и др.), передавать </a:t>
            </a:r>
            <a:r>
              <a:rPr lang="ru-RU" sz="1900" b="1" dirty="0">
                <a:latin typeface="+mn-lt"/>
                <a:cs typeface="+mn-cs"/>
              </a:rPr>
              <a:t>управляющие</a:t>
            </a:r>
            <a:r>
              <a:rPr lang="ru-RU" sz="1900" dirty="0">
                <a:latin typeface="+mn-lt"/>
                <a:cs typeface="+mn-cs"/>
              </a:rPr>
              <a:t> сигналы, </a:t>
            </a:r>
            <a:r>
              <a:rPr lang="ru-RU" sz="1900" b="1" dirty="0">
                <a:latin typeface="+mn-lt"/>
                <a:cs typeface="+mn-cs"/>
              </a:rPr>
              <a:t>адреса</a:t>
            </a:r>
            <a:r>
              <a:rPr lang="ru-RU" sz="1900" dirty="0">
                <a:latin typeface="+mn-lt"/>
                <a:cs typeface="+mn-cs"/>
              </a:rPr>
              <a:t> ОП, куда эти данные должны быть переданы. (</a:t>
            </a:r>
            <a:r>
              <a:rPr lang="ru-RU" sz="1900" dirty="0">
                <a:latin typeface="+mn-lt"/>
                <a:cs typeface="+mn-cs"/>
                <a:hlinkClick r:id="rId5" action="ppaction://hlinksldjump"/>
              </a:rPr>
              <a:t>Адресация портов</a:t>
            </a:r>
            <a:r>
              <a:rPr lang="ru-RU" sz="1900" dirty="0">
                <a:latin typeface="+mn-lt"/>
                <a:cs typeface="+mn-cs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dirty="0">
                <a:latin typeface="+mn-lt"/>
                <a:cs typeface="+mn-cs"/>
              </a:rPr>
              <a:t>Каждое ПУ управляется специальным </a:t>
            </a:r>
            <a:r>
              <a:rPr lang="ru-RU" sz="1900" u="sng" dirty="0">
                <a:latin typeface="+mn-lt"/>
                <a:cs typeface="+mn-cs"/>
              </a:rPr>
              <a:t>контроллером</a:t>
            </a:r>
            <a:r>
              <a:rPr lang="ru-RU" sz="1900" dirty="0">
                <a:latin typeface="+mn-lt"/>
                <a:cs typeface="+mn-cs"/>
              </a:rPr>
              <a:t> в/в (УВВ) , которые являются программно-управляемыми.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dirty="0">
                <a:latin typeface="+mn-lt"/>
                <a:cs typeface="+mn-cs"/>
              </a:rPr>
              <a:t>Программное управление выполняется на специальным уникальным языке для каждого ПК, команды которого передаются, через специальные регистры, называемые </a:t>
            </a:r>
            <a:r>
              <a:rPr lang="ru-RU" sz="1900" b="1" dirty="0">
                <a:latin typeface="+mn-lt"/>
                <a:cs typeface="+mn-cs"/>
              </a:rPr>
              <a:t>портами</a:t>
            </a:r>
            <a:r>
              <a:rPr lang="ru-RU" sz="1900" dirty="0">
                <a:latin typeface="+mn-lt"/>
                <a:cs typeface="+mn-cs"/>
              </a:rPr>
              <a:t> ввода/вывода.  Для работы с портами в/в предусмотрены специальные машинные команды (</a:t>
            </a:r>
            <a:r>
              <a:rPr lang="en-US" sz="1900" b="1" dirty="0">
                <a:solidFill>
                  <a:srgbClr val="00B0F0"/>
                </a:solidFill>
                <a:latin typeface="+mn-lt"/>
                <a:cs typeface="+mn-cs"/>
              </a:rPr>
              <a:t>IN</a:t>
            </a:r>
            <a:r>
              <a:rPr lang="en-US" sz="19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1900" dirty="0">
                <a:latin typeface="+mn-lt"/>
                <a:cs typeface="+mn-cs"/>
              </a:rPr>
              <a:t>и </a:t>
            </a:r>
            <a:r>
              <a:rPr lang="en-US" sz="1900" b="1" dirty="0">
                <a:solidFill>
                  <a:srgbClr val="FF0000"/>
                </a:solidFill>
                <a:latin typeface="+mn-lt"/>
                <a:cs typeface="+mn-cs"/>
              </a:rPr>
              <a:t>OUT</a:t>
            </a:r>
            <a:r>
              <a:rPr lang="ru-RU" sz="1900" dirty="0">
                <a:latin typeface="+mn-lt"/>
                <a:cs typeface="+mn-cs"/>
              </a:rPr>
              <a:t>),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dirty="0">
                <a:latin typeface="+mn-lt"/>
                <a:cs typeface="+mn-cs"/>
              </a:rPr>
              <a:t>      </a:t>
            </a:r>
          </a:p>
        </p:txBody>
      </p:sp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6084168" y="6309320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6948264" y="4058394"/>
            <a:ext cx="1224136" cy="1656184"/>
            <a:chOff x="6948264" y="4058394"/>
            <a:chExt cx="1224136" cy="165618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6948264" y="4058394"/>
              <a:ext cx="1224136" cy="165618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6948264" y="4519414"/>
              <a:ext cx="190153" cy="34974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952629" y="4066381"/>
              <a:ext cx="190153" cy="34974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6956994" y="5229200"/>
              <a:ext cx="190153" cy="34974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476299" y="5547270"/>
            <a:ext cx="5580073" cy="58370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Регистры – порты в/в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Важен номер (Например для клавиатуры </a:t>
            </a:r>
            <a:r>
              <a:rPr lang="ru-RU" b="1" dirty="0">
                <a:solidFill>
                  <a:srgbClr val="FF0000"/>
                </a:solidFill>
              </a:rPr>
              <a:t>порт-</a:t>
            </a:r>
            <a:r>
              <a:rPr lang="en-US" dirty="0">
                <a:solidFill>
                  <a:srgbClr val="FF0000"/>
                </a:solidFill>
              </a:rPr>
              <a:t>&gt;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60</a:t>
            </a:r>
            <a:r>
              <a:rPr lang="en-US" b="1" dirty="0">
                <a:solidFill>
                  <a:srgbClr val="FF0000"/>
                </a:solidFill>
              </a:rPr>
              <a:t>h</a:t>
            </a:r>
            <a:r>
              <a:rPr lang="ru-RU" dirty="0">
                <a:solidFill>
                  <a:schemeClr val="tx1"/>
                </a:solidFill>
              </a:rPr>
              <a:t>) </a:t>
            </a:r>
          </a:p>
        </p:txBody>
      </p:sp>
      <p:cxnSp>
        <p:nvCxnSpPr>
          <p:cNvPr id="14" name="Прямая со стрелкой 13"/>
          <p:cNvCxnSpPr>
            <a:stCxn id="12" idx="3"/>
          </p:cNvCxnSpPr>
          <p:nvPr/>
        </p:nvCxnSpPr>
        <p:spPr>
          <a:xfrm flipV="1">
            <a:off x="6056372" y="5369744"/>
            <a:ext cx="900647" cy="46937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12" idx="3"/>
            <a:endCxn id="9" idx="1"/>
          </p:cNvCxnSpPr>
          <p:nvPr/>
        </p:nvCxnSpPr>
        <p:spPr>
          <a:xfrm flipV="1">
            <a:off x="6056372" y="4241254"/>
            <a:ext cx="896257" cy="159786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22" idx="3"/>
          </p:cNvCxnSpPr>
          <p:nvPr/>
        </p:nvCxnSpPr>
        <p:spPr>
          <a:xfrm flipV="1">
            <a:off x="4442062" y="4686647"/>
            <a:ext cx="2514932" cy="24966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1742309" y="4536740"/>
            <a:ext cx="2699753" cy="34974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Регистр  МП </a:t>
            </a:r>
            <a:r>
              <a:rPr lang="en-US" sz="2000" b="1" dirty="0">
                <a:solidFill>
                  <a:srgbClr val="00B050"/>
                </a:solidFill>
              </a:rPr>
              <a:t>AX</a:t>
            </a:r>
            <a:endParaRPr lang="ru-RU" sz="2000" b="1" dirty="0">
              <a:solidFill>
                <a:srgbClr val="00B05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860032" y="4216072"/>
            <a:ext cx="1455848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1900" dirty="0">
                <a:solidFill>
                  <a:srgbClr val="00B0F0"/>
                </a:solidFill>
                <a:latin typeface="+mn-lt"/>
                <a:cs typeface="+mn-cs"/>
              </a:rPr>
              <a:t>IN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b="1" dirty="0">
                <a:solidFill>
                  <a:srgbClr val="00B050"/>
                </a:solidFill>
                <a:latin typeface="+mn-lt"/>
                <a:cs typeface="+mn-cs"/>
              </a:rPr>
              <a:t>AX</a:t>
            </a:r>
            <a:r>
              <a:rPr lang="en-US" sz="2000" dirty="0">
                <a:latin typeface="+mn-lt"/>
                <a:cs typeface="+mn-cs"/>
              </a:rPr>
              <a:t> ,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порт</a:t>
            </a:r>
          </a:p>
        </p:txBody>
      </p:sp>
      <p:cxnSp>
        <p:nvCxnSpPr>
          <p:cNvPr id="26" name="Прямая со стрелкой 25"/>
          <p:cNvCxnSpPr>
            <a:endCxn id="22" idx="3"/>
          </p:cNvCxnSpPr>
          <p:nvPr/>
        </p:nvCxnSpPr>
        <p:spPr>
          <a:xfrm flipH="1" flipV="1">
            <a:off x="4442062" y="4711613"/>
            <a:ext cx="2514932" cy="6513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4139952" y="5067020"/>
            <a:ext cx="1656223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1900" b="1" dirty="0">
                <a:solidFill>
                  <a:srgbClr val="FF0000"/>
                </a:solidFill>
                <a:latin typeface="+mn-lt"/>
                <a:cs typeface="+mn-cs"/>
              </a:rPr>
              <a:t>OUT </a:t>
            </a:r>
            <a:r>
              <a:rPr lang="en-US" sz="2000" b="1" dirty="0">
                <a:solidFill>
                  <a:srgbClr val="00B050"/>
                </a:solidFill>
                <a:latin typeface="+mn-lt"/>
                <a:cs typeface="+mn-cs"/>
              </a:rPr>
              <a:t>AX</a:t>
            </a:r>
            <a:r>
              <a:rPr lang="en-US" sz="2000" dirty="0">
                <a:latin typeface="+mn-lt"/>
                <a:cs typeface="+mn-cs"/>
              </a:rPr>
              <a:t> ,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порт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7236296" y="4735438"/>
            <a:ext cx="864096" cy="349746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   </a:t>
            </a:r>
            <a:r>
              <a:rPr lang="ru-RU" dirty="0">
                <a:solidFill>
                  <a:schemeClr val="tx1"/>
                </a:solidFill>
              </a:rPr>
              <a:t>УВВ</a:t>
            </a:r>
          </a:p>
        </p:txBody>
      </p:sp>
    </p:spTree>
    <p:extLst>
      <p:ext uri="{BB962C8B-B14F-4D97-AF65-F5344CB8AC3E}">
        <p14:creationId xmlns:p14="http://schemas.microsoft.com/office/powerpoint/2010/main" val="708273409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931224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Периферийные устройства, разновидности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207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196752"/>
            <a:ext cx="9144000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latin typeface="+mn-lt"/>
                <a:cs typeface="+mn-cs"/>
              </a:rPr>
              <a:t>В качестве периферийных устройств бывают (</a:t>
            </a:r>
            <a:r>
              <a:rPr lang="ru-RU" sz="2800" dirty="0">
                <a:latin typeface="+mn-lt"/>
                <a:cs typeface="+mn-cs"/>
                <a:hlinkClick r:id="rId2" action="ppaction://hlinksldjump"/>
              </a:rPr>
              <a:t>ЭВМ совр.</a:t>
            </a:r>
            <a:r>
              <a:rPr lang="ru-RU" sz="2800" dirty="0">
                <a:latin typeface="+mn-lt"/>
                <a:cs typeface="+mn-cs"/>
              </a:rPr>
              <a:t>):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800" dirty="0">
                <a:latin typeface="+mn-lt"/>
                <a:cs typeface="+mn-cs"/>
              </a:rPr>
              <a:t> </a:t>
            </a:r>
            <a:r>
              <a:rPr lang="ru-RU" sz="2800" u="sng" dirty="0">
                <a:latin typeface="+mn-lt"/>
                <a:cs typeface="+mn-cs"/>
              </a:rPr>
              <a:t>Устройства</a:t>
            </a:r>
            <a:r>
              <a:rPr lang="ru-RU" sz="2800" dirty="0">
                <a:latin typeface="+mn-lt"/>
                <a:cs typeface="+mn-cs"/>
              </a:rPr>
              <a:t> физически </a:t>
            </a:r>
            <a:r>
              <a:rPr lang="ru-RU" sz="2800" u="sng" dirty="0">
                <a:solidFill>
                  <a:srgbClr val="FF0000"/>
                </a:solidFill>
                <a:latin typeface="+mn-lt"/>
                <a:cs typeface="+mn-cs"/>
              </a:rPr>
              <a:t>внешние</a:t>
            </a:r>
            <a:r>
              <a:rPr lang="ru-RU" sz="2800" dirty="0">
                <a:latin typeface="+mn-lt"/>
                <a:cs typeface="+mn-cs"/>
              </a:rPr>
              <a:t>, по отношению к компьютеру: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latin typeface="+mn-lt"/>
                <a:cs typeface="+mn-cs"/>
              </a:rPr>
              <a:t>Принтеры, сканеры, клавиатура, </a:t>
            </a:r>
            <a:r>
              <a:rPr lang="en-US" sz="2800" dirty="0">
                <a:latin typeface="+mn-lt"/>
                <a:cs typeface="+mn-cs"/>
              </a:rPr>
              <a:t>HDD, USB – </a:t>
            </a:r>
            <a:r>
              <a:rPr lang="ru-RU" sz="2800" dirty="0">
                <a:latin typeface="+mn-lt"/>
                <a:cs typeface="+mn-cs"/>
              </a:rPr>
              <a:t>накопители и др.</a:t>
            </a:r>
            <a:r>
              <a:rPr lang="en-US" sz="2800" dirty="0">
                <a:latin typeface="+mn-lt"/>
                <a:cs typeface="+mn-cs"/>
              </a:rPr>
              <a:t>, CD, CDRW, </a:t>
            </a:r>
            <a:r>
              <a:rPr lang="ru-RU" sz="2800" dirty="0">
                <a:latin typeface="+mn-lt"/>
                <a:cs typeface="+mn-cs"/>
              </a:rPr>
              <a:t>Дисковые накопители.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800" u="sng" dirty="0">
                <a:latin typeface="+mn-lt"/>
                <a:cs typeface="+mn-cs"/>
              </a:rPr>
              <a:t>Устройства</a:t>
            </a:r>
            <a:r>
              <a:rPr lang="ru-RU" sz="2800" dirty="0">
                <a:latin typeface="+mn-lt"/>
                <a:cs typeface="+mn-cs"/>
              </a:rPr>
              <a:t>, устанавливаемые на </a:t>
            </a:r>
            <a:r>
              <a:rPr lang="ru-RU" sz="2800" u="sng" dirty="0">
                <a:solidFill>
                  <a:srgbClr val="FF0000"/>
                </a:solidFill>
                <a:latin typeface="+mn-lt"/>
                <a:cs typeface="+mn-cs"/>
              </a:rPr>
              <a:t>материнской</a:t>
            </a:r>
            <a:r>
              <a:rPr lang="ru-RU" sz="28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800" dirty="0">
                <a:latin typeface="+mn-lt"/>
                <a:cs typeface="+mn-cs"/>
              </a:rPr>
              <a:t>плате компьютера: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latin typeface="+mn-lt"/>
                <a:cs typeface="+mn-cs"/>
              </a:rPr>
              <a:t>Видео и звуковые карты, контроллеры прерываний, сетевые карты, таймер, динамик и другие устройства.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latin typeface="+mn-lt"/>
                <a:cs typeface="+mn-cs"/>
              </a:rPr>
              <a:t>Для управления устройствами используются </a:t>
            </a:r>
            <a:r>
              <a:rPr lang="ru-RU" sz="2800" dirty="0">
                <a:latin typeface="+mn-lt"/>
                <a:cs typeface="+mn-cs"/>
                <a:hlinkClick r:id="rId3" action="ppaction://hlinksldjump"/>
              </a:rPr>
              <a:t>порты в/в</a:t>
            </a:r>
            <a:r>
              <a:rPr lang="ru-RU" sz="2800" dirty="0"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latin typeface="+mn-lt"/>
                <a:cs typeface="+mn-cs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endParaRPr lang="ru-RU" sz="28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1932588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788" y="115888"/>
            <a:ext cx="7281564" cy="635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Модель ЭВМ (Структура)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98614" y="291782"/>
            <a:ext cx="585787" cy="365125"/>
          </a:xfrm>
        </p:spPr>
        <p:txBody>
          <a:bodyPr/>
          <a:lstStyle/>
          <a:p>
            <a:pPr algn="l">
              <a:defRPr/>
            </a:pPr>
            <a:fld id="{71755466-F1A7-425A-ACA4-984EA5791C18}" type="slidenum">
              <a:rPr/>
              <a:pPr algn="l">
                <a:defRPr/>
              </a:pPr>
              <a:t>208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541519" y="2852936"/>
            <a:ext cx="8063911" cy="332398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b="1" u="sng" dirty="0">
                <a:latin typeface="+mn-lt"/>
                <a:cs typeface="+mn-cs"/>
              </a:rPr>
              <a:t>Составляющие</a:t>
            </a:r>
            <a:r>
              <a:rPr lang="ru-RU" sz="2100" u="sng" dirty="0">
                <a:latin typeface="+mn-lt"/>
                <a:cs typeface="+mn-cs"/>
              </a:rPr>
              <a:t> ЭВМ Фон Неймана</a:t>
            </a:r>
            <a:r>
              <a:rPr lang="ru-RU" sz="21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Память</a:t>
            </a:r>
            <a:r>
              <a:rPr lang="ru-RU" sz="2100" b="1" dirty="0">
                <a:latin typeface="+mn-lt"/>
                <a:cs typeface="+mn-cs"/>
              </a:rPr>
              <a:t> – Оперативная память (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  <a:hlinkClick r:id="rId3" action="ppaction://hlinksldjump"/>
              </a:rPr>
              <a:t>ОП</a:t>
            </a:r>
            <a:r>
              <a:rPr lang="ru-RU" sz="2100" b="1" dirty="0">
                <a:latin typeface="+mn-lt"/>
                <a:cs typeface="+mn-cs"/>
              </a:rPr>
              <a:t>): используется для хранения команд и данных.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Устройство управления </a:t>
            </a:r>
            <a:r>
              <a:rPr lang="ru-RU" sz="2100" b="1" dirty="0">
                <a:latin typeface="+mn-lt"/>
                <a:cs typeface="+mn-cs"/>
              </a:rPr>
              <a:t>(УУ) выполняет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команды</a:t>
            </a:r>
            <a:r>
              <a:rPr lang="ru-RU" sz="2100" b="1" dirty="0">
                <a:latin typeface="+mn-lt"/>
                <a:cs typeface="+mn-cs"/>
              </a:rPr>
              <a:t>, поступающие из ОП.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dirty="0">
                <a:latin typeface="+mn-lt"/>
                <a:cs typeface="+mn-cs"/>
              </a:rPr>
              <a:t>Арифметико-Логическое устройство(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АЛУ</a:t>
            </a:r>
            <a:r>
              <a:rPr lang="ru-RU" sz="2100" b="1" dirty="0">
                <a:latin typeface="+mn-lt"/>
                <a:cs typeface="+mn-cs"/>
              </a:rPr>
              <a:t>): выполняет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вычисления</a:t>
            </a:r>
            <a:r>
              <a:rPr lang="ru-RU" sz="2100" b="1" dirty="0">
                <a:latin typeface="+mn-lt"/>
                <a:cs typeface="+mn-cs"/>
              </a:rPr>
              <a:t> необходимые для команд.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dirty="0">
                <a:latin typeface="+mn-lt"/>
                <a:cs typeface="+mn-cs"/>
              </a:rPr>
              <a:t>Устройства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ввода и вывода </a:t>
            </a:r>
            <a:r>
              <a:rPr lang="ru-RU" sz="2100" b="1" dirty="0">
                <a:latin typeface="+mn-lt"/>
                <a:cs typeface="+mn-cs"/>
              </a:rPr>
              <a:t>данных: Выполняют ввод и вывод данных необходимых для работы программы (</a:t>
            </a:r>
            <a:r>
              <a:rPr lang="ru-RU" sz="2100" b="1" dirty="0" err="1">
                <a:solidFill>
                  <a:srgbClr val="FF0000"/>
                </a:solidFill>
                <a:latin typeface="+mn-lt"/>
                <a:cs typeface="+mn-cs"/>
                <a:hlinkClick r:id="rId4" action="ppaction://hlinksldjump"/>
              </a:rPr>
              <a:t>Ув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  <a:hlinkClick r:id="rId4" action="ppaction://hlinksldjump"/>
              </a:rPr>
              <a:t>/в</a:t>
            </a:r>
            <a:r>
              <a:rPr lang="ru-RU" sz="2100" b="1" dirty="0">
                <a:latin typeface="+mn-lt"/>
                <a:cs typeface="+mn-cs"/>
              </a:rPr>
              <a:t>).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100" b="1" dirty="0">
                <a:latin typeface="+mn-lt"/>
                <a:cs typeface="+mn-cs"/>
              </a:rPr>
              <a:t>Современный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МП</a:t>
            </a:r>
            <a:r>
              <a:rPr lang="ru-RU" sz="2100" b="1" dirty="0">
                <a:latin typeface="+mn-lt"/>
                <a:cs typeface="+mn-cs"/>
              </a:rPr>
              <a:t> (Микропроцессор -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  <a:hlinkClick r:id="rId5" action="ppaction://hlinksldjump"/>
              </a:rPr>
              <a:t>МП</a:t>
            </a:r>
            <a:r>
              <a:rPr lang="ru-RU" sz="2100" b="1" dirty="0">
                <a:latin typeface="+mn-lt"/>
                <a:cs typeface="+mn-cs"/>
              </a:rPr>
              <a:t>),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СМ = УУ+АЛУ </a:t>
            </a:r>
            <a:endParaRPr lang="ru-RU" sz="21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pic>
        <p:nvPicPr>
          <p:cNvPr id="119815" name="Picture 2" descr="250px-Архитектура_фон_Нейман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692150"/>
            <a:ext cx="5256213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9816" name="Text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609746" y="692150"/>
            <a:ext cx="504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</a:rPr>
              <a:t>ОП</a:t>
            </a:r>
          </a:p>
        </p:txBody>
      </p:sp>
      <p:sp>
        <p:nvSpPr>
          <p:cNvPr id="119817" name="TextBox 7"/>
          <p:cNvSpPr txBox="1">
            <a:spLocks noChangeArrowheads="1"/>
          </p:cNvSpPr>
          <p:nvPr/>
        </p:nvSpPr>
        <p:spPr bwMode="auto">
          <a:xfrm>
            <a:off x="6443663" y="1601788"/>
            <a:ext cx="6492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</a:rPr>
              <a:t>АЛУ</a:t>
            </a:r>
          </a:p>
        </p:txBody>
      </p:sp>
      <p:sp>
        <p:nvSpPr>
          <p:cNvPr id="119818" name="TextBox 8"/>
          <p:cNvSpPr txBox="1">
            <a:spLocks noChangeArrowheads="1"/>
          </p:cNvSpPr>
          <p:nvPr/>
        </p:nvSpPr>
        <p:spPr bwMode="auto">
          <a:xfrm>
            <a:off x="2555776" y="2301294"/>
            <a:ext cx="5032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</a:rPr>
              <a:t>УУ</a:t>
            </a:r>
          </a:p>
        </p:txBody>
      </p:sp>
      <p:sp>
        <p:nvSpPr>
          <p:cNvPr id="9" name="TextBox 7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7380312" y="2483604"/>
            <a:ext cx="10081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err="1">
                <a:solidFill>
                  <a:srgbClr val="FF0000"/>
                </a:solidFill>
              </a:rPr>
              <a:t>Ув</a:t>
            </a:r>
            <a:r>
              <a:rPr lang="ru-RU" altLang="ru-RU" sz="1800" b="1" dirty="0">
                <a:solidFill>
                  <a:srgbClr val="FF0000"/>
                </a:solidFill>
              </a:rPr>
              <a:t>/в</a:t>
            </a:r>
          </a:p>
        </p:txBody>
      </p:sp>
      <p:sp>
        <p:nvSpPr>
          <p:cNvPr id="10" name="TextBox 8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043607" y="1587500"/>
            <a:ext cx="6486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</a:rPr>
              <a:t>МП</a:t>
            </a:r>
          </a:p>
        </p:txBody>
      </p:sp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Заголовок 1"/>
          <p:cNvSpPr>
            <a:spLocks noGrp="1"/>
          </p:cNvSpPr>
          <p:nvPr>
            <p:ph type="title"/>
          </p:nvPr>
        </p:nvSpPr>
        <p:spPr>
          <a:xfrm>
            <a:off x="457200" y="250825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/>
              <a:t>Структура современной ЭВМ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32813" y="260648"/>
            <a:ext cx="585787" cy="365125"/>
          </a:xfrm>
        </p:spPr>
        <p:txBody>
          <a:bodyPr/>
          <a:lstStyle/>
          <a:p>
            <a:pPr algn="l">
              <a:defRPr/>
            </a:pPr>
            <a:fld id="{BAA0A14B-4BCA-4253-97AE-0367167A1EED}" type="slidenum">
              <a:rPr/>
              <a:pPr algn="l">
                <a:defRPr/>
              </a:pPr>
              <a:t>209</a:t>
            </a:fld>
            <a:endParaRPr dirty="0"/>
          </a:p>
        </p:txBody>
      </p:sp>
      <p:sp>
        <p:nvSpPr>
          <p:cNvPr id="1208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20837" name="Объект 4"/>
          <p:cNvGraphicFramePr>
            <a:graphicFrameLocks noChangeAspect="1"/>
          </p:cNvGraphicFramePr>
          <p:nvPr/>
        </p:nvGraphicFramePr>
        <p:xfrm>
          <a:off x="703263" y="1557338"/>
          <a:ext cx="7488237" cy="348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600634" imgH="2771820" progId="Visio.Drawing.11">
                  <p:embed/>
                </p:oleObj>
              </mc:Choice>
              <mc:Fallback>
                <p:oleObj name="Visio" r:id="rId3" imgW="4600634" imgH="2771820" progId="Visio.Drawing.11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263" y="1557338"/>
                        <a:ext cx="7488237" cy="3487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838" name="TextBox 5"/>
          <p:cNvSpPr txBox="1">
            <a:spLocks noChangeArrowheads="1"/>
          </p:cNvSpPr>
          <p:nvPr/>
        </p:nvSpPr>
        <p:spPr bwMode="auto">
          <a:xfrm>
            <a:off x="827088" y="981075"/>
            <a:ext cx="770572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Можно представить структуру </a:t>
            </a:r>
            <a:r>
              <a:rPr lang="ru-RU" altLang="ru-RU" sz="1800">
                <a:solidFill>
                  <a:srgbClr val="FF0000"/>
                </a:solidFill>
              </a:rPr>
              <a:t>ЭЦВМ</a:t>
            </a:r>
            <a:r>
              <a:rPr lang="ru-RU" altLang="ru-RU" sz="1800"/>
              <a:t> (</a:t>
            </a:r>
            <a:r>
              <a:rPr lang="ru-RU" altLang="ru-RU" sz="1800">
                <a:solidFill>
                  <a:srgbClr val="FF0000"/>
                </a:solidFill>
              </a:rPr>
              <a:t>Э</a:t>
            </a:r>
            <a:r>
              <a:rPr lang="ru-RU" altLang="ru-RU" sz="1800"/>
              <a:t>лектронной </a:t>
            </a:r>
            <a:r>
              <a:rPr lang="ru-RU" altLang="ru-RU" sz="1800">
                <a:solidFill>
                  <a:srgbClr val="FF0000"/>
                </a:solidFill>
              </a:rPr>
              <a:t>Ц</a:t>
            </a:r>
            <a:r>
              <a:rPr lang="ru-RU" altLang="ru-RU" sz="1800"/>
              <a:t>ифровой </a:t>
            </a:r>
            <a:r>
              <a:rPr lang="ru-RU" altLang="ru-RU" sz="1800">
                <a:solidFill>
                  <a:srgbClr val="FF0000"/>
                </a:solidFill>
              </a:rPr>
              <a:t>В</a:t>
            </a:r>
            <a:r>
              <a:rPr lang="ru-RU" altLang="ru-RU" sz="1800"/>
              <a:t>ычислительной </a:t>
            </a:r>
            <a:r>
              <a:rPr lang="ru-RU" altLang="ru-RU" sz="1800">
                <a:solidFill>
                  <a:srgbClr val="FF0000"/>
                </a:solidFill>
              </a:rPr>
              <a:t>М</a:t>
            </a:r>
            <a:r>
              <a:rPr lang="ru-RU" altLang="ru-RU" sz="1800"/>
              <a:t>ашины) и так(см. ниже) – несколько устаревший термин, которым раньше называли </a:t>
            </a:r>
            <a:r>
              <a:rPr lang="ru-RU" altLang="ru-RU" sz="1800">
                <a:solidFill>
                  <a:srgbClr val="FF0000"/>
                </a:solidFill>
              </a:rPr>
              <a:t>компьютеры</a:t>
            </a:r>
            <a:r>
              <a:rPr lang="ru-RU" altLang="ru-RU" sz="1800"/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4213" y="4797425"/>
            <a:ext cx="8351837" cy="1416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  <a:cs typeface="+mn-cs"/>
              </a:rPr>
              <a:t>Здесь </a:t>
            </a:r>
            <a:r>
              <a:rPr lang="ru-RU" sz="1400" u="sng" dirty="0">
                <a:latin typeface="+mn-lt"/>
                <a:cs typeface="+mn-cs"/>
              </a:rPr>
              <a:t>выделены</a:t>
            </a:r>
            <a:r>
              <a:rPr lang="ru-RU" sz="1400" dirty="0">
                <a:latin typeface="+mn-lt"/>
                <a:cs typeface="+mn-cs"/>
              </a:rPr>
              <a:t> кроме того: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FF0000"/>
                </a:solidFill>
                <a:latin typeface="+mn-lt"/>
                <a:cs typeface="+mn-cs"/>
              </a:rPr>
              <a:t>Шины</a:t>
            </a:r>
            <a:r>
              <a:rPr lang="ru-RU" sz="1400" dirty="0">
                <a:latin typeface="+mn-lt"/>
                <a:cs typeface="+mn-cs"/>
              </a:rPr>
              <a:t> (Множество линий - проводов), по которым передаются данные (Шина данных), адреса (шина адреса) и управляющие сигналы (шина управления).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latin typeface="+mn-lt"/>
                <a:cs typeface="+mn-cs"/>
              </a:rPr>
              <a:t>Устройства </a:t>
            </a:r>
            <a:r>
              <a:rPr lang="ru-RU" sz="1600" dirty="0">
                <a:latin typeface="+mn-lt"/>
                <a:cs typeface="+mn-cs"/>
              </a:rPr>
              <a:t>управления</a:t>
            </a:r>
            <a:r>
              <a:rPr lang="ru-RU" sz="1400" dirty="0">
                <a:latin typeface="+mn-lt"/>
                <a:cs typeface="+mn-cs"/>
              </a:rPr>
              <a:t> вводом и выводом – контроллеры ВВ – УУВВ (</a:t>
            </a:r>
            <a:r>
              <a:rPr lang="ru-RU" sz="1400" dirty="0">
                <a:latin typeface="+mn-lt"/>
                <a:cs typeface="+mn-cs"/>
                <a:hlinkClick r:id="rId5" action="ppaction://hlinksldjump"/>
              </a:rPr>
              <a:t>Периферийные УВВ</a:t>
            </a:r>
            <a:r>
              <a:rPr lang="ru-RU" sz="1400" dirty="0">
                <a:latin typeface="+mn-lt"/>
                <a:cs typeface="+mn-cs"/>
              </a:rPr>
              <a:t>);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FF0000"/>
                </a:solidFill>
                <a:latin typeface="+mn-lt"/>
                <a:cs typeface="+mn-cs"/>
              </a:rPr>
              <a:t>МП</a:t>
            </a:r>
            <a:r>
              <a:rPr lang="ru-RU" sz="1400" dirty="0">
                <a:latin typeface="+mn-lt"/>
                <a:cs typeface="+mn-cs"/>
              </a:rPr>
              <a:t> и </a:t>
            </a:r>
            <a:r>
              <a:rPr lang="ru-RU" sz="1400" dirty="0">
                <a:solidFill>
                  <a:srgbClr val="FF0000"/>
                </a:solidFill>
                <a:latin typeface="+mn-lt"/>
                <a:cs typeface="+mn-cs"/>
              </a:rPr>
              <a:t>регистры</a:t>
            </a:r>
            <a:r>
              <a:rPr lang="ru-RU" sz="1400" dirty="0">
                <a:latin typeface="+mn-lt"/>
                <a:cs typeface="+mn-cs"/>
              </a:rPr>
              <a:t> данных (</a:t>
            </a:r>
            <a:r>
              <a:rPr lang="ru-RU" sz="1400" dirty="0">
                <a:solidFill>
                  <a:srgbClr val="FF0000"/>
                </a:solidFill>
                <a:latin typeface="+mn-lt"/>
                <a:cs typeface="+mn-cs"/>
              </a:rPr>
              <a:t>РГ</a:t>
            </a:r>
            <a:r>
              <a:rPr lang="ru-RU" sz="1400" dirty="0">
                <a:latin typeface="+mn-lt"/>
                <a:cs typeface="+mn-cs"/>
              </a:rPr>
              <a:t>) в нем (Например </a:t>
            </a:r>
            <a:r>
              <a:rPr lang="ru-RU" sz="1400" dirty="0">
                <a:solidFill>
                  <a:srgbClr val="FF0000"/>
                </a:solidFill>
                <a:latin typeface="+mn-lt"/>
                <a:cs typeface="+mn-cs"/>
              </a:rPr>
              <a:t>АХ</a:t>
            </a:r>
            <a:r>
              <a:rPr lang="ru-RU" sz="1400" dirty="0">
                <a:latin typeface="+mn-lt"/>
                <a:cs typeface="+mn-cs"/>
              </a:rPr>
              <a:t>).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latin typeface="+mn-lt"/>
                <a:cs typeface="+mn-cs"/>
              </a:rPr>
              <a:t>Передача данных, команд и адресов выполняется под управлением МП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259632" y="-99392"/>
            <a:ext cx="6264696" cy="635000"/>
          </a:xfrm>
        </p:spPr>
        <p:txBody>
          <a:bodyPr/>
          <a:lstStyle/>
          <a:p>
            <a:r>
              <a:rPr lang="ru-RU" altLang="ru-RU" sz="3600" dirty="0"/>
              <a:t>Актуальные темы (ЛК5)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07504" y="404664"/>
            <a:ext cx="8928100" cy="5832648"/>
          </a:xfrm>
        </p:spPr>
        <p:txBody>
          <a:bodyPr/>
          <a:lstStyle/>
          <a:p>
            <a:r>
              <a:rPr lang="ru-RU" altLang="ru-RU" sz="2300" dirty="0">
                <a:hlinkClick r:id="rId2" action="ppaction://hlinksldjump"/>
              </a:rPr>
              <a:t>Обзор команд МП</a:t>
            </a:r>
            <a:endParaRPr lang="ru-RU" altLang="ru-RU" sz="2300" dirty="0"/>
          </a:p>
          <a:p>
            <a:r>
              <a:rPr lang="ru-RU" altLang="ru-RU" sz="2300" dirty="0">
                <a:hlinkClick r:id="rId3" action="ppaction://hlinksldjump"/>
              </a:rPr>
              <a:t>Оперативная память</a:t>
            </a:r>
            <a:endParaRPr lang="ru-RU" altLang="ru-RU" sz="2300" dirty="0"/>
          </a:p>
          <a:p>
            <a:r>
              <a:rPr lang="ru-RU" altLang="ru-RU" sz="2300" dirty="0">
                <a:hlinkClick r:id="rId4" action="ppaction://hlinksldjump"/>
              </a:rPr>
              <a:t>Данные и команды в ОП</a:t>
            </a:r>
            <a:endParaRPr lang="ru-RU" altLang="ru-RU" sz="2300" dirty="0"/>
          </a:p>
          <a:p>
            <a:r>
              <a:rPr lang="ru-RU" altLang="ru-RU" sz="2300" dirty="0">
                <a:hlinkClick r:id="rId5" action="ppaction://hlinksldjump"/>
              </a:rPr>
              <a:t>Листинг программы</a:t>
            </a:r>
            <a:endParaRPr lang="ru-RU" altLang="ru-RU" sz="2300" dirty="0"/>
          </a:p>
          <a:p>
            <a:r>
              <a:rPr lang="ru-RU" altLang="ru-RU" sz="2300" dirty="0">
                <a:hlinkClick r:id="rId6" action="ppaction://hlinksldjump"/>
              </a:rPr>
              <a:t>Программа в отладчике</a:t>
            </a:r>
            <a:endParaRPr lang="ru-RU" altLang="ru-RU" sz="2300" dirty="0"/>
          </a:p>
          <a:p>
            <a:r>
              <a:rPr lang="ru-RU" altLang="ru-RU" sz="2300" dirty="0">
                <a:hlinkClick r:id="rId7" action="ppaction://hlinksldjump"/>
              </a:rPr>
              <a:t>Сегменты </a:t>
            </a:r>
            <a:r>
              <a:rPr lang="ru-RU" altLang="ru-RU" sz="2300" dirty="0"/>
              <a:t>и </a:t>
            </a:r>
            <a:r>
              <a:rPr lang="ru-RU" altLang="ru-RU" sz="2300" dirty="0">
                <a:hlinkClick r:id="rId8" action="ppaction://hlinksldjump"/>
              </a:rPr>
              <a:t>стек</a:t>
            </a:r>
            <a:r>
              <a:rPr lang="ru-RU" altLang="ru-RU" sz="2300" dirty="0"/>
              <a:t> , </a:t>
            </a:r>
            <a:r>
              <a:rPr lang="ru-RU" altLang="ru-RU" sz="2300" dirty="0">
                <a:hlinkClick r:id="rId9" action="ppaction://hlinksldjump"/>
              </a:rPr>
              <a:t>Регистры МП </a:t>
            </a:r>
            <a:r>
              <a:rPr lang="ru-RU" altLang="ru-RU" sz="2300" dirty="0"/>
              <a:t>и </a:t>
            </a:r>
            <a:r>
              <a:rPr lang="ru-RU" altLang="ru-RU" sz="2300" dirty="0">
                <a:hlinkClick r:id="rId10" action="ppaction://hlinksldjump"/>
              </a:rPr>
              <a:t>флаги МП</a:t>
            </a:r>
            <a:endParaRPr lang="ru-RU" altLang="ru-RU" sz="2300" dirty="0"/>
          </a:p>
          <a:p>
            <a:r>
              <a:rPr lang="ru-RU" altLang="ru-RU" sz="2300" dirty="0">
                <a:hlinkClick r:id="rId11" action="ppaction://hlinksldjump"/>
              </a:rPr>
              <a:t>Первая программа</a:t>
            </a:r>
            <a:endParaRPr lang="ru-RU" altLang="ru-RU" sz="2300" dirty="0"/>
          </a:p>
          <a:p>
            <a:r>
              <a:rPr lang="ru-RU" altLang="ru-RU" sz="2300" dirty="0">
                <a:hlinkClick r:id="rId12" action="ppaction://hlinksldjump"/>
              </a:rPr>
              <a:t>Модель компьютера (Неймана).</a:t>
            </a:r>
            <a:r>
              <a:rPr lang="ru-RU" altLang="ru-RU" sz="2300" u="sng" dirty="0">
                <a:hlinkClick r:id="rId12" action="ppaction://hlinksldjump"/>
              </a:rPr>
              <a:t> </a:t>
            </a:r>
            <a:endParaRPr lang="en-US" altLang="ru-RU" sz="2300" u="sng" dirty="0"/>
          </a:p>
          <a:p>
            <a:r>
              <a:rPr lang="ru-RU" altLang="ru-RU" sz="2300" u="sng" dirty="0">
                <a:hlinkClick r:id="rId13" action="ppaction://hlinksldjump"/>
              </a:rPr>
              <a:t>Принципы построения ЭВМ</a:t>
            </a:r>
            <a:endParaRPr lang="ru-RU" altLang="ru-RU" sz="2300" u="sng" dirty="0">
              <a:hlinkClick r:id="rId14" action="ppaction://hlinksldjump"/>
            </a:endParaRPr>
          </a:p>
          <a:p>
            <a:r>
              <a:rPr lang="ru-RU" altLang="ru-RU" sz="2300" dirty="0">
                <a:hlinkClick r:id="rId15" action="ppaction://hlinksldjump"/>
              </a:rPr>
              <a:t>Физическая модель темы.</a:t>
            </a:r>
            <a:endParaRPr lang="ru-RU" altLang="ru-RU" sz="2300" dirty="0">
              <a:hlinkClick r:id="rId14" action="ppaction://hlinksldjump"/>
            </a:endParaRPr>
          </a:p>
          <a:p>
            <a:r>
              <a:rPr lang="ru-RU" altLang="ru-RU" sz="2300" dirty="0">
                <a:hlinkClick r:id="rId14" action="ppaction://hlinksldjump"/>
              </a:rPr>
              <a:t>Модели, представления и их назначение</a:t>
            </a:r>
            <a:endParaRPr lang="ru-RU" altLang="ru-RU" sz="2300" dirty="0"/>
          </a:p>
          <a:p>
            <a:r>
              <a:rPr lang="ru-RU" altLang="ru-RU" sz="2300" dirty="0">
                <a:hlinkClick r:id="rId16" action="ppaction://hlinksldjump"/>
              </a:rPr>
              <a:t>ТЗ КР</a:t>
            </a:r>
            <a:r>
              <a:rPr lang="ru-RU" altLang="ru-RU" sz="2300" dirty="0"/>
              <a:t> и предварительно </a:t>
            </a:r>
            <a:r>
              <a:rPr lang="ru-RU" altLang="ru-RU" sz="2300" dirty="0">
                <a:hlinkClick r:id="rId17" action="ppaction://hlinksldjump"/>
              </a:rPr>
              <a:t>Листы КР</a:t>
            </a:r>
            <a:endParaRPr lang="ru-RU" altLang="ru-RU" sz="2300" dirty="0"/>
          </a:p>
          <a:p>
            <a:r>
              <a:rPr lang="ru-RU" altLang="ru-RU" sz="2300" dirty="0">
                <a:hlinkClick r:id="rId18" action="ppaction://hlinksldjump"/>
              </a:rPr>
              <a:t>Общие вопросы </a:t>
            </a:r>
            <a:r>
              <a:rPr lang="ru-RU" altLang="ru-RU" sz="2300" dirty="0"/>
              <a:t>(</a:t>
            </a:r>
            <a:r>
              <a:rPr lang="ru-RU" altLang="ru-RU" sz="2300" dirty="0">
                <a:hlinkClick r:id="rId19" action="ppaction://hlinksldjump"/>
              </a:rPr>
              <a:t>введение</a:t>
            </a:r>
            <a:r>
              <a:rPr lang="ru-RU" altLang="ru-RU" sz="2300" dirty="0"/>
              <a:t>/</a:t>
            </a:r>
            <a:r>
              <a:rPr lang="ru-RU" altLang="ru-RU" sz="2300" dirty="0">
                <a:hlinkClick r:id="rId20" action="ppaction://hlinksldjump"/>
              </a:rPr>
              <a:t>вступление</a:t>
            </a:r>
            <a:r>
              <a:rPr lang="ru-RU" altLang="ru-RU" sz="2300" dirty="0"/>
              <a:t> в СП)</a:t>
            </a:r>
          </a:p>
          <a:p>
            <a:r>
              <a:rPr lang="ru-RU" altLang="ru-RU" sz="2300" dirty="0">
                <a:hlinkClick r:id="rId21" action="ppaction://hlinksldjump"/>
              </a:rPr>
              <a:t>ЛР СП </a:t>
            </a:r>
            <a:r>
              <a:rPr lang="ru-RU" altLang="ru-RU" sz="2300" dirty="0"/>
              <a:t>(все) </a:t>
            </a:r>
            <a:r>
              <a:rPr lang="ru-RU" altLang="ru-RU" sz="2300" dirty="0">
                <a:hlinkClick r:id="rId22" action="ppaction://hlinksldjump"/>
              </a:rPr>
              <a:t>ЛК_ЛР</a:t>
            </a:r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</p:txBody>
      </p:sp>
    </p:spTree>
    <p:extLst>
      <p:ext uri="{BB962C8B-B14F-4D97-AF65-F5344CB8AC3E}">
        <p14:creationId xmlns:p14="http://schemas.microsoft.com/office/powerpoint/2010/main" val="297666393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Модель ЭВМ (Принципы построения)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1C7B6345-C7C2-45F1-A620-3D7AEC0996CA}" type="slidenum">
              <a:rPr/>
              <a:pPr algn="l">
                <a:defRPr/>
              </a:pPr>
              <a:t>210</a:t>
            </a:fld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553357" y="3434063"/>
            <a:ext cx="8063911" cy="28623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latin typeface="+mn-lt"/>
                <a:cs typeface="+mn-cs"/>
              </a:rPr>
              <a:t>Принципы 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построения</a:t>
            </a:r>
            <a:r>
              <a:rPr lang="ru-RU" sz="1600" u="sng" dirty="0">
                <a:latin typeface="+mn-lt"/>
                <a:cs typeface="+mn-cs"/>
              </a:rPr>
              <a:t> ЭВМ Фон Неймана (</a:t>
            </a:r>
            <a:r>
              <a:rPr lang="ru-RU" sz="1600" dirty="0">
                <a:latin typeface="+mn-lt"/>
                <a:cs typeface="+mn-cs"/>
                <a:hlinkClick r:id="rId3" action="ppaction://hlinksldjump"/>
              </a:rPr>
              <a:t>или современная структура</a:t>
            </a:r>
            <a:r>
              <a:rPr lang="ru-RU" sz="1600" u="sng" dirty="0">
                <a:latin typeface="+mn-lt"/>
                <a:cs typeface="+mn-cs"/>
              </a:rPr>
              <a:t>)</a:t>
            </a:r>
            <a:r>
              <a:rPr lang="ru-RU" sz="16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u="sng" dirty="0">
                <a:latin typeface="+mn-lt"/>
                <a:cs typeface="+mn-cs"/>
              </a:rPr>
              <a:t>Принцип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однородности</a:t>
            </a:r>
            <a:r>
              <a:rPr lang="ru-RU" sz="1600" b="1" u="sng" dirty="0">
                <a:latin typeface="+mn-lt"/>
                <a:cs typeface="+mn-cs"/>
              </a:rPr>
              <a:t> памяти: (неразличимость команд и данных в ОП : можно сформировать и изменить команды в ОП – трансляторы!)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u="sng" dirty="0">
                <a:latin typeface="+mn-lt"/>
                <a:cs typeface="+mn-cs"/>
              </a:rPr>
              <a:t>Принцип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адресации</a:t>
            </a:r>
            <a:r>
              <a:rPr lang="ru-RU" sz="1600" b="1" u="sng" dirty="0">
                <a:latin typeface="+mn-lt"/>
                <a:cs typeface="+mn-cs"/>
              </a:rPr>
              <a:t> (пронумерованная память ячеек с адресом каждой: память разделена на адресуемые части ячейки)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u="sng" dirty="0">
                <a:latin typeface="+mn-lt"/>
                <a:cs typeface="+mn-cs"/>
              </a:rPr>
              <a:t>Принцип программного </a:t>
            </a:r>
            <a:r>
              <a:rPr lang="ru-RU" sz="1400" b="1" u="sng" dirty="0">
                <a:latin typeface="+mn-lt"/>
                <a:cs typeface="+mn-cs"/>
              </a:rPr>
              <a:t>управления</a:t>
            </a:r>
            <a:r>
              <a:rPr lang="ru-RU" sz="1600" b="1" u="sng" dirty="0">
                <a:latin typeface="+mn-lt"/>
                <a:cs typeface="+mn-cs"/>
              </a:rPr>
              <a:t> (программа состоит из команд, размещенных в  памяти, которые выполняются последовательно УУ)</a:t>
            </a:r>
            <a:r>
              <a:rPr lang="ru-RU" sz="16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u="sng" dirty="0">
                <a:latin typeface="+mn-lt"/>
                <a:cs typeface="+mn-cs"/>
              </a:rPr>
              <a:t>Принцип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двоичного</a:t>
            </a:r>
            <a:r>
              <a:rPr lang="ru-RU" sz="1600" b="1" u="sng" dirty="0">
                <a:latin typeface="+mn-lt"/>
                <a:cs typeface="+mn-cs"/>
              </a:rPr>
              <a:t>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кодирования</a:t>
            </a:r>
            <a:r>
              <a:rPr lang="ru-RU" sz="1600" b="1" u="sng" dirty="0">
                <a:latin typeface="+mn-lt"/>
                <a:cs typeface="+mn-cs"/>
              </a:rPr>
              <a:t>: все данные и команды кодируются двоичными числами:</a:t>
            </a:r>
            <a:r>
              <a:rPr lang="ru-RU" sz="1600" b="1" dirty="0">
                <a:latin typeface="+mn-lt"/>
                <a:cs typeface="+mn-cs"/>
              </a:rPr>
              <a:t> </a:t>
            </a:r>
            <a:r>
              <a:rPr lang="en-US" sz="1600" b="1" dirty="0">
                <a:latin typeface="+mn-lt"/>
                <a:cs typeface="+mn-cs"/>
              </a:rPr>
              <a:t>“</a:t>
            </a:r>
            <a:r>
              <a:rPr lang="ru-RU" sz="1600" b="1" dirty="0">
                <a:latin typeface="+mn-lt"/>
                <a:cs typeface="+mn-cs"/>
              </a:rPr>
              <a:t>0</a:t>
            </a:r>
            <a:r>
              <a:rPr lang="en-US" sz="1600" b="1" dirty="0">
                <a:latin typeface="+mn-lt"/>
                <a:cs typeface="+mn-cs"/>
              </a:rPr>
              <a:t>”</a:t>
            </a:r>
            <a:r>
              <a:rPr lang="ru-RU" sz="1600" b="1" dirty="0">
                <a:latin typeface="+mn-lt"/>
                <a:cs typeface="+mn-cs"/>
              </a:rPr>
              <a:t> и </a:t>
            </a:r>
            <a:r>
              <a:rPr lang="en-US" sz="1600" b="1" dirty="0">
                <a:latin typeface="+mn-lt"/>
                <a:cs typeface="+mn-cs"/>
              </a:rPr>
              <a:t>“</a:t>
            </a:r>
            <a:r>
              <a:rPr lang="ru-RU" sz="1600" b="1" dirty="0">
                <a:latin typeface="+mn-lt"/>
                <a:cs typeface="+mn-cs"/>
              </a:rPr>
              <a:t>1</a:t>
            </a:r>
            <a:r>
              <a:rPr lang="en-US" sz="1600" b="1" dirty="0">
                <a:latin typeface="+mn-lt"/>
                <a:cs typeface="+mn-cs"/>
              </a:rPr>
              <a:t>”</a:t>
            </a:r>
            <a:r>
              <a:rPr lang="ru-RU" sz="1600" b="1" dirty="0">
                <a:latin typeface="+mn-lt"/>
                <a:cs typeface="+mn-cs"/>
              </a:rPr>
              <a:t>: </a:t>
            </a:r>
            <a:r>
              <a:rPr lang="ru-RU" sz="1600" b="1" dirty="0">
                <a:latin typeface="+mn-lt"/>
                <a:cs typeface="+mn-cs"/>
                <a:hlinkClick r:id="rId4" action="ppaction://hlinksldjump"/>
              </a:rPr>
              <a:t>форматы команд и данных</a:t>
            </a:r>
            <a:r>
              <a:rPr lang="ru-RU" sz="1600" b="1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latin typeface="+mn-lt"/>
                <a:cs typeface="+mn-cs"/>
              </a:rPr>
              <a:t>Безразличие к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содержанию</a:t>
            </a:r>
            <a:r>
              <a:rPr lang="ru-RU" sz="1600" b="1" dirty="0">
                <a:latin typeface="+mn-lt"/>
                <a:cs typeface="+mn-cs"/>
              </a:rPr>
              <a:t> данных!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latin typeface="+mn-lt"/>
                <a:cs typeface="+mn-cs"/>
              </a:rPr>
              <a:t>Микропрограммирование.</a:t>
            </a:r>
            <a:endParaRPr lang="ru-RU" sz="1600" dirty="0">
              <a:latin typeface="+mn-lt"/>
              <a:cs typeface="+mn-cs"/>
            </a:endParaRPr>
          </a:p>
        </p:txBody>
      </p:sp>
      <p:grpSp>
        <p:nvGrpSpPr>
          <p:cNvPr id="121863" name="Группа 3"/>
          <p:cNvGrpSpPr>
            <a:grpSpLocks/>
          </p:cNvGrpSpPr>
          <p:nvPr/>
        </p:nvGrpSpPr>
        <p:grpSpPr bwMode="auto">
          <a:xfrm>
            <a:off x="1692275" y="836613"/>
            <a:ext cx="5400675" cy="2592387"/>
            <a:chOff x="1691680" y="836712"/>
            <a:chExt cx="5400600" cy="2304256"/>
          </a:xfrm>
        </p:grpSpPr>
        <p:pic>
          <p:nvPicPr>
            <p:cNvPr id="121864" name="Picture 2" descr="250px-Архитектура_фон_Неймана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836712"/>
              <a:ext cx="5256584" cy="230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1865" name="Picture 2" descr="250px-Архитектура_фон_Неймана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836712"/>
              <a:ext cx="5256584" cy="180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1867" name="TextBox 7"/>
            <p:cNvSpPr txBox="1">
              <a:spLocks noChangeArrowheads="1"/>
            </p:cNvSpPr>
            <p:nvPr/>
          </p:nvSpPr>
          <p:spPr bwMode="auto">
            <a:xfrm>
              <a:off x="6444208" y="1601995"/>
              <a:ext cx="64807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b="1">
                  <a:solidFill>
                    <a:srgbClr val="FF0000"/>
                  </a:solidFill>
                </a:rPr>
                <a:t>АЛУ</a:t>
              </a:r>
            </a:p>
          </p:txBody>
        </p:sp>
        <p:sp>
          <p:nvSpPr>
            <p:cNvPr id="121868" name="TextBox 8"/>
            <p:cNvSpPr txBox="1">
              <a:spLocks noChangeArrowheads="1"/>
            </p:cNvSpPr>
            <p:nvPr/>
          </p:nvSpPr>
          <p:spPr bwMode="auto">
            <a:xfrm>
              <a:off x="1691680" y="1786661"/>
              <a:ext cx="50405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b="1">
                  <a:solidFill>
                    <a:srgbClr val="FF0000"/>
                  </a:solidFill>
                </a:rPr>
                <a:t>УУ</a:t>
              </a:r>
            </a:p>
          </p:txBody>
        </p:sp>
      </p:grpSp>
      <p:sp>
        <p:nvSpPr>
          <p:cNvPr id="11" name="TextBox 3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6609746" y="692150"/>
            <a:ext cx="5048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</a:rPr>
              <a:t>ОП</a:t>
            </a:r>
          </a:p>
        </p:txBody>
      </p:sp>
      <p:sp>
        <p:nvSpPr>
          <p:cNvPr id="12" name="TextBox 7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380312" y="2483604"/>
            <a:ext cx="10081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err="1">
                <a:solidFill>
                  <a:srgbClr val="FF0000"/>
                </a:solidFill>
              </a:rPr>
              <a:t>Ув</a:t>
            </a:r>
            <a:r>
              <a:rPr lang="ru-RU" altLang="ru-RU" sz="1800" b="1" dirty="0">
                <a:solidFill>
                  <a:srgbClr val="FF0000"/>
                </a:solidFill>
              </a:rPr>
              <a:t>/в</a:t>
            </a:r>
          </a:p>
        </p:txBody>
      </p:sp>
      <p:sp>
        <p:nvSpPr>
          <p:cNvPr id="13" name="TextBox 8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1043607" y="1587500"/>
            <a:ext cx="64866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</a:rPr>
              <a:t>МП</a:t>
            </a:r>
          </a:p>
        </p:txBody>
      </p:sp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Заголовок 1"/>
          <p:cNvSpPr>
            <a:spLocks noGrp="1"/>
          </p:cNvSpPr>
          <p:nvPr>
            <p:ph type="title"/>
          </p:nvPr>
        </p:nvSpPr>
        <p:spPr>
          <a:xfrm>
            <a:off x="1403648" y="44450"/>
            <a:ext cx="619268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Машина Тьюринга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93B380C7-819E-466D-B755-181B7F3C14BC}" type="slidenum">
              <a:rPr/>
              <a:pPr algn="l">
                <a:defRPr/>
              </a:pPr>
              <a:t>211</a:t>
            </a:fld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254148" y="764704"/>
            <a:ext cx="8063911" cy="155427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u="sng" dirty="0">
                <a:latin typeface="+mn-lt"/>
                <a:cs typeface="+mn-cs"/>
              </a:rPr>
              <a:t>Принципы  построения Машины Тьюринга (МТ):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>
                <a:latin typeface="+mn-lt"/>
                <a:cs typeface="+mn-cs"/>
              </a:rPr>
              <a:t>МТ - </a:t>
            </a:r>
            <a:r>
              <a:rPr lang="ru-RU" sz="1900" u="sng" dirty="0">
                <a:latin typeface="+mn-lt"/>
                <a:cs typeface="+mn-cs"/>
              </a:rPr>
              <a:t>Это математическое построение </a:t>
            </a:r>
            <a:r>
              <a:rPr lang="ru-RU" sz="1900" dirty="0">
                <a:latin typeface="+mn-lt"/>
                <a:cs typeface="+mn-cs"/>
              </a:rPr>
              <a:t>предназначенное для уточнения понятия АЛГОРИТМА (конечный автомат)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>
                <a:latin typeface="+mn-lt"/>
                <a:cs typeface="+mn-cs"/>
              </a:rPr>
              <a:t>Это </a:t>
            </a:r>
            <a:r>
              <a:rPr lang="ru-RU" sz="1900" b="1" u="sng" dirty="0">
                <a:latin typeface="+mn-lt"/>
                <a:cs typeface="+mn-cs"/>
              </a:rPr>
              <a:t>Машина</a:t>
            </a:r>
            <a:r>
              <a:rPr lang="ru-RU" sz="1900" dirty="0">
                <a:latin typeface="+mn-lt"/>
                <a:cs typeface="+mn-cs"/>
              </a:rPr>
              <a:t> так как используются понятия: память, команда, Устройство управления (УУ) и т.д.  </a:t>
            </a:r>
          </a:p>
        </p:txBody>
      </p:sp>
      <p:grpSp>
        <p:nvGrpSpPr>
          <p:cNvPr id="122887" name="Группа 25"/>
          <p:cNvGrpSpPr>
            <a:grpSpLocks/>
          </p:cNvGrpSpPr>
          <p:nvPr/>
        </p:nvGrpSpPr>
        <p:grpSpPr bwMode="auto">
          <a:xfrm>
            <a:off x="614363" y="2205038"/>
            <a:ext cx="8410575" cy="1833562"/>
            <a:chOff x="403920" y="2161966"/>
            <a:chExt cx="8410563" cy="2086291"/>
          </a:xfrm>
        </p:grpSpPr>
        <p:sp>
          <p:nvSpPr>
            <p:cNvPr id="7" name="Правильный пятиугольник 6"/>
            <p:cNvSpPr/>
            <p:nvPr/>
          </p:nvSpPr>
          <p:spPr>
            <a:xfrm>
              <a:off x="3726552" y="3095829"/>
              <a:ext cx="1498598" cy="1152428"/>
            </a:xfrm>
            <a:prstGeom prst="pentagon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>
                  <a:solidFill>
                    <a:schemeClr val="tx1"/>
                  </a:solidFill>
                </a:rPr>
                <a:t>Головка</a:t>
              </a:r>
              <a:r>
                <a:rPr lang="ru-RU" sz="1600" dirty="0">
                  <a:solidFill>
                    <a:schemeClr val="tx1"/>
                  </a:solidFill>
                </a:rPr>
                <a:t> </a:t>
              </a:r>
              <a:r>
                <a:rPr lang="ru-RU" sz="1600" b="1" dirty="0">
                  <a:solidFill>
                    <a:schemeClr val="tx1"/>
                  </a:solidFill>
                </a:rPr>
                <a:t>чтения</a:t>
              </a:r>
              <a:r>
                <a:rPr lang="ru-RU" sz="1600" dirty="0">
                  <a:solidFill>
                    <a:schemeClr val="tx1"/>
                  </a:solidFill>
                </a:rPr>
                <a:t> (УУ)</a:t>
              </a:r>
            </a:p>
          </p:txBody>
        </p:sp>
        <p:sp>
          <p:nvSpPr>
            <p:cNvPr id="8" name="Горизонтальный свиток 7"/>
            <p:cNvSpPr/>
            <p:nvPr/>
          </p:nvSpPr>
          <p:spPr>
            <a:xfrm>
              <a:off x="2123180" y="2420268"/>
              <a:ext cx="4681531" cy="469641"/>
            </a:xfrm>
            <a:prstGeom prst="horizontalScroll">
              <a:avLst>
                <a:gd name="adj" fmla="val 25000"/>
              </a:avLst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483542" y="2541292"/>
              <a:ext cx="431799" cy="22217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S</a:t>
              </a:r>
              <a:r>
                <a:rPr lang="en-US" baseline="-25000" dirty="0">
                  <a:solidFill>
                    <a:schemeClr val="tx1"/>
                  </a:solidFill>
                </a:rPr>
                <a:t>0</a:t>
              </a:r>
              <a:endParaRPr lang="ru-RU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155424" y="2541292"/>
              <a:ext cx="504824" cy="22217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S</a:t>
              </a:r>
              <a:r>
                <a:rPr lang="en-US" baseline="-25000" dirty="0">
                  <a:solidFill>
                    <a:schemeClr val="tx1"/>
                  </a:solidFill>
                </a:rPr>
                <a:t>K</a:t>
              </a:r>
              <a:endParaRPr lang="ru-RU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220265" y="2539485"/>
              <a:ext cx="495299" cy="223983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S</a:t>
              </a:r>
              <a:r>
                <a:rPr lang="en-US" baseline="-25000" dirty="0">
                  <a:solidFill>
                    <a:schemeClr val="tx1"/>
                  </a:solidFill>
                </a:rPr>
                <a:t>i</a:t>
              </a:r>
              <a:endParaRPr lang="ru-RU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147363" y="2539485"/>
              <a:ext cx="433386" cy="222177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…</a:t>
              </a:r>
              <a:endParaRPr lang="ru-RU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293166" y="2539485"/>
              <a:ext cx="433386" cy="222177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…</a:t>
              </a:r>
              <a:endParaRPr lang="ru-RU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22899" name="TextBox 17"/>
            <p:cNvSpPr txBox="1">
              <a:spLocks noChangeArrowheads="1"/>
            </p:cNvSpPr>
            <p:nvPr/>
          </p:nvSpPr>
          <p:spPr bwMode="auto">
            <a:xfrm>
              <a:off x="5441671" y="2768817"/>
              <a:ext cx="3168367" cy="136511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b="1"/>
                <a:t>Головка</a:t>
              </a:r>
              <a:r>
                <a:rPr lang="ru-RU" altLang="ru-RU" sz="1800"/>
                <a:t> считывает символы</a:t>
              </a:r>
              <a:r>
                <a:rPr lang="en-US" altLang="ru-RU" sz="1800"/>
                <a:t> (a</a:t>
              </a:r>
              <a:r>
                <a:rPr lang="en-US" altLang="ru-RU" sz="1800" baseline="-25000"/>
                <a:t>j</a:t>
              </a:r>
              <a:r>
                <a:rPr lang="en-US" altLang="ru-RU" sz="1800"/>
                <a:t>)</a:t>
              </a:r>
              <a:r>
                <a:rPr lang="ru-RU" altLang="ru-RU" sz="1800"/>
                <a:t> с ленты, и выполняет команды, соответствующие символам.</a:t>
              </a:r>
            </a:p>
          </p:txBody>
        </p:sp>
        <p:sp>
          <p:nvSpPr>
            <p:cNvPr id="122900" name="TextBox 18"/>
            <p:cNvSpPr txBox="1">
              <a:spLocks noChangeArrowheads="1"/>
            </p:cNvSpPr>
            <p:nvPr/>
          </p:nvSpPr>
          <p:spPr bwMode="auto">
            <a:xfrm>
              <a:off x="403920" y="3044859"/>
              <a:ext cx="1935832" cy="9450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/>
                <a:t>Бесконечная лента, содержащая символы</a:t>
              </a:r>
            </a:p>
          </p:txBody>
        </p:sp>
        <p:cxnSp>
          <p:nvCxnSpPr>
            <p:cNvPr id="21" name="Прямая со стрелкой 20"/>
            <p:cNvCxnSpPr/>
            <p:nvPr/>
          </p:nvCxnSpPr>
          <p:spPr>
            <a:xfrm>
              <a:off x="7661960" y="2161966"/>
              <a:ext cx="1152523" cy="0"/>
            </a:xfrm>
            <a:prstGeom prst="straightConnector1">
              <a:avLst/>
            </a:prstGeom>
            <a:noFill/>
            <a:ln w="15875">
              <a:solidFill>
                <a:schemeClr val="tx1"/>
              </a:solidFill>
              <a:headEnd type="stealth"/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Прямая со стрелкой 21"/>
            <p:cNvCxnSpPr>
              <a:stCxn id="122900" idx="3"/>
            </p:cNvCxnSpPr>
            <p:nvPr/>
          </p:nvCxnSpPr>
          <p:spPr>
            <a:xfrm flipV="1">
              <a:off x="2339079" y="2889910"/>
              <a:ext cx="1081086" cy="626791"/>
            </a:xfrm>
            <a:prstGeom prst="straightConnector1">
              <a:avLst/>
            </a:prstGeom>
            <a:noFill/>
            <a:ln w="15875">
              <a:solidFill>
                <a:schemeClr val="tx1"/>
              </a:solidFill>
              <a:headEnd type="none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7" name="Прямая со стрелкой 26"/>
          <p:cNvCxnSpPr>
            <a:stCxn id="13" idx="2"/>
            <a:endCxn id="7" idx="0"/>
          </p:cNvCxnSpPr>
          <p:nvPr/>
        </p:nvCxnSpPr>
        <p:spPr>
          <a:xfrm>
            <a:off x="4678363" y="2733675"/>
            <a:ext cx="7937" cy="292100"/>
          </a:xfrm>
          <a:prstGeom prst="straightConnector1">
            <a:avLst/>
          </a:prstGeom>
          <a:noFill/>
          <a:ln w="15875">
            <a:solidFill>
              <a:schemeClr val="tx1"/>
            </a:solidFill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2889" name="Прямоугольник 31"/>
          <p:cNvSpPr>
            <a:spLocks noChangeArrowheads="1"/>
          </p:cNvSpPr>
          <p:nvPr/>
        </p:nvSpPr>
        <p:spPr bwMode="auto">
          <a:xfrm>
            <a:off x="4716463" y="2924175"/>
            <a:ext cx="330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a</a:t>
            </a:r>
            <a:r>
              <a:rPr lang="en-US" altLang="ru-RU" sz="1800" baseline="-25000"/>
              <a:t>j</a:t>
            </a:r>
            <a:endParaRPr lang="ru-RU" altLang="ru-RU" sz="1800"/>
          </a:p>
        </p:txBody>
      </p:sp>
      <p:sp>
        <p:nvSpPr>
          <p:cNvPr id="122890" name="TextBox 32"/>
          <p:cNvSpPr txBox="1">
            <a:spLocks noChangeArrowheads="1"/>
          </p:cNvSpPr>
          <p:nvPr/>
        </p:nvSpPr>
        <p:spPr bwMode="auto">
          <a:xfrm>
            <a:off x="8239125" y="2384425"/>
            <a:ext cx="3778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d</a:t>
            </a:r>
            <a:r>
              <a:rPr lang="en-US" altLang="ru-RU" sz="1800" baseline="-25000"/>
              <a:t>k</a:t>
            </a:r>
            <a:endParaRPr lang="ru-RU" altLang="ru-RU" sz="1800" baseline="-25000"/>
          </a:p>
        </p:txBody>
      </p:sp>
      <p:pic>
        <p:nvPicPr>
          <p:cNvPr id="12289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4052888"/>
            <a:ext cx="8058150" cy="203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Заголовок 1"/>
          <p:cNvSpPr>
            <a:spLocks noGrp="1"/>
          </p:cNvSpPr>
          <p:nvPr>
            <p:ph type="title"/>
          </p:nvPr>
        </p:nvSpPr>
        <p:spPr>
          <a:xfrm>
            <a:off x="1331640" y="44450"/>
            <a:ext cx="6336704" cy="5762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Модель программы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97E44BA0-402F-41DF-BB80-4D3DDFABB84E}" type="slidenum">
              <a:rPr/>
              <a:pPr algn="l">
                <a:defRPr/>
              </a:pPr>
              <a:t>212</a:t>
            </a:fld>
            <a:endParaRPr dirty="0"/>
          </a:p>
        </p:txBody>
      </p:sp>
      <p:sp>
        <p:nvSpPr>
          <p:cNvPr id="123908" name="Объект 2"/>
          <p:cNvSpPr txBox="1">
            <a:spLocks/>
          </p:cNvSpPr>
          <p:nvPr/>
        </p:nvSpPr>
        <p:spPr bwMode="auto">
          <a:xfrm>
            <a:off x="323850" y="548681"/>
            <a:ext cx="8640763" cy="2304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700" b="1" dirty="0"/>
              <a:t>Программа</a:t>
            </a:r>
            <a:r>
              <a:rPr lang="ru-RU" altLang="ru-RU" sz="1700" dirty="0"/>
              <a:t> воспринимается как </a:t>
            </a:r>
            <a:r>
              <a:rPr lang="ru-RU" altLang="ru-RU" sz="1700" u="sng" dirty="0"/>
              <a:t>последовательность</a:t>
            </a:r>
            <a:r>
              <a:rPr lang="ru-RU" altLang="ru-RU" sz="1700" dirty="0"/>
              <a:t> инструкций, команд, предписаний или операторов/директив. Команды расположены </a:t>
            </a:r>
            <a:r>
              <a:rPr lang="ru-RU" altLang="ru-RU" sz="1700" b="1" dirty="0"/>
              <a:t>последовательно</a:t>
            </a:r>
            <a:r>
              <a:rPr lang="ru-RU" altLang="ru-RU" sz="1700" dirty="0"/>
              <a:t> в оперативной памяти (ОП).</a:t>
            </a:r>
          </a:p>
          <a:p>
            <a:pPr eaLnBrk="1" hangingPunct="1"/>
            <a:r>
              <a:rPr lang="ru-RU" altLang="ru-RU" sz="1700" dirty="0"/>
              <a:t>В программе отводится место под </a:t>
            </a:r>
            <a:r>
              <a:rPr lang="ru-RU" altLang="ru-RU" sz="1700" u="sng" dirty="0"/>
              <a:t>данные</a:t>
            </a:r>
            <a:r>
              <a:rPr lang="ru-RU" altLang="ru-RU" sz="1700" dirty="0"/>
              <a:t> – </a:t>
            </a:r>
            <a:r>
              <a:rPr lang="ru-RU" altLang="ru-RU" sz="1700" u="sng" dirty="0"/>
              <a:t>переменные</a:t>
            </a:r>
            <a:r>
              <a:rPr lang="ru-RU" altLang="ru-RU" sz="1700" dirty="0"/>
              <a:t> программы, </a:t>
            </a:r>
            <a:r>
              <a:rPr lang="ru-RU" altLang="ru-RU" sz="1700" u="sng" dirty="0"/>
              <a:t>константы</a:t>
            </a:r>
            <a:r>
              <a:rPr lang="ru-RU" altLang="ru-RU" sz="1700" dirty="0"/>
              <a:t> и поля для промежуточных результатов работы программы.</a:t>
            </a:r>
          </a:p>
          <a:p>
            <a:pPr eaLnBrk="1" hangingPunct="1"/>
            <a:r>
              <a:rPr lang="ru-RU" altLang="ru-RU" sz="1700" dirty="0"/>
              <a:t>Основной </a:t>
            </a:r>
            <a:r>
              <a:rPr lang="ru-RU" altLang="ru-RU" sz="1700" u="sng" dirty="0"/>
              <a:t>порядок выполнения команд </a:t>
            </a:r>
            <a:r>
              <a:rPr lang="ru-RU" altLang="ru-RU" sz="1700" dirty="0"/>
              <a:t>последовательный - </a:t>
            </a:r>
            <a:r>
              <a:rPr lang="ru-RU" altLang="ru-RU" sz="1700" u="sng" dirty="0"/>
              <a:t>сверху вниз(</a:t>
            </a:r>
            <a:r>
              <a:rPr lang="ru-RU" altLang="ru-RU" sz="1700" b="1" u="sng" dirty="0">
                <a:solidFill>
                  <a:srgbClr val="FF0000"/>
                </a:solidFill>
              </a:rPr>
              <a:t>↓</a:t>
            </a:r>
            <a:r>
              <a:rPr lang="ru-RU" altLang="ru-RU" sz="1700" u="sng" dirty="0"/>
              <a:t>)</a:t>
            </a:r>
          </a:p>
          <a:p>
            <a:pPr eaLnBrk="1" hangingPunct="1"/>
            <a:r>
              <a:rPr lang="ru-RU" altLang="ru-RU" sz="1700" dirty="0"/>
              <a:t>В программе возможно </a:t>
            </a:r>
            <a:r>
              <a:rPr lang="ru-RU" altLang="ru-RU" sz="1700" u="sng" dirty="0"/>
              <a:t>изменение</a:t>
            </a:r>
            <a:r>
              <a:rPr lang="ru-RU" altLang="ru-RU" sz="1700" dirty="0"/>
              <a:t> </a:t>
            </a:r>
            <a:r>
              <a:rPr lang="ru-RU" altLang="ru-RU" sz="1700" u="sng" dirty="0"/>
              <a:t>порядка</a:t>
            </a:r>
            <a:r>
              <a:rPr lang="ru-RU" altLang="ru-RU" sz="1700" dirty="0"/>
              <a:t> выполнения инструкций (переходы, циклы и ветвления).</a:t>
            </a:r>
          </a:p>
          <a:p>
            <a:pPr eaLnBrk="1" hangingPunct="1"/>
            <a:endParaRPr lang="ru-RU" altLang="ru-RU" sz="1700" dirty="0"/>
          </a:p>
        </p:txBody>
      </p:sp>
      <p:sp>
        <p:nvSpPr>
          <p:cNvPr id="123909" name="Объект 2"/>
          <p:cNvSpPr txBox="1">
            <a:spLocks/>
          </p:cNvSpPr>
          <p:nvPr/>
        </p:nvSpPr>
        <p:spPr bwMode="auto">
          <a:xfrm>
            <a:off x="250825" y="5373689"/>
            <a:ext cx="8497888" cy="935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 dirty="0"/>
              <a:t>Для </a:t>
            </a:r>
            <a:r>
              <a:rPr lang="ru-RU" altLang="ru-RU" sz="1800" u="sng" dirty="0"/>
              <a:t>графического описания </a:t>
            </a:r>
            <a:r>
              <a:rPr lang="ru-RU" altLang="ru-RU" sz="1800" dirty="0"/>
              <a:t>программы используется специальный графический </a:t>
            </a:r>
            <a:r>
              <a:rPr lang="ru-RU" altLang="ru-RU" sz="1800" dirty="0">
                <a:hlinkClick r:id="rId3" action="ppaction://hlinksldjump"/>
              </a:rPr>
              <a:t>язык блок-схем  </a:t>
            </a:r>
            <a:r>
              <a:rPr lang="ru-RU" altLang="ru-RU" sz="1800" dirty="0"/>
              <a:t>(процесс, цикл, переход, ветвление, процедура и т.д.) Для изменения основного порядка работы программы используются метки.</a:t>
            </a:r>
          </a:p>
        </p:txBody>
      </p:sp>
      <p:graphicFrame>
        <p:nvGraphicFramePr>
          <p:cNvPr id="123910" name="Объект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7125974"/>
              </p:ext>
            </p:extLst>
          </p:nvPr>
        </p:nvGraphicFramePr>
        <p:xfrm>
          <a:off x="1547664" y="2565377"/>
          <a:ext cx="4992687" cy="280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4065231" imgH="3665520" progId="Visio.Drawing.11">
                  <p:embed/>
                </p:oleObj>
              </mc:Choice>
              <mc:Fallback>
                <p:oleObj name="Visio" r:id="rId4" imgW="4065231" imgH="3665520" progId="Visio.Drawing.11">
                  <p:embed/>
                  <p:pic>
                    <p:nvPicPr>
                      <p:cNvPr id="0" name="Объект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2565377"/>
                        <a:ext cx="4992687" cy="2808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ru-RU" dirty="0"/>
              <a:t>FAR</a:t>
            </a:r>
            <a:r>
              <a:rPr lang="ru-RU" altLang="ru-RU" dirty="0"/>
              <a:t> - менеджер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A3AB8182-D84D-4ABD-A3C6-FB9BA9EBF19D}" type="slidenum">
              <a:rPr/>
              <a:pPr algn="l">
                <a:defRPr/>
              </a:pPr>
              <a:t>213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400" b="1" dirty="0">
                <a:latin typeface="+mn-lt"/>
                <a:cs typeface="+mn-cs"/>
              </a:rPr>
              <a:t>!!!</a:t>
            </a: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  <p:pic>
        <p:nvPicPr>
          <p:cNvPr id="124935" name="Picture 2" descr="spfm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24744"/>
            <a:ext cx="7704137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6624736" cy="706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ru-RU" dirty="0"/>
              <a:t>VC – Volkov Commander</a:t>
            </a:r>
            <a:r>
              <a:rPr lang="ru-RU" altLang="ru-RU" dirty="0"/>
              <a:t> (для </a:t>
            </a:r>
            <a:r>
              <a:rPr lang="en-US" altLang="ru-RU" dirty="0"/>
              <a:t>DosBox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00516F77-FE05-44FD-9678-E7E73C8D45A0}" type="slidenum">
              <a:rPr/>
              <a:pPr algn="l">
                <a:defRPr/>
              </a:pPr>
              <a:t>214</a:t>
            </a:fld>
            <a:endParaRPr dirty="0"/>
          </a:p>
        </p:txBody>
      </p:sp>
      <p:pic>
        <p:nvPicPr>
          <p:cNvPr id="125959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8424936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ru-RU">
                <a:solidFill>
                  <a:srgbClr val="00B050"/>
                </a:solidFill>
              </a:rPr>
              <a:t>Total Commander</a:t>
            </a:r>
            <a:endParaRPr lang="ru-RU" altLang="ru-RU">
              <a:solidFill>
                <a:srgbClr val="00B05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4955CD74-00B1-4098-AF52-BF906FDDEC09}" type="slidenum">
              <a:rPr/>
              <a:pPr algn="l">
                <a:defRPr/>
              </a:pPr>
              <a:t>215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119934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400" b="1" dirty="0">
                <a:latin typeface="+mn-lt"/>
                <a:cs typeface="+mn-cs"/>
              </a:rPr>
              <a:t>!!!</a:t>
            </a: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  <p:pic>
        <p:nvPicPr>
          <p:cNvPr id="126983" name="Picture 3" descr="spfm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649413"/>
            <a:ext cx="6697662" cy="446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Заголовок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569325" cy="647700"/>
          </a:xfrm>
        </p:spPr>
        <p:txBody>
          <a:bodyPr/>
          <a:lstStyle/>
          <a:p>
            <a:pPr eaLnBrk="1" hangingPunct="1"/>
            <a:r>
              <a:rPr lang="ru-RU" altLang="ru-RU"/>
              <a:t>Пример Блок-схемы программы ЛР №2 (3)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E7101941-CA07-4095-8402-0F0BC0F1583E}" type="slidenum">
              <a:rPr/>
              <a:pPr algn="l">
                <a:defRPr/>
              </a:pPr>
              <a:t>216</a:t>
            </a:fld>
            <a:endParaRPr dirty="0"/>
          </a:p>
        </p:txBody>
      </p:sp>
      <p:graphicFrame>
        <p:nvGraphicFramePr>
          <p:cNvPr id="130052" name="Объект 4"/>
          <p:cNvGraphicFramePr>
            <a:graphicFrameLocks noChangeAspect="1"/>
          </p:cNvGraphicFramePr>
          <p:nvPr/>
        </p:nvGraphicFramePr>
        <p:xfrm>
          <a:off x="1692275" y="908050"/>
          <a:ext cx="5472113" cy="482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645682" imgH="3449520" progId="Visio.Drawing.11">
                  <p:embed/>
                </p:oleObj>
              </mc:Choice>
              <mc:Fallback>
                <p:oleObj name="Visio" r:id="rId2" imgW="2645682" imgH="3449520" progId="Visio.Drawing.11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908050"/>
                        <a:ext cx="5472113" cy="482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053" name="Объект 2"/>
          <p:cNvSpPr txBox="1">
            <a:spLocks/>
          </p:cNvSpPr>
          <p:nvPr/>
        </p:nvSpPr>
        <p:spPr bwMode="auto">
          <a:xfrm>
            <a:off x="900113" y="5732463"/>
            <a:ext cx="813593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/>
              <a:t>Данная блок-схема соответствует второй ЛР СП. </a:t>
            </a:r>
          </a:p>
        </p:txBody>
      </p:sp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Заголовок 1"/>
          <p:cNvSpPr>
            <a:spLocks noGrp="1"/>
          </p:cNvSpPr>
          <p:nvPr>
            <p:ph type="title"/>
          </p:nvPr>
        </p:nvSpPr>
        <p:spPr>
          <a:xfrm>
            <a:off x="1334294" y="1"/>
            <a:ext cx="5397946" cy="54868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dirty="0"/>
              <a:t>Микропроцессор (МП)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49071"/>
            <a:ext cx="585787" cy="365125"/>
          </a:xfrm>
        </p:spPr>
        <p:txBody>
          <a:bodyPr/>
          <a:lstStyle/>
          <a:p>
            <a:pPr algn="l">
              <a:defRPr/>
            </a:pPr>
            <a:fld id="{2D94A1B3-F49E-4017-B978-1476F3747F8C}" type="slidenum">
              <a:rPr/>
              <a:pPr algn="l">
                <a:defRPr/>
              </a:pPr>
              <a:t>217</a:t>
            </a:fld>
            <a:endParaRPr dirty="0"/>
          </a:p>
        </p:txBody>
      </p:sp>
      <p:sp>
        <p:nvSpPr>
          <p:cNvPr id="132100" name="Объект 2"/>
          <p:cNvSpPr txBox="1">
            <a:spLocks/>
          </p:cNvSpPr>
          <p:nvPr/>
        </p:nvSpPr>
        <p:spPr bwMode="auto">
          <a:xfrm>
            <a:off x="433388" y="4762500"/>
            <a:ext cx="3754437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 dirty="0"/>
              <a:t>МП, </a:t>
            </a:r>
            <a:r>
              <a:rPr lang="ru-RU" altLang="ru-RU" sz="1600" dirty="0"/>
              <a:t>ОП</a:t>
            </a:r>
            <a:r>
              <a:rPr lang="ru-RU" altLang="ru-RU" sz="1800" dirty="0"/>
              <a:t> (</a:t>
            </a:r>
            <a:r>
              <a:rPr lang="ru-RU" altLang="ru-RU" sz="1800" u="sng" dirty="0">
                <a:hlinkClick r:id="rId2" action="ppaction://hlinksldjump"/>
              </a:rPr>
              <a:t>оперативная память</a:t>
            </a:r>
            <a:r>
              <a:rPr lang="ru-RU" altLang="ru-RU" sz="1800" dirty="0"/>
              <a:t>) и ВП </a:t>
            </a:r>
            <a:r>
              <a:rPr lang="en-US" altLang="ru-RU" sz="1800" dirty="0"/>
              <a:t>(</a:t>
            </a:r>
            <a:r>
              <a:rPr lang="ru-RU" altLang="ru-RU" sz="1800" u="sng" dirty="0">
                <a:hlinkClick r:id="rId3" action="ppaction://hlinksldjump"/>
              </a:rPr>
              <a:t>вектор прерываний </a:t>
            </a:r>
            <a:r>
              <a:rPr lang="ru-RU" altLang="ru-RU" sz="1800" dirty="0"/>
              <a:t>в ОП</a:t>
            </a:r>
            <a:r>
              <a:rPr lang="en-US" altLang="ru-RU" sz="1800" dirty="0"/>
              <a:t>)</a:t>
            </a:r>
            <a:endParaRPr lang="ru-RU" altLang="ru-RU" sz="1800" dirty="0"/>
          </a:p>
          <a:p>
            <a:pPr eaLnBrk="1" hangingPunct="1"/>
            <a:r>
              <a:rPr lang="ru-RU" altLang="ru-RU" sz="1800" b="1" dirty="0"/>
              <a:t>РК</a:t>
            </a:r>
            <a:r>
              <a:rPr lang="ru-RU" altLang="ru-RU" sz="1800" dirty="0"/>
              <a:t> (регистр команд), </a:t>
            </a:r>
            <a:r>
              <a:rPr lang="en-US" altLang="ru-RU" sz="1800" b="1" dirty="0"/>
              <a:t>IP</a:t>
            </a:r>
            <a:r>
              <a:rPr lang="en-US" altLang="ru-RU" sz="1800" dirty="0"/>
              <a:t> (</a:t>
            </a:r>
            <a:r>
              <a:rPr lang="ru-RU" altLang="ru-RU" sz="1800" dirty="0"/>
              <a:t>счетчик команд</a:t>
            </a:r>
            <a:r>
              <a:rPr lang="en-US" altLang="ru-RU" sz="1800" dirty="0"/>
              <a:t>)</a:t>
            </a:r>
            <a:r>
              <a:rPr lang="ru-RU" altLang="ru-RU" sz="1800" dirty="0"/>
              <a:t> и </a:t>
            </a:r>
            <a:r>
              <a:rPr lang="en-US" altLang="ru-RU" sz="1800" b="1" dirty="0"/>
              <a:t>Flags</a:t>
            </a:r>
            <a:r>
              <a:rPr lang="en-US" altLang="ru-RU" sz="1800" dirty="0"/>
              <a:t> (</a:t>
            </a:r>
            <a:r>
              <a:rPr lang="ru-RU" altLang="ru-RU" sz="1800" dirty="0"/>
              <a:t>регистр флагов</a:t>
            </a:r>
            <a:r>
              <a:rPr lang="en-US" altLang="ru-RU" sz="1800" dirty="0"/>
              <a:t>)</a:t>
            </a:r>
            <a:r>
              <a:rPr lang="ru-RU" altLang="ru-RU" sz="1800" dirty="0"/>
              <a:t> явное занесение </a:t>
            </a:r>
            <a:r>
              <a:rPr lang="ru-RU" altLang="ru-RU" sz="1800" b="1" dirty="0"/>
              <a:t>невозможно</a:t>
            </a:r>
          </a:p>
        </p:txBody>
      </p:sp>
      <p:grpSp>
        <p:nvGrpSpPr>
          <p:cNvPr id="132101" name="Группа 4"/>
          <p:cNvGrpSpPr>
            <a:grpSpLocks/>
          </p:cNvGrpSpPr>
          <p:nvPr/>
        </p:nvGrpSpPr>
        <p:grpSpPr bwMode="auto">
          <a:xfrm>
            <a:off x="1930400" y="1936750"/>
            <a:ext cx="1511300" cy="2825750"/>
            <a:chOff x="1187624" y="2564408"/>
            <a:chExt cx="1512168" cy="3812573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187624" y="2564408"/>
              <a:ext cx="1512168" cy="381257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440182" y="4400013"/>
              <a:ext cx="1151598" cy="20347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457654" y="4031607"/>
              <a:ext cx="1151599" cy="20347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АХ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435416" y="5395993"/>
              <a:ext cx="1151599" cy="2034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 </a:t>
              </a:r>
              <a:r>
                <a:rPr lang="en-US" sz="1400" dirty="0">
                  <a:solidFill>
                    <a:schemeClr val="tx1"/>
                  </a:solidFill>
                </a:rPr>
                <a:t>SP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435416" y="4963330"/>
              <a:ext cx="1151599" cy="2034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</a:t>
              </a:r>
              <a:r>
                <a:rPr lang="en-US" sz="1400" dirty="0">
                  <a:solidFill>
                    <a:schemeClr val="tx1"/>
                  </a:solidFill>
                </a:rPr>
                <a:t>CS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32154" name="TextBox 10"/>
            <p:cNvSpPr txBox="1">
              <a:spLocks noChangeArrowheads="1"/>
            </p:cNvSpPr>
            <p:nvPr/>
          </p:nvSpPr>
          <p:spPr bwMode="auto">
            <a:xfrm>
              <a:off x="1824098" y="4647359"/>
              <a:ext cx="308098" cy="30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grpSp>
        <p:nvGrpSpPr>
          <p:cNvPr id="132102" name="Группа 12"/>
          <p:cNvGrpSpPr>
            <a:grpSpLocks/>
          </p:cNvGrpSpPr>
          <p:nvPr/>
        </p:nvGrpSpPr>
        <p:grpSpPr bwMode="auto">
          <a:xfrm>
            <a:off x="4833938" y="1546225"/>
            <a:ext cx="1368425" cy="2493963"/>
            <a:chOff x="1331640" y="1936251"/>
            <a:chExt cx="1368152" cy="3364461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331640" y="1936251"/>
              <a:ext cx="1368152" cy="336446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439568" y="3728774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457027" y="3360419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434806" y="4724620"/>
              <a:ext cx="1152295" cy="20345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Данные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434806" y="4294158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Данные</a:t>
              </a:r>
            </a:p>
          </p:txBody>
        </p:sp>
        <p:sp>
          <p:nvSpPr>
            <p:cNvPr id="132147" name="TextBox 18"/>
            <p:cNvSpPr txBox="1">
              <a:spLocks noChangeArrowheads="1"/>
            </p:cNvSpPr>
            <p:nvPr/>
          </p:nvSpPr>
          <p:spPr bwMode="auto">
            <a:xfrm>
              <a:off x="1824098" y="4365104"/>
              <a:ext cx="30809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  <p:sp>
          <p:nvSpPr>
            <p:cNvPr id="132148" name="TextBox 19"/>
            <p:cNvSpPr txBox="1">
              <a:spLocks noChangeArrowheads="1"/>
            </p:cNvSpPr>
            <p:nvPr/>
          </p:nvSpPr>
          <p:spPr bwMode="auto">
            <a:xfrm>
              <a:off x="1879669" y="3462768"/>
              <a:ext cx="30809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sp>
        <p:nvSpPr>
          <p:cNvPr id="132103" name="TextBox 20"/>
          <p:cNvSpPr txBox="1">
            <a:spLocks noChangeArrowheads="1"/>
          </p:cNvSpPr>
          <p:nvPr/>
        </p:nvSpPr>
        <p:spPr bwMode="auto">
          <a:xfrm>
            <a:off x="4794250" y="993775"/>
            <a:ext cx="612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hlinkClick r:id="rId2" action="ppaction://hlinksldjump"/>
              </a:rPr>
              <a:t>ОП</a:t>
            </a:r>
            <a:endParaRPr lang="ru-RU" altLang="ru-RU" sz="1800" dirty="0"/>
          </a:p>
        </p:txBody>
      </p:sp>
      <p:sp>
        <p:nvSpPr>
          <p:cNvPr id="132104" name="TextBox 21"/>
          <p:cNvSpPr txBox="1">
            <a:spLocks noChangeArrowheads="1"/>
          </p:cNvSpPr>
          <p:nvPr/>
        </p:nvSpPr>
        <p:spPr bwMode="auto">
          <a:xfrm>
            <a:off x="2379663" y="1254125"/>
            <a:ext cx="612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МП</a:t>
            </a:r>
          </a:p>
        </p:txBody>
      </p:sp>
      <p:sp>
        <p:nvSpPr>
          <p:cNvPr id="132105" name="TextBox 23"/>
          <p:cNvSpPr txBox="1">
            <a:spLocks noChangeArrowheads="1"/>
          </p:cNvSpPr>
          <p:nvPr/>
        </p:nvSpPr>
        <p:spPr bwMode="auto">
          <a:xfrm>
            <a:off x="2566988" y="3787775"/>
            <a:ext cx="307975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130425" y="2170113"/>
            <a:ext cx="1150938" cy="1508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РК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144713" y="2500313"/>
            <a:ext cx="1152525" cy="1508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IP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8" name="Левая фигурная скобка 27"/>
          <p:cNvSpPr/>
          <p:nvPr/>
        </p:nvSpPr>
        <p:spPr>
          <a:xfrm>
            <a:off x="4449763" y="2416175"/>
            <a:ext cx="239712" cy="674688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30" name="Левая фигурная скобка 29"/>
          <p:cNvSpPr/>
          <p:nvPr/>
        </p:nvSpPr>
        <p:spPr>
          <a:xfrm>
            <a:off x="4449763" y="3178175"/>
            <a:ext cx="239712" cy="674688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cxnSp>
        <p:nvCxnSpPr>
          <p:cNvPr id="31" name="Прямая со стрелкой 30"/>
          <p:cNvCxnSpPr>
            <a:stCxn id="28" idx="1"/>
            <a:endCxn id="25" idx="3"/>
          </p:cNvCxnSpPr>
          <p:nvPr/>
        </p:nvCxnSpPr>
        <p:spPr>
          <a:xfrm flipH="1" flipV="1">
            <a:off x="3281363" y="2244725"/>
            <a:ext cx="1168400" cy="509588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30" idx="1"/>
            <a:endCxn id="8" idx="3"/>
          </p:cNvCxnSpPr>
          <p:nvPr/>
        </p:nvCxnSpPr>
        <p:spPr>
          <a:xfrm flipH="1" flipV="1">
            <a:off x="3352800" y="3100388"/>
            <a:ext cx="1096963" cy="414337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30" idx="1"/>
            <a:endCxn id="10" idx="3"/>
          </p:cNvCxnSpPr>
          <p:nvPr/>
        </p:nvCxnSpPr>
        <p:spPr>
          <a:xfrm flipH="1">
            <a:off x="3328988" y="3514725"/>
            <a:ext cx="1120775" cy="276225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2130425" y="4297363"/>
            <a:ext cx="1239838" cy="1841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Flags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42" name="Прямая со стрелкой 41"/>
          <p:cNvCxnSpPr>
            <a:stCxn id="132115" idx="2"/>
          </p:cNvCxnSpPr>
          <p:nvPr/>
        </p:nvCxnSpPr>
        <p:spPr>
          <a:xfrm flipV="1">
            <a:off x="712788" y="2951163"/>
            <a:ext cx="1243012" cy="317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115" name="TextBox 49"/>
          <p:cNvSpPr txBox="1">
            <a:spLocks noChangeArrowheads="1"/>
          </p:cNvSpPr>
          <p:nvPr/>
        </p:nvSpPr>
        <p:spPr bwMode="auto">
          <a:xfrm>
            <a:off x="407988" y="2586038"/>
            <a:ext cx="6111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INT</a:t>
            </a:r>
            <a:endParaRPr lang="ru-RU" altLang="ru-RU" sz="1800"/>
          </a:p>
        </p:txBody>
      </p:sp>
      <p:grpSp>
        <p:nvGrpSpPr>
          <p:cNvPr id="132116" name="Группа 50"/>
          <p:cNvGrpSpPr>
            <a:grpSpLocks/>
          </p:cNvGrpSpPr>
          <p:nvPr/>
        </p:nvGrpSpPr>
        <p:grpSpPr bwMode="auto">
          <a:xfrm>
            <a:off x="4787900" y="4221163"/>
            <a:ext cx="1368425" cy="2027237"/>
            <a:chOff x="1331640" y="2564408"/>
            <a:chExt cx="1368152" cy="2736304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1331640" y="2564408"/>
              <a:ext cx="1368152" cy="273630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1349100" y="2667260"/>
              <a:ext cx="1264985" cy="20356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Адрес п/п 1</a:t>
              </a:r>
            </a:p>
          </p:txBody>
        </p:sp>
        <p:sp>
          <p:nvSpPr>
            <p:cNvPr id="132141" name="TextBox 57"/>
            <p:cNvSpPr txBox="1">
              <a:spLocks noChangeArrowheads="1"/>
            </p:cNvSpPr>
            <p:nvPr/>
          </p:nvSpPr>
          <p:spPr bwMode="auto">
            <a:xfrm>
              <a:off x="1765325" y="2921306"/>
              <a:ext cx="308098" cy="30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sp>
        <p:nvSpPr>
          <p:cNvPr id="132117" name="TextBox 58"/>
          <p:cNvSpPr txBox="1">
            <a:spLocks noChangeArrowheads="1"/>
          </p:cNvSpPr>
          <p:nvPr/>
        </p:nvSpPr>
        <p:spPr bwMode="auto">
          <a:xfrm>
            <a:off x="2551113" y="2735263"/>
            <a:ext cx="309562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132118" name="TextBox 59"/>
          <p:cNvSpPr txBox="1">
            <a:spLocks noChangeArrowheads="1"/>
          </p:cNvSpPr>
          <p:nvPr/>
        </p:nvSpPr>
        <p:spPr bwMode="auto">
          <a:xfrm>
            <a:off x="5359400" y="3024188"/>
            <a:ext cx="3079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132119" name="TextBox 61"/>
          <p:cNvSpPr txBox="1">
            <a:spLocks noChangeArrowheads="1"/>
          </p:cNvSpPr>
          <p:nvPr/>
        </p:nvSpPr>
        <p:spPr bwMode="auto">
          <a:xfrm>
            <a:off x="5081588" y="2112963"/>
            <a:ext cx="863600" cy="307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п/п 1</a:t>
            </a:r>
          </a:p>
        </p:txBody>
      </p:sp>
      <p:sp>
        <p:nvSpPr>
          <p:cNvPr id="132120" name="TextBox 62"/>
          <p:cNvSpPr txBox="1">
            <a:spLocks noChangeArrowheads="1"/>
          </p:cNvSpPr>
          <p:nvPr/>
        </p:nvSpPr>
        <p:spPr bwMode="auto">
          <a:xfrm>
            <a:off x="5086350" y="1711325"/>
            <a:ext cx="863600" cy="3063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п/п 2</a:t>
            </a:r>
          </a:p>
        </p:txBody>
      </p:sp>
      <p:sp>
        <p:nvSpPr>
          <p:cNvPr id="132121" name="TextBox 63"/>
          <p:cNvSpPr txBox="1">
            <a:spLocks noChangeArrowheads="1"/>
          </p:cNvSpPr>
          <p:nvPr/>
        </p:nvSpPr>
        <p:spPr bwMode="auto">
          <a:xfrm>
            <a:off x="7800069" y="4448175"/>
            <a:ext cx="611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hlinkClick r:id="rId3" action="ppaction://hlinksldjump"/>
              </a:rPr>
              <a:t>ВП</a:t>
            </a:r>
            <a:endParaRPr lang="ru-RU" altLang="ru-RU" sz="1800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4805363" y="4802188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2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4805363" y="5018088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…</a:t>
            </a:r>
          </a:p>
        </p:txBody>
      </p:sp>
      <p:sp>
        <p:nvSpPr>
          <p:cNvPr id="70" name="Правая круглая скобка 69"/>
          <p:cNvSpPr/>
          <p:nvPr/>
        </p:nvSpPr>
        <p:spPr>
          <a:xfrm>
            <a:off x="6089650" y="1865313"/>
            <a:ext cx="1003300" cy="3011487"/>
          </a:xfrm>
          <a:prstGeom prst="rightBracket">
            <a:avLst/>
          </a:prstGeom>
          <a:ln w="19050">
            <a:solidFill>
              <a:srgbClr val="FF0000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" name="Правая круглая скобка 70"/>
          <p:cNvSpPr/>
          <p:nvPr/>
        </p:nvSpPr>
        <p:spPr>
          <a:xfrm>
            <a:off x="6070600" y="2244725"/>
            <a:ext cx="733425" cy="2128838"/>
          </a:xfrm>
          <a:prstGeom prst="rightBracket">
            <a:avLst/>
          </a:prstGeom>
          <a:ln w="19050">
            <a:solidFill>
              <a:srgbClr val="FF0000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2126" name="TextBox 71"/>
          <p:cNvSpPr txBox="1">
            <a:spLocks noChangeArrowheads="1"/>
          </p:cNvSpPr>
          <p:nvPr/>
        </p:nvSpPr>
        <p:spPr bwMode="auto">
          <a:xfrm>
            <a:off x="7235825" y="731838"/>
            <a:ext cx="15033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 dirty="0">
                <a:hlinkClick r:id="rId4" action="ppaction://hlinksldjump"/>
              </a:rPr>
              <a:t>Обработчики прерываний</a:t>
            </a:r>
            <a:endParaRPr lang="ru-RU" altLang="ru-RU" sz="1400" u="sng" dirty="0"/>
          </a:p>
        </p:txBody>
      </p:sp>
      <p:cxnSp>
        <p:nvCxnSpPr>
          <p:cNvPr id="73" name="Прямая со стрелкой 72"/>
          <p:cNvCxnSpPr>
            <a:stCxn id="132126" idx="1"/>
            <a:endCxn id="132120" idx="0"/>
          </p:cNvCxnSpPr>
          <p:nvPr/>
        </p:nvCxnSpPr>
        <p:spPr>
          <a:xfrm flipH="1">
            <a:off x="5518150" y="993775"/>
            <a:ext cx="1717675" cy="7175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128" name="TextBox 76"/>
          <p:cNvSpPr txBox="1">
            <a:spLocks noChangeArrowheads="1"/>
          </p:cNvSpPr>
          <p:nvPr/>
        </p:nvSpPr>
        <p:spPr bwMode="auto">
          <a:xfrm>
            <a:off x="6948488" y="4921250"/>
            <a:ext cx="19431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 dirty="0"/>
              <a:t>Вектор прерываний содержит адреса Обработчиков: прерываний (0000Н – 0</a:t>
            </a:r>
            <a:r>
              <a:rPr lang="en-US" altLang="ru-RU" sz="1400" u="sng" dirty="0"/>
              <a:t>3FF</a:t>
            </a:r>
            <a:r>
              <a:rPr lang="ru-RU" altLang="ru-RU" sz="1400" u="sng" dirty="0"/>
              <a:t>Н)</a:t>
            </a:r>
          </a:p>
        </p:txBody>
      </p:sp>
      <p:sp>
        <p:nvSpPr>
          <p:cNvPr id="132129" name="TextBox 77"/>
          <p:cNvSpPr txBox="1">
            <a:spLocks noChangeArrowheads="1"/>
          </p:cNvSpPr>
          <p:nvPr/>
        </p:nvSpPr>
        <p:spPr bwMode="auto">
          <a:xfrm>
            <a:off x="195263" y="1152525"/>
            <a:ext cx="14160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 dirty="0"/>
              <a:t>Сигнал </a:t>
            </a:r>
            <a:r>
              <a:rPr lang="ru-RU" altLang="ru-RU" sz="1400" u="sng" dirty="0">
                <a:hlinkClick r:id="rId5" action="ppaction://hlinksldjump"/>
              </a:rPr>
              <a:t>аппаратного</a:t>
            </a:r>
            <a:r>
              <a:rPr lang="ru-RU" altLang="ru-RU" sz="1400" u="sng" dirty="0"/>
              <a:t> прерывания</a:t>
            </a:r>
          </a:p>
        </p:txBody>
      </p:sp>
      <p:cxnSp>
        <p:nvCxnSpPr>
          <p:cNvPr id="79" name="Прямая со стрелкой 78"/>
          <p:cNvCxnSpPr>
            <a:stCxn id="132129" idx="2"/>
            <a:endCxn id="132115" idx="0"/>
          </p:cNvCxnSpPr>
          <p:nvPr/>
        </p:nvCxnSpPr>
        <p:spPr>
          <a:xfrm flipH="1">
            <a:off x="712788" y="1890713"/>
            <a:ext cx="190500" cy="69532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>
            <a:stCxn id="132128" idx="1"/>
            <a:endCxn id="52" idx="3"/>
          </p:cNvCxnSpPr>
          <p:nvPr/>
        </p:nvCxnSpPr>
        <p:spPr>
          <a:xfrm flipH="1" flipV="1">
            <a:off x="6156325" y="5234782"/>
            <a:ext cx="792163" cy="27124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Левая фигурная скобка 86"/>
          <p:cNvSpPr/>
          <p:nvPr/>
        </p:nvSpPr>
        <p:spPr>
          <a:xfrm>
            <a:off x="1955800" y="2084388"/>
            <a:ext cx="239713" cy="2514600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132133" name="TextBox 8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109538" y="4110038"/>
            <a:ext cx="15017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u="sng" dirty="0"/>
              <a:t>Регистры МП</a:t>
            </a:r>
          </a:p>
        </p:txBody>
      </p:sp>
      <p:cxnSp>
        <p:nvCxnSpPr>
          <p:cNvPr id="91" name="Прямая со стрелкой 90"/>
          <p:cNvCxnSpPr>
            <a:stCxn id="132133" idx="0"/>
            <a:endCxn id="87" idx="1"/>
          </p:cNvCxnSpPr>
          <p:nvPr/>
        </p:nvCxnSpPr>
        <p:spPr>
          <a:xfrm flipV="1">
            <a:off x="860426" y="3341688"/>
            <a:ext cx="1095374" cy="7683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Прямоугольник 97"/>
          <p:cNvSpPr/>
          <p:nvPr/>
        </p:nvSpPr>
        <p:spPr>
          <a:xfrm>
            <a:off x="4805363" y="5802313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255</a:t>
            </a:r>
          </a:p>
        </p:txBody>
      </p:sp>
      <p:sp>
        <p:nvSpPr>
          <p:cNvPr id="132136" name="TextBox 98"/>
          <p:cNvSpPr txBox="1">
            <a:spLocks noChangeArrowheads="1"/>
          </p:cNvSpPr>
          <p:nvPr/>
        </p:nvSpPr>
        <p:spPr bwMode="auto">
          <a:xfrm>
            <a:off x="3684588" y="1614488"/>
            <a:ext cx="100488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Обмен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ОП-МП МП-ОП</a:t>
            </a:r>
          </a:p>
        </p:txBody>
      </p:sp>
      <p:sp>
        <p:nvSpPr>
          <p:cNvPr id="132137" name="TextBox 99"/>
          <p:cNvSpPr txBox="1">
            <a:spLocks noChangeArrowheads="1"/>
          </p:cNvSpPr>
          <p:nvPr/>
        </p:nvSpPr>
        <p:spPr bwMode="auto">
          <a:xfrm>
            <a:off x="4022725" y="4186238"/>
            <a:ext cx="679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/>
              <a:t>000</a:t>
            </a:r>
            <a:r>
              <a:rPr lang="en-US" altLang="ru-RU" sz="1600"/>
              <a:t>H</a:t>
            </a:r>
            <a:endParaRPr lang="ru-RU" altLang="ru-RU" sz="1600"/>
          </a:p>
        </p:txBody>
      </p:sp>
      <p:sp>
        <p:nvSpPr>
          <p:cNvPr id="132138" name="TextBox 100"/>
          <p:cNvSpPr txBox="1">
            <a:spLocks noChangeArrowheads="1"/>
          </p:cNvSpPr>
          <p:nvPr/>
        </p:nvSpPr>
        <p:spPr bwMode="auto">
          <a:xfrm>
            <a:off x="4095750" y="5915025"/>
            <a:ext cx="8461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u="sng"/>
              <a:t>0</a:t>
            </a:r>
            <a:r>
              <a:rPr lang="en-US" altLang="ru-RU" sz="1600" u="sng"/>
              <a:t>3FF</a:t>
            </a:r>
            <a:r>
              <a:rPr lang="ru-RU" altLang="ru-RU" sz="1600" u="sng"/>
              <a:t>Н</a:t>
            </a:r>
            <a:endParaRPr lang="ru-RU" altLang="ru-RU" sz="1600"/>
          </a:p>
        </p:txBody>
      </p:sp>
      <p:cxnSp>
        <p:nvCxnSpPr>
          <p:cNvPr id="59" name="Прямая со стрелкой 58"/>
          <p:cNvCxnSpPr>
            <a:stCxn id="132121" idx="1"/>
          </p:cNvCxnSpPr>
          <p:nvPr/>
        </p:nvCxnSpPr>
        <p:spPr>
          <a:xfrm flipH="1" flipV="1">
            <a:off x="6111875" y="4524375"/>
            <a:ext cx="1688194" cy="10874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407988" y="531634"/>
            <a:ext cx="5011693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  <a:hlinkClick r:id="rId7" action="ppaction://hlinksldjump"/>
              </a:rPr>
              <a:t>Структура </a:t>
            </a:r>
            <a:r>
              <a:rPr lang="ru-RU" sz="2400" dirty="0">
                <a:latin typeface="+mn-lt"/>
                <a:cs typeface="+mn-cs"/>
              </a:rPr>
              <a:t>ЭВМ. Физ. Модель - </a:t>
            </a:r>
            <a:r>
              <a:rPr lang="ru-RU" sz="2400" dirty="0">
                <a:latin typeface="+mn-lt"/>
                <a:cs typeface="+mn-cs"/>
                <a:hlinkClick r:id="rId8" action="ppaction://hlinksldjump"/>
              </a:rPr>
              <a:t>ТЕМЫ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Заголовок 1"/>
          <p:cNvSpPr>
            <a:spLocks noGrp="1"/>
          </p:cNvSpPr>
          <p:nvPr>
            <p:ph type="title"/>
          </p:nvPr>
        </p:nvSpPr>
        <p:spPr>
          <a:xfrm>
            <a:off x="1301750" y="116632"/>
            <a:ext cx="6049962" cy="41751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dirty="0"/>
              <a:t>Регистры МП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7256" y="341313"/>
            <a:ext cx="585787" cy="365125"/>
          </a:xfrm>
        </p:spPr>
        <p:txBody>
          <a:bodyPr/>
          <a:lstStyle/>
          <a:p>
            <a:pPr algn="l">
              <a:defRPr/>
            </a:pPr>
            <a:fld id="{ADDF2615-5D1A-48FC-967C-F2A8E2916D7C}" type="slidenum">
              <a:rPr/>
              <a:pPr algn="l">
                <a:defRPr/>
              </a:pPr>
              <a:t>218</a:t>
            </a:fld>
            <a:endParaRPr dirty="0"/>
          </a:p>
        </p:txBody>
      </p:sp>
      <p:sp>
        <p:nvSpPr>
          <p:cNvPr id="133124" name="Объект 2"/>
          <p:cNvSpPr txBox="1">
            <a:spLocks/>
          </p:cNvSpPr>
          <p:nvPr/>
        </p:nvSpPr>
        <p:spPr bwMode="auto">
          <a:xfrm>
            <a:off x="0" y="523876"/>
            <a:ext cx="9036496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1600" dirty="0"/>
              <a:t>Регистры могут хранить </a:t>
            </a:r>
            <a:r>
              <a:rPr lang="ru-RU" altLang="ru-RU" sz="1600" dirty="0">
                <a:hlinkClick r:id="rId3" action="ppaction://hlinksldjump"/>
              </a:rPr>
              <a:t>данные</a:t>
            </a:r>
            <a:r>
              <a:rPr lang="en-US" altLang="ru-RU" sz="1600" dirty="0"/>
              <a:t>:</a:t>
            </a:r>
            <a:r>
              <a:rPr lang="ru-RU" altLang="ru-RU" sz="1600" dirty="0"/>
              <a:t> </a:t>
            </a:r>
            <a:r>
              <a:rPr lang="ru-RU" altLang="ru-RU" sz="1600" u="sng" dirty="0"/>
              <a:t>целые</a:t>
            </a:r>
            <a:r>
              <a:rPr lang="ru-RU" altLang="ru-RU" sz="1600" dirty="0"/>
              <a:t> числа (со знаком и без) в МП (</a:t>
            </a:r>
            <a:r>
              <a:rPr lang="en-US" altLang="ru-RU" sz="1600" dirty="0"/>
              <a:t>CPU</a:t>
            </a:r>
            <a:r>
              <a:rPr lang="ru-RU" altLang="ru-RU" sz="1600" dirty="0"/>
              <a:t>)</a:t>
            </a:r>
            <a:r>
              <a:rPr lang="en-US" altLang="ru-RU" sz="1600" dirty="0"/>
              <a:t> </a:t>
            </a:r>
            <a:r>
              <a:rPr lang="ru-RU" altLang="ru-RU" sz="1600" dirty="0"/>
              <a:t>или </a:t>
            </a:r>
            <a:r>
              <a:rPr lang="ru-RU" altLang="ru-RU" sz="1600" u="sng" dirty="0"/>
              <a:t>действительные</a:t>
            </a:r>
            <a:r>
              <a:rPr lang="ru-RU" altLang="ru-RU" sz="1600" dirty="0"/>
              <a:t> числа в сопроцессоре с плавающей запятой ПЗ (</a:t>
            </a:r>
            <a:r>
              <a:rPr lang="en-US" altLang="ru-RU" sz="1600" dirty="0"/>
              <a:t>FPU</a:t>
            </a:r>
            <a:r>
              <a:rPr lang="ru-RU" altLang="ru-RU" sz="1600" dirty="0"/>
              <a:t> – </a:t>
            </a:r>
            <a:r>
              <a:rPr lang="en-US" altLang="ru-RU" sz="1600" dirty="0"/>
              <a:t>Floating Point Unit</a:t>
            </a:r>
            <a:r>
              <a:rPr lang="ru-RU" altLang="ru-RU" sz="1600" dirty="0"/>
              <a:t>) в виде мантиссы и порядка</a:t>
            </a:r>
            <a:r>
              <a:rPr lang="en-US" altLang="ru-RU" sz="1600" dirty="0"/>
              <a:t>.</a:t>
            </a:r>
            <a:endParaRPr lang="ru-RU" altLang="ru-RU" sz="1600" dirty="0"/>
          </a:p>
          <a:p>
            <a:pPr eaLnBrk="1" hangingPunct="1">
              <a:buFont typeface="Arial" pitchFamily="34" charset="0"/>
              <a:buNone/>
            </a:pPr>
            <a:r>
              <a:rPr lang="ru-RU" altLang="ru-RU" sz="1600" dirty="0"/>
              <a:t>Формат для хранения </a:t>
            </a:r>
            <a:r>
              <a:rPr lang="ru-RU" altLang="ru-RU" sz="1600" b="1" u="sng" dirty="0">
                <a:solidFill>
                  <a:srgbClr val="FF0000"/>
                </a:solidFill>
              </a:rPr>
              <a:t>целых</a:t>
            </a:r>
            <a:r>
              <a:rPr lang="ru-RU" altLang="ru-RU" sz="1600" dirty="0">
                <a:solidFill>
                  <a:srgbClr val="FF0000"/>
                </a:solidFill>
              </a:rPr>
              <a:t> </a:t>
            </a:r>
            <a:r>
              <a:rPr lang="ru-RU" altLang="ru-RU" sz="1600" dirty="0"/>
              <a:t>чисел и адресов (</a:t>
            </a:r>
            <a:r>
              <a:rPr lang="ru-RU" altLang="ru-RU" sz="1600" dirty="0">
                <a:hlinkClick r:id="rId4" action="ppaction://hlinksldjump"/>
              </a:rPr>
              <a:t>РОН</a:t>
            </a:r>
            <a:r>
              <a:rPr lang="ru-RU" altLang="ru-RU" sz="1600" dirty="0"/>
              <a:t>) имеет </a:t>
            </a:r>
            <a:r>
              <a:rPr lang="ru-RU" altLang="ru-RU" sz="1600" u="sng" dirty="0"/>
              <a:t>вид</a:t>
            </a:r>
            <a:r>
              <a:rPr lang="en-US" altLang="ru-RU" sz="1600" u="sng" dirty="0"/>
              <a:t> (n-</a:t>
            </a:r>
            <a:r>
              <a:rPr lang="ru-RU" altLang="ru-RU" sz="1600" u="sng" dirty="0"/>
              <a:t>разрядного регистра, </a:t>
            </a:r>
            <a:r>
              <a:rPr lang="en-US" altLang="ru-RU" sz="1600" u="sng" dirty="0"/>
              <a:t>n=16,32,64)</a:t>
            </a:r>
            <a:r>
              <a:rPr lang="ru-RU" altLang="ru-RU" sz="1600" dirty="0"/>
              <a:t>:</a:t>
            </a:r>
          </a:p>
        </p:txBody>
      </p:sp>
      <p:grpSp>
        <p:nvGrpSpPr>
          <p:cNvPr id="133125" name="Группа 16"/>
          <p:cNvGrpSpPr>
            <a:grpSpLocks/>
          </p:cNvGrpSpPr>
          <p:nvPr/>
        </p:nvGrpSpPr>
        <p:grpSpPr bwMode="auto">
          <a:xfrm>
            <a:off x="1057275" y="1484313"/>
            <a:ext cx="7534275" cy="2449512"/>
            <a:chOff x="1057072" y="2276872"/>
            <a:chExt cx="7533912" cy="2448272"/>
          </a:xfrm>
        </p:grpSpPr>
        <p:grpSp>
          <p:nvGrpSpPr>
            <p:cNvPr id="133138" name="Группа 14"/>
            <p:cNvGrpSpPr>
              <a:grpSpLocks/>
            </p:cNvGrpSpPr>
            <p:nvPr/>
          </p:nvGrpSpPr>
          <p:grpSpPr bwMode="auto">
            <a:xfrm>
              <a:off x="1057072" y="2276872"/>
              <a:ext cx="7533912" cy="2448272"/>
              <a:chOff x="1187624" y="2420888"/>
              <a:chExt cx="7533912" cy="2448272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1187624" y="2925457"/>
                <a:ext cx="6336995" cy="360180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33141" name="TextBox 5"/>
              <p:cNvSpPr txBox="1">
                <a:spLocks noChangeArrowheads="1"/>
              </p:cNvSpPr>
              <p:nvPr/>
            </p:nvSpPr>
            <p:spPr bwMode="auto">
              <a:xfrm>
                <a:off x="1259632" y="2420888"/>
                <a:ext cx="73449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800"/>
                  <a:t>31 (</a:t>
                </a:r>
                <a:r>
                  <a:rPr lang="en-US" altLang="ru-RU" sz="1800"/>
                  <a:t>n</a:t>
                </a:r>
                <a:r>
                  <a:rPr lang="ru-RU" altLang="ru-RU" sz="1800"/>
                  <a:t>)</a:t>
                </a:r>
              </a:p>
            </p:txBody>
          </p:sp>
          <p:sp>
            <p:nvSpPr>
              <p:cNvPr id="133142" name="TextBox 6"/>
              <p:cNvSpPr txBox="1">
                <a:spLocks noChangeArrowheads="1"/>
              </p:cNvSpPr>
              <p:nvPr/>
            </p:nvSpPr>
            <p:spPr bwMode="auto">
              <a:xfrm>
                <a:off x="7294650" y="2420888"/>
                <a:ext cx="30168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800"/>
                  <a:t>0</a:t>
                </a:r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7308729" y="2925457"/>
                <a:ext cx="215890" cy="360180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7092839" y="2925457"/>
                <a:ext cx="215890" cy="360180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1187624" y="2925457"/>
                <a:ext cx="215890" cy="360180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1" name="Выноска 1 10"/>
              <p:cNvSpPr/>
              <p:nvPr/>
            </p:nvSpPr>
            <p:spPr>
              <a:xfrm>
                <a:off x="1295570" y="3861608"/>
                <a:ext cx="3060553" cy="863163"/>
              </a:xfrm>
              <a:prstGeom prst="borderCallout1">
                <a:avLst>
                  <a:gd name="adj1" fmla="val 1113"/>
                  <a:gd name="adj2" fmla="val 51301"/>
                  <a:gd name="adj3" fmla="val -67456"/>
                  <a:gd name="adj4" fmla="val -888"/>
                </a:avLst>
              </a:prstGeom>
              <a:noFill/>
              <a:ln w="15875">
                <a:solidFill>
                  <a:schemeClr val="tx1"/>
                </a:solidFill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dirty="0">
                    <a:solidFill>
                      <a:schemeClr val="tx1"/>
                    </a:solidFill>
                  </a:rPr>
                  <a:t>Разряд знака числа (старший):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dirty="0">
                    <a:solidFill>
                      <a:schemeClr val="tx1"/>
                    </a:solidFill>
                  </a:rPr>
                  <a:t>0- плюс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dirty="0">
                    <a:solidFill>
                      <a:schemeClr val="tx1"/>
                    </a:solidFill>
                  </a:rPr>
                  <a:t>1-минус</a:t>
                </a:r>
              </a:p>
            </p:txBody>
          </p:sp>
          <p:sp>
            <p:nvSpPr>
              <p:cNvPr id="12" name="Выноска 1 11"/>
              <p:cNvSpPr/>
              <p:nvPr/>
            </p:nvSpPr>
            <p:spPr>
              <a:xfrm>
                <a:off x="7000769" y="4364591"/>
                <a:ext cx="1720767" cy="504569"/>
              </a:xfrm>
              <a:prstGeom prst="borderCallout1">
                <a:avLst>
                  <a:gd name="adj1" fmla="val -6446"/>
                  <a:gd name="adj2" fmla="val 50176"/>
                  <a:gd name="adj3" fmla="val -218403"/>
                  <a:gd name="adj4" fmla="val 20738"/>
                </a:avLst>
              </a:prstGeom>
              <a:noFill/>
              <a:ln w="15875">
                <a:solidFill>
                  <a:schemeClr val="tx1"/>
                </a:solidFill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600" dirty="0">
                    <a:solidFill>
                      <a:schemeClr val="tx1"/>
                    </a:solidFill>
                  </a:rPr>
                  <a:t>Младшие разряды числа</a:t>
                </a:r>
              </a:p>
            </p:txBody>
          </p:sp>
          <p:sp>
            <p:nvSpPr>
              <p:cNvPr id="133148" name="TextBox 12"/>
              <p:cNvSpPr txBox="1">
                <a:spLocks noChangeArrowheads="1"/>
              </p:cNvSpPr>
              <p:nvPr/>
            </p:nvSpPr>
            <p:spPr bwMode="auto">
              <a:xfrm>
                <a:off x="7020272" y="2420888"/>
                <a:ext cx="30168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800"/>
                  <a:t>1</a:t>
                </a: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4356121" y="2925457"/>
                <a:ext cx="936580" cy="360180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….</a:t>
                </a:r>
              </a:p>
            </p:txBody>
          </p:sp>
        </p:grpSp>
        <p:sp>
          <p:nvSpPr>
            <p:cNvPr id="16" name="Прямоугольник 15"/>
            <p:cNvSpPr/>
            <p:nvPr/>
          </p:nvSpPr>
          <p:spPr>
            <a:xfrm>
              <a:off x="2249228" y="2781441"/>
              <a:ext cx="934992" cy="360180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</a:rPr>
                <a:t>….</a:t>
              </a:r>
            </a:p>
          </p:txBody>
        </p:sp>
      </p:grpSp>
      <p:sp>
        <p:nvSpPr>
          <p:cNvPr id="133126" name="Объект 2"/>
          <p:cNvSpPr txBox="1">
            <a:spLocks/>
          </p:cNvSpPr>
          <p:nvPr/>
        </p:nvSpPr>
        <p:spPr bwMode="auto">
          <a:xfrm>
            <a:off x="713763" y="3933825"/>
            <a:ext cx="806608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1800" dirty="0"/>
              <a:t>Регистр для хранения чисел </a:t>
            </a:r>
            <a:r>
              <a:rPr lang="ru-RU" altLang="ru-RU" sz="1600" b="1" u="sng" dirty="0">
                <a:solidFill>
                  <a:srgbClr val="FF0000"/>
                </a:solidFill>
              </a:rPr>
              <a:t>действительных</a:t>
            </a:r>
            <a:r>
              <a:rPr lang="ru-RU" altLang="ru-RU" sz="1800" u="sng" dirty="0"/>
              <a:t> </a:t>
            </a:r>
            <a:r>
              <a:rPr lang="ru-RU" altLang="ru-RU" sz="1600" b="1" u="sng" dirty="0">
                <a:solidFill>
                  <a:srgbClr val="FF0000"/>
                </a:solidFill>
              </a:rPr>
              <a:t>чисел</a:t>
            </a:r>
            <a:r>
              <a:rPr lang="en-US" altLang="ru-RU" sz="1800" u="sng" dirty="0"/>
              <a:t> (FPU)</a:t>
            </a:r>
            <a:r>
              <a:rPr lang="ru-RU" altLang="ru-RU" sz="1800" dirty="0"/>
              <a:t> их формат имеет вид:</a:t>
            </a:r>
          </a:p>
        </p:txBody>
      </p:sp>
      <p:sp>
        <p:nvSpPr>
          <p:cNvPr id="133127" name="TextBox 23"/>
          <p:cNvSpPr txBox="1">
            <a:spLocks noChangeArrowheads="1"/>
          </p:cNvSpPr>
          <p:nvPr/>
        </p:nvSpPr>
        <p:spPr bwMode="auto">
          <a:xfrm>
            <a:off x="7392988" y="4437063"/>
            <a:ext cx="3063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0</a:t>
            </a:r>
          </a:p>
        </p:txBody>
      </p:sp>
      <p:sp>
        <p:nvSpPr>
          <p:cNvPr id="133128" name="TextBox 24"/>
          <p:cNvSpPr txBox="1">
            <a:spLocks noChangeArrowheads="1"/>
          </p:cNvSpPr>
          <p:nvPr/>
        </p:nvSpPr>
        <p:spPr bwMode="auto">
          <a:xfrm>
            <a:off x="3348038" y="4437063"/>
            <a:ext cx="431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63</a:t>
            </a:r>
          </a:p>
        </p:txBody>
      </p:sp>
      <p:sp>
        <p:nvSpPr>
          <p:cNvPr id="133129" name="TextBox 25"/>
          <p:cNvSpPr txBox="1">
            <a:spLocks noChangeArrowheads="1"/>
          </p:cNvSpPr>
          <p:nvPr/>
        </p:nvSpPr>
        <p:spPr bwMode="auto">
          <a:xfrm>
            <a:off x="2952750" y="4427538"/>
            <a:ext cx="431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64</a:t>
            </a:r>
          </a:p>
        </p:txBody>
      </p:sp>
      <p:sp>
        <p:nvSpPr>
          <p:cNvPr id="133130" name="TextBox 27"/>
          <p:cNvSpPr txBox="1">
            <a:spLocks noChangeArrowheads="1"/>
          </p:cNvSpPr>
          <p:nvPr/>
        </p:nvSpPr>
        <p:spPr bwMode="auto">
          <a:xfrm>
            <a:off x="1403350" y="4437063"/>
            <a:ext cx="431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79</a:t>
            </a:r>
          </a:p>
        </p:txBody>
      </p:sp>
      <p:grpSp>
        <p:nvGrpSpPr>
          <p:cNvPr id="133131" name="Группа 29"/>
          <p:cNvGrpSpPr>
            <a:grpSpLocks/>
          </p:cNvGrpSpPr>
          <p:nvPr/>
        </p:nvGrpSpPr>
        <p:grpSpPr bwMode="auto">
          <a:xfrm>
            <a:off x="1476375" y="4437063"/>
            <a:ext cx="6399213" cy="1808674"/>
            <a:chOff x="1475656" y="4571836"/>
            <a:chExt cx="6399676" cy="1809492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691572" y="4868832"/>
              <a:ext cx="1692397" cy="36052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</a:rPr>
                <a:t>Порядок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1475656" y="4868832"/>
              <a:ext cx="215916" cy="36052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383969" y="4868832"/>
              <a:ext cx="4284973" cy="36052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tx1"/>
                  </a:solidFill>
                </a:rPr>
                <a:t>Мантисса</a:t>
              </a:r>
            </a:p>
          </p:txBody>
        </p:sp>
        <p:sp>
          <p:nvSpPr>
            <p:cNvPr id="23" name="Выноска 1 22"/>
            <p:cNvSpPr/>
            <p:nvPr/>
          </p:nvSpPr>
          <p:spPr>
            <a:xfrm>
              <a:off x="1799440" y="5517337"/>
              <a:ext cx="1979844" cy="863991"/>
            </a:xfrm>
            <a:prstGeom prst="borderCallout1">
              <a:avLst>
                <a:gd name="adj1" fmla="val 1113"/>
                <a:gd name="adj2" fmla="val 51301"/>
                <a:gd name="adj3" fmla="val -39682"/>
                <a:gd name="adj4" fmla="val -13934"/>
              </a:avLst>
            </a:prstGeom>
            <a:noFill/>
            <a:ln w="15875">
              <a:solidFill>
                <a:schemeClr val="tx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Разряд знака числа: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0- плюс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1-минус</a:t>
              </a:r>
            </a:p>
          </p:txBody>
        </p:sp>
        <p:sp>
          <p:nvSpPr>
            <p:cNvPr id="133136" name="TextBox 26"/>
            <p:cNvSpPr txBox="1">
              <a:spLocks noChangeArrowheads="1"/>
            </p:cNvSpPr>
            <p:nvPr/>
          </p:nvSpPr>
          <p:spPr bwMode="auto">
            <a:xfrm>
              <a:off x="1799441" y="4571836"/>
              <a:ext cx="4317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78</a:t>
              </a:r>
            </a:p>
          </p:txBody>
        </p:sp>
        <p:sp>
          <p:nvSpPr>
            <p:cNvPr id="133137" name="Объект 2"/>
            <p:cNvSpPr txBox="1">
              <a:spLocks/>
            </p:cNvSpPr>
            <p:nvPr/>
          </p:nvSpPr>
          <p:spPr bwMode="auto">
            <a:xfrm>
              <a:off x="4067944" y="5337212"/>
              <a:ext cx="3807388" cy="1044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ru-RU" altLang="ru-RU" sz="1800" u="sng"/>
                <a:t>Порядок</a:t>
              </a:r>
              <a:r>
                <a:rPr lang="ru-RU" altLang="ru-RU" sz="1800"/>
                <a:t> задает степень 10, а </a:t>
              </a:r>
              <a:r>
                <a:rPr lang="ru-RU" altLang="ru-RU" sz="1800" u="sng"/>
                <a:t>мантисса</a:t>
              </a:r>
              <a:r>
                <a:rPr lang="ru-RU" altLang="ru-RU" sz="1800"/>
                <a:t> дробную часть числа </a:t>
              </a:r>
            </a:p>
            <a:p>
              <a:pPr eaLnBrk="1" hangingPunct="1">
                <a:buFont typeface="Arial" pitchFamily="34" charset="0"/>
                <a:buNone/>
              </a:pPr>
              <a:r>
                <a:rPr lang="ru-RU" altLang="ru-RU" sz="1800"/>
                <a:t>(</a:t>
              </a:r>
              <a:r>
                <a:rPr lang="ru-RU" altLang="ru-RU" sz="1800" b="1" u="sng"/>
                <a:t>сравните</a:t>
              </a:r>
              <a:r>
                <a:rPr lang="ru-RU" altLang="ru-RU" sz="1800"/>
                <a:t>: 0.55* Е 10+5 )</a:t>
              </a:r>
            </a:p>
          </p:txBody>
        </p:sp>
      </p:grpSp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3855"/>
            <a:ext cx="5328592" cy="5048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Регистры МП (РОН)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71655405-D390-4BD1-AA0A-0903AE4AF480}" type="slidenum">
              <a:rPr/>
              <a:pPr algn="l">
                <a:defRPr/>
              </a:pPr>
              <a:t>219</a:t>
            </a:fld>
            <a:endParaRPr/>
          </a:p>
        </p:txBody>
      </p:sp>
      <p:pic>
        <p:nvPicPr>
          <p:cNvPr id="13414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600" y="481980"/>
            <a:ext cx="7643887" cy="5323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84888" y="1557338"/>
            <a:ext cx="2314575" cy="2673547"/>
          </a:xfrm>
          <a:prstGeom prst="rect">
            <a:avLst/>
          </a:prstGeom>
          <a:solidFill>
            <a:srgbClr val="FF0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874517" y="1268413"/>
            <a:ext cx="1657350" cy="1053703"/>
          </a:xfrm>
          <a:prstGeom prst="rect">
            <a:avLst/>
          </a:prstGeom>
          <a:solidFill>
            <a:schemeClr val="accent1">
              <a:lumMod val="40000"/>
              <a:lumOff val="60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851275" y="2276475"/>
            <a:ext cx="1657350" cy="1053703"/>
          </a:xfrm>
          <a:prstGeom prst="rect">
            <a:avLst/>
          </a:prstGeom>
          <a:solidFill>
            <a:schemeClr val="accent1">
              <a:lumMod val="40000"/>
              <a:lumOff val="60000"/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2119509"/>
            <a:ext cx="1657350" cy="877443"/>
          </a:xfrm>
          <a:prstGeom prst="rect">
            <a:avLst/>
          </a:prstGeom>
          <a:solidFill>
            <a:srgbClr val="FF0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491880" y="1047812"/>
            <a:ext cx="1657350" cy="864421"/>
          </a:xfrm>
          <a:prstGeom prst="rect">
            <a:avLst/>
          </a:prstGeom>
          <a:solidFill>
            <a:srgbClr val="FF0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491880" y="3068960"/>
            <a:ext cx="1944216" cy="892440"/>
          </a:xfrm>
          <a:prstGeom prst="rect">
            <a:avLst/>
          </a:prstGeom>
          <a:solidFill>
            <a:srgbClr val="FF0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073428" y="1047812"/>
            <a:ext cx="2314575" cy="496351"/>
          </a:xfrm>
          <a:prstGeom prst="rect">
            <a:avLst/>
          </a:prstGeom>
          <a:solidFill>
            <a:srgbClr val="FF0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259633" y="4870771"/>
            <a:ext cx="4176464" cy="291254"/>
          </a:xfrm>
          <a:prstGeom prst="rect">
            <a:avLst/>
          </a:prstGeom>
          <a:solidFill>
            <a:srgbClr val="FF0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201764" y="4149080"/>
            <a:ext cx="4649675" cy="360040"/>
          </a:xfrm>
          <a:prstGeom prst="rect">
            <a:avLst/>
          </a:prstGeom>
          <a:solidFill>
            <a:srgbClr val="FF0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>
            <a:hlinkClick r:id="" action="ppaction://hlinkshowjump?jump=nextslide"/>
          </p:cNvPr>
          <p:cNvSpPr/>
          <p:nvPr/>
        </p:nvSpPr>
        <p:spPr>
          <a:xfrm>
            <a:off x="1475656" y="6279703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79234" y="5805264"/>
            <a:ext cx="7278467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Понятие регистра</a:t>
            </a:r>
            <a:r>
              <a:rPr lang="ru-RU" sz="2400" dirty="0">
                <a:latin typeface="+mn-lt"/>
                <a:cs typeface="+mn-cs"/>
              </a:rPr>
              <a:t>. </a:t>
            </a: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Модели МП</a:t>
            </a:r>
            <a:r>
              <a:rPr lang="ru-RU" sz="2400" dirty="0">
                <a:latin typeface="+mn-lt"/>
                <a:cs typeface="+mn-cs"/>
              </a:rPr>
              <a:t>. Регистры </a:t>
            </a:r>
            <a:r>
              <a:rPr lang="ru-RU" sz="2400" dirty="0">
                <a:latin typeface="+mn-lt"/>
                <a:cs typeface="+mn-cs"/>
                <a:hlinkClick r:id="rId6" action="ppaction://hlinksldjump"/>
              </a:rPr>
              <a:t>в отладчике</a:t>
            </a:r>
            <a:r>
              <a:rPr lang="ru-RU" sz="2400" dirty="0">
                <a:latin typeface="+mn-lt"/>
                <a:cs typeface="+mn-cs"/>
              </a:rPr>
              <a:t>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1979712" y="115888"/>
            <a:ext cx="4752528" cy="648816"/>
          </a:xfrm>
        </p:spPr>
        <p:txBody>
          <a:bodyPr/>
          <a:lstStyle/>
          <a:p>
            <a:pPr eaLnBrk="1" hangingPunct="1"/>
            <a:r>
              <a:rPr lang="ru-RU" altLang="ru-RU" sz="4000" dirty="0"/>
              <a:t>Лекции СП</a:t>
            </a:r>
          </a:p>
        </p:txBody>
      </p:sp>
      <p:sp>
        <p:nvSpPr>
          <p:cNvPr id="23555" name="Объект 2"/>
          <p:cNvSpPr>
            <a:spLocks noGrp="1"/>
          </p:cNvSpPr>
          <p:nvPr>
            <p:ph idx="1"/>
          </p:nvPr>
        </p:nvSpPr>
        <p:spPr>
          <a:xfrm>
            <a:off x="-36512" y="764704"/>
            <a:ext cx="9180512" cy="5400600"/>
          </a:xfrm>
        </p:spPr>
        <p:txBody>
          <a:bodyPr/>
          <a:lstStyle/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u="sng" dirty="0"/>
              <a:t>РК1/2</a:t>
            </a:r>
            <a:r>
              <a:rPr lang="ru-RU" altLang="ru-RU" sz="2400" dirty="0"/>
              <a:t> прямо на лекции или будет на 9нед./15 </a:t>
            </a:r>
            <a:r>
              <a:rPr lang="ru-RU" altLang="ru-RU" sz="2400" dirty="0" err="1"/>
              <a:t>нед</a:t>
            </a:r>
            <a:r>
              <a:rPr lang="ru-RU" altLang="ru-RU" sz="2400" dirty="0"/>
              <a:t>. (4/8 ЛР СП)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Применять </a:t>
            </a:r>
            <a:r>
              <a:rPr lang="ru-RU" altLang="ru-RU" sz="2400" u="sng" dirty="0"/>
              <a:t>компьютеры</a:t>
            </a:r>
            <a:r>
              <a:rPr lang="ru-RU" altLang="ru-RU" sz="2400" dirty="0"/>
              <a:t> на лекции – можно, но только по </a:t>
            </a:r>
            <a:r>
              <a:rPr lang="ru-RU" altLang="ru-RU" sz="2400" u="sng" dirty="0"/>
              <a:t>теме</a:t>
            </a:r>
            <a:r>
              <a:rPr lang="ru-RU" altLang="ru-RU" sz="2400" dirty="0"/>
              <a:t> (для выполнения примеров, не игры и кино!).Не писать на ПК !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Пропуски лекций и РК (сильно </a:t>
            </a:r>
            <a:r>
              <a:rPr lang="ru-RU" altLang="ru-RU" sz="2400" u="sng" dirty="0"/>
              <a:t>влияют</a:t>
            </a:r>
            <a:r>
              <a:rPr lang="ru-RU" altLang="ru-RU" sz="2400" dirty="0"/>
              <a:t> на зачет ЛР и оценку в конечном счете КР по СП – </a:t>
            </a:r>
            <a:r>
              <a:rPr lang="ru-RU" altLang="ru-RU" sz="2400" dirty="0" err="1"/>
              <a:t>диф.зач</a:t>
            </a:r>
            <a:r>
              <a:rPr lang="ru-RU" altLang="ru-RU" sz="2400" dirty="0"/>
              <a:t>), буду делать </a:t>
            </a:r>
            <a:r>
              <a:rPr lang="ru-RU" altLang="ru-RU" sz="2400" u="sng" dirty="0"/>
              <a:t>проверки</a:t>
            </a:r>
            <a:r>
              <a:rPr lang="ru-RU" altLang="ru-RU" sz="2400" dirty="0"/>
              <a:t>!!!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u="sng" dirty="0"/>
              <a:t>Можно</a:t>
            </a:r>
            <a:r>
              <a:rPr lang="ru-RU" altLang="ru-RU" sz="2400" dirty="0"/>
              <a:t> фотографировать слайды (Но учтите время и смысл)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Считаю, что кратко </a:t>
            </a:r>
            <a:r>
              <a:rPr lang="ru-RU" altLang="ru-RU" sz="2400" u="sng" dirty="0"/>
              <a:t>конспектировать </a:t>
            </a:r>
            <a:r>
              <a:rPr lang="ru-RU" altLang="ru-RU" sz="2400" dirty="0"/>
              <a:t>лекции, </a:t>
            </a:r>
            <a:r>
              <a:rPr lang="ru-RU" altLang="ru-RU" sz="2400" b="1" dirty="0">
                <a:solidFill>
                  <a:srgbClr val="FF0000"/>
                </a:solidFill>
              </a:rPr>
              <a:t>нужно (№Сл.)</a:t>
            </a:r>
            <a:r>
              <a:rPr lang="ru-RU" altLang="ru-RU" sz="2400" dirty="0"/>
              <a:t>: важны пояснения, определения лектора, замечания к слайдам.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ru-RU" altLang="ru-RU" sz="2400" dirty="0"/>
              <a:t>В конце семестра планирую контролировать  содержание </a:t>
            </a:r>
            <a:r>
              <a:rPr lang="ru-RU" altLang="ru-RU" sz="2400" u="sng" dirty="0"/>
              <a:t>конспектов</a:t>
            </a:r>
            <a:r>
              <a:rPr lang="ru-RU" altLang="ru-RU" sz="2400" dirty="0"/>
              <a:t> ЛК студентов и их качество, результаты контроля буду учитывать в оценке зачета и приема КР. Предъявлять на зачете. </a:t>
            </a:r>
          </a:p>
          <a:p>
            <a:pPr marL="0" indent="0" eaLnBrk="1" hangingPunct="1">
              <a:buNone/>
            </a:pPr>
            <a:r>
              <a:rPr lang="ru-RU" altLang="ru-RU" sz="2200" dirty="0">
                <a:solidFill>
                  <a:srgbClr val="FF0000"/>
                </a:solidFill>
              </a:rPr>
              <a:t>На </a:t>
            </a:r>
            <a:r>
              <a:rPr lang="ru-RU" altLang="ru-RU" sz="2200" b="1" dirty="0">
                <a:solidFill>
                  <a:srgbClr val="FF0000"/>
                </a:solidFill>
              </a:rPr>
              <a:t>сайте есть старые (2018) слайды по лекция (к сессии будут – новые!)</a:t>
            </a:r>
          </a:p>
          <a:p>
            <a:pPr marL="0" indent="0" eaLnBrk="1" hangingPunct="1">
              <a:buNone/>
            </a:pPr>
            <a:r>
              <a:rPr lang="ru-RU" altLang="ru-RU" sz="2200" b="1" dirty="0">
                <a:solidFill>
                  <a:srgbClr val="00B050"/>
                </a:solidFill>
              </a:rPr>
              <a:t>Путь: МЕНЮ</a:t>
            </a:r>
            <a:r>
              <a:rPr lang="en-US" altLang="ru-RU" sz="2200" b="1" dirty="0">
                <a:solidFill>
                  <a:srgbClr val="00B050"/>
                </a:solidFill>
              </a:rPr>
              <a:t>-&gt;</a:t>
            </a:r>
            <a:r>
              <a:rPr lang="ru-RU" altLang="ru-RU" sz="2200" b="1" dirty="0">
                <a:solidFill>
                  <a:srgbClr val="00B050"/>
                </a:solidFill>
              </a:rPr>
              <a:t>2кСП </a:t>
            </a:r>
            <a:r>
              <a:rPr lang="en-US" altLang="ru-RU" sz="2200" b="1" dirty="0">
                <a:solidFill>
                  <a:srgbClr val="00B050"/>
                </a:solidFill>
              </a:rPr>
              <a:t>–</a:t>
            </a:r>
            <a:r>
              <a:rPr lang="ru-RU" altLang="ru-RU" sz="2200" b="1" dirty="0">
                <a:solidFill>
                  <a:srgbClr val="00B050"/>
                </a:solidFill>
              </a:rPr>
              <a:t>логин</a:t>
            </a:r>
            <a:r>
              <a:rPr lang="en-US" altLang="ru-RU" sz="2200" b="1" dirty="0">
                <a:solidFill>
                  <a:srgbClr val="00B050"/>
                </a:solidFill>
              </a:rPr>
              <a:t>-&gt;</a:t>
            </a:r>
            <a:r>
              <a:rPr lang="ru-RU" altLang="ru-RU" sz="2200" b="1" dirty="0">
                <a:solidFill>
                  <a:srgbClr val="00B050"/>
                </a:solidFill>
              </a:rPr>
              <a:t>Зеленая внизу РЕЗУЛЬТАТЫ-</a:t>
            </a:r>
            <a:r>
              <a:rPr lang="en-US" altLang="ru-RU" sz="2200" b="1" dirty="0">
                <a:solidFill>
                  <a:srgbClr val="00B050"/>
                </a:solidFill>
              </a:rPr>
              <a:t>&gt;</a:t>
            </a:r>
            <a:r>
              <a:rPr lang="ru-RU" altLang="ru-RU" sz="2200" b="1" dirty="0">
                <a:solidFill>
                  <a:srgbClr val="00B050"/>
                </a:solidFill>
              </a:rPr>
              <a:t>ВОПРОСЫ к РК2</a:t>
            </a:r>
          </a:p>
          <a:p>
            <a:pPr eaLnBrk="1" hangingPunct="1"/>
            <a:endParaRPr lang="ru-RU" altLang="ru-RU" sz="2400" dirty="0"/>
          </a:p>
          <a:p>
            <a:pPr eaLnBrk="1" hangingPunct="1"/>
            <a:endParaRPr lang="ru-RU" altLang="ru-RU" sz="2800" dirty="0"/>
          </a:p>
          <a:p>
            <a:pPr eaLnBrk="1" hangingPunct="1"/>
            <a:endParaRPr lang="ru-RU" altLang="ru-RU" sz="2400" dirty="0"/>
          </a:p>
        </p:txBody>
      </p:sp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-7193"/>
            <a:ext cx="5616624" cy="627881"/>
          </a:xfrm>
        </p:spPr>
        <p:txBody>
          <a:bodyPr>
            <a:normAutofit fontScale="90000"/>
          </a:bodyPr>
          <a:lstStyle/>
          <a:p>
            <a:r>
              <a:rPr lang="ru-RU" dirty="0"/>
              <a:t>Назначение Регистров МП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66117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220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548680"/>
            <a:ext cx="8640960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u="sng" dirty="0">
                <a:latin typeface="+mn-lt"/>
                <a:cs typeface="+mn-cs"/>
              </a:rPr>
              <a:t>Регистры</a:t>
            </a:r>
            <a:r>
              <a:rPr lang="ru-RU" sz="2400" dirty="0">
                <a:latin typeface="+mn-lt"/>
                <a:cs typeface="+mn-cs"/>
              </a:rPr>
              <a:t> МП по группам </a:t>
            </a:r>
            <a:r>
              <a:rPr lang="ru-RU" sz="2400" u="sng" dirty="0">
                <a:latin typeface="+mn-lt"/>
                <a:cs typeface="+mn-cs"/>
              </a:rPr>
              <a:t>предназначены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Регистры </a:t>
            </a:r>
            <a:r>
              <a:rPr lang="ru-RU" sz="2400" b="1" dirty="0">
                <a:latin typeface="+mn-lt"/>
                <a:cs typeface="+mn-cs"/>
              </a:rPr>
              <a:t>данных</a:t>
            </a:r>
            <a:r>
              <a:rPr lang="ru-RU" sz="2400" u="sng" dirty="0">
                <a:latin typeface="+mn-lt"/>
                <a:cs typeface="+mn-cs"/>
              </a:rPr>
              <a:t> (</a:t>
            </a:r>
            <a:r>
              <a:rPr lang="en-US" sz="2400" b="1" u="sng" dirty="0">
                <a:solidFill>
                  <a:srgbClr val="FF0000"/>
                </a:solidFill>
                <a:latin typeface="+mn-lt"/>
                <a:cs typeface="+mn-cs"/>
              </a:rPr>
              <a:t>AX, BX</a:t>
            </a:r>
            <a:r>
              <a:rPr lang="ru-RU" sz="2400" b="1" u="sng" dirty="0">
                <a:solidFill>
                  <a:srgbClr val="FF0000"/>
                </a:solidFill>
                <a:latin typeface="+mn-lt"/>
                <a:cs typeface="+mn-cs"/>
              </a:rPr>
              <a:t>,</a:t>
            </a:r>
            <a:r>
              <a:rPr lang="en-US" sz="2400" b="1" u="sng" dirty="0">
                <a:solidFill>
                  <a:srgbClr val="FF0000"/>
                </a:solidFill>
                <a:latin typeface="+mn-lt"/>
                <a:cs typeface="+mn-cs"/>
              </a:rPr>
              <a:t> CX </a:t>
            </a:r>
            <a:r>
              <a:rPr lang="ru-RU" sz="2400" b="1" u="sng" dirty="0">
                <a:solidFill>
                  <a:srgbClr val="FF0000"/>
                </a:solidFill>
                <a:latin typeface="+mn-lt"/>
                <a:cs typeface="+mn-cs"/>
              </a:rPr>
              <a:t>и </a:t>
            </a:r>
            <a:r>
              <a:rPr lang="en-US" sz="2400" b="1" u="sng" dirty="0">
                <a:solidFill>
                  <a:srgbClr val="FF0000"/>
                </a:solidFill>
                <a:latin typeface="+mn-lt"/>
                <a:cs typeface="+mn-cs"/>
              </a:rPr>
              <a:t>DX</a:t>
            </a:r>
            <a:r>
              <a:rPr lang="ru-RU" sz="2400" u="sng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 – используются для хранения данных т выполнения операций над данными.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Регистры </a:t>
            </a:r>
            <a:r>
              <a:rPr lang="ru-RU" sz="2400" b="1" dirty="0">
                <a:latin typeface="+mn-lt"/>
                <a:cs typeface="+mn-cs"/>
              </a:rPr>
              <a:t>указатели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SP, BP, SI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и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DI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)</a:t>
            </a:r>
            <a:r>
              <a:rPr lang="en-US" sz="2400" dirty="0">
                <a:latin typeface="+mn-lt"/>
                <a:cs typeface="+mn-cs"/>
              </a:rPr>
              <a:t> – </a:t>
            </a:r>
            <a:r>
              <a:rPr lang="ru-RU" sz="2400" dirty="0">
                <a:latin typeface="+mn-lt"/>
                <a:cs typeface="+mn-cs"/>
              </a:rPr>
              <a:t>используются для хранения </a:t>
            </a:r>
            <a:r>
              <a:rPr lang="ru-RU" sz="2400" b="1" dirty="0">
                <a:latin typeface="+mn-lt"/>
                <a:cs typeface="+mn-cs"/>
              </a:rPr>
              <a:t>смещений</a:t>
            </a:r>
            <a:r>
              <a:rPr lang="ru-RU" sz="2400" dirty="0">
                <a:latin typeface="+mn-lt"/>
                <a:cs typeface="+mn-cs"/>
              </a:rPr>
              <a:t> адреса (16 бит) для работы с данными, стеком и специальными командами. См. </a:t>
            </a: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схема вычисления адреса</a:t>
            </a:r>
            <a:r>
              <a:rPr lang="ru-RU" sz="2400" dirty="0">
                <a:latin typeface="+mn-lt"/>
                <a:cs typeface="+mn-cs"/>
              </a:rPr>
              <a:t>.</a:t>
            </a:r>
            <a:r>
              <a:rPr lang="en-US" sz="2400" dirty="0">
                <a:latin typeface="+mn-lt"/>
                <a:cs typeface="+mn-cs"/>
              </a:rPr>
              <a:t>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u="sng" dirty="0">
                <a:latin typeface="+mn-lt"/>
                <a:cs typeface="+mn-cs"/>
              </a:rPr>
              <a:t>Сегментные</a:t>
            </a:r>
            <a:r>
              <a:rPr lang="ru-RU" sz="2400" dirty="0">
                <a:latin typeface="+mn-lt"/>
                <a:cs typeface="+mn-cs"/>
              </a:rPr>
              <a:t> регистры </a:t>
            </a:r>
            <a:r>
              <a:rPr lang="ru-RU" sz="2400" u="sng" dirty="0"/>
              <a:t>(</a:t>
            </a:r>
            <a:r>
              <a:rPr lang="en-US" sz="2400" b="1" u="sng" dirty="0">
                <a:solidFill>
                  <a:srgbClr val="FF0000"/>
                </a:solidFill>
              </a:rPr>
              <a:t>CS, DS</a:t>
            </a:r>
            <a:r>
              <a:rPr lang="ru-RU" sz="2400" b="1" u="sng" dirty="0">
                <a:solidFill>
                  <a:srgbClr val="FF0000"/>
                </a:solidFill>
              </a:rPr>
              <a:t>,</a:t>
            </a:r>
            <a:r>
              <a:rPr lang="en-US" sz="2400" b="1" u="sng" dirty="0">
                <a:solidFill>
                  <a:srgbClr val="FF0000"/>
                </a:solidFill>
              </a:rPr>
              <a:t> SS </a:t>
            </a:r>
            <a:r>
              <a:rPr lang="ru-RU" sz="2400" b="1" u="sng" dirty="0">
                <a:solidFill>
                  <a:srgbClr val="FF0000"/>
                </a:solidFill>
              </a:rPr>
              <a:t>и </a:t>
            </a:r>
            <a:r>
              <a:rPr lang="en-US" sz="2400" b="1" u="sng" dirty="0">
                <a:solidFill>
                  <a:srgbClr val="FF0000"/>
                </a:solidFill>
              </a:rPr>
              <a:t>ES</a:t>
            </a:r>
            <a:r>
              <a:rPr lang="ru-RU" sz="2400" u="sng" dirty="0"/>
              <a:t>)</a:t>
            </a:r>
            <a:r>
              <a:rPr lang="ru-RU" sz="2400" dirty="0">
                <a:latin typeface="+mn-lt"/>
                <a:cs typeface="+mn-cs"/>
              </a:rPr>
              <a:t> – используются для хранения адресов </a:t>
            </a:r>
            <a:r>
              <a:rPr lang="ru-RU" sz="2400" u="sng" dirty="0">
                <a:solidFill>
                  <a:srgbClr val="FF0000"/>
                </a:solidFill>
                <a:latin typeface="+mn-lt"/>
                <a:cs typeface="+mn-cs"/>
                <a:hlinkClick r:id="rId4" action="ppaction://hlinksldjump"/>
              </a:rPr>
              <a:t>сегментов</a:t>
            </a:r>
            <a:r>
              <a:rPr lang="ru-RU" sz="2400" dirty="0">
                <a:solidFill>
                  <a:srgbClr val="FF0000"/>
                </a:solidFill>
                <a:latin typeface="+mn-lt"/>
                <a:cs typeface="+mn-cs"/>
                <a:hlinkClick r:id="rId4" action="ppaction://hlinksldjump"/>
              </a:rPr>
              <a:t> </a:t>
            </a:r>
            <a:r>
              <a:rPr lang="ru-RU" sz="2400" dirty="0">
                <a:latin typeface="+mn-lt"/>
                <a:cs typeface="+mn-cs"/>
              </a:rPr>
              <a:t>программы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ru-RU" sz="2400" dirty="0">
                <a:latin typeface="+mn-lt"/>
                <a:cs typeface="+mn-cs"/>
              </a:rPr>
              <a:t>кода, данных и стека соответственно 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Регистр флагов </a:t>
            </a:r>
            <a:r>
              <a:rPr lang="ru-RU" sz="2400" dirty="0">
                <a:latin typeface="+mn-lt"/>
                <a:cs typeface="+mn-cs"/>
              </a:rPr>
              <a:t>(</a:t>
            </a:r>
            <a:r>
              <a:rPr lang="en-US" sz="2400" b="1" u="sng" dirty="0">
                <a:solidFill>
                  <a:srgbClr val="FF0000"/>
                </a:solidFill>
              </a:rPr>
              <a:t>FLAGS</a:t>
            </a:r>
            <a:r>
              <a:rPr lang="ru-RU" sz="2400" dirty="0">
                <a:latin typeface="+mn-lt"/>
                <a:cs typeface="+mn-cs"/>
              </a:rPr>
              <a:t>) содержит флаги текущего состояния МП и текущих результатов выполнения в нем  команд.</a:t>
            </a:r>
            <a:endParaRPr lang="en-US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Регистр </a:t>
            </a:r>
            <a:r>
              <a:rPr lang="en-US" sz="2400" b="1" u="sng" dirty="0">
                <a:solidFill>
                  <a:srgbClr val="FF0000"/>
                </a:solidFill>
              </a:rPr>
              <a:t>IP</a:t>
            </a:r>
            <a:r>
              <a:rPr lang="ru-RU" sz="2400" dirty="0"/>
              <a:t> – совместно с сегментным регистром </a:t>
            </a:r>
            <a:r>
              <a:rPr lang="en-US" sz="2400" b="1" dirty="0">
                <a:solidFill>
                  <a:srgbClr val="FF0000"/>
                </a:solidFill>
              </a:rPr>
              <a:t>CS</a:t>
            </a:r>
            <a:r>
              <a:rPr lang="en-US" sz="2400" dirty="0"/>
              <a:t> </a:t>
            </a:r>
            <a:r>
              <a:rPr lang="en-US" sz="2400" dirty="0">
                <a:latin typeface="+mn-lt"/>
                <a:cs typeface="+mn-cs"/>
              </a:rPr>
              <a:t> </a:t>
            </a:r>
            <a:endParaRPr lang="ru-RU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 задает адрес в ОП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следующей команды (!!!) </a:t>
            </a:r>
            <a:r>
              <a:rPr lang="ru-RU" sz="2400" dirty="0">
                <a:latin typeface="+mn-lt"/>
                <a:cs typeface="+mn-cs"/>
              </a:rPr>
              <a:t>программы.</a:t>
            </a:r>
          </a:p>
        </p:txBody>
      </p:sp>
      <p:sp>
        <p:nvSpPr>
          <p:cNvPr id="5" name="Прямоугольник 4">
            <a:hlinkClick r:id="rId6" action="ppaction://hlinksldjump"/>
          </p:cNvPr>
          <p:cNvSpPr/>
          <p:nvPr/>
        </p:nvSpPr>
        <p:spPr>
          <a:xfrm>
            <a:off x="7649755" y="6381328"/>
            <a:ext cx="37862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</a:t>
            </a:r>
          </a:p>
        </p:txBody>
      </p:sp>
    </p:spTree>
    <p:extLst>
      <p:ext uri="{BB962C8B-B14F-4D97-AF65-F5344CB8AC3E}">
        <p14:creationId xmlns:p14="http://schemas.microsoft.com/office/powerpoint/2010/main" val="320898048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5976665" cy="43279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dirty="0"/>
              <a:t>Регистр Флагов (</a:t>
            </a:r>
            <a:r>
              <a:rPr lang="en-US" altLang="ru-RU" sz="3200" dirty="0"/>
              <a:t>Flags</a:t>
            </a:r>
            <a:r>
              <a:rPr lang="ru-RU" altLang="ru-RU" sz="3200" dirty="0"/>
              <a:t>)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2C8D0745-3246-410F-A9DC-8C61E1FE888F}" type="slidenum">
              <a:rPr/>
              <a:pPr algn="l">
                <a:defRPr/>
              </a:pPr>
              <a:t>221</a:t>
            </a:fld>
            <a:endParaRPr/>
          </a:p>
        </p:txBody>
      </p:sp>
      <p:pic>
        <p:nvPicPr>
          <p:cNvPr id="1515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58314"/>
            <a:ext cx="6192688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65840" y="3922103"/>
            <a:ext cx="8231997" cy="230832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На рисунке </a:t>
            </a:r>
            <a:r>
              <a:rPr lang="ru-RU" sz="1600" u="sng" dirty="0">
                <a:latin typeface="+mn-lt"/>
                <a:cs typeface="+mn-cs"/>
              </a:rPr>
              <a:t>заштрихованы</a:t>
            </a:r>
            <a:r>
              <a:rPr lang="ru-RU" sz="1600" dirty="0">
                <a:latin typeface="+mn-lt"/>
                <a:cs typeface="+mn-cs"/>
              </a:rPr>
              <a:t> неиспользуемые биты регистра флагов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При описании команд МП обычно указывается на какие флаги они могут </a:t>
            </a:r>
            <a:r>
              <a:rPr lang="ru-RU" sz="1600" u="sng" dirty="0">
                <a:latin typeface="+mn-lt"/>
                <a:cs typeface="+mn-cs"/>
              </a:rPr>
              <a:t>повлиять</a:t>
            </a:r>
            <a:r>
              <a:rPr lang="ru-RU" sz="1600" dirty="0">
                <a:latin typeface="+mn-lt"/>
                <a:cs typeface="+mn-cs"/>
              </a:rPr>
              <a:t>(ЛР)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В 32-битных МП регистры флагов имеют размерность 32, но положение основных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битов совпадают.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Специальные команды могут устанавливать значения флагов напрямую (</a:t>
            </a:r>
            <a:r>
              <a:rPr lang="en-US" sz="1600" dirty="0">
                <a:latin typeface="+mn-lt"/>
                <a:cs typeface="+mn-cs"/>
              </a:rPr>
              <a:t>CLD, CLI, STI</a:t>
            </a:r>
            <a:r>
              <a:rPr lang="ru-RU" sz="1600" dirty="0">
                <a:latin typeface="+mn-lt"/>
                <a:cs typeface="+mn-cs"/>
              </a:rPr>
              <a:t>)</a:t>
            </a:r>
            <a:endParaRPr lang="en-US" sz="16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В отладчике</a:t>
            </a:r>
            <a:r>
              <a:rPr lang="en-US" sz="1600" dirty="0">
                <a:latin typeface="+mn-lt"/>
                <a:cs typeface="+mn-cs"/>
              </a:rPr>
              <a:t> (TD)</a:t>
            </a:r>
            <a:r>
              <a:rPr lang="ru-RU" sz="1600" dirty="0">
                <a:latin typeface="+mn-lt"/>
                <a:cs typeface="+mn-cs"/>
              </a:rPr>
              <a:t> можно увидеть значение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Значения флагов можно получить командами </a:t>
            </a:r>
            <a:r>
              <a:rPr lang="en-US" sz="1600" dirty="0">
                <a:latin typeface="+mn-lt"/>
                <a:cs typeface="+mn-cs"/>
              </a:rPr>
              <a:t>PUSHF </a:t>
            </a:r>
            <a:r>
              <a:rPr lang="ru-RU" sz="1600" dirty="0">
                <a:latin typeface="+mn-lt"/>
                <a:cs typeface="+mn-cs"/>
              </a:rPr>
              <a:t>и </a:t>
            </a:r>
            <a:r>
              <a:rPr lang="en-US" sz="1600" dirty="0">
                <a:latin typeface="+mn-lt"/>
                <a:cs typeface="+mn-cs"/>
              </a:rPr>
              <a:t>POPF </a:t>
            </a:r>
            <a:r>
              <a:rPr lang="ru-RU" sz="1600" dirty="0">
                <a:latin typeface="+mn-lt"/>
                <a:cs typeface="+mn-cs"/>
              </a:rPr>
              <a:t>и проверить командой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Условного перехода (</a:t>
            </a:r>
            <a:r>
              <a:rPr lang="en-US" sz="1600" dirty="0">
                <a:latin typeface="+mn-lt"/>
                <a:cs typeface="+mn-cs"/>
              </a:rPr>
              <a:t>JC</a:t>
            </a:r>
            <a:r>
              <a:rPr lang="ru-RU" sz="1600" dirty="0">
                <a:latin typeface="+mn-lt"/>
                <a:cs typeface="+mn-cs"/>
              </a:rPr>
              <a:t>С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и др.) и сравнения </a:t>
            </a:r>
            <a:r>
              <a:rPr lang="en-US" sz="1600" dirty="0">
                <a:latin typeface="+mn-lt"/>
                <a:cs typeface="+mn-cs"/>
              </a:rPr>
              <a:t>CMP</a:t>
            </a:r>
            <a:r>
              <a:rPr lang="ru-RU" sz="1600" dirty="0">
                <a:latin typeface="+mn-lt"/>
                <a:cs typeface="+mn-cs"/>
              </a:rPr>
              <a:t>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Можно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прочитать в  </a:t>
            </a:r>
            <a:r>
              <a:rPr lang="en-US" sz="1600" dirty="0">
                <a:latin typeface="+mn-lt"/>
                <a:cs typeface="+mn-cs"/>
              </a:rPr>
              <a:t>AH (LAHF) </a:t>
            </a:r>
            <a:r>
              <a:rPr lang="ru-RU" sz="1600" dirty="0">
                <a:latin typeface="+mn-lt"/>
                <a:cs typeface="+mn-cs"/>
              </a:rPr>
              <a:t> и записать в него </a:t>
            </a:r>
            <a:r>
              <a:rPr lang="en-US" sz="1600" dirty="0">
                <a:latin typeface="+mn-lt"/>
                <a:cs typeface="+mn-cs"/>
              </a:rPr>
              <a:t>SAHF </a:t>
            </a:r>
            <a:r>
              <a:rPr lang="ru-RU" sz="1600" dirty="0">
                <a:latin typeface="+mn-lt"/>
                <a:cs typeface="+mn-cs"/>
              </a:rPr>
              <a:t>значения флагов</a:t>
            </a:r>
            <a:r>
              <a:rPr lang="en-US" sz="1600" dirty="0">
                <a:latin typeface="+mn-lt"/>
                <a:cs typeface="+mn-cs"/>
              </a:rPr>
              <a:t> </a:t>
            </a:r>
            <a:endParaRPr lang="ru-RU" sz="1600" dirty="0"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8708" y="476672"/>
            <a:ext cx="6984669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Флаги в МП составляют отдельный регистр и устанавливаются после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выполнения отдельных команд МП, зависимости от ее результата.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Значение флагов </a:t>
            </a:r>
            <a:r>
              <a:rPr lang="ru-RU" dirty="0">
                <a:latin typeface="+mn-lt"/>
                <a:cs typeface="+mn-cs"/>
                <a:hlinkClick r:id="rId4" action="ppaction://hlinksldjump"/>
              </a:rPr>
              <a:t>можно посмотреть в отладчике</a:t>
            </a:r>
            <a:r>
              <a:rPr lang="ru-RU" dirty="0">
                <a:latin typeface="+mn-lt"/>
                <a:cs typeface="+mn-cs"/>
              </a:rPr>
              <a:t> (</a:t>
            </a:r>
            <a:r>
              <a:rPr lang="en-US" dirty="0">
                <a:latin typeface="+mn-lt"/>
                <a:cs typeface="+mn-cs"/>
              </a:rPr>
              <a:t>TD</a:t>
            </a:r>
            <a:r>
              <a:rPr lang="ru-RU" dirty="0">
                <a:latin typeface="+mn-lt"/>
                <a:cs typeface="+mn-cs"/>
              </a:rPr>
              <a:t>) или (</a:t>
            </a:r>
            <a:r>
              <a:rPr lang="en-US" dirty="0">
                <a:latin typeface="+mn-lt"/>
                <a:cs typeface="+mn-cs"/>
                <a:hlinkClick r:id="rId5" action="ppaction://hlinksldjump"/>
              </a:rPr>
              <a:t>QC25</a:t>
            </a:r>
            <a:r>
              <a:rPr lang="ru-RU" dirty="0">
                <a:latin typeface="+mn-lt"/>
                <a:cs typeface="+mn-cs"/>
              </a:rPr>
              <a:t>)</a:t>
            </a:r>
          </a:p>
        </p:txBody>
      </p:sp>
      <p:sp>
        <p:nvSpPr>
          <p:cNvPr id="7" name="TextBox 33"/>
          <p:cNvSpPr txBox="1">
            <a:spLocks noChangeArrowheads="1"/>
          </p:cNvSpPr>
          <p:nvPr/>
        </p:nvSpPr>
        <p:spPr bwMode="auto">
          <a:xfrm>
            <a:off x="865840" y="6030402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</p:spTree>
    <p:extLst>
      <p:ext uri="{BB962C8B-B14F-4D97-AF65-F5344CB8AC3E}">
        <p14:creationId xmlns:p14="http://schemas.microsoft.com/office/powerpoint/2010/main" val="441238940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222</a:t>
            </a:fld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6480720" cy="43279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dirty="0"/>
              <a:t>Основные флаги МП - значения (2)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849578"/>
              </p:ext>
            </p:extLst>
          </p:nvPr>
        </p:nvGraphicFramePr>
        <p:xfrm>
          <a:off x="755576" y="404664"/>
          <a:ext cx="7776864" cy="584301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Флаг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Название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Номер бита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Команды для флага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0150">
                <a:tc>
                  <a:txBody>
                    <a:bodyPr/>
                    <a:lstStyle/>
                    <a:p>
                      <a:pPr algn="ctr"/>
                      <a:r>
                        <a:rPr lang="en-US" sz="13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CF</a:t>
                      </a:r>
                      <a:endParaRPr lang="ru-RU" sz="13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Бит переноса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(Carry Flag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 –при переносе или захвате переноса из старшего бита (сложение, вычитание)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CTC </a:t>
                      </a:r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или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CLC</a:t>
                      </a:r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 – сброс, 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CMC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PF</a:t>
                      </a:r>
                      <a:r>
                        <a:rPr lang="ru-RU" altLang="ru-RU" sz="1300" dirty="0"/>
                        <a:t> 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dirty="0"/>
                        <a:t>Бит четности</a:t>
                      </a:r>
                      <a:endParaRPr lang="en-US" altLang="ru-RU" sz="130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(Parity Flag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Результат операции имеет четное число единиц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5427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AF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dirty="0"/>
                        <a:t>Бит вспомогательного переноса</a:t>
                      </a:r>
                      <a:endParaRPr lang="en-US" altLang="ru-RU" sz="1300" dirty="0"/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((Auxiliary Flag )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перенос из 3-го разряда в 4-й (из младшей тетрады)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ZF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Бит нулевого значения</a:t>
                      </a:r>
                      <a:endParaRPr lang="en-US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(Zero Flag )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результат равен нулю, 1 – в противном случае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SF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dirty="0"/>
                        <a:t> Знаковый бит</a:t>
                      </a:r>
                      <a:endParaRPr lang="en-US" altLang="ru-RU" sz="1300" dirty="0"/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(Sign (Flag )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Устанавливается равным старшему биту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результата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303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IF </a:t>
                      </a:r>
                      <a:endParaRPr lang="ru-RU" sz="13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altLang="ru-RU" sz="1300" dirty="0"/>
                        <a:t>Бит прерываний</a:t>
                      </a:r>
                      <a:endParaRPr lang="en-US" altLang="ru-RU" sz="1300" dirty="0"/>
                    </a:p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(Interrupt Flag )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1- МП реагирует на внешние прерывания 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INTR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0 – не реагирует (маскирование прерываний)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STI 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или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CLI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TF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altLang="ru-RU" sz="1300" dirty="0"/>
                        <a:t>Бит пошаговой отладки</a:t>
                      </a:r>
                      <a:endParaRPr lang="en-US" altLang="ru-RU" sz="1300" dirty="0"/>
                    </a:p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(Trace Flag )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включен режим пошаговой отладки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DF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Бит направления</a:t>
                      </a:r>
                      <a:endParaRPr lang="en-US" alt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((Direction Flag )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Влияет на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работу команд </a:t>
                      </a:r>
                      <a:r>
                        <a:rPr lang="ru-RU" sz="1300" b="0" u="sng" baseline="0" dirty="0">
                          <a:solidFill>
                            <a:schemeClr val="tx1"/>
                          </a:solidFill>
                        </a:rPr>
                        <a:t>цепочек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(1 –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SI, DI ↑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на 1, 0 -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↓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на 1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STD 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или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CLD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200" b="1" dirty="0"/>
                        <a:t>OF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400" dirty="0"/>
                        <a:t> Бит переполнения</a:t>
                      </a:r>
                      <a:endParaRPr lang="en-US" altLang="ru-RU" sz="1400" dirty="0"/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(Overflow Flag )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 – целый результат переполняет разрядную сетку регистра (потеря)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3457994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5256584" cy="490066"/>
          </a:xfrm>
        </p:spPr>
        <p:txBody>
          <a:bodyPr>
            <a:normAutofit fontScale="90000"/>
          </a:bodyPr>
          <a:lstStyle/>
          <a:p>
            <a:r>
              <a:rPr lang="ru-RU" dirty="0"/>
              <a:t>Флаги и стек в отладчике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5854" y="24148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223</a:t>
            </a:fld>
            <a:endParaRPr lang="ru-RU" dirty="0"/>
          </a:p>
        </p:txBody>
      </p:sp>
      <p:grpSp>
        <p:nvGrpSpPr>
          <p:cNvPr id="4" name="Группа 4"/>
          <p:cNvGrpSpPr>
            <a:grpSpLocks/>
          </p:cNvGrpSpPr>
          <p:nvPr/>
        </p:nvGrpSpPr>
        <p:grpSpPr bwMode="auto">
          <a:xfrm>
            <a:off x="939800" y="764704"/>
            <a:ext cx="6645275" cy="5394920"/>
            <a:chOff x="1448192" y="2954052"/>
            <a:chExt cx="6645294" cy="3715308"/>
          </a:xfrm>
        </p:grpSpPr>
        <p:pic>
          <p:nvPicPr>
            <p:cNvPr id="5" name="Рисунок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8192" y="2954052"/>
              <a:ext cx="6645294" cy="371530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2340370" y="3644775"/>
              <a:ext cx="215901" cy="215407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585075" y="670595"/>
            <a:ext cx="1451421" cy="5232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Основные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Флаги МП (</a:t>
            </a:r>
            <a:r>
              <a:rPr lang="en-US" sz="1400" b="1" dirty="0">
                <a:solidFill>
                  <a:srgbClr val="FF0000"/>
                </a:solidFill>
                <a:latin typeface="+mn-lt"/>
                <a:cs typeface="+mn-cs"/>
              </a:rPr>
              <a:t>CPU</a:t>
            </a: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)</a:t>
            </a:r>
          </a:p>
        </p:txBody>
      </p:sp>
      <p:cxnSp>
        <p:nvCxnSpPr>
          <p:cNvPr id="8" name="Прямая со стрелкой 7"/>
          <p:cNvCxnSpPr>
            <a:stCxn id="7" idx="2"/>
          </p:cNvCxnSpPr>
          <p:nvPr/>
        </p:nvCxnSpPr>
        <p:spPr>
          <a:xfrm flipH="1">
            <a:off x="7323237" y="1193815"/>
            <a:ext cx="987549" cy="72008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692579" y="3337247"/>
            <a:ext cx="1451421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Область стека</a:t>
            </a:r>
          </a:p>
        </p:txBody>
      </p:sp>
      <p:cxnSp>
        <p:nvCxnSpPr>
          <p:cNvPr id="11" name="Прямая со стрелкой 10"/>
          <p:cNvCxnSpPr>
            <a:stCxn id="10" idx="2"/>
          </p:cNvCxnSpPr>
          <p:nvPr/>
        </p:nvCxnSpPr>
        <p:spPr>
          <a:xfrm flipH="1">
            <a:off x="6228184" y="3645024"/>
            <a:ext cx="2190106" cy="114225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617304" y="4633391"/>
            <a:ext cx="1451421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Область данных</a:t>
            </a:r>
          </a:p>
        </p:txBody>
      </p:sp>
      <p:cxnSp>
        <p:nvCxnSpPr>
          <p:cNvPr id="15" name="Прямая со стрелкой 14"/>
          <p:cNvCxnSpPr>
            <a:stCxn id="14" idx="2"/>
          </p:cNvCxnSpPr>
          <p:nvPr/>
        </p:nvCxnSpPr>
        <p:spPr>
          <a:xfrm flipH="1">
            <a:off x="5004048" y="4941168"/>
            <a:ext cx="3338967" cy="15240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-72588" y="3284984"/>
            <a:ext cx="1235397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Программа</a:t>
            </a:r>
          </a:p>
        </p:txBody>
      </p:sp>
      <p:cxnSp>
        <p:nvCxnSpPr>
          <p:cNvPr id="21" name="Прямая со стрелкой 20"/>
          <p:cNvCxnSpPr>
            <a:stCxn id="20" idx="0"/>
          </p:cNvCxnSpPr>
          <p:nvPr/>
        </p:nvCxnSpPr>
        <p:spPr>
          <a:xfrm flipV="1">
            <a:off x="545111" y="2636331"/>
            <a:ext cx="930545" cy="648653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20" idx="2"/>
          </p:cNvCxnSpPr>
          <p:nvPr/>
        </p:nvCxnSpPr>
        <p:spPr>
          <a:xfrm flipV="1">
            <a:off x="545111" y="2457492"/>
            <a:ext cx="4182598" cy="1135269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844979" y="2204864"/>
            <a:ext cx="1451421" cy="30777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Регистры МП</a:t>
            </a:r>
          </a:p>
        </p:txBody>
      </p:sp>
      <p:cxnSp>
        <p:nvCxnSpPr>
          <p:cNvPr id="28" name="Прямая со стрелкой 27"/>
          <p:cNvCxnSpPr>
            <a:stCxn id="27" idx="1"/>
          </p:cNvCxnSpPr>
          <p:nvPr/>
        </p:nvCxnSpPr>
        <p:spPr>
          <a:xfrm flipH="1">
            <a:off x="6804248" y="2358753"/>
            <a:ext cx="1040731" cy="78221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0736971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206500"/>
            <a:ext cx="8135938" cy="503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238125"/>
            <a:ext cx="6851650" cy="431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Регистры 32 разрядные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73294" y="304800"/>
            <a:ext cx="585787" cy="365125"/>
          </a:xfrm>
        </p:spPr>
        <p:txBody>
          <a:bodyPr/>
          <a:lstStyle/>
          <a:p>
            <a:pPr algn="l">
              <a:defRPr/>
            </a:pPr>
            <a:fld id="{F52CFFF3-F8EE-4CDB-BF28-67C10B86BDEA}" type="slidenum">
              <a:rPr/>
              <a:pPr algn="l">
                <a:defRPr/>
              </a:pPr>
              <a:t>224</a:t>
            </a:fld>
            <a:endParaRPr dirty="0"/>
          </a:p>
        </p:txBody>
      </p:sp>
      <p:sp>
        <p:nvSpPr>
          <p:cNvPr id="135173" name="Прямоугольник 6"/>
          <p:cNvSpPr>
            <a:spLocks noChangeArrowheads="1"/>
          </p:cNvSpPr>
          <p:nvPr/>
        </p:nvSpPr>
        <p:spPr bwMode="auto">
          <a:xfrm>
            <a:off x="1835150" y="669925"/>
            <a:ext cx="61928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u="sng"/>
              <a:t>Регистры для МП Pentium </a:t>
            </a:r>
            <a:r>
              <a:rPr lang="en-US" altLang="ru-RU" sz="2000" u="sng"/>
              <a:t>II </a:t>
            </a:r>
            <a:r>
              <a:rPr lang="ru-RU" altLang="ru-RU" sz="2000" u="sng"/>
              <a:t> (32 – разрядные):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356100" y="4017963"/>
            <a:ext cx="1944688" cy="34925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724525" y="1628775"/>
            <a:ext cx="503238" cy="1512888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635375" y="1746250"/>
            <a:ext cx="865188" cy="144463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АХ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635375" y="1890713"/>
            <a:ext cx="865188" cy="142875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А</a:t>
            </a:r>
            <a:r>
              <a:rPr lang="en-US" dirty="0">
                <a:solidFill>
                  <a:srgbClr val="FF0000"/>
                </a:solidFill>
              </a:rPr>
              <a:t>H I AL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36950" y="4581525"/>
            <a:ext cx="360363" cy="176213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538538" y="1539875"/>
            <a:ext cx="360362" cy="177800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538538" y="5300663"/>
            <a:ext cx="360362" cy="176212"/>
          </a:xfrm>
          <a:prstGeom prst="rect">
            <a:avLst/>
          </a:prstGeom>
          <a:solidFill>
            <a:srgbClr val="FF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5181" name="TextBox 4"/>
          <p:cNvSpPr txBox="1">
            <a:spLocks noChangeArrowheads="1"/>
          </p:cNvSpPr>
          <p:nvPr/>
        </p:nvSpPr>
        <p:spPr bwMode="auto">
          <a:xfrm>
            <a:off x="7191375" y="2190750"/>
            <a:ext cx="1674813" cy="646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Изменения и дополнения</a:t>
            </a:r>
          </a:p>
        </p:txBody>
      </p:sp>
      <p:cxnSp>
        <p:nvCxnSpPr>
          <p:cNvPr id="16" name="Прямая со стрелкой 15"/>
          <p:cNvCxnSpPr>
            <a:stCxn id="135181" idx="1"/>
            <a:endCxn id="10" idx="3"/>
          </p:cNvCxnSpPr>
          <p:nvPr/>
        </p:nvCxnSpPr>
        <p:spPr>
          <a:xfrm flipH="1" flipV="1">
            <a:off x="6227763" y="2384425"/>
            <a:ext cx="963612" cy="12858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135181" idx="2"/>
          </p:cNvCxnSpPr>
          <p:nvPr/>
        </p:nvCxnSpPr>
        <p:spPr>
          <a:xfrm flipH="1">
            <a:off x="6443663" y="2836863"/>
            <a:ext cx="1584325" cy="118110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16632"/>
            <a:ext cx="4536504" cy="504081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Сегменты МП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32813" y="327025"/>
            <a:ext cx="585787" cy="365125"/>
          </a:xfrm>
        </p:spPr>
        <p:txBody>
          <a:bodyPr/>
          <a:lstStyle/>
          <a:p>
            <a:pPr algn="l">
              <a:defRPr/>
            </a:pPr>
            <a:fld id="{A36DF969-9246-48EE-9F39-241EAF5DD4DD}" type="slidenum">
              <a:rPr/>
              <a:pPr algn="l">
                <a:defRPr/>
              </a:pPr>
              <a:t>225</a:t>
            </a:fld>
            <a:endParaRPr dirty="0"/>
          </a:p>
        </p:txBody>
      </p:sp>
      <p:sp>
        <p:nvSpPr>
          <p:cNvPr id="13619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36197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929650"/>
              </p:ext>
            </p:extLst>
          </p:nvPr>
        </p:nvGraphicFramePr>
        <p:xfrm>
          <a:off x="684213" y="1268413"/>
          <a:ext cx="8208962" cy="482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600634" imgH="2771820" progId="Visio.Drawing.11">
                  <p:embed/>
                </p:oleObj>
              </mc:Choice>
              <mc:Fallback>
                <p:oleObj name="Visio" r:id="rId3" imgW="4600634" imgH="2771820" progId="Visio.Drawing.11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1268413"/>
                        <a:ext cx="8208962" cy="4824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6198" name="Прямоугольник 5"/>
          <p:cNvSpPr>
            <a:spLocks noChangeArrowheads="1"/>
          </p:cNvSpPr>
          <p:nvPr/>
        </p:nvSpPr>
        <p:spPr bwMode="auto">
          <a:xfrm>
            <a:off x="900113" y="692150"/>
            <a:ext cx="7632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u="sng"/>
              <a:t>Парные регистры: CS:IP, SS:SP, DS/ES – (все регистры, кроме – IP и SP)</a:t>
            </a:r>
            <a:endParaRPr lang="ru-RU" altLang="ru-RU" sz="2000" b="1"/>
          </a:p>
        </p:txBody>
      </p:sp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Заголовок 1"/>
          <p:cNvSpPr>
            <a:spLocks noGrp="1"/>
          </p:cNvSpPr>
          <p:nvPr>
            <p:ph type="title"/>
          </p:nvPr>
        </p:nvSpPr>
        <p:spPr>
          <a:xfrm>
            <a:off x="1619672" y="188640"/>
            <a:ext cx="6048672" cy="936898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2800" dirty="0"/>
              <a:t>Распределение регистров по сегментам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90744" y="332656"/>
            <a:ext cx="585787" cy="365125"/>
          </a:xfrm>
        </p:spPr>
        <p:txBody>
          <a:bodyPr/>
          <a:lstStyle/>
          <a:p>
            <a:pPr>
              <a:defRPr/>
            </a:pPr>
            <a:fld id="{A97A8AE1-116C-4FD3-B4C4-A301441635FF}" type="slidenum">
              <a:rPr/>
              <a:pPr>
                <a:defRPr/>
              </a:pPr>
              <a:t>226</a:t>
            </a:fld>
            <a:endParaRPr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54038" y="1125538"/>
            <a:ext cx="8229600" cy="45354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2800" dirty="0"/>
              <a:t>За </a:t>
            </a:r>
            <a:r>
              <a:rPr lang="ru-RU" sz="2800" dirty="0">
                <a:hlinkClick r:id="rId3" action="ppaction://hlinksldjump"/>
              </a:rPr>
              <a:t>сегментными </a:t>
            </a:r>
            <a:r>
              <a:rPr lang="ru-RU" sz="2800" dirty="0"/>
              <a:t>регистрами закреплены регистры указатели, которые применяются по умолчанию</a:t>
            </a:r>
            <a:r>
              <a:rPr lang="en-US" sz="2800" dirty="0"/>
              <a:t> </a:t>
            </a:r>
            <a:r>
              <a:rPr lang="ru-RU" sz="2800" dirty="0"/>
              <a:t>или явно</a:t>
            </a:r>
            <a:r>
              <a:rPr lang="en-US" sz="2800" dirty="0"/>
              <a:t> (</a:t>
            </a:r>
            <a:r>
              <a:rPr lang="ru-RU" sz="2800" dirty="0"/>
              <a:t>см. </a:t>
            </a:r>
            <a:r>
              <a:rPr lang="ru-RU" sz="2800" dirty="0">
                <a:hlinkClick r:id="rId4" action="ppaction://hlinksldjump"/>
              </a:rPr>
              <a:t>Исполнительный адрес</a:t>
            </a:r>
            <a:r>
              <a:rPr lang="en-US" sz="2800" dirty="0"/>
              <a:t>)</a:t>
            </a:r>
            <a:r>
              <a:rPr lang="ru-RU" sz="2800" dirty="0"/>
              <a:t>:</a:t>
            </a:r>
            <a:endParaRPr lang="en-US" sz="2800" dirty="0"/>
          </a:p>
          <a:p>
            <a:pPr fontAlgn="auto">
              <a:spcAft>
                <a:spcPts val="0"/>
              </a:spcAft>
              <a:defRPr/>
            </a:pPr>
            <a:r>
              <a:rPr lang="ru-RU" sz="2800" dirty="0"/>
              <a:t>Регистр </a:t>
            </a:r>
            <a:r>
              <a:rPr lang="en-US" sz="2800" b="1" dirty="0"/>
              <a:t>CS</a:t>
            </a:r>
            <a:r>
              <a:rPr lang="ru-RU" sz="2800" dirty="0"/>
              <a:t> </a:t>
            </a:r>
            <a:r>
              <a:rPr lang="en-US" sz="2800" dirty="0"/>
              <a:t>– </a:t>
            </a:r>
            <a:r>
              <a:rPr lang="ru-RU" sz="2800" dirty="0"/>
              <a:t>регистр </a:t>
            </a:r>
            <a:r>
              <a:rPr lang="en-US" sz="2800" b="1" dirty="0"/>
              <a:t>IP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800" dirty="0"/>
              <a:t>Регистр </a:t>
            </a:r>
            <a:r>
              <a:rPr lang="en-US" sz="2800" b="1" dirty="0"/>
              <a:t>DS</a:t>
            </a:r>
            <a:r>
              <a:rPr lang="en-US" sz="2800" dirty="0"/>
              <a:t> – </a:t>
            </a:r>
            <a:r>
              <a:rPr lang="ru-RU" sz="2800" dirty="0"/>
              <a:t>регистры </a:t>
            </a:r>
            <a:r>
              <a:rPr lang="en-US" sz="2800" dirty="0"/>
              <a:t>(</a:t>
            </a:r>
            <a:r>
              <a:rPr lang="en-US" sz="2800" b="1" dirty="0"/>
              <a:t>BX</a:t>
            </a:r>
            <a:r>
              <a:rPr lang="en-US" sz="2800" dirty="0"/>
              <a:t>, </a:t>
            </a:r>
            <a:r>
              <a:rPr lang="en-US" sz="2800" b="1" dirty="0"/>
              <a:t>SI</a:t>
            </a:r>
            <a:r>
              <a:rPr lang="en-US" sz="2800" dirty="0"/>
              <a:t>, </a:t>
            </a:r>
            <a:r>
              <a:rPr lang="en-US" sz="2800" b="1" dirty="0"/>
              <a:t>DI</a:t>
            </a:r>
            <a:r>
              <a:rPr lang="en-US" sz="2800" dirty="0"/>
              <a:t>)</a:t>
            </a:r>
            <a:endParaRPr lang="ru-RU" sz="2800" dirty="0"/>
          </a:p>
          <a:p>
            <a:pPr fontAlgn="auto">
              <a:spcAft>
                <a:spcPts val="0"/>
              </a:spcAft>
              <a:defRPr/>
            </a:pPr>
            <a:r>
              <a:rPr lang="ru-RU" sz="2800" dirty="0"/>
              <a:t>Регистр </a:t>
            </a:r>
            <a:r>
              <a:rPr lang="en-US" sz="2800" b="1" dirty="0"/>
              <a:t>SS</a:t>
            </a:r>
            <a:r>
              <a:rPr lang="en-US" sz="2800" dirty="0"/>
              <a:t> - </a:t>
            </a:r>
            <a:r>
              <a:rPr lang="ru-RU" sz="2800" dirty="0"/>
              <a:t>регистр </a:t>
            </a:r>
            <a:r>
              <a:rPr lang="en-US" sz="2800" b="1" dirty="0"/>
              <a:t>SP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800" dirty="0"/>
              <a:t>Регистр </a:t>
            </a:r>
            <a:r>
              <a:rPr lang="en-US" sz="2800" b="1" dirty="0"/>
              <a:t>ES</a:t>
            </a:r>
            <a:r>
              <a:rPr lang="en-US" sz="2800" dirty="0"/>
              <a:t> - </a:t>
            </a:r>
            <a:r>
              <a:rPr lang="ru-RU" sz="2800" dirty="0"/>
              <a:t>регистры </a:t>
            </a:r>
            <a:r>
              <a:rPr lang="en-US" sz="2800" dirty="0"/>
              <a:t>(</a:t>
            </a:r>
            <a:r>
              <a:rPr lang="en-US" sz="2800" b="1" dirty="0"/>
              <a:t>BX</a:t>
            </a:r>
            <a:r>
              <a:rPr lang="en-US" sz="2800" dirty="0"/>
              <a:t>, </a:t>
            </a:r>
            <a:r>
              <a:rPr lang="en-US" sz="2800" b="1" dirty="0"/>
              <a:t>SI</a:t>
            </a:r>
            <a:r>
              <a:rPr lang="en-US" sz="2800" dirty="0"/>
              <a:t>, </a:t>
            </a:r>
            <a:r>
              <a:rPr lang="en-US" sz="2800" b="1" dirty="0"/>
              <a:t>DI</a:t>
            </a:r>
            <a:r>
              <a:rPr lang="en-US" sz="2800" dirty="0"/>
              <a:t>)</a:t>
            </a:r>
            <a:endParaRPr lang="ru-RU" sz="2800" dirty="0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800" dirty="0"/>
              <a:t>Конкретное закрепление регистров мы рассмотрим  в разделе изучения </a:t>
            </a:r>
            <a:r>
              <a:rPr lang="ru-RU" sz="2800" u="sng" dirty="0"/>
              <a:t>способов адресации</a:t>
            </a:r>
            <a:r>
              <a:rPr lang="ru-RU" sz="2800" dirty="0"/>
              <a:t>.</a:t>
            </a:r>
            <a:endParaRPr lang="en-US" sz="2800" dirty="0"/>
          </a:p>
          <a:p>
            <a:pPr fontAlgn="auto">
              <a:spcAft>
                <a:spcPts val="0"/>
              </a:spcAft>
              <a:defRPr/>
            </a:pPr>
            <a:endParaRPr lang="ru-RU" sz="2800" dirty="0"/>
          </a:p>
        </p:txBody>
      </p:sp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6409258" cy="43207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Сегменты МП (совмещение)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332656"/>
            <a:ext cx="585787" cy="365125"/>
          </a:xfrm>
        </p:spPr>
        <p:txBody>
          <a:bodyPr/>
          <a:lstStyle/>
          <a:p>
            <a:pPr algn="l">
              <a:defRPr/>
            </a:pPr>
            <a:fld id="{C61C6947-A96E-48AD-84DD-D435BCC34528}" type="slidenum">
              <a:rPr/>
              <a:pPr algn="l">
                <a:defRPr/>
              </a:pPr>
              <a:t>227</a:t>
            </a:fld>
            <a:endParaRPr dirty="0"/>
          </a:p>
        </p:txBody>
      </p:sp>
      <p:sp>
        <p:nvSpPr>
          <p:cNvPr id="13824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38245" name="Объект 4"/>
          <p:cNvGraphicFramePr>
            <a:graphicFrameLocks noChangeAspect="1"/>
          </p:cNvGraphicFramePr>
          <p:nvPr/>
        </p:nvGraphicFramePr>
        <p:xfrm>
          <a:off x="1187450" y="981075"/>
          <a:ext cx="7632700" cy="525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600634" imgH="2771820" progId="Visio.Drawing.11">
                  <p:embed/>
                </p:oleObj>
              </mc:Choice>
              <mc:Fallback>
                <p:oleObj name="Visio" r:id="rId3" imgW="4600634" imgH="2771820" progId="Visio.Drawing.11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981075"/>
                        <a:ext cx="7632700" cy="5256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6409258" cy="43207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Сегменты МП (Единый)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C61C6947-A96E-48AD-84DD-D435BCC34528}" type="slidenum">
              <a:rPr/>
              <a:pPr algn="l">
                <a:defRPr/>
              </a:pPr>
              <a:t>228</a:t>
            </a:fld>
            <a:endParaRPr/>
          </a:p>
        </p:txBody>
      </p:sp>
      <p:sp>
        <p:nvSpPr>
          <p:cNvPr id="13824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3824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7404006"/>
              </p:ext>
            </p:extLst>
          </p:nvPr>
        </p:nvGraphicFramePr>
        <p:xfrm>
          <a:off x="1187624" y="692697"/>
          <a:ext cx="7632700" cy="5040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600634" imgH="2771820" progId="Visio.Drawing.11">
                  <p:embed/>
                </p:oleObj>
              </mc:Choice>
              <mc:Fallback>
                <p:oleObj name="Visio" r:id="rId3" imgW="4600634" imgH="27718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692697"/>
                        <a:ext cx="7632700" cy="5040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hlinkClick r:id="rId5" action="ppaction://hlinksldjump"/>
          </p:cNvPr>
          <p:cNvSpPr txBox="1"/>
          <p:nvPr/>
        </p:nvSpPr>
        <p:spPr>
          <a:xfrm>
            <a:off x="683568" y="5733256"/>
            <a:ext cx="1580882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СОМ и </a:t>
            </a:r>
            <a:r>
              <a:rPr lang="en-US" sz="2400" dirty="0">
                <a:latin typeface="+mn-lt"/>
                <a:cs typeface="+mn-cs"/>
              </a:rPr>
              <a:t>EXE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9627647"/>
      </p:ext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6409258" cy="43207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Сегмент. Понятие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55571" y="328909"/>
            <a:ext cx="585787" cy="365125"/>
          </a:xfrm>
        </p:spPr>
        <p:txBody>
          <a:bodyPr/>
          <a:lstStyle/>
          <a:p>
            <a:pPr algn="l">
              <a:defRPr/>
            </a:pPr>
            <a:fld id="{C61C6947-A96E-48AD-84DD-D435BCC34528}" type="slidenum">
              <a:rPr/>
              <a:pPr algn="l">
                <a:defRPr/>
              </a:pPr>
              <a:t>229</a:t>
            </a:fld>
            <a:endParaRPr dirty="0"/>
          </a:p>
        </p:txBody>
      </p:sp>
      <p:sp>
        <p:nvSpPr>
          <p:cNvPr id="13824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3824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84942"/>
              </p:ext>
            </p:extLst>
          </p:nvPr>
        </p:nvGraphicFramePr>
        <p:xfrm>
          <a:off x="827584" y="2559680"/>
          <a:ext cx="7278688" cy="2952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326989" imgH="2030130" progId="Visio.Drawing.11">
                  <p:embed/>
                </p:oleObj>
              </mc:Choice>
              <mc:Fallback>
                <p:oleObj name="Visio" r:id="rId3" imgW="4326989" imgH="203013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559680"/>
                        <a:ext cx="7278688" cy="29523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hlinkClick r:id="rId5" action="ppaction://hlinksldjump"/>
          </p:cNvPr>
          <p:cNvSpPr txBox="1"/>
          <p:nvPr/>
        </p:nvSpPr>
        <p:spPr>
          <a:xfrm>
            <a:off x="649653" y="5753689"/>
            <a:ext cx="5207836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СМ - СОМ и </a:t>
            </a:r>
            <a:r>
              <a:rPr lang="en-US" sz="2400" dirty="0">
                <a:latin typeface="+mn-lt"/>
                <a:cs typeface="+mn-cs"/>
              </a:rPr>
              <a:t>EXE</a:t>
            </a:r>
            <a:r>
              <a:rPr lang="ru-RU" sz="2400" dirty="0">
                <a:latin typeface="+mn-lt"/>
                <a:cs typeface="+mn-cs"/>
              </a:rPr>
              <a:t> – Структура программ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2946" y="620688"/>
            <a:ext cx="8640960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b="1" u="sng" dirty="0">
                <a:latin typeface="+mn-lt"/>
                <a:cs typeface="+mn-cs"/>
              </a:rPr>
              <a:t>Сегмент</a:t>
            </a:r>
            <a:r>
              <a:rPr lang="ru-RU" sz="2000" dirty="0">
                <a:latin typeface="+mn-lt"/>
                <a:cs typeface="+mn-cs"/>
              </a:rPr>
              <a:t> (</a:t>
            </a:r>
            <a:r>
              <a:rPr lang="ru-RU" sz="2000" b="1" dirty="0">
                <a:latin typeface="+mn-lt"/>
                <a:cs typeface="+mn-cs"/>
                <a:hlinkClick r:id="rId6" action="ppaction://hlinksldjump"/>
              </a:rPr>
              <a:t>СМ</a:t>
            </a:r>
            <a:r>
              <a:rPr lang="ru-RU" sz="2000" dirty="0">
                <a:latin typeface="+mn-lt"/>
                <a:cs typeface="+mn-cs"/>
              </a:rPr>
              <a:t>)- это непрерывная область ОП, адресуемая парой: </a:t>
            </a:r>
            <a:r>
              <a:rPr lang="en-US" sz="2000" dirty="0">
                <a:latin typeface="+mn-lt"/>
                <a:cs typeface="+mn-cs"/>
              </a:rPr>
              <a:t>&lt;</a:t>
            </a:r>
            <a:r>
              <a:rPr lang="ru-RU" sz="2000" dirty="0">
                <a:latin typeface="+mn-lt"/>
                <a:cs typeface="+mn-cs"/>
              </a:rPr>
              <a:t>Сегмент</a:t>
            </a:r>
            <a:r>
              <a:rPr lang="en-US" sz="2000" dirty="0">
                <a:latin typeface="+mn-lt"/>
                <a:cs typeface="+mn-cs"/>
              </a:rPr>
              <a:t>&gt;:&lt;</a:t>
            </a:r>
            <a:r>
              <a:rPr lang="ru-RU" sz="2000" dirty="0">
                <a:latin typeface="+mn-lt"/>
                <a:cs typeface="+mn-cs"/>
              </a:rPr>
              <a:t>Смещение</a:t>
            </a: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ru-RU" sz="2000" dirty="0">
                <a:latin typeface="+mn-lt"/>
                <a:cs typeface="+mn-cs"/>
              </a:rPr>
              <a:t> (Например -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CS:IP, DS:BX, SS:SP</a:t>
            </a:r>
            <a:r>
              <a:rPr lang="ru-RU" sz="2000" dirty="0">
                <a:latin typeface="+mn-lt"/>
                <a:cs typeface="+mn-cs"/>
              </a:rPr>
              <a:t>) 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  <a:hlinkClick r:id="rId7" action="ppaction://hlinksldjump"/>
              </a:rPr>
              <a:t>СМ</a:t>
            </a:r>
            <a:r>
              <a:rPr lang="ru-RU" sz="2000" dirty="0">
                <a:latin typeface="+mn-lt"/>
                <a:cs typeface="+mn-cs"/>
              </a:rPr>
              <a:t>). Для адресации используются Сегментные регистры 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  <a:hlinkClick r:id="rId8" action="ppaction://hlinksldjump"/>
              </a:rPr>
              <a:t>СМ</a:t>
            </a:r>
            <a:r>
              <a:rPr lang="ru-RU" sz="2000" dirty="0">
                <a:latin typeface="+mn-lt"/>
                <a:cs typeface="+mn-cs"/>
              </a:rPr>
              <a:t>) (</a:t>
            </a:r>
            <a:r>
              <a:rPr lang="ru-RU" sz="2000" b="1" dirty="0">
                <a:latin typeface="+mn-lt"/>
                <a:cs typeface="+mn-cs"/>
                <a:hlinkClick r:id="rId6" action="ppaction://hlinksldjump"/>
              </a:rPr>
              <a:t>СМ</a:t>
            </a:r>
            <a:r>
              <a:rPr lang="ru-RU" sz="2000" b="1" baseline="-25000" dirty="0">
                <a:latin typeface="+mn-lt"/>
                <a:cs typeface="+mn-cs"/>
                <a:hlinkClick r:id="rId6" action="ppaction://hlinksldjump"/>
              </a:rPr>
              <a:t>2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b="1" u="sng" dirty="0">
                <a:latin typeface="+mn-lt"/>
                <a:cs typeface="+mn-cs"/>
              </a:rPr>
              <a:t>Исполнительный адрес </a:t>
            </a:r>
            <a:r>
              <a:rPr lang="ru-RU" sz="2000" dirty="0">
                <a:latin typeface="+mn-lt"/>
                <a:cs typeface="+mn-cs"/>
              </a:rPr>
              <a:t>вычисляется МП 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  <a:hlinkClick r:id="rId9" action="ppaction://hlinksldjump"/>
              </a:rPr>
              <a:t>СМ</a:t>
            </a:r>
            <a:r>
              <a:rPr lang="ru-RU" sz="2000" dirty="0">
                <a:latin typeface="+mn-lt"/>
                <a:cs typeface="+mn-cs"/>
              </a:rPr>
              <a:t>).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+mn-lt"/>
                <a:cs typeface="+mn-cs"/>
              </a:rPr>
              <a:t>Максимальный размер сегмента равен – (2</a:t>
            </a:r>
            <a:r>
              <a:rPr lang="ru-RU" sz="2000" baseline="30000" dirty="0">
                <a:latin typeface="+mn-lt"/>
                <a:cs typeface="+mn-cs"/>
              </a:rPr>
              <a:t>16</a:t>
            </a:r>
            <a:r>
              <a:rPr lang="ru-RU" sz="2000" dirty="0">
                <a:latin typeface="+mn-lt"/>
                <a:cs typeface="+mn-cs"/>
              </a:rPr>
              <a:t> – 1) =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65535</a:t>
            </a:r>
            <a:r>
              <a:rPr lang="ru-RU" sz="2000" dirty="0">
                <a:latin typeface="+mn-lt"/>
                <a:cs typeface="+mn-cs"/>
              </a:rPr>
              <a:t> байт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+mn-lt"/>
                <a:cs typeface="+mn-cs"/>
              </a:rPr>
              <a:t>Реально </a:t>
            </a:r>
            <a:r>
              <a:rPr lang="ru-RU" sz="2000" b="1" u="sng" dirty="0">
                <a:latin typeface="+mn-lt"/>
                <a:cs typeface="+mn-cs"/>
              </a:rPr>
              <a:t>код, данные и стек</a:t>
            </a:r>
            <a:r>
              <a:rPr lang="ru-RU" sz="2000" dirty="0">
                <a:latin typeface="+mn-lt"/>
                <a:cs typeface="+mn-cs"/>
              </a:rPr>
              <a:t>  могут занимать </a:t>
            </a:r>
            <a:r>
              <a:rPr lang="ru-RU" sz="2000" b="1" dirty="0">
                <a:latin typeface="+mn-lt"/>
                <a:cs typeface="+mn-cs"/>
              </a:rPr>
              <a:t>меньший</a:t>
            </a:r>
            <a:r>
              <a:rPr lang="ru-RU" sz="2000" dirty="0">
                <a:latin typeface="+mn-lt"/>
                <a:cs typeface="+mn-cs"/>
              </a:rPr>
              <a:t> размер.</a:t>
            </a:r>
          </a:p>
        </p:txBody>
      </p:sp>
      <p:sp>
        <p:nvSpPr>
          <p:cNvPr id="6" name="Левая фигурная скобка 5"/>
          <p:cNvSpPr/>
          <p:nvPr/>
        </p:nvSpPr>
        <p:spPr>
          <a:xfrm>
            <a:off x="5586604" y="3573016"/>
            <a:ext cx="288032" cy="576064"/>
          </a:xfrm>
          <a:prstGeom prst="leftBrace">
            <a:avLst/>
          </a:prstGeom>
          <a:noFill/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966932" y="3669038"/>
            <a:ext cx="1619672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latin typeface="+mn-lt"/>
                <a:cs typeface="+mn-cs"/>
              </a:rPr>
              <a:t>Смещение</a:t>
            </a:r>
          </a:p>
        </p:txBody>
      </p:sp>
    </p:spTree>
    <p:extLst>
      <p:ext uri="{BB962C8B-B14F-4D97-AF65-F5344CB8AC3E}">
        <p14:creationId xmlns:p14="http://schemas.microsoft.com/office/powerpoint/2010/main" val="4352538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115888"/>
            <a:ext cx="6768802" cy="9366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/>
              <a:t>Что означает Аббревиатура СП </a:t>
            </a:r>
            <a:r>
              <a:rPr lang="en-US" sz="3600" dirty="0"/>
              <a:t>?</a:t>
            </a:r>
            <a:endParaRPr lang="ru-RU" sz="3600" dirty="0"/>
          </a:p>
        </p:txBody>
      </p:sp>
      <p:sp>
        <p:nvSpPr>
          <p:cNvPr id="24579" name="Объект 2"/>
          <p:cNvSpPr>
            <a:spLocks noGrp="1"/>
          </p:cNvSpPr>
          <p:nvPr>
            <p:ph idx="1"/>
          </p:nvPr>
        </p:nvSpPr>
        <p:spPr>
          <a:xfrm>
            <a:off x="468313" y="908050"/>
            <a:ext cx="8229600" cy="5473700"/>
          </a:xfrm>
        </p:spPr>
        <p:txBody>
          <a:bodyPr/>
          <a:lstStyle/>
          <a:p>
            <a:pPr eaLnBrk="1" hangingPunct="1"/>
            <a:r>
              <a:rPr lang="ru-RU" altLang="ru-RU" sz="2000"/>
              <a:t>СП – </a:t>
            </a:r>
            <a:r>
              <a:rPr lang="ru-RU" altLang="ru-RU" sz="2000" u="sng"/>
              <a:t>Системные программы</a:t>
            </a:r>
            <a:r>
              <a:rPr lang="en-US" altLang="ru-RU" sz="2000"/>
              <a:t> – </a:t>
            </a:r>
            <a:r>
              <a:rPr lang="ru-RU" altLang="ru-RU" sz="2000"/>
              <a:t>это программы необходимые ОС и программисту для выполнения действий по управлению системой (компьютером)</a:t>
            </a:r>
          </a:p>
          <a:p>
            <a:pPr eaLnBrk="1" hangingPunct="1"/>
            <a:r>
              <a:rPr lang="ru-RU" altLang="ru-RU" sz="2000"/>
              <a:t>СП – </a:t>
            </a:r>
            <a:r>
              <a:rPr lang="ru-RU" altLang="ru-RU" sz="2000" u="sng"/>
              <a:t>Системный Программист</a:t>
            </a:r>
            <a:r>
              <a:rPr lang="ru-RU" altLang="ru-RU" sz="2000"/>
              <a:t> – это специалист разрабатывающий и использующий системные программы</a:t>
            </a:r>
          </a:p>
          <a:p>
            <a:pPr eaLnBrk="1" hangingPunct="1"/>
            <a:r>
              <a:rPr lang="ru-RU" altLang="ru-RU" sz="2000"/>
              <a:t>СП – </a:t>
            </a:r>
            <a:r>
              <a:rPr lang="ru-RU" altLang="ru-RU" sz="2000" u="sng"/>
              <a:t>Системное программирование</a:t>
            </a:r>
            <a:r>
              <a:rPr lang="ru-RU" altLang="ru-RU" sz="2000"/>
              <a:t>  - это деятельность направленная на разработку системных программ</a:t>
            </a:r>
          </a:p>
          <a:p>
            <a:pPr eaLnBrk="1" hangingPunct="1"/>
            <a:r>
              <a:rPr lang="ru-RU" altLang="ru-RU" sz="2000"/>
              <a:t>СП – </a:t>
            </a:r>
            <a:r>
              <a:rPr lang="ru-RU" altLang="ru-RU" sz="2000" u="sng"/>
              <a:t>Система программирования </a:t>
            </a:r>
            <a:r>
              <a:rPr lang="ru-RU" altLang="ru-RU" sz="2000"/>
              <a:t>– это комплекс взаимосвязанных программ для разработки программного обеспечения (ПО)</a:t>
            </a:r>
          </a:p>
          <a:p>
            <a:pPr eaLnBrk="1" hangingPunct="1"/>
            <a:r>
              <a:rPr lang="ru-RU" altLang="ru-RU" sz="2000"/>
              <a:t>СП </a:t>
            </a:r>
            <a:r>
              <a:rPr lang="ru-RU" altLang="ru-RU" sz="2000" u="sng"/>
              <a:t>дисциплина</a:t>
            </a:r>
            <a:r>
              <a:rPr lang="ru-RU" altLang="ru-RU" sz="2000"/>
              <a:t> в программе обучения по нашей специальности (АСОИУ)</a:t>
            </a:r>
          </a:p>
          <a:p>
            <a:pPr eaLnBrk="1" hangingPunct="1"/>
            <a:r>
              <a:rPr lang="ru-RU" altLang="ru-RU" sz="2000"/>
              <a:t>РСП – </a:t>
            </a:r>
            <a:r>
              <a:rPr lang="ru-RU" altLang="ru-RU" sz="2000" u="sng"/>
              <a:t>руководство системного программиста</a:t>
            </a:r>
            <a:r>
              <a:rPr lang="ru-RU" altLang="ru-RU" sz="2000"/>
              <a:t> – это часть документации на ПО, предназначенная для системного программиста и содержащая системные свойства СП</a:t>
            </a:r>
          </a:p>
          <a:p>
            <a:pPr eaLnBrk="1" hangingPunct="1"/>
            <a:r>
              <a:rPr lang="ru-RU" altLang="ru-RU" sz="2000"/>
              <a:t>Языки СП – </a:t>
            </a:r>
            <a:r>
              <a:rPr lang="ru-RU" altLang="ru-RU" sz="2000">
                <a:hlinkClick r:id="rId3" action="ppaction://hlinksldjump"/>
              </a:rPr>
              <a:t>языки системного программирования</a:t>
            </a:r>
            <a:r>
              <a:rPr lang="ru-RU" altLang="ru-RU" sz="2000"/>
              <a:t>, которые системный программист использует в своей деятельности</a:t>
            </a:r>
          </a:p>
        </p:txBody>
      </p:sp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9" y="15875"/>
            <a:ext cx="7129288" cy="63341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/>
              <a:t>Формирование исполнительного адреса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63271" y="332656"/>
            <a:ext cx="585787" cy="365125"/>
          </a:xfrm>
        </p:spPr>
        <p:txBody>
          <a:bodyPr/>
          <a:lstStyle/>
          <a:p>
            <a:pPr algn="l">
              <a:defRPr/>
            </a:pPr>
            <a:fld id="{7C68C148-358B-4BA9-8B36-14D82A8107A8}" type="slidenum">
              <a:rPr/>
              <a:pPr algn="l">
                <a:defRPr/>
              </a:pPr>
              <a:t>230</a:t>
            </a:fld>
            <a:endParaRPr dirty="0"/>
          </a:p>
        </p:txBody>
      </p:sp>
      <p:sp>
        <p:nvSpPr>
          <p:cNvPr id="13926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07504" y="470257"/>
            <a:ext cx="8928992" cy="248249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2000" dirty="0"/>
              <a:t>При использовании парных регистров МП (например - </a:t>
            </a:r>
            <a:r>
              <a:rPr lang="en-US" sz="2000" b="1" dirty="0">
                <a:hlinkClick r:id="rId3" action="ppaction://hlinksldjump"/>
              </a:rPr>
              <a:t>CS</a:t>
            </a:r>
            <a:r>
              <a:rPr lang="ru-RU" sz="2000" b="1" dirty="0">
                <a:hlinkClick r:id="rId3" action="ppaction://hlinksldjump"/>
              </a:rPr>
              <a:t>:</a:t>
            </a:r>
            <a:r>
              <a:rPr lang="en-US" sz="2000" b="1" dirty="0">
                <a:hlinkClick r:id="rId3" action="ppaction://hlinksldjump"/>
              </a:rPr>
              <a:t>IP, SS:SP, DS:SI</a:t>
            </a:r>
            <a:r>
              <a:rPr lang="ru-RU" sz="2000" dirty="0"/>
              <a:t>) вычисляется </a:t>
            </a:r>
            <a:r>
              <a:rPr lang="ru-RU" sz="2000" b="1" dirty="0">
                <a:solidFill>
                  <a:srgbClr val="FF0000"/>
                </a:solidFill>
              </a:rPr>
              <a:t>исполнительный адрес </a:t>
            </a:r>
            <a:r>
              <a:rPr lang="ru-RU" sz="2000" dirty="0"/>
              <a:t>(ИА) (</a:t>
            </a:r>
            <a:r>
              <a:rPr lang="ru-RU" sz="2000" b="1" dirty="0">
                <a:hlinkClick r:id="rId3" action="ppaction://hlinksldjump"/>
              </a:rPr>
              <a:t>СМ</a:t>
            </a:r>
            <a:r>
              <a:rPr lang="ru-RU" sz="2000" b="1" baseline="-25000" dirty="0">
                <a:hlinkClick r:id="rId3" action="ppaction://hlinksldjump"/>
              </a:rPr>
              <a:t>2</a:t>
            </a:r>
            <a:r>
              <a:rPr lang="ru-RU" sz="2000" dirty="0"/>
              <a:t>). Это происходит следующим </a:t>
            </a:r>
            <a:r>
              <a:rPr lang="ru-RU" sz="2000" u="sng" dirty="0"/>
              <a:t>образом</a:t>
            </a:r>
            <a:r>
              <a:rPr lang="ru-RU" sz="2000" dirty="0"/>
              <a:t>: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dirty="0"/>
              <a:t>Сегментный регистр сдвигается </a:t>
            </a:r>
            <a:r>
              <a:rPr lang="ru-RU" sz="1600" b="1" dirty="0">
                <a:solidFill>
                  <a:srgbClr val="FF0000"/>
                </a:solidFill>
              </a:rPr>
              <a:t>влево</a:t>
            </a:r>
            <a:r>
              <a:rPr lang="ru-RU" sz="1600" dirty="0">
                <a:solidFill>
                  <a:srgbClr val="FF0000"/>
                </a:solidFill>
              </a:rPr>
              <a:t> </a:t>
            </a:r>
            <a:r>
              <a:rPr lang="ru-RU" sz="1600" dirty="0"/>
              <a:t>на </a:t>
            </a:r>
            <a:r>
              <a:rPr lang="ru-RU" sz="1600" b="1" dirty="0">
                <a:solidFill>
                  <a:srgbClr val="FF0000"/>
                </a:solidFill>
              </a:rPr>
              <a:t>4 разряда </a:t>
            </a:r>
            <a:r>
              <a:rPr lang="ru-RU" sz="1600" dirty="0"/>
              <a:t>( и добавляются нули 0)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dirty="0"/>
              <a:t>К </a:t>
            </a:r>
            <a:r>
              <a:rPr lang="ru-RU" sz="1600" b="1" dirty="0">
                <a:solidFill>
                  <a:srgbClr val="FF0000"/>
                </a:solidFill>
              </a:rPr>
              <a:t>значению</a:t>
            </a:r>
            <a:r>
              <a:rPr lang="ru-RU" sz="1600" dirty="0">
                <a:solidFill>
                  <a:srgbClr val="FF0000"/>
                </a:solidFill>
              </a:rPr>
              <a:t> </a:t>
            </a:r>
            <a:r>
              <a:rPr lang="ru-RU" sz="1600" dirty="0"/>
              <a:t>в сдвинутом регистре добавляется смещение (из </a:t>
            </a:r>
            <a:r>
              <a:rPr lang="ru-RU" sz="1600" u="sng" dirty="0"/>
              <a:t>команды</a:t>
            </a:r>
            <a:r>
              <a:rPr lang="ru-RU" sz="1600" dirty="0"/>
              <a:t> или </a:t>
            </a:r>
            <a:r>
              <a:rPr lang="ru-RU" sz="1600" u="sng" dirty="0"/>
              <a:t>регистра</a:t>
            </a:r>
            <a:r>
              <a:rPr lang="ru-RU" sz="1600" dirty="0"/>
              <a:t>).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u="sng" dirty="0"/>
              <a:t>Полученный исполнительный адрес используется МП для выбора/</a:t>
            </a:r>
            <a:r>
              <a:rPr lang="ru-RU" sz="1600" u="sng" dirty="0" err="1"/>
              <a:t>запиаи</a:t>
            </a:r>
            <a:r>
              <a:rPr lang="ru-RU" sz="1600" u="sng" dirty="0"/>
              <a:t> команд из/в  </a:t>
            </a:r>
            <a:r>
              <a:rPr lang="ru-RU" sz="1600" b="1" u="sng" dirty="0">
                <a:solidFill>
                  <a:srgbClr val="FF0000"/>
                </a:solidFill>
              </a:rPr>
              <a:t>ОП</a:t>
            </a:r>
            <a:r>
              <a:rPr lang="ru-RU" sz="1600" u="sng" dirty="0"/>
              <a:t> или работы с данными в командах </a:t>
            </a:r>
            <a:r>
              <a:rPr lang="ru-RU" sz="1600" dirty="0"/>
              <a:t>из </a:t>
            </a:r>
            <a:r>
              <a:rPr lang="ru-RU" sz="1600" b="1" dirty="0">
                <a:solidFill>
                  <a:srgbClr val="FF0000"/>
                </a:solidFill>
              </a:rPr>
              <a:t>ОП</a:t>
            </a:r>
            <a:r>
              <a:rPr lang="ru-RU" sz="1600" dirty="0"/>
              <a:t>.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dirty="0"/>
              <a:t>Особое место занимает вопрос перехода через </a:t>
            </a:r>
            <a:r>
              <a:rPr lang="ru-RU" sz="1600" u="sng" dirty="0"/>
              <a:t>границу</a:t>
            </a:r>
            <a:r>
              <a:rPr lang="ru-RU" sz="1600" dirty="0"/>
              <a:t> сегмента при листании (см. далее!!!) </a:t>
            </a:r>
          </a:p>
        </p:txBody>
      </p:sp>
      <p:grpSp>
        <p:nvGrpSpPr>
          <p:cNvPr id="139270" name="Группа 33"/>
          <p:cNvGrpSpPr>
            <a:grpSpLocks/>
          </p:cNvGrpSpPr>
          <p:nvPr/>
        </p:nvGrpSpPr>
        <p:grpSpPr bwMode="auto">
          <a:xfrm>
            <a:off x="744538" y="2932113"/>
            <a:ext cx="8381003" cy="2979737"/>
            <a:chOff x="755592" y="2681863"/>
            <a:chExt cx="8159452" cy="2979385"/>
          </a:xfrm>
        </p:grpSpPr>
        <p:grpSp>
          <p:nvGrpSpPr>
            <p:cNvPr id="139275" name="Группа 24"/>
            <p:cNvGrpSpPr>
              <a:grpSpLocks/>
            </p:cNvGrpSpPr>
            <p:nvPr/>
          </p:nvGrpSpPr>
          <p:grpSpPr bwMode="auto">
            <a:xfrm>
              <a:off x="755592" y="3050016"/>
              <a:ext cx="8159452" cy="2611232"/>
              <a:chOff x="827584" y="2590911"/>
              <a:chExt cx="8159452" cy="2611232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1764178" y="2610062"/>
                <a:ext cx="2448127" cy="360319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Сегментный регистр</a:t>
                </a: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1764178" y="4049754"/>
                <a:ext cx="2448127" cy="360320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>
                    <a:solidFill>
                      <a:srgbClr val="FF0000"/>
                    </a:solidFill>
                  </a:rPr>
                  <a:t>Смещение</a:t>
                </a:r>
                <a:r>
                  <a:rPr lang="ru-RU" dirty="0">
                    <a:solidFill>
                      <a:srgbClr val="FF0000"/>
                    </a:solidFill>
                  </a:rPr>
                  <a:t> </a:t>
                </a:r>
                <a:r>
                  <a:rPr lang="ru-RU" dirty="0">
                    <a:solidFill>
                      <a:schemeClr val="tx1"/>
                    </a:solidFill>
                  </a:rPr>
                  <a:t>в сегменте</a:t>
                </a:r>
              </a:p>
            </p:txBody>
          </p:sp>
          <p:cxnSp>
            <p:nvCxnSpPr>
              <p:cNvPr id="11" name="Прямая со стрелкой 10"/>
              <p:cNvCxnSpPr/>
              <p:nvPr/>
            </p:nvCxnSpPr>
            <p:spPr>
              <a:xfrm flipH="1">
                <a:off x="4337492" y="2590911"/>
                <a:ext cx="432750" cy="0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9287" name="Группа 20"/>
              <p:cNvGrpSpPr>
                <a:grpSpLocks/>
              </p:cNvGrpSpPr>
              <p:nvPr/>
            </p:nvGrpSpPr>
            <p:grpSpPr bwMode="auto">
              <a:xfrm>
                <a:off x="1475680" y="3068960"/>
                <a:ext cx="2736280" cy="360040"/>
                <a:chOff x="1475680" y="3068960"/>
                <a:chExt cx="2736280" cy="360040"/>
              </a:xfrm>
            </p:grpSpPr>
            <p:sp>
              <p:nvSpPr>
                <p:cNvPr id="8" name="Прямоугольник 7"/>
                <p:cNvSpPr/>
                <p:nvPr/>
              </p:nvSpPr>
              <p:spPr>
                <a:xfrm>
                  <a:off x="1475162" y="3068795"/>
                  <a:ext cx="2449673" cy="360320"/>
                </a:xfrm>
                <a:prstGeom prst="rect">
                  <a:avLst/>
                </a:prstGeom>
                <a:noFill/>
                <a:ln w="158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b="1" dirty="0">
                      <a:solidFill>
                        <a:srgbClr val="FF0000"/>
                      </a:solidFill>
                    </a:rPr>
                    <a:t>Адрес сегмента</a:t>
                  </a:r>
                </a:p>
              </p:txBody>
            </p:sp>
            <p:grpSp>
              <p:nvGrpSpPr>
                <p:cNvPr id="139293" name="Группа 19"/>
                <p:cNvGrpSpPr>
                  <a:grpSpLocks/>
                </p:cNvGrpSpPr>
                <p:nvPr/>
              </p:nvGrpSpPr>
              <p:grpSpPr bwMode="auto">
                <a:xfrm>
                  <a:off x="3923952" y="3068960"/>
                  <a:ext cx="288008" cy="360040"/>
                  <a:chOff x="4572000" y="3068960"/>
                  <a:chExt cx="288008" cy="360040"/>
                </a:xfrm>
              </p:grpSpPr>
              <p:sp>
                <p:nvSpPr>
                  <p:cNvPr id="12" name="Прямоугольник 11"/>
                  <p:cNvSpPr/>
                  <p:nvPr/>
                </p:nvSpPr>
                <p:spPr>
                  <a:xfrm>
                    <a:off x="4575974" y="3068795"/>
                    <a:ext cx="71095" cy="360320"/>
                  </a:xfrm>
                  <a:prstGeom prst="rect">
                    <a:avLst/>
                  </a:prstGeom>
                  <a:no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3" name="Прямоугольник 12"/>
                  <p:cNvSpPr/>
                  <p:nvPr/>
                </p:nvSpPr>
                <p:spPr>
                  <a:xfrm>
                    <a:off x="4718163" y="3068795"/>
                    <a:ext cx="71095" cy="360320"/>
                  </a:xfrm>
                  <a:prstGeom prst="rect">
                    <a:avLst/>
                  </a:prstGeom>
                  <a:no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4" name="Прямоугольник 13"/>
                  <p:cNvSpPr/>
                  <p:nvPr/>
                </p:nvSpPr>
                <p:spPr>
                  <a:xfrm>
                    <a:off x="4647069" y="3068795"/>
                    <a:ext cx="72640" cy="360320"/>
                  </a:xfrm>
                  <a:prstGeom prst="rect">
                    <a:avLst/>
                  </a:prstGeom>
                  <a:no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5" name="Прямоугольник 14"/>
                  <p:cNvSpPr/>
                  <p:nvPr/>
                </p:nvSpPr>
                <p:spPr>
                  <a:xfrm>
                    <a:off x="4789258" y="3068795"/>
                    <a:ext cx="71095" cy="360320"/>
                  </a:xfrm>
                  <a:prstGeom prst="rect">
                    <a:avLst/>
                  </a:prstGeom>
                  <a:noFill/>
                  <a:ln w="158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ru-RU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139288" name="TextBox 16"/>
              <p:cNvSpPr txBox="1">
                <a:spLocks noChangeArrowheads="1"/>
              </p:cNvSpPr>
              <p:nvPr/>
            </p:nvSpPr>
            <p:spPr bwMode="auto">
              <a:xfrm>
                <a:off x="4365115" y="2689068"/>
                <a:ext cx="4621921" cy="369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800" u="sng" dirty="0"/>
                  <a:t>Сдвиг</a:t>
                </a:r>
                <a:r>
                  <a:rPr lang="ru-RU" altLang="ru-RU" sz="1800" dirty="0"/>
                  <a:t> на 4 двоичных  разряда </a:t>
                </a:r>
                <a:r>
                  <a:rPr lang="ru-RU" altLang="ru-RU" sz="1800" u="sng" dirty="0"/>
                  <a:t>влево (</a:t>
                </a:r>
                <a:r>
                  <a:rPr lang="en-US" altLang="ru-RU" sz="1800" u="sng" dirty="0"/>
                  <a:t>CS,SS,DS</a:t>
                </a:r>
                <a:r>
                  <a:rPr lang="ru-RU" altLang="ru-RU" sz="1800" u="sng" dirty="0"/>
                  <a:t>)</a:t>
                </a:r>
              </a:p>
            </p:txBody>
          </p:sp>
          <p:sp>
            <p:nvSpPr>
              <p:cNvPr id="139289" name="TextBox 21"/>
              <p:cNvSpPr txBox="1">
                <a:spLocks noChangeArrowheads="1"/>
              </p:cNvSpPr>
              <p:nvPr/>
            </p:nvSpPr>
            <p:spPr bwMode="auto">
              <a:xfrm>
                <a:off x="827584" y="3473951"/>
                <a:ext cx="36004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2400" b="1" dirty="0"/>
                  <a:t>+</a:t>
                </a:r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1475162" y="4841824"/>
                <a:ext cx="2737142" cy="360319"/>
              </a:xfrm>
              <a:prstGeom prst="rect">
                <a:avLst/>
              </a:prstGeom>
              <a:noFill/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>
                    <a:solidFill>
                      <a:srgbClr val="FF0000"/>
                    </a:solidFill>
                  </a:rPr>
                  <a:t>Исполнительный адрес</a:t>
                </a:r>
              </a:p>
            </p:txBody>
          </p:sp>
          <p:sp>
            <p:nvSpPr>
              <p:cNvPr id="139291" name="TextBox 23"/>
              <p:cNvSpPr txBox="1">
                <a:spLocks noChangeArrowheads="1"/>
              </p:cNvSpPr>
              <p:nvPr/>
            </p:nvSpPr>
            <p:spPr bwMode="auto">
              <a:xfrm>
                <a:off x="827584" y="4417906"/>
                <a:ext cx="36004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pitchFamily="34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itchFamily="34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2400" b="1" dirty="0"/>
                  <a:t>=</a:t>
                </a:r>
              </a:p>
            </p:txBody>
          </p:sp>
        </p:grpSp>
        <p:cxnSp>
          <p:nvCxnSpPr>
            <p:cNvPr id="26" name="Прямая со стрелкой 25"/>
            <p:cNvCxnSpPr/>
            <p:nvPr/>
          </p:nvCxnSpPr>
          <p:spPr>
            <a:xfrm flipH="1">
              <a:off x="4211407" y="3708854"/>
              <a:ext cx="43275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277" name="TextBox 26"/>
            <p:cNvSpPr txBox="1">
              <a:spLocks noChangeArrowheads="1"/>
            </p:cNvSpPr>
            <p:nvPr/>
          </p:nvSpPr>
          <p:spPr bwMode="auto">
            <a:xfrm>
              <a:off x="4698249" y="3565434"/>
              <a:ext cx="4216795" cy="646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b="1" dirty="0">
                  <a:solidFill>
                    <a:srgbClr val="FF0000"/>
                  </a:solidFill>
                </a:rPr>
                <a:t>0</a:t>
              </a:r>
              <a:r>
                <a:rPr lang="ru-RU" altLang="ru-RU" sz="1800" dirty="0"/>
                <a:t> (Нули поступают при сдвиге </a:t>
              </a:r>
              <a:r>
                <a:rPr lang="en-US" altLang="ru-RU" sz="1800" b="1" dirty="0">
                  <a:solidFill>
                    <a:srgbClr val="FF0000"/>
                  </a:solidFill>
                </a:rPr>
                <a:t>CS </a:t>
              </a:r>
              <a:r>
                <a:rPr lang="ru-RU" altLang="ru-RU" sz="1800" dirty="0"/>
                <a:t>на пустое место)</a:t>
              </a:r>
            </a:p>
          </p:txBody>
        </p:sp>
        <p:sp>
          <p:nvSpPr>
            <p:cNvPr id="139278" name="TextBox 27"/>
            <p:cNvSpPr txBox="1">
              <a:spLocks noChangeArrowheads="1"/>
            </p:cNvSpPr>
            <p:nvPr/>
          </p:nvSpPr>
          <p:spPr bwMode="auto">
            <a:xfrm>
              <a:off x="3815956" y="4087229"/>
              <a:ext cx="3600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0</a:t>
              </a:r>
            </a:p>
          </p:txBody>
        </p:sp>
        <p:sp>
          <p:nvSpPr>
            <p:cNvPr id="139279" name="TextBox 28"/>
            <p:cNvSpPr txBox="1">
              <a:spLocks noChangeArrowheads="1"/>
            </p:cNvSpPr>
            <p:nvPr/>
          </p:nvSpPr>
          <p:spPr bwMode="auto">
            <a:xfrm>
              <a:off x="3932344" y="2681863"/>
              <a:ext cx="3600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0</a:t>
              </a:r>
            </a:p>
          </p:txBody>
        </p:sp>
        <p:sp>
          <p:nvSpPr>
            <p:cNvPr id="139280" name="TextBox 29"/>
            <p:cNvSpPr txBox="1">
              <a:spLocks noChangeArrowheads="1"/>
            </p:cNvSpPr>
            <p:nvPr/>
          </p:nvSpPr>
          <p:spPr bwMode="auto">
            <a:xfrm>
              <a:off x="1619672" y="2681863"/>
              <a:ext cx="5760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16</a:t>
              </a:r>
            </a:p>
          </p:txBody>
        </p:sp>
        <p:sp>
          <p:nvSpPr>
            <p:cNvPr id="139281" name="TextBox 30"/>
            <p:cNvSpPr txBox="1">
              <a:spLocks noChangeArrowheads="1"/>
            </p:cNvSpPr>
            <p:nvPr/>
          </p:nvSpPr>
          <p:spPr bwMode="auto">
            <a:xfrm>
              <a:off x="3923928" y="5003884"/>
              <a:ext cx="3600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0</a:t>
              </a:r>
            </a:p>
          </p:txBody>
        </p:sp>
        <p:sp>
          <p:nvSpPr>
            <p:cNvPr id="139282" name="TextBox 31"/>
            <p:cNvSpPr txBox="1">
              <a:spLocks noChangeArrowheads="1"/>
            </p:cNvSpPr>
            <p:nvPr/>
          </p:nvSpPr>
          <p:spPr bwMode="auto">
            <a:xfrm>
              <a:off x="1547664" y="4139788"/>
              <a:ext cx="5760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16</a:t>
              </a:r>
            </a:p>
          </p:txBody>
        </p:sp>
        <p:sp>
          <p:nvSpPr>
            <p:cNvPr id="139283" name="TextBox 32"/>
            <p:cNvSpPr txBox="1">
              <a:spLocks noChangeArrowheads="1"/>
            </p:cNvSpPr>
            <p:nvPr/>
          </p:nvSpPr>
          <p:spPr bwMode="auto">
            <a:xfrm>
              <a:off x="1403664" y="5003884"/>
              <a:ext cx="5760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b="1" dirty="0">
                  <a:solidFill>
                    <a:srgbClr val="FF0000"/>
                  </a:solidFill>
                </a:rPr>
                <a:t>20</a:t>
              </a:r>
            </a:p>
          </p:txBody>
        </p:sp>
      </p:grpSp>
      <p:sp>
        <p:nvSpPr>
          <p:cNvPr id="139271" name="TextBox 34"/>
          <p:cNvSpPr txBox="1">
            <a:spLocks noChangeArrowheads="1"/>
          </p:cNvSpPr>
          <p:nvPr/>
        </p:nvSpPr>
        <p:spPr bwMode="auto">
          <a:xfrm>
            <a:off x="4572000" y="4823420"/>
            <a:ext cx="44644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u="sng" dirty="0">
                <a:solidFill>
                  <a:srgbClr val="FF0000"/>
                </a:solidFill>
              </a:rPr>
              <a:t>Исполнительный</a:t>
            </a:r>
            <a:r>
              <a:rPr lang="ru-RU" altLang="ru-RU" sz="2000" dirty="0">
                <a:solidFill>
                  <a:srgbClr val="FF0000"/>
                </a:solidFill>
              </a:rPr>
              <a:t> (физический адрес) 20-ти разрядный (адресация 1 Мб =</a:t>
            </a:r>
            <a:r>
              <a:rPr lang="ru-RU" altLang="ru-RU" sz="2000" b="1" dirty="0"/>
              <a:t>2</a:t>
            </a:r>
            <a:r>
              <a:rPr lang="ru-RU" altLang="ru-RU" sz="2000" b="1" baseline="30000" dirty="0"/>
              <a:t>20</a:t>
            </a:r>
            <a:r>
              <a:rPr lang="ru-RU" altLang="ru-RU" sz="2000" dirty="0">
                <a:solidFill>
                  <a:srgbClr val="FF0000"/>
                </a:solidFill>
              </a:rPr>
              <a:t>) для </a:t>
            </a:r>
            <a:r>
              <a:rPr lang="ru-RU" altLang="ru-RU" sz="2000" u="sng" dirty="0">
                <a:solidFill>
                  <a:srgbClr val="FF0000"/>
                </a:solidFill>
              </a:rPr>
              <a:t>данных и команд</a:t>
            </a:r>
          </a:p>
        </p:txBody>
      </p:sp>
      <p:cxnSp>
        <p:nvCxnSpPr>
          <p:cNvPr id="36" name="Прямая со стрелкой 35"/>
          <p:cNvCxnSpPr>
            <a:stCxn id="139271" idx="1"/>
            <a:endCxn id="23" idx="3"/>
          </p:cNvCxnSpPr>
          <p:nvPr/>
        </p:nvCxnSpPr>
        <p:spPr>
          <a:xfrm flipH="1">
            <a:off x="4221163" y="5331252"/>
            <a:ext cx="350837" cy="40041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273" name="TextBox 36"/>
          <p:cNvSpPr txBox="1">
            <a:spLocks noChangeArrowheads="1"/>
          </p:cNvSpPr>
          <p:nvPr/>
        </p:nvSpPr>
        <p:spPr bwMode="auto">
          <a:xfrm>
            <a:off x="884167" y="3778250"/>
            <a:ext cx="3984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>
                <a:solidFill>
                  <a:srgbClr val="00B050"/>
                </a:solidFill>
              </a:rPr>
              <a:t>CS</a:t>
            </a:r>
            <a:endParaRPr lang="ru-RU" altLang="ru-RU" sz="2000" b="1" dirty="0">
              <a:solidFill>
                <a:srgbClr val="00B050"/>
              </a:solidFill>
            </a:endParaRPr>
          </a:p>
        </p:txBody>
      </p:sp>
      <p:sp>
        <p:nvSpPr>
          <p:cNvPr id="139274" name="TextBox 37"/>
          <p:cNvSpPr txBox="1">
            <a:spLocks noChangeArrowheads="1"/>
          </p:cNvSpPr>
          <p:nvPr/>
        </p:nvSpPr>
        <p:spPr bwMode="auto">
          <a:xfrm>
            <a:off x="862116" y="4819054"/>
            <a:ext cx="3984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eaLnBrk="1" hangingPunct="1">
              <a:buFontTx/>
              <a:buNone/>
              <a:defRPr sz="1600" b="1">
                <a:solidFill>
                  <a:srgbClr val="00B050"/>
                </a:solidFill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/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/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/>
            </a:lvl9pPr>
          </a:lstStyle>
          <a:p>
            <a:r>
              <a:rPr lang="en-US" altLang="ru-RU" dirty="0"/>
              <a:t>IP</a:t>
            </a:r>
            <a:endParaRPr lang="ru-RU" altLang="ru-RU" dirty="0"/>
          </a:p>
        </p:txBody>
      </p:sp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9" y="15875"/>
            <a:ext cx="7129288" cy="63341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/>
              <a:t>Формирование исполнительного адреса</a:t>
            </a:r>
            <a:r>
              <a:rPr lang="en-US" sz="2800" b="1" dirty="0"/>
              <a:t> (2)</a:t>
            </a:r>
            <a:endParaRPr lang="ru-RU" sz="28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404664"/>
            <a:ext cx="585787" cy="365125"/>
          </a:xfrm>
        </p:spPr>
        <p:txBody>
          <a:bodyPr/>
          <a:lstStyle/>
          <a:p>
            <a:pPr algn="l">
              <a:defRPr/>
            </a:pPr>
            <a:fld id="{7C68C148-358B-4BA9-8B36-14D82A8107A8}" type="slidenum">
              <a:rPr/>
              <a:pPr algn="l">
                <a:defRPr/>
              </a:pPr>
              <a:t>231</a:t>
            </a:fld>
            <a:endParaRPr dirty="0"/>
          </a:p>
        </p:txBody>
      </p:sp>
      <p:sp>
        <p:nvSpPr>
          <p:cNvPr id="13926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95536" y="470257"/>
            <a:ext cx="8748464" cy="108653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2000" dirty="0"/>
              <a:t>При использовании парных регистров МП (например</a:t>
            </a:r>
            <a:r>
              <a:rPr lang="en-US" sz="2000" dirty="0"/>
              <a:t> </a:t>
            </a:r>
            <a:r>
              <a:rPr lang="ru-RU" sz="2000" dirty="0"/>
              <a:t>для разных сегментов и регистров - </a:t>
            </a:r>
            <a:r>
              <a:rPr lang="en-US" sz="2000" b="1" dirty="0"/>
              <a:t>CS</a:t>
            </a:r>
            <a:r>
              <a:rPr lang="ru-RU" sz="2000" b="1" dirty="0"/>
              <a:t>:</a:t>
            </a:r>
            <a:r>
              <a:rPr lang="en-US" sz="2000" b="1" dirty="0"/>
              <a:t>IP, SS:SP, DS:SI</a:t>
            </a:r>
            <a:r>
              <a:rPr lang="ru-RU" sz="2000" dirty="0"/>
              <a:t>) вычисляется </a:t>
            </a:r>
            <a:r>
              <a:rPr lang="ru-RU" sz="2000" b="1" dirty="0">
                <a:solidFill>
                  <a:srgbClr val="FF0000"/>
                </a:solidFill>
              </a:rPr>
              <a:t>исполнительный адрес </a:t>
            </a:r>
            <a:r>
              <a:rPr lang="ru-RU" sz="2000" dirty="0"/>
              <a:t>(</a:t>
            </a:r>
            <a:r>
              <a:rPr lang="ru-RU" sz="2000" dirty="0">
                <a:hlinkClick r:id="rId3" action="ppaction://hlinksldjump"/>
              </a:rPr>
              <a:t>ИА</a:t>
            </a:r>
            <a:r>
              <a:rPr lang="ru-RU" sz="2000" dirty="0"/>
              <a:t>). Это происходит следующим образом (см. </a:t>
            </a:r>
            <a:r>
              <a:rPr lang="ru-RU" sz="2000" dirty="0">
                <a:hlinkClick r:id="rId3" action="ppaction://hlinksldjump"/>
              </a:rPr>
              <a:t>ИА</a:t>
            </a:r>
            <a:r>
              <a:rPr lang="ru-RU" sz="2000" dirty="0"/>
              <a:t>). 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0094543"/>
              </p:ext>
            </p:extLst>
          </p:nvPr>
        </p:nvGraphicFramePr>
        <p:xfrm>
          <a:off x="395263" y="1556792"/>
          <a:ext cx="2736304" cy="42484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1847709" imgH="2184570" progId="Visio.Drawing.11">
                  <p:embed/>
                </p:oleObj>
              </mc:Choice>
              <mc:Fallback>
                <p:oleObj name="Visio" r:id="rId4" imgW="1847709" imgH="2184570" progId="Visio.Drawing.11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263" y="1556792"/>
                        <a:ext cx="2736304" cy="42484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6022585"/>
              </p:ext>
            </p:extLst>
          </p:nvPr>
        </p:nvGraphicFramePr>
        <p:xfrm>
          <a:off x="2915816" y="1556792"/>
          <a:ext cx="2736850" cy="4176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1847709" imgH="2184570" progId="Visio.Drawing.11">
                  <p:embed/>
                </p:oleObj>
              </mc:Choice>
              <mc:Fallback>
                <p:oleObj name="Visio" r:id="rId6" imgW="1847709" imgH="2184570" progId="Visio.Drawing.11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1556792"/>
                        <a:ext cx="2736850" cy="41764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9840385"/>
              </p:ext>
            </p:extLst>
          </p:nvPr>
        </p:nvGraphicFramePr>
        <p:xfrm>
          <a:off x="5795863" y="1484784"/>
          <a:ext cx="3024336" cy="460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8" imgW="1847709" imgH="2184570" progId="Visio.Drawing.11">
                  <p:embed/>
                </p:oleObj>
              </mc:Choice>
              <mc:Fallback>
                <p:oleObj name="Visio" r:id="rId8" imgW="1847709" imgH="2184570" progId="Visio.Drawing.11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5863" y="1484784"/>
                        <a:ext cx="3024336" cy="4608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0599417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416824" cy="706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Стек</a:t>
            </a:r>
            <a:r>
              <a:rPr lang="en-US" altLang="ru-RU" dirty="0"/>
              <a:t>(</a:t>
            </a:r>
            <a:r>
              <a:rPr lang="ru-RU" altLang="ru-RU" dirty="0"/>
              <a:t>неявно</a:t>
            </a:r>
            <a:r>
              <a:rPr lang="en-US" altLang="ru-RU" dirty="0"/>
              <a:t>)  </a:t>
            </a:r>
            <a:r>
              <a:rPr lang="ru-RU" altLang="ru-RU" dirty="0"/>
              <a:t>- Процедуры и прерывания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88424" y="332656"/>
            <a:ext cx="585787" cy="365125"/>
          </a:xfrm>
        </p:spPr>
        <p:txBody>
          <a:bodyPr/>
          <a:lstStyle/>
          <a:p>
            <a:pPr>
              <a:defRPr/>
            </a:pPr>
            <a:fld id="{6CD0101B-A5EC-4B84-902F-0EB018C8D925}" type="slidenum">
              <a:rPr/>
              <a:pPr>
                <a:defRPr/>
              </a:pPr>
              <a:t>232</a:t>
            </a:fld>
            <a:endParaRPr dirty="0"/>
          </a:p>
        </p:txBody>
      </p:sp>
      <p:sp>
        <p:nvSpPr>
          <p:cNvPr id="142340" name="Объект 2"/>
          <p:cNvSpPr txBox="1">
            <a:spLocks/>
          </p:cNvSpPr>
          <p:nvPr/>
        </p:nvSpPr>
        <p:spPr bwMode="auto">
          <a:xfrm>
            <a:off x="357188" y="980728"/>
            <a:ext cx="8229600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dirty="0"/>
              <a:t>При вызове </a:t>
            </a:r>
            <a:r>
              <a:rPr lang="ru-RU" altLang="ru-RU" sz="2400" u="sng" dirty="0"/>
              <a:t>процедур</a:t>
            </a:r>
            <a:r>
              <a:rPr lang="ru-RU" altLang="ru-RU" sz="2400" dirty="0"/>
              <a:t> (</a:t>
            </a:r>
            <a:r>
              <a:rPr lang="en-US" altLang="ru-RU" sz="2400" dirty="0"/>
              <a:t>CALL</a:t>
            </a:r>
            <a:r>
              <a:rPr lang="ru-RU" altLang="ru-RU" sz="2400" dirty="0"/>
              <a:t>)</a:t>
            </a:r>
            <a:r>
              <a:rPr lang="en-US" altLang="ru-RU" sz="2400" dirty="0"/>
              <a:t> </a:t>
            </a:r>
            <a:r>
              <a:rPr lang="ru-RU" altLang="ru-RU" sz="2400" dirty="0"/>
              <a:t>и возврате из процедуры (</a:t>
            </a:r>
            <a:r>
              <a:rPr lang="en-US" altLang="ru-RU" sz="2400" dirty="0"/>
              <a:t>RET</a:t>
            </a:r>
            <a:r>
              <a:rPr lang="ru-RU" altLang="ru-RU" sz="2400" dirty="0"/>
              <a:t>)</a:t>
            </a:r>
            <a:r>
              <a:rPr lang="en-US" altLang="ru-RU" sz="2400" dirty="0"/>
              <a:t> </a:t>
            </a:r>
            <a:r>
              <a:rPr lang="ru-RU" altLang="ru-RU" sz="2400" dirty="0"/>
              <a:t>неявно используется </a:t>
            </a:r>
            <a:r>
              <a:rPr lang="ru-RU" altLang="ru-RU" sz="2400" b="1" dirty="0">
                <a:solidFill>
                  <a:srgbClr val="FF0000"/>
                </a:solidFill>
              </a:rPr>
              <a:t>стек</a:t>
            </a:r>
            <a:r>
              <a:rPr lang="ru-RU" altLang="ru-RU" sz="2400" dirty="0"/>
              <a:t> ОП – в нем </a:t>
            </a:r>
            <a:r>
              <a:rPr lang="ru-RU" altLang="ru-RU" sz="2400" u="sng" dirty="0"/>
              <a:t>сохраняется</a:t>
            </a:r>
            <a:r>
              <a:rPr lang="ru-RU" altLang="ru-RU" sz="2400" dirty="0"/>
              <a:t> при вызове и </a:t>
            </a:r>
            <a:r>
              <a:rPr lang="ru-RU" altLang="ru-RU" sz="2400" u="sng" dirty="0"/>
              <a:t>выбирается</a:t>
            </a:r>
            <a:r>
              <a:rPr lang="ru-RU" altLang="ru-RU" sz="2400" dirty="0"/>
              <a:t> при возврате </a:t>
            </a:r>
            <a:r>
              <a:rPr lang="ru-RU" altLang="ru-RU" sz="2400" u="sng" dirty="0"/>
              <a:t>короткий(</a:t>
            </a:r>
            <a:r>
              <a:rPr lang="en-US" altLang="ru-RU" sz="2400" b="1" u="sng" dirty="0">
                <a:solidFill>
                  <a:srgbClr val="FF0000"/>
                </a:solidFill>
              </a:rPr>
              <a:t>NEAR</a:t>
            </a:r>
            <a:r>
              <a:rPr lang="ru-RU" altLang="ru-RU" sz="2400" u="sng" dirty="0"/>
              <a:t>)/длинный</a:t>
            </a:r>
            <a:r>
              <a:rPr lang="en-US" altLang="ru-RU" sz="2400" b="1" u="sng" dirty="0">
                <a:solidFill>
                  <a:srgbClr val="FF0000"/>
                </a:solidFill>
              </a:rPr>
              <a:t>(FAR</a:t>
            </a:r>
            <a:r>
              <a:rPr lang="en-US" altLang="ru-RU" sz="2400" dirty="0"/>
              <a:t>)</a:t>
            </a:r>
            <a:r>
              <a:rPr lang="ru-RU" altLang="ru-RU" sz="2400" dirty="0"/>
              <a:t> адрес точки возврата из процедуры (после команды </a:t>
            </a:r>
            <a:r>
              <a:rPr lang="en-US" altLang="ru-RU" sz="2400" dirty="0"/>
              <a:t>CALL</a:t>
            </a:r>
            <a:r>
              <a:rPr lang="ru-RU" altLang="ru-RU" sz="2400" dirty="0"/>
              <a:t>)</a:t>
            </a:r>
            <a:r>
              <a:rPr lang="en-US" altLang="ru-RU" sz="2400" dirty="0"/>
              <a:t>.</a:t>
            </a:r>
            <a:r>
              <a:rPr lang="ru-RU" altLang="ru-RU" sz="2400" dirty="0"/>
              <a:t> 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/>
              <a:t>При вызове программы </a:t>
            </a:r>
            <a:r>
              <a:rPr lang="ru-RU" altLang="ru-RU" sz="2400" u="sng" dirty="0"/>
              <a:t>прерывания</a:t>
            </a:r>
            <a:r>
              <a:rPr lang="ru-RU" altLang="ru-RU" sz="2400" dirty="0"/>
              <a:t> (</a:t>
            </a:r>
            <a:r>
              <a:rPr lang="en-US" altLang="ru-RU" sz="2400" dirty="0"/>
              <a:t>INT</a:t>
            </a:r>
            <a:r>
              <a:rPr lang="ru-RU" altLang="ru-RU" sz="2400" dirty="0"/>
              <a:t>)</a:t>
            </a:r>
            <a:r>
              <a:rPr lang="en-US" altLang="ru-RU" sz="2400" dirty="0"/>
              <a:t> </a:t>
            </a:r>
            <a:r>
              <a:rPr lang="ru-RU" altLang="ru-RU" sz="2400" dirty="0"/>
              <a:t>и возврате из программы прерывания (</a:t>
            </a:r>
            <a:r>
              <a:rPr lang="en-US" altLang="ru-RU" sz="2400" dirty="0"/>
              <a:t>IRET</a:t>
            </a:r>
            <a:r>
              <a:rPr lang="ru-RU" altLang="ru-RU" sz="2400" dirty="0"/>
              <a:t>)</a:t>
            </a:r>
            <a:r>
              <a:rPr lang="en-US" altLang="ru-RU" sz="2400" dirty="0"/>
              <a:t> </a:t>
            </a:r>
            <a:r>
              <a:rPr lang="ru-RU" altLang="ru-RU" sz="2400" dirty="0"/>
              <a:t>также </a:t>
            </a:r>
            <a:r>
              <a:rPr lang="ru-RU" altLang="ru-RU" sz="2400" u="sng" dirty="0"/>
              <a:t>неявно</a:t>
            </a:r>
            <a:r>
              <a:rPr lang="ru-RU" altLang="ru-RU" sz="2400" dirty="0"/>
              <a:t> используется стек ОП – в нем сохраняется при вызове и выбирается при возврате </a:t>
            </a:r>
            <a:r>
              <a:rPr lang="ru-RU" altLang="ru-RU" sz="2400" u="sng" dirty="0"/>
              <a:t>длинный</a:t>
            </a:r>
            <a:r>
              <a:rPr lang="ru-RU" altLang="ru-RU" sz="2400" dirty="0"/>
              <a:t> адрес точки возврата из программы прерывания</a:t>
            </a:r>
            <a:r>
              <a:rPr lang="en-US" altLang="ru-RU" sz="2400" dirty="0"/>
              <a:t>.</a:t>
            </a:r>
            <a:r>
              <a:rPr lang="ru-RU" altLang="ru-RU" sz="2400" dirty="0"/>
              <a:t> 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400" dirty="0"/>
              <a:t>Более подробно эти механизмы мы рассмотрим далее.</a:t>
            </a:r>
            <a:endParaRPr lang="en-US" altLang="ru-RU" sz="2400" dirty="0"/>
          </a:p>
          <a:p>
            <a:pPr eaLnBrk="1" hangingPunct="1">
              <a:buFont typeface="Arial" pitchFamily="34" charset="0"/>
              <a:buNone/>
            </a:pPr>
            <a:endParaRPr lang="en-US" altLang="ru-RU" sz="2400" dirty="0"/>
          </a:p>
        </p:txBody>
      </p:sp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Заголовок 1"/>
          <p:cNvSpPr>
            <a:spLocks noGrp="1"/>
          </p:cNvSpPr>
          <p:nvPr>
            <p:ph type="title"/>
          </p:nvPr>
        </p:nvSpPr>
        <p:spPr>
          <a:xfrm>
            <a:off x="1115616" y="-19050"/>
            <a:ext cx="6264672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Оперативная память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55588"/>
            <a:ext cx="585787" cy="365125"/>
          </a:xfrm>
        </p:spPr>
        <p:txBody>
          <a:bodyPr/>
          <a:lstStyle/>
          <a:p>
            <a:pPr algn="l">
              <a:defRPr/>
            </a:pPr>
            <a:fld id="{C1E3765A-4B1A-4269-967B-4089985F7461}" type="slidenum">
              <a:rPr/>
              <a:pPr algn="l">
                <a:defRPr/>
              </a:pPr>
              <a:t>233</a:t>
            </a:fld>
            <a:endParaRPr dirty="0"/>
          </a:p>
        </p:txBody>
      </p:sp>
      <p:sp>
        <p:nvSpPr>
          <p:cNvPr id="143364" name="Объект 2"/>
          <p:cNvSpPr txBox="1">
            <a:spLocks/>
          </p:cNvSpPr>
          <p:nvPr/>
        </p:nvSpPr>
        <p:spPr bwMode="auto">
          <a:xfrm>
            <a:off x="436563" y="620713"/>
            <a:ext cx="82296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 u="sng" dirty="0"/>
              <a:t>Различают</a:t>
            </a:r>
            <a:r>
              <a:rPr lang="ru-RU" altLang="ru-RU" sz="1800" dirty="0"/>
              <a:t>: </a:t>
            </a:r>
            <a:r>
              <a:rPr lang="ru-RU" altLang="ru-RU" sz="1800" dirty="0">
                <a:solidFill>
                  <a:srgbClr val="FF0000"/>
                </a:solidFill>
              </a:rPr>
              <a:t>оперативную</a:t>
            </a:r>
            <a:r>
              <a:rPr lang="ru-RU" altLang="ru-RU" sz="1800" dirty="0"/>
              <a:t> память (при выключении питания данные не сохраняются) и </a:t>
            </a:r>
            <a:r>
              <a:rPr lang="ru-RU" altLang="ru-RU" sz="1800" dirty="0">
                <a:solidFill>
                  <a:srgbClr val="FF0000"/>
                </a:solidFill>
              </a:rPr>
              <a:t>долговременную</a:t>
            </a:r>
            <a:r>
              <a:rPr lang="ru-RU" altLang="ru-RU" sz="1800" dirty="0"/>
              <a:t> память (диски, флэшки, </a:t>
            </a:r>
            <a:r>
              <a:rPr lang="en-US" altLang="ru-RU" sz="1800" dirty="0"/>
              <a:t>CD/DVD</a:t>
            </a:r>
            <a:r>
              <a:rPr lang="ru-RU" altLang="ru-RU" sz="1800" dirty="0"/>
              <a:t> и т.д.)</a:t>
            </a:r>
          </a:p>
          <a:p>
            <a:pPr eaLnBrk="1" hangingPunct="1"/>
            <a:r>
              <a:rPr lang="ru-RU" altLang="ru-RU" sz="1800" u="sng" dirty="0"/>
              <a:t>РАЗЛИЧАЮТ</a:t>
            </a:r>
            <a:r>
              <a:rPr lang="ru-RU" altLang="ru-RU" sz="1800" dirty="0"/>
              <a:t>: </a:t>
            </a:r>
            <a:r>
              <a:rPr lang="ru-RU" altLang="ru-RU" sz="1800" u="sng" dirty="0"/>
              <a:t>ячеечную (</a:t>
            </a:r>
            <a:r>
              <a:rPr lang="ru-RU" altLang="ru-RU" sz="1800" u="sng" dirty="0" err="1"/>
              <a:t>см.ниже</a:t>
            </a:r>
            <a:r>
              <a:rPr lang="ru-RU" altLang="ru-RU" sz="1800" u="sng" dirty="0"/>
              <a:t>)</a:t>
            </a:r>
            <a:r>
              <a:rPr lang="ru-RU" altLang="ru-RU" sz="1800" dirty="0"/>
              <a:t> и </a:t>
            </a:r>
            <a:r>
              <a:rPr lang="ru-RU" altLang="ru-RU" sz="1800" u="sng" dirty="0"/>
              <a:t>байтовую</a:t>
            </a:r>
            <a:r>
              <a:rPr lang="ru-RU" altLang="ru-RU" sz="1800" dirty="0"/>
              <a:t> организацию (</a:t>
            </a:r>
            <a:r>
              <a:rPr lang="ru-RU" altLang="ru-RU" sz="1800" dirty="0">
                <a:solidFill>
                  <a:srgbClr val="FF0000"/>
                </a:solidFill>
                <a:hlinkClick r:id="rId3" action="ppaction://hlinksldjump"/>
              </a:rPr>
              <a:t>СМ</a:t>
            </a:r>
            <a:r>
              <a:rPr lang="ru-RU" altLang="ru-RU" sz="1800" dirty="0"/>
              <a:t>) оперативной памяти (ОП). В ОП хранятся </a:t>
            </a:r>
            <a:r>
              <a:rPr lang="ru-RU" altLang="ru-RU" sz="1800" u="sng" dirty="0"/>
              <a:t>данные</a:t>
            </a:r>
            <a:r>
              <a:rPr lang="ru-RU" altLang="ru-RU" sz="1800" dirty="0"/>
              <a:t> программы и </a:t>
            </a:r>
            <a:r>
              <a:rPr lang="ru-RU" altLang="ru-RU" sz="1800" u="sng" dirty="0"/>
              <a:t>команды</a:t>
            </a:r>
            <a:r>
              <a:rPr lang="ru-RU" altLang="ru-RU" sz="1800" dirty="0"/>
              <a:t> программы.</a:t>
            </a:r>
          </a:p>
        </p:txBody>
      </p:sp>
      <p:sp>
        <p:nvSpPr>
          <p:cNvPr id="143365" name="TextBox 5"/>
          <p:cNvSpPr txBox="1">
            <a:spLocks noChangeArrowheads="1"/>
          </p:cNvSpPr>
          <p:nvPr/>
        </p:nvSpPr>
        <p:spPr bwMode="auto">
          <a:xfrm>
            <a:off x="165100" y="2151063"/>
            <a:ext cx="612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ОП</a:t>
            </a:r>
          </a:p>
        </p:txBody>
      </p:sp>
      <p:grpSp>
        <p:nvGrpSpPr>
          <p:cNvPr id="143366" name="Группа 36"/>
          <p:cNvGrpSpPr>
            <a:grpSpLocks/>
          </p:cNvGrpSpPr>
          <p:nvPr/>
        </p:nvGrpSpPr>
        <p:grpSpPr bwMode="auto">
          <a:xfrm>
            <a:off x="947738" y="2122488"/>
            <a:ext cx="1368425" cy="2027237"/>
            <a:chOff x="1331640" y="2564408"/>
            <a:chExt cx="1368152" cy="2736304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331640" y="2564408"/>
              <a:ext cx="1368152" cy="273630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439568" y="3730070"/>
              <a:ext cx="1152295" cy="20356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457027" y="3361515"/>
              <a:ext cx="1152295" cy="20356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434806" y="4724310"/>
              <a:ext cx="1152295" cy="20356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Данные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434806" y="4293615"/>
              <a:ext cx="1152295" cy="20356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Данные</a:t>
              </a:r>
            </a:p>
          </p:txBody>
        </p:sp>
        <p:sp>
          <p:nvSpPr>
            <p:cNvPr id="143398" name="TextBox 14"/>
            <p:cNvSpPr txBox="1">
              <a:spLocks noChangeArrowheads="1"/>
            </p:cNvSpPr>
            <p:nvPr/>
          </p:nvSpPr>
          <p:spPr bwMode="auto">
            <a:xfrm>
              <a:off x="1824098" y="4365104"/>
              <a:ext cx="30809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  <p:sp>
          <p:nvSpPr>
            <p:cNvPr id="143399" name="TextBox 15"/>
            <p:cNvSpPr txBox="1">
              <a:spLocks noChangeArrowheads="1"/>
            </p:cNvSpPr>
            <p:nvPr/>
          </p:nvSpPr>
          <p:spPr bwMode="auto">
            <a:xfrm>
              <a:off x="1879669" y="3462768"/>
              <a:ext cx="30809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sp>
        <p:nvSpPr>
          <p:cNvPr id="143367" name="TextBox 16"/>
          <p:cNvSpPr txBox="1">
            <a:spLocks noChangeArrowheads="1"/>
          </p:cNvSpPr>
          <p:nvPr/>
        </p:nvSpPr>
        <p:spPr bwMode="auto">
          <a:xfrm>
            <a:off x="107504" y="4181475"/>
            <a:ext cx="4127946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1600" dirty="0"/>
              <a:t>При </a:t>
            </a:r>
            <a:r>
              <a:rPr lang="ru-RU" altLang="ru-RU" sz="1600" u="sng" dirty="0"/>
              <a:t>ячеечной</a:t>
            </a:r>
            <a:r>
              <a:rPr lang="ru-RU" altLang="ru-RU" sz="1600" dirty="0"/>
              <a:t> организации ОП все ячейки имеют одинаковый размер (0 - </a:t>
            </a:r>
            <a:r>
              <a:rPr lang="en-US" altLang="ru-RU" sz="1600" b="1" dirty="0">
                <a:solidFill>
                  <a:srgbClr val="FF0000"/>
                </a:solidFill>
              </a:rPr>
              <a:t>n</a:t>
            </a:r>
            <a:r>
              <a:rPr lang="ru-RU" altLang="ru-RU" sz="1600" dirty="0"/>
              <a:t>)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dirty="0"/>
              <a:t>Каждая ячейка имеет свой </a:t>
            </a:r>
            <a:r>
              <a:rPr lang="ru-RU" altLang="ru-RU" sz="1600" u="sng" dirty="0"/>
              <a:t>номер</a:t>
            </a:r>
            <a:r>
              <a:rPr lang="ru-RU" altLang="ru-RU" sz="1600" dirty="0"/>
              <a:t> (Адрес </a:t>
            </a:r>
            <a:r>
              <a:rPr lang="ru-RU" altLang="ru-RU" sz="1600" b="1" dirty="0">
                <a:solidFill>
                  <a:srgbClr val="FF0000"/>
                </a:solidFill>
              </a:rPr>
              <a:t>а</a:t>
            </a:r>
            <a:r>
              <a:rPr lang="ru-RU" altLang="ru-RU" sz="1600" dirty="0"/>
              <a:t>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dirty="0"/>
              <a:t>Размер ОП определяется числом доступных ячеек (</a:t>
            </a:r>
            <a:r>
              <a:rPr lang="ru-RU" altLang="ru-RU" sz="1600" b="1" dirty="0">
                <a:solidFill>
                  <a:srgbClr val="FF0000"/>
                </a:solidFill>
              </a:rPr>
              <a:t>М</a:t>
            </a:r>
            <a:r>
              <a:rPr lang="ru-RU" altLang="ru-RU" sz="1600" dirty="0"/>
              <a:t>)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dirty="0"/>
              <a:t>Иногда и команды и данные не всегда заполняют ячейку полностью</a:t>
            </a:r>
          </a:p>
        </p:txBody>
      </p:sp>
      <p:grpSp>
        <p:nvGrpSpPr>
          <p:cNvPr id="143368" name="Группа 18"/>
          <p:cNvGrpSpPr>
            <a:grpSpLocks/>
          </p:cNvGrpSpPr>
          <p:nvPr/>
        </p:nvGrpSpPr>
        <p:grpSpPr bwMode="auto">
          <a:xfrm>
            <a:off x="4711700" y="3932238"/>
            <a:ext cx="1366838" cy="1954212"/>
            <a:chOff x="1331640" y="2564408"/>
            <a:chExt cx="1368152" cy="2736304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331640" y="2564408"/>
              <a:ext cx="1368152" cy="273630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3392" name="TextBox 25"/>
            <p:cNvSpPr txBox="1">
              <a:spLocks noChangeArrowheads="1"/>
            </p:cNvSpPr>
            <p:nvPr/>
          </p:nvSpPr>
          <p:spPr bwMode="auto">
            <a:xfrm>
              <a:off x="1879669" y="3462768"/>
              <a:ext cx="184731" cy="430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400"/>
            </a:p>
          </p:txBody>
        </p:sp>
      </p:grpSp>
      <p:sp>
        <p:nvSpPr>
          <p:cNvPr id="143369" name="TextBox 26"/>
          <p:cNvSpPr txBox="1">
            <a:spLocks noChangeArrowheads="1"/>
          </p:cNvSpPr>
          <p:nvPr/>
        </p:nvSpPr>
        <p:spPr bwMode="auto">
          <a:xfrm flipH="1">
            <a:off x="4746625" y="3573463"/>
            <a:ext cx="4238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/>
              <a:t>0</a:t>
            </a:r>
          </a:p>
        </p:txBody>
      </p:sp>
      <p:sp>
        <p:nvSpPr>
          <p:cNvPr id="143370" name="TextBox 27"/>
          <p:cNvSpPr txBox="1">
            <a:spLocks noChangeArrowheads="1"/>
          </p:cNvSpPr>
          <p:nvPr/>
        </p:nvSpPr>
        <p:spPr bwMode="auto">
          <a:xfrm>
            <a:off x="5805488" y="3570575"/>
            <a:ext cx="279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400" b="1" dirty="0">
                <a:solidFill>
                  <a:srgbClr val="FF0000"/>
                </a:solidFill>
              </a:rPr>
              <a:t>n</a:t>
            </a:r>
            <a:endParaRPr lang="ru-RU" altLang="ru-RU" sz="1400" b="1" dirty="0">
              <a:solidFill>
                <a:srgbClr val="FF00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713288" y="4005263"/>
            <a:ext cx="1371600" cy="1444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Ячейка ОП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713288" y="4581525"/>
            <a:ext cx="1371600" cy="1444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Ячейка ОП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708525" y="4797425"/>
            <a:ext cx="1370013" cy="14446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Ячейка ОП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4713288" y="5011738"/>
            <a:ext cx="1371600" cy="1460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Ячейка ОП</a:t>
            </a:r>
          </a:p>
        </p:txBody>
      </p:sp>
      <p:sp>
        <p:nvSpPr>
          <p:cNvPr id="143375" name="TextBox 32"/>
          <p:cNvSpPr txBox="1">
            <a:spLocks noChangeArrowheads="1"/>
          </p:cNvSpPr>
          <p:nvPr/>
        </p:nvSpPr>
        <p:spPr bwMode="auto">
          <a:xfrm>
            <a:off x="5170488" y="4181475"/>
            <a:ext cx="3079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143376" name="TextBox 35"/>
          <p:cNvSpPr txBox="1">
            <a:spLocks noChangeArrowheads="1"/>
          </p:cNvSpPr>
          <p:nvPr/>
        </p:nvSpPr>
        <p:spPr bwMode="auto">
          <a:xfrm>
            <a:off x="2916238" y="1989138"/>
            <a:ext cx="561620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1600" dirty="0"/>
              <a:t>Данные и команды в ОП не </a:t>
            </a:r>
            <a:r>
              <a:rPr lang="ru-RU" altLang="ru-RU" sz="1600" u="sng" dirty="0"/>
              <a:t>различаются </a:t>
            </a:r>
            <a:r>
              <a:rPr lang="ru-RU" altLang="ru-RU" sz="1600" dirty="0"/>
              <a:t>в ОП и могут </a:t>
            </a:r>
            <a:r>
              <a:rPr lang="ru-RU" altLang="ru-RU" sz="1600" u="sng" dirty="0"/>
              <a:t>изменяться (включая команды)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dirty="0"/>
              <a:t>Команды и данные имеют специальные </a:t>
            </a:r>
            <a:r>
              <a:rPr lang="ru-RU" altLang="ru-RU" sz="1600" u="sng" dirty="0"/>
              <a:t>форматы</a:t>
            </a:r>
            <a:r>
              <a:rPr lang="ru-RU" altLang="ru-RU" sz="1600" dirty="0"/>
              <a:t>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dirty="0"/>
              <a:t>При ячеечной организации ОП часть памяти остается незадействованной </a:t>
            </a:r>
          </a:p>
        </p:txBody>
      </p:sp>
      <p:sp>
        <p:nvSpPr>
          <p:cNvPr id="143377" name="TextBox 37"/>
          <p:cNvSpPr txBox="1">
            <a:spLocks noChangeArrowheads="1"/>
          </p:cNvSpPr>
          <p:nvPr/>
        </p:nvSpPr>
        <p:spPr bwMode="auto">
          <a:xfrm>
            <a:off x="4348163" y="5591175"/>
            <a:ext cx="3413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400" b="1">
                <a:solidFill>
                  <a:srgbClr val="FF0000"/>
                </a:solidFill>
              </a:rPr>
              <a:t>M</a:t>
            </a:r>
            <a:endParaRPr lang="ru-RU" altLang="ru-RU" sz="1400" b="1">
              <a:solidFill>
                <a:srgbClr val="FF0000"/>
              </a:solidFill>
            </a:endParaRPr>
          </a:p>
        </p:txBody>
      </p:sp>
      <p:sp>
        <p:nvSpPr>
          <p:cNvPr id="143378" name="TextBox 38"/>
          <p:cNvSpPr txBox="1">
            <a:spLocks noChangeArrowheads="1"/>
          </p:cNvSpPr>
          <p:nvPr/>
        </p:nvSpPr>
        <p:spPr bwMode="auto">
          <a:xfrm>
            <a:off x="4400550" y="4262438"/>
            <a:ext cx="230188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400"/>
          </a:p>
        </p:txBody>
      </p:sp>
      <p:cxnSp>
        <p:nvCxnSpPr>
          <p:cNvPr id="41" name="Прямая со стрелкой 40"/>
          <p:cNvCxnSpPr>
            <a:endCxn id="143370" idx="1"/>
          </p:cNvCxnSpPr>
          <p:nvPr/>
        </p:nvCxnSpPr>
        <p:spPr>
          <a:xfrm flipV="1">
            <a:off x="3979863" y="3724562"/>
            <a:ext cx="1825625" cy="8763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endCxn id="143377" idx="1"/>
          </p:cNvCxnSpPr>
          <p:nvPr/>
        </p:nvCxnSpPr>
        <p:spPr>
          <a:xfrm>
            <a:off x="2411760" y="5591175"/>
            <a:ext cx="1936403" cy="15398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381" name="TextBox 47"/>
          <p:cNvSpPr txBox="1">
            <a:spLocks noChangeArrowheads="1"/>
          </p:cNvSpPr>
          <p:nvPr/>
        </p:nvSpPr>
        <p:spPr bwMode="auto">
          <a:xfrm>
            <a:off x="4414838" y="5229225"/>
            <a:ext cx="2714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4733925" y="5300663"/>
            <a:ext cx="1371600" cy="1460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Ячейка ОП </a:t>
            </a:r>
            <a:r>
              <a:rPr lang="ru-RU" sz="1400" b="1" dirty="0">
                <a:solidFill>
                  <a:srgbClr val="FF0000"/>
                </a:solidFill>
              </a:rPr>
              <a:t>а</a:t>
            </a:r>
          </a:p>
        </p:txBody>
      </p:sp>
      <p:cxnSp>
        <p:nvCxnSpPr>
          <p:cNvPr id="51" name="Прямая со стрелкой 50"/>
          <p:cNvCxnSpPr>
            <a:endCxn id="143381" idx="1"/>
          </p:cNvCxnSpPr>
          <p:nvPr/>
        </p:nvCxnSpPr>
        <p:spPr>
          <a:xfrm>
            <a:off x="3740150" y="5011738"/>
            <a:ext cx="674688" cy="37147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384" name="Группа 66"/>
          <p:cNvGrpSpPr>
            <a:grpSpLocks/>
          </p:cNvGrpSpPr>
          <p:nvPr/>
        </p:nvGrpSpPr>
        <p:grpSpPr bwMode="auto">
          <a:xfrm>
            <a:off x="4706938" y="5537200"/>
            <a:ext cx="1371600" cy="165100"/>
            <a:chOff x="7305017" y="4437112"/>
            <a:chExt cx="1370293" cy="165600"/>
          </a:xfrm>
        </p:grpSpPr>
        <p:sp>
          <p:nvSpPr>
            <p:cNvPr id="61" name="Прямоугольник 60"/>
            <p:cNvSpPr/>
            <p:nvPr/>
          </p:nvSpPr>
          <p:spPr>
            <a:xfrm>
              <a:off x="7812533" y="4437112"/>
              <a:ext cx="862777" cy="1656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FF0000"/>
                  </a:solidFill>
                </a:rPr>
                <a:t>Пусто</a:t>
              </a:r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7305017" y="4437112"/>
              <a:ext cx="507516" cy="1656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400" b="1" dirty="0">
                <a:solidFill>
                  <a:srgbClr val="FF0000"/>
                </a:solidFill>
              </a:endParaRPr>
            </a:p>
          </p:txBody>
        </p:sp>
      </p:grpSp>
      <p:cxnSp>
        <p:nvCxnSpPr>
          <p:cNvPr id="68" name="Прямая со стрелкой 67"/>
          <p:cNvCxnSpPr>
            <a:endCxn id="61" idx="2"/>
          </p:cNvCxnSpPr>
          <p:nvPr/>
        </p:nvCxnSpPr>
        <p:spPr>
          <a:xfrm flipV="1">
            <a:off x="3131840" y="5702300"/>
            <a:ext cx="2514898" cy="390996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386" name="TextBox 70"/>
          <p:cNvSpPr txBox="1">
            <a:spLocks noChangeArrowheads="1"/>
          </p:cNvSpPr>
          <p:nvPr/>
        </p:nvSpPr>
        <p:spPr bwMode="auto">
          <a:xfrm>
            <a:off x="6804024" y="3727450"/>
            <a:ext cx="21604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u="sng" dirty="0"/>
              <a:t>Ячеечная</a:t>
            </a:r>
            <a:r>
              <a:rPr lang="ru-RU" altLang="ru-RU" sz="1800" dirty="0"/>
              <a:t> </a:t>
            </a:r>
            <a:r>
              <a:rPr lang="ru-RU" altLang="ru-RU" sz="1800" u="sng" dirty="0"/>
              <a:t>организация</a:t>
            </a:r>
            <a:r>
              <a:rPr lang="ru-RU" altLang="ru-RU" sz="1800" dirty="0"/>
              <a:t> ОП</a:t>
            </a:r>
          </a:p>
        </p:txBody>
      </p:sp>
      <p:sp>
        <p:nvSpPr>
          <p:cNvPr id="143387" name="TextBox 71"/>
          <p:cNvSpPr txBox="1">
            <a:spLocks noChangeArrowheads="1"/>
          </p:cNvSpPr>
          <p:nvPr/>
        </p:nvSpPr>
        <p:spPr bwMode="auto">
          <a:xfrm>
            <a:off x="6192838" y="4641850"/>
            <a:ext cx="6111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ОП</a:t>
            </a:r>
          </a:p>
        </p:txBody>
      </p:sp>
      <p:cxnSp>
        <p:nvCxnSpPr>
          <p:cNvPr id="73" name="Прямая со стрелкой 72"/>
          <p:cNvCxnSpPr>
            <a:stCxn id="143386" idx="1"/>
          </p:cNvCxnSpPr>
          <p:nvPr/>
        </p:nvCxnSpPr>
        <p:spPr>
          <a:xfrm flipH="1" flipV="1">
            <a:off x="6105526" y="4181475"/>
            <a:ext cx="698498" cy="4609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Заголовок 1"/>
          <p:cNvSpPr>
            <a:spLocks noGrp="1"/>
          </p:cNvSpPr>
          <p:nvPr>
            <p:ph type="title"/>
          </p:nvPr>
        </p:nvSpPr>
        <p:spPr>
          <a:xfrm>
            <a:off x="468313" y="44450"/>
            <a:ext cx="6911975" cy="706438"/>
          </a:xfrm>
        </p:spPr>
        <p:txBody>
          <a:bodyPr/>
          <a:lstStyle/>
          <a:p>
            <a:pPr eaLnBrk="1" hangingPunct="1"/>
            <a:r>
              <a:rPr lang="ru-RU" altLang="ru-RU" sz="2800" b="1" dirty="0"/>
              <a:t>Оперативная память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223" y="337888"/>
            <a:ext cx="585787" cy="365125"/>
          </a:xfrm>
        </p:spPr>
        <p:txBody>
          <a:bodyPr/>
          <a:lstStyle/>
          <a:p>
            <a:pPr algn="l">
              <a:defRPr/>
            </a:pPr>
            <a:fld id="{99616E33-2F06-4283-BE53-C8BB1E1F0514}" type="slidenum">
              <a:rPr/>
              <a:pPr algn="l">
                <a:defRPr/>
              </a:pPr>
              <a:t>234</a:t>
            </a:fld>
            <a:endParaRPr dirty="0"/>
          </a:p>
        </p:txBody>
      </p:sp>
      <p:sp>
        <p:nvSpPr>
          <p:cNvPr id="144388" name="TextBox 5"/>
          <p:cNvSpPr txBox="1">
            <a:spLocks noChangeArrowheads="1"/>
          </p:cNvSpPr>
          <p:nvPr/>
        </p:nvSpPr>
        <p:spPr bwMode="auto">
          <a:xfrm>
            <a:off x="5137150" y="1625600"/>
            <a:ext cx="612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ОП</a:t>
            </a:r>
          </a:p>
        </p:txBody>
      </p:sp>
      <p:sp>
        <p:nvSpPr>
          <p:cNvPr id="144389" name="TextBox 16"/>
          <p:cNvSpPr txBox="1">
            <a:spLocks noChangeArrowheads="1"/>
          </p:cNvSpPr>
          <p:nvPr/>
        </p:nvSpPr>
        <p:spPr bwMode="auto">
          <a:xfrm>
            <a:off x="4348163" y="3564731"/>
            <a:ext cx="4681537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1600" dirty="0"/>
              <a:t>При </a:t>
            </a:r>
            <a:r>
              <a:rPr lang="ru-RU" altLang="ru-RU" sz="1600" u="sng" dirty="0"/>
              <a:t>байтовой </a:t>
            </a:r>
            <a:r>
              <a:rPr lang="ru-RU" altLang="ru-RU" sz="1600" dirty="0"/>
              <a:t>организации ОП) </a:t>
            </a:r>
            <a:endParaRPr lang="en-US" altLang="ru-RU" sz="1600" dirty="0"/>
          </a:p>
          <a:p>
            <a:pPr eaLnBrk="1" hangingPunct="1">
              <a:spcBef>
                <a:spcPct val="0"/>
              </a:spcBef>
            </a:pPr>
            <a:r>
              <a:rPr lang="ru-RU" altLang="ru-RU" sz="1600" dirty="0"/>
              <a:t>Каждый байт имеет свой </a:t>
            </a:r>
            <a:r>
              <a:rPr lang="ru-RU" altLang="ru-RU" sz="1600" u="sng" dirty="0"/>
              <a:t>номер</a:t>
            </a:r>
            <a:r>
              <a:rPr lang="ru-RU" altLang="ru-RU" sz="1600" dirty="0"/>
              <a:t> (</a:t>
            </a:r>
            <a:r>
              <a:rPr lang="ru-RU" altLang="ru-RU" sz="1600" u="sng" dirty="0"/>
              <a:t>Адрес</a:t>
            </a:r>
            <a:r>
              <a:rPr lang="ru-RU" altLang="ru-RU" sz="1600" dirty="0"/>
              <a:t> </a:t>
            </a:r>
            <a:r>
              <a:rPr lang="ru-RU" altLang="ru-RU" sz="1600" b="1" dirty="0">
                <a:solidFill>
                  <a:srgbClr val="FF0000"/>
                </a:solidFill>
              </a:rPr>
              <a:t>а</a:t>
            </a:r>
            <a:r>
              <a:rPr lang="ru-RU" altLang="ru-RU" sz="1600" dirty="0"/>
              <a:t>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dirty="0"/>
              <a:t>Данные и команды располагаются а ОП последовательно.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u="sng" dirty="0"/>
              <a:t>Размер</a:t>
            </a:r>
            <a:r>
              <a:rPr lang="ru-RU" altLang="ru-RU" sz="1600" dirty="0"/>
              <a:t> ОП определяется числом доступных байт памяти (</a:t>
            </a:r>
            <a:r>
              <a:rPr lang="ru-RU" altLang="ru-RU" sz="1600" b="1" dirty="0">
                <a:solidFill>
                  <a:srgbClr val="FF0000"/>
                </a:solidFill>
              </a:rPr>
              <a:t>М</a:t>
            </a:r>
            <a:r>
              <a:rPr lang="ru-RU" altLang="ru-RU" sz="1600" dirty="0"/>
              <a:t>) 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dirty="0"/>
              <a:t>Только в исключительных случаях память остается </a:t>
            </a:r>
            <a:r>
              <a:rPr lang="ru-RU" altLang="ru-RU" sz="1600" u="sng" dirty="0"/>
              <a:t>неиспользованной</a:t>
            </a:r>
            <a:r>
              <a:rPr lang="ru-RU" altLang="ru-RU" sz="1600" dirty="0"/>
              <a:t> (при выводе на кратную границу байта), поэтому потери минимальны.  Адрес байта определяется </a:t>
            </a:r>
            <a:r>
              <a:rPr lang="ru-RU" altLang="ru-RU" sz="1600" u="sng" dirty="0"/>
              <a:t>смещением</a:t>
            </a:r>
            <a:r>
              <a:rPr lang="ru-RU" altLang="ru-RU" sz="1600" dirty="0"/>
              <a:t> в байтах от начала ОП.</a:t>
            </a:r>
          </a:p>
        </p:txBody>
      </p:sp>
      <p:sp>
        <p:nvSpPr>
          <p:cNvPr id="144390" name="TextBox 26"/>
          <p:cNvSpPr txBox="1">
            <a:spLocks noChangeArrowheads="1"/>
          </p:cNvSpPr>
          <p:nvPr/>
        </p:nvSpPr>
        <p:spPr bwMode="auto">
          <a:xfrm flipH="1">
            <a:off x="565150" y="1831975"/>
            <a:ext cx="4254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0</a:t>
            </a:r>
          </a:p>
        </p:txBody>
      </p:sp>
      <p:sp>
        <p:nvSpPr>
          <p:cNvPr id="144391" name="TextBox 35"/>
          <p:cNvSpPr txBox="1">
            <a:spLocks noChangeArrowheads="1"/>
          </p:cNvSpPr>
          <p:nvPr/>
        </p:nvSpPr>
        <p:spPr bwMode="auto">
          <a:xfrm>
            <a:off x="957262" y="701675"/>
            <a:ext cx="62071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2400" u="sng" dirty="0"/>
              <a:t>Байтовая</a:t>
            </a:r>
            <a:r>
              <a:rPr lang="ru-RU" altLang="ru-RU" sz="2400" dirty="0"/>
              <a:t> организация ОП: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dirty="0"/>
              <a:t>Команды и данные могут занимать  произвольное число последовательных байт.</a:t>
            </a:r>
          </a:p>
        </p:txBody>
      </p:sp>
      <p:sp>
        <p:nvSpPr>
          <p:cNvPr id="144392" name="TextBox 37"/>
          <p:cNvSpPr txBox="1">
            <a:spLocks noChangeArrowheads="1"/>
          </p:cNvSpPr>
          <p:nvPr/>
        </p:nvSpPr>
        <p:spPr bwMode="auto">
          <a:xfrm>
            <a:off x="4410075" y="3265488"/>
            <a:ext cx="341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400" b="1" dirty="0">
                <a:solidFill>
                  <a:srgbClr val="FF0000"/>
                </a:solidFill>
              </a:rPr>
              <a:t>M</a:t>
            </a:r>
            <a:endParaRPr lang="ru-RU" altLang="ru-RU" sz="1400" b="1" dirty="0">
              <a:solidFill>
                <a:srgbClr val="FF0000"/>
              </a:solidFill>
            </a:endParaRPr>
          </a:p>
        </p:txBody>
      </p:sp>
      <p:sp>
        <p:nvSpPr>
          <p:cNvPr id="144394" name="TextBox 47"/>
          <p:cNvSpPr txBox="1">
            <a:spLocks noChangeArrowheads="1"/>
          </p:cNvSpPr>
          <p:nvPr/>
        </p:nvSpPr>
        <p:spPr bwMode="auto">
          <a:xfrm>
            <a:off x="2643981" y="2463800"/>
            <a:ext cx="2714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1092200" y="1854200"/>
            <a:ext cx="887413" cy="1936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Данные </a:t>
            </a:r>
          </a:p>
        </p:txBody>
      </p:sp>
      <p:cxnSp>
        <p:nvCxnSpPr>
          <p:cNvPr id="51" name="Прямая со стрелкой 50"/>
          <p:cNvCxnSpPr/>
          <p:nvPr/>
        </p:nvCxnSpPr>
        <p:spPr>
          <a:xfrm flipH="1" flipV="1">
            <a:off x="2370139" y="2883697"/>
            <a:ext cx="2210593" cy="263353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397" name="Группа 66"/>
          <p:cNvGrpSpPr>
            <a:grpSpLocks/>
          </p:cNvGrpSpPr>
          <p:nvPr/>
        </p:nvGrpSpPr>
        <p:grpSpPr bwMode="auto">
          <a:xfrm>
            <a:off x="1293813" y="2781300"/>
            <a:ext cx="1371600" cy="193675"/>
            <a:chOff x="7305016" y="4437109"/>
            <a:chExt cx="1370294" cy="194864"/>
          </a:xfrm>
        </p:grpSpPr>
        <p:sp>
          <p:nvSpPr>
            <p:cNvPr id="61" name="Прямоугольник 60"/>
            <p:cNvSpPr/>
            <p:nvPr/>
          </p:nvSpPr>
          <p:spPr>
            <a:xfrm>
              <a:off x="7812532" y="4437109"/>
              <a:ext cx="862778" cy="19486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b="1" dirty="0">
                  <a:solidFill>
                    <a:srgbClr val="FF0000"/>
                  </a:solidFill>
                </a:rPr>
                <a:t>Пусто</a:t>
              </a:r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7305016" y="4437109"/>
              <a:ext cx="507516" cy="19486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44398" name="TextBox 70"/>
          <p:cNvSpPr txBox="1">
            <a:spLocks noChangeArrowheads="1"/>
          </p:cNvSpPr>
          <p:nvPr/>
        </p:nvSpPr>
        <p:spPr bwMode="auto">
          <a:xfrm>
            <a:off x="468313" y="3687763"/>
            <a:ext cx="19431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u="sng"/>
              <a:t>Байтовая организация</a:t>
            </a:r>
            <a:r>
              <a:rPr lang="ru-RU" altLang="ru-RU" sz="1800"/>
              <a:t> ОП</a:t>
            </a:r>
          </a:p>
        </p:txBody>
      </p:sp>
      <p:cxnSp>
        <p:nvCxnSpPr>
          <p:cNvPr id="73" name="Прямая со стрелкой 72"/>
          <p:cNvCxnSpPr>
            <a:stCxn id="144398" idx="1"/>
            <a:endCxn id="7" idx="1"/>
          </p:cNvCxnSpPr>
          <p:nvPr/>
        </p:nvCxnSpPr>
        <p:spPr>
          <a:xfrm flipV="1">
            <a:off x="468313" y="2632075"/>
            <a:ext cx="623887" cy="137953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092200" y="1843088"/>
            <a:ext cx="3255963" cy="157638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1979613" y="1855788"/>
            <a:ext cx="1871662" cy="1952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Команда 1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3044825" y="2076450"/>
            <a:ext cx="1239838" cy="1936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Данные 2 .. 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1092200" y="2081213"/>
            <a:ext cx="1871663" cy="1952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Команда 2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2665413" y="2781300"/>
            <a:ext cx="1239837" cy="1936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Данные 2 .. </a:t>
            </a:r>
          </a:p>
        </p:txBody>
      </p:sp>
      <p:cxnSp>
        <p:nvCxnSpPr>
          <p:cNvPr id="57" name="Прямая со стрелкой 56"/>
          <p:cNvCxnSpPr>
            <a:endCxn id="144394" idx="3"/>
          </p:cNvCxnSpPr>
          <p:nvPr/>
        </p:nvCxnSpPr>
        <p:spPr>
          <a:xfrm flipH="1" flipV="1">
            <a:off x="2915444" y="2617788"/>
            <a:ext cx="4968924" cy="1808162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>
            <a:endCxn id="144392" idx="2"/>
          </p:cNvCxnSpPr>
          <p:nvPr/>
        </p:nvCxnSpPr>
        <p:spPr>
          <a:xfrm flipH="1" flipV="1">
            <a:off x="4580732" y="3573463"/>
            <a:ext cx="1359420" cy="1223689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07" name="TextBox 76"/>
          <p:cNvSpPr txBox="1">
            <a:spLocks noChangeArrowheads="1"/>
          </p:cNvSpPr>
          <p:nvPr/>
        </p:nvSpPr>
        <p:spPr bwMode="auto">
          <a:xfrm>
            <a:off x="60326" y="4425950"/>
            <a:ext cx="3900487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Для представления в памяти команд и данных  В памяти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 предусматриваются специальные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форматы, которые мы рассмотрим ниже.</a:t>
            </a:r>
          </a:p>
        </p:txBody>
      </p:sp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056784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Форматы данных и команд в ОП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53757" y="260648"/>
            <a:ext cx="585787" cy="365125"/>
          </a:xfrm>
        </p:spPr>
        <p:txBody>
          <a:bodyPr/>
          <a:lstStyle/>
          <a:p>
            <a:pPr algn="l">
              <a:defRPr/>
            </a:pPr>
            <a:fld id="{D9CD28BC-B123-4C21-8C40-850F85A28E10}" type="slidenum">
              <a:rPr/>
              <a:pPr algn="l">
                <a:defRPr/>
              </a:pPr>
              <a:t>235</a:t>
            </a:fld>
            <a:endParaRPr dirty="0"/>
          </a:p>
        </p:txBody>
      </p:sp>
      <p:sp>
        <p:nvSpPr>
          <p:cNvPr id="145412" name="Объект 2"/>
          <p:cNvSpPr txBox="1">
            <a:spLocks/>
          </p:cNvSpPr>
          <p:nvPr/>
        </p:nvSpPr>
        <p:spPr bwMode="auto">
          <a:xfrm>
            <a:off x="495347" y="836712"/>
            <a:ext cx="8229600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2800" dirty="0">
                <a:hlinkClick r:id="rId3" action="ppaction://hlinksldjump"/>
              </a:rPr>
              <a:t>Данные в ОП</a:t>
            </a:r>
            <a:r>
              <a:rPr lang="ru-RU" altLang="ru-RU" sz="2800" dirty="0">
                <a:hlinkClick r:id="rId4" action="ppaction://hlinksldjump"/>
              </a:rPr>
              <a:t>, Форматы данных</a:t>
            </a:r>
            <a:endParaRPr lang="ru-RU" altLang="ru-RU" sz="2800" dirty="0"/>
          </a:p>
          <a:p>
            <a:pPr eaLnBrk="1" hangingPunct="1"/>
            <a:r>
              <a:rPr lang="ru-RU" altLang="ru-RU" sz="2800" dirty="0">
                <a:hlinkClick r:id="rId5" action="ppaction://hlinksldjump"/>
              </a:rPr>
              <a:t>Формат команды </a:t>
            </a:r>
            <a:r>
              <a:rPr lang="ru-RU" altLang="ru-RU" sz="2800" dirty="0">
                <a:hlinkClick r:id="rId6" action="ppaction://hlinksldjump"/>
              </a:rPr>
              <a:t>, Форматы команд</a:t>
            </a:r>
            <a:r>
              <a:rPr lang="ru-RU" altLang="ru-RU" sz="2800" dirty="0"/>
              <a:t>(общее)</a:t>
            </a:r>
          </a:p>
          <a:p>
            <a:pPr eaLnBrk="1" hangingPunct="1"/>
            <a:r>
              <a:rPr lang="ru-RU" altLang="ru-RU" sz="2800" dirty="0">
                <a:hlinkClick r:id="rId7" action="ppaction://hlinksldjump"/>
              </a:rPr>
              <a:t>Разновидности адресов</a:t>
            </a:r>
            <a:endParaRPr lang="ru-RU" altLang="ru-RU" sz="2800" dirty="0"/>
          </a:p>
          <a:p>
            <a:pPr eaLnBrk="1" hangingPunct="1"/>
            <a:r>
              <a:rPr lang="ru-RU" altLang="ru-RU" sz="2800" dirty="0"/>
              <a:t>Форматы в листинге (</a:t>
            </a:r>
            <a:r>
              <a:rPr lang="ru-RU" altLang="ru-RU" sz="2800" dirty="0">
                <a:hlinkClick r:id="rId8" action="ppaction://hlinksldjump"/>
              </a:rPr>
              <a:t>СМ</a:t>
            </a:r>
            <a:r>
              <a:rPr lang="ru-RU" altLang="ru-RU" sz="2800" dirty="0"/>
              <a:t>)</a:t>
            </a:r>
          </a:p>
          <a:p>
            <a:pPr eaLnBrk="1" hangingPunct="1"/>
            <a:r>
              <a:rPr lang="ru-RU" altLang="ru-RU" sz="2800" dirty="0">
                <a:hlinkClick r:id="rId9" action="ppaction://hlinksldjump"/>
              </a:rPr>
              <a:t>Способы адресации</a:t>
            </a:r>
            <a:endParaRPr lang="ru-RU" altLang="ru-RU" sz="2800" dirty="0"/>
          </a:p>
          <a:p>
            <a:pPr eaLnBrk="1" hangingPunct="1"/>
            <a:r>
              <a:rPr lang="ru-RU" altLang="ru-RU" sz="2800" dirty="0">
                <a:hlinkClick r:id="rId10" action="ppaction://hlinksldjump"/>
              </a:rPr>
              <a:t>Регистр флагов и его использование</a:t>
            </a:r>
            <a:endParaRPr lang="ru-RU" altLang="ru-RU" sz="2800" dirty="0"/>
          </a:p>
          <a:p>
            <a:pPr eaLnBrk="1" hangingPunct="1"/>
            <a:r>
              <a:rPr lang="ru-RU" altLang="ru-RU" sz="2800" dirty="0">
                <a:hlinkClick r:id="rId11" action="ppaction://hlinksldjump"/>
              </a:rPr>
              <a:t>Классификация команд МП</a:t>
            </a:r>
            <a:endParaRPr lang="en-US" altLang="ru-RU" sz="2800" dirty="0"/>
          </a:p>
          <a:p>
            <a:pPr eaLnBrk="1" hangingPunct="1"/>
            <a:r>
              <a:rPr lang="ru-RU" sz="2800" dirty="0">
                <a:hlinkClick r:id="rId12" action="ppaction://hlinksldjump"/>
              </a:rPr>
              <a:t>Исполнительный адрес</a:t>
            </a:r>
            <a:r>
              <a:rPr lang="ru-RU" sz="2800" dirty="0"/>
              <a:t> команд и данных в</a:t>
            </a:r>
            <a:r>
              <a:rPr lang="en-US" sz="2800" dirty="0"/>
              <a:t> </a:t>
            </a:r>
            <a:r>
              <a:rPr lang="ru-RU" sz="2800" dirty="0"/>
              <a:t>ОП.</a:t>
            </a:r>
          </a:p>
          <a:p>
            <a:pPr eaLnBrk="1" hangingPunct="1"/>
            <a:endParaRPr lang="ru-RU" altLang="ru-RU" sz="2800" dirty="0"/>
          </a:p>
          <a:p>
            <a:pPr eaLnBrk="1" hangingPunct="1"/>
            <a:endParaRPr lang="ru-RU" altLang="ru-RU" sz="2800" dirty="0"/>
          </a:p>
        </p:txBody>
      </p:sp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Заголовок 1"/>
          <p:cNvSpPr>
            <a:spLocks noGrp="1"/>
          </p:cNvSpPr>
          <p:nvPr>
            <p:ph type="title"/>
          </p:nvPr>
        </p:nvSpPr>
        <p:spPr>
          <a:xfrm>
            <a:off x="1763688" y="10640"/>
            <a:ext cx="5103201" cy="706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Форматы команд (МП 8086)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8790" y="260648"/>
            <a:ext cx="585787" cy="365125"/>
          </a:xfrm>
        </p:spPr>
        <p:txBody>
          <a:bodyPr/>
          <a:lstStyle/>
          <a:p>
            <a:pPr algn="l">
              <a:defRPr/>
            </a:pPr>
            <a:fld id="{34DC242C-0462-426B-B7FE-8028AC816C2D}" type="slidenum">
              <a:rPr/>
              <a:pPr algn="l">
                <a:defRPr/>
              </a:pPr>
              <a:t>236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179512" y="755922"/>
            <a:ext cx="8856984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Возможные форматы команд в ОП для МП 8086/87: 1 ÷ 6 байт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ru-RU" sz="2400" u="sng" dirty="0">
                <a:latin typeface="+mn-lt"/>
                <a:cs typeface="+mn-cs"/>
              </a:rPr>
              <a:t>современных</a:t>
            </a:r>
            <a:r>
              <a:rPr lang="ru-RU" sz="2400" dirty="0">
                <a:latin typeface="+mn-lt"/>
                <a:cs typeface="+mn-cs"/>
              </a:rPr>
              <a:t> ЭВМ возможны размеры одной команды до 14 ÷20 байт в зависимости от процессора.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u="sng" dirty="0">
                <a:latin typeface="+mn-lt"/>
                <a:cs typeface="+mn-cs"/>
                <a:hlinkClick r:id="rId3" action="ppaction://hlinksldjump"/>
              </a:rPr>
              <a:t>Темы</a:t>
            </a: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 </a:t>
            </a:r>
            <a:r>
              <a:rPr lang="ru-RU" sz="2400" dirty="0">
                <a:latin typeface="+mn-lt"/>
                <a:cs typeface="+mn-cs"/>
              </a:rPr>
              <a:t>по форматам команд: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Постбайт </a:t>
            </a:r>
            <a:r>
              <a:rPr lang="ru-RU" sz="2400" dirty="0">
                <a:latin typeface="+mn-lt"/>
                <a:cs typeface="+mn-cs"/>
              </a:rPr>
              <a:t>Адреса и данные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Просмотр форматов команд в листинге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!!!!!</a:t>
            </a:r>
            <a:endParaRPr lang="ru-RU" sz="24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Регистры </a:t>
            </a:r>
            <a:r>
              <a:rPr lang="ru-RU" sz="2400" dirty="0">
                <a:latin typeface="+mn-lt"/>
                <a:cs typeface="+mn-cs"/>
                <a:hlinkClick r:id="rId6" action="ppaction://hlinksldjump"/>
              </a:rPr>
              <a:t>РОН </a:t>
            </a:r>
            <a:r>
              <a:rPr lang="ru-RU" sz="2400" dirty="0">
                <a:latin typeface="+mn-lt"/>
                <a:cs typeface="+mn-cs"/>
              </a:rPr>
              <a:t>и </a:t>
            </a: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Сегментные регистры</a:t>
            </a:r>
            <a:r>
              <a:rPr lang="ru-RU" sz="2400" dirty="0">
                <a:latin typeface="+mn-lt"/>
                <a:cs typeface="+mn-cs"/>
              </a:rPr>
              <a:t>( </a:t>
            </a:r>
            <a:r>
              <a:rPr lang="ru-RU" sz="2400" dirty="0">
                <a:latin typeface="+mn-lt"/>
                <a:cs typeface="+mn-cs"/>
                <a:hlinkClick r:id="rId7" action="ppaction://hlinksldjump"/>
              </a:rPr>
              <a:t>Регистры МП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u="sng" dirty="0">
                <a:latin typeface="+mn-lt"/>
                <a:cs typeface="+mn-cs"/>
              </a:rPr>
              <a:t>Выделим для рассмотрения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  <a:hlinkClick r:id="rId8" action="ppaction://hlinksldjump"/>
              </a:rPr>
              <a:t>Однобайтовый формат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ru-RU" sz="2400" dirty="0">
                <a:latin typeface="+mn-lt"/>
                <a:cs typeface="+mn-cs"/>
              </a:rPr>
              <a:t>см. </a:t>
            </a:r>
            <a:r>
              <a:rPr lang="ru-RU" sz="2400" dirty="0">
                <a:latin typeface="+mn-lt"/>
                <a:cs typeface="+mn-cs"/>
                <a:hlinkClick r:id="rId9" action="ppaction://hlinksldjump"/>
              </a:rPr>
              <a:t>Расшифровка </a:t>
            </a:r>
            <a:r>
              <a:rPr lang="en-US" sz="2400" dirty="0">
                <a:latin typeface="+mn-lt"/>
                <a:cs typeface="+mn-cs"/>
                <a:hlinkClick r:id="rId9" action="ppaction://hlinksldjump"/>
              </a:rPr>
              <a:t>PUSH CS</a:t>
            </a:r>
            <a:r>
              <a:rPr lang="en-US" sz="2400" dirty="0">
                <a:latin typeface="+mn-lt"/>
                <a:cs typeface="+mn-cs"/>
              </a:rPr>
              <a:t>)</a:t>
            </a:r>
            <a:endParaRPr lang="ru-RU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  <a:hlinkClick r:id="rId10" action="ppaction://hlinksldjump"/>
              </a:rPr>
              <a:t>Двухбайтовый формат</a:t>
            </a:r>
            <a:endParaRPr lang="ru-RU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  <a:hlinkClick r:id="rId11" action="ppaction://hlinksldjump"/>
              </a:rPr>
              <a:t>Трехбайтовый формат</a:t>
            </a:r>
            <a:endParaRPr lang="ru-RU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hlinkClick r:id="rId12" action="ppaction://hlinksldjump"/>
              </a:rPr>
              <a:t>Четырехбайтовый формат</a:t>
            </a:r>
            <a:endParaRPr lang="ru-RU" sz="2400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hlinkClick r:id="rId13" action="ppaction://hlinksldjump"/>
              </a:rPr>
              <a:t>Пятибайтовый формат</a:t>
            </a:r>
            <a:endParaRPr lang="ru-RU" sz="2400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hlinkClick r:id="rId14" action="ppaction://hlinksldjump"/>
              </a:rPr>
              <a:t>Шестибайтовый формат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87370162"/>
      </p:ext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Заголовок 1"/>
          <p:cNvSpPr>
            <a:spLocks noGrp="1"/>
          </p:cNvSpPr>
          <p:nvPr>
            <p:ph type="title"/>
          </p:nvPr>
        </p:nvSpPr>
        <p:spPr>
          <a:xfrm>
            <a:off x="686521" y="44450"/>
            <a:ext cx="7116669" cy="706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u="sng" dirty="0">
                <a:solidFill>
                  <a:srgbClr val="FF0000"/>
                </a:solidFill>
              </a:rPr>
              <a:t>Листинг</a:t>
            </a:r>
            <a:r>
              <a:rPr lang="ru-RU" altLang="ru-RU" dirty="0"/>
              <a:t> программы и </a:t>
            </a:r>
            <a:r>
              <a:rPr lang="ru-RU" altLang="ru-RU" u="sng" dirty="0">
                <a:solidFill>
                  <a:srgbClr val="FF0000"/>
                </a:solidFill>
              </a:rPr>
              <a:t>Форматы</a:t>
            </a:r>
            <a:r>
              <a:rPr lang="ru-RU" altLang="ru-RU" dirty="0"/>
              <a:t> команд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30981"/>
            <a:ext cx="585787" cy="365125"/>
          </a:xfrm>
        </p:spPr>
        <p:txBody>
          <a:bodyPr/>
          <a:lstStyle/>
          <a:p>
            <a:pPr algn="l">
              <a:defRPr/>
            </a:pPr>
            <a:fld id="{D1033574-AEF9-48AD-9500-9596DD5594C5}" type="slidenum">
              <a:rPr/>
              <a:pPr algn="l">
                <a:defRPr/>
              </a:pPr>
              <a:t>237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6522" y="811970"/>
            <a:ext cx="8349528" cy="50783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Turbo Assembler</a:t>
            </a:r>
            <a:r>
              <a:rPr lang="ru-RU" sz="1600" b="1" dirty="0">
                <a:latin typeface="+mn-lt"/>
                <a:cs typeface="+mn-cs"/>
              </a:rPr>
              <a:t>	 </a:t>
            </a:r>
            <a:r>
              <a:rPr lang="en-US" sz="1600" b="1" dirty="0">
                <a:latin typeface="+mn-lt"/>
                <a:cs typeface="+mn-cs"/>
              </a:rPr>
              <a:t>Version</a:t>
            </a:r>
            <a:r>
              <a:rPr lang="ru-RU" sz="1600" b="1" dirty="0">
                <a:latin typeface="+mn-lt"/>
                <a:cs typeface="+mn-cs"/>
              </a:rPr>
              <a:t> 3.1	    24/02/09 12:46:17	    </a:t>
            </a:r>
            <a:r>
              <a:rPr lang="en-US" sz="1600" b="1" dirty="0">
                <a:latin typeface="+mn-lt"/>
                <a:cs typeface="+mn-cs"/>
              </a:rPr>
              <a:t>Page</a:t>
            </a:r>
            <a:r>
              <a:rPr lang="ru-RU" sz="1600" b="1" dirty="0">
                <a:latin typeface="+mn-lt"/>
                <a:cs typeface="+mn-cs"/>
              </a:rPr>
              <a:t> 1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first.asm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	0000			MYCODE SEGMENT 'CODE'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2				</a:t>
            </a:r>
            <a:r>
              <a:rPr lang="ru-RU" sz="1600" b="1" dirty="0">
                <a:latin typeface="+mn-lt"/>
                <a:cs typeface="+mn-cs"/>
              </a:rPr>
              <a:t>     </a:t>
            </a:r>
            <a:r>
              <a:rPr lang="en-US" sz="1600" b="1" dirty="0">
                <a:latin typeface="+mn-lt"/>
                <a:cs typeface="+mn-cs"/>
              </a:rPr>
              <a:t>ASSUME	CS:MYCODE, DS:MYCODE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3	0000  41		    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LET</a:t>
            </a:r>
            <a:r>
              <a:rPr lang="ru-RU" sz="1600" b="1" dirty="0">
                <a:latin typeface="+mn-lt"/>
                <a:cs typeface="+mn-cs"/>
              </a:rPr>
              <a:t>  </a:t>
            </a:r>
            <a:r>
              <a:rPr lang="en-US" sz="1600" b="1" dirty="0">
                <a:latin typeface="+mn-lt"/>
                <a:cs typeface="+mn-cs"/>
              </a:rPr>
              <a:t>DB</a:t>
            </a:r>
            <a:r>
              <a:rPr lang="ru-RU" sz="1600" b="1" dirty="0">
                <a:latin typeface="+mn-lt"/>
                <a:cs typeface="+mn-cs"/>
              </a:rPr>
              <a:t> '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lang="ru-RU" sz="1600" b="1" dirty="0">
                <a:latin typeface="+mn-lt"/>
                <a:cs typeface="+mn-cs"/>
              </a:rPr>
              <a:t>'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4	0001			     </a:t>
            </a:r>
            <a:r>
              <a:rPr lang="en-US" sz="1600" b="1" dirty="0">
                <a:latin typeface="+mn-lt"/>
                <a:cs typeface="+mn-cs"/>
              </a:rPr>
              <a:t>START</a:t>
            </a:r>
            <a:r>
              <a:rPr lang="ru-RU" sz="1600" b="1" dirty="0">
                <a:latin typeface="+mn-lt"/>
                <a:cs typeface="+mn-cs"/>
              </a:rPr>
              <a:t>: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5		              ; Загрузка	сегментного регистра данных </a:t>
            </a:r>
            <a:r>
              <a:rPr lang="en-US" sz="1600" b="1" dirty="0">
                <a:latin typeface="+mn-lt"/>
                <a:cs typeface="+mn-cs"/>
              </a:rPr>
              <a:t>DS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6	0001  0E			PUSH CS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7	0002  1F			POP  DS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8				     ; Вывод одного символа на экран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9	0003  </a:t>
            </a:r>
            <a:r>
              <a:rPr lang="en-US" sz="1600" b="1" dirty="0">
                <a:latin typeface="+mn-lt"/>
                <a:cs typeface="+mn-cs"/>
              </a:rPr>
              <a:t>B</a:t>
            </a:r>
            <a:r>
              <a:rPr lang="ru-RU" sz="1600" b="1" dirty="0">
                <a:latin typeface="+mn-lt"/>
                <a:cs typeface="+mn-cs"/>
              </a:rPr>
              <a:t>4 02		</a:t>
            </a:r>
            <a:r>
              <a:rPr lang="en-US" sz="1600" b="1" dirty="0">
                <a:latin typeface="+mn-lt"/>
                <a:cs typeface="+mn-cs"/>
              </a:rPr>
              <a:t>MOV AH</a:t>
            </a:r>
            <a:r>
              <a:rPr lang="ru-RU" sz="1600" b="1" dirty="0">
                <a:latin typeface="+mn-lt"/>
                <a:cs typeface="+mn-cs"/>
              </a:rPr>
              <a:t>, 02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10	0005  2E: 8A 16	0000r		  MOV DL,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LET</a:t>
            </a:r>
            <a:endParaRPr lang="ru-RU" sz="1600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11	000</a:t>
            </a:r>
            <a:r>
              <a:rPr lang="en-US" sz="1600" b="1" dirty="0">
                <a:latin typeface="+mn-lt"/>
                <a:cs typeface="+mn-cs"/>
              </a:rPr>
              <a:t>A</a:t>
            </a:r>
            <a:r>
              <a:rPr lang="ru-RU" sz="1600" b="1" dirty="0">
                <a:latin typeface="+mn-lt"/>
                <a:cs typeface="+mn-cs"/>
              </a:rPr>
              <a:t>  </a:t>
            </a:r>
            <a:r>
              <a:rPr lang="en-US" sz="1600" b="1" dirty="0">
                <a:latin typeface="+mn-lt"/>
                <a:cs typeface="+mn-cs"/>
              </a:rPr>
              <a:t>CD</a:t>
            </a:r>
            <a:r>
              <a:rPr lang="ru-RU" sz="1600" b="1" dirty="0">
                <a:latin typeface="+mn-lt"/>
                <a:cs typeface="+mn-cs"/>
              </a:rPr>
              <a:t> 21		</a:t>
            </a:r>
            <a:r>
              <a:rPr lang="en-US" sz="1600" b="1" dirty="0">
                <a:latin typeface="+mn-lt"/>
                <a:cs typeface="+mn-cs"/>
              </a:rPr>
              <a:t>INT</a:t>
            </a:r>
            <a:r>
              <a:rPr lang="ru-RU" sz="1600" b="1" dirty="0">
                <a:latin typeface="+mn-lt"/>
                <a:cs typeface="+mn-cs"/>
              </a:rPr>
              <a:t> 21</a:t>
            </a:r>
            <a:r>
              <a:rPr lang="en-US" sz="1600" b="1" dirty="0">
                <a:latin typeface="+mn-lt"/>
                <a:cs typeface="+mn-cs"/>
              </a:rPr>
              <a:t>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12				     ; Выход из	программы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13	000C  B0 00		 MOV AL, 0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14	000E  B4 4C		MOV AH, 4CH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15	0010  CD 21		INT 21H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16	0012			     MYCODE ENDS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17				     END START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26558" y="1299282"/>
            <a:ext cx="1871662" cy="4103687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69008" y="5529309"/>
            <a:ext cx="3457575" cy="503238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Содержимое</a:t>
            </a:r>
            <a:r>
              <a:rPr lang="ru-RU" dirty="0">
                <a:solidFill>
                  <a:schemeClr val="tx1"/>
                </a:solidFill>
              </a:rPr>
              <a:t> ОП в шестнадцатеричном виде</a:t>
            </a:r>
          </a:p>
        </p:txBody>
      </p:sp>
      <p:cxnSp>
        <p:nvCxnSpPr>
          <p:cNvPr id="9" name="Прямая со стрелкой 8"/>
          <p:cNvCxnSpPr>
            <a:stCxn id="7" idx="0"/>
          </p:cNvCxnSpPr>
          <p:nvPr/>
        </p:nvCxnSpPr>
        <p:spPr>
          <a:xfrm flipH="1" flipV="1">
            <a:off x="2987675" y="4509120"/>
            <a:ext cx="2010121" cy="1020189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6726584" y="4869159"/>
            <a:ext cx="2417416" cy="1056231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Исходный текст программы в листинге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-45562" y="5805526"/>
            <a:ext cx="2223935" cy="508000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rgbClr val="FF0000"/>
                </a:solidFill>
              </a:rPr>
              <a:t>Номер</a:t>
            </a:r>
            <a:r>
              <a:rPr lang="ru-RU" dirty="0">
                <a:solidFill>
                  <a:schemeClr val="tx1"/>
                </a:solidFill>
              </a:rPr>
              <a:t> строки в ИМ</a:t>
            </a:r>
          </a:p>
        </p:txBody>
      </p:sp>
      <p:cxnSp>
        <p:nvCxnSpPr>
          <p:cNvPr id="13" name="Прямая со стрелкой 12"/>
          <p:cNvCxnSpPr>
            <a:stCxn id="11" idx="0"/>
          </p:cNvCxnSpPr>
          <p:nvPr/>
        </p:nvCxnSpPr>
        <p:spPr>
          <a:xfrm flipH="1" flipV="1">
            <a:off x="5632200" y="4700353"/>
            <a:ext cx="2303092" cy="168806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2" idx="0"/>
          </p:cNvCxnSpPr>
          <p:nvPr/>
        </p:nvCxnSpPr>
        <p:spPr>
          <a:xfrm flipH="1" flipV="1">
            <a:off x="827584" y="5408048"/>
            <a:ext cx="238822" cy="39747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7092950" y="596106"/>
            <a:ext cx="2051050" cy="765175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Версия компилятора и дата компиляции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 flipH="1">
            <a:off x="6156176" y="978694"/>
            <a:ext cx="972480" cy="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>
            <a:hlinkClick r:id="" action="ppaction://hlinkshowjump?jump=nextslide"/>
          </p:cNvPr>
          <p:cNvSpPr/>
          <p:nvPr/>
        </p:nvSpPr>
        <p:spPr>
          <a:xfrm>
            <a:off x="998220" y="6383767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124397" y="2564904"/>
            <a:ext cx="360041" cy="288032"/>
          </a:xfrm>
          <a:prstGeom prst="rect">
            <a:avLst/>
          </a:prstGeom>
          <a:solidFill>
            <a:srgbClr val="FF0000">
              <a:alpha val="25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78373" y="3249265"/>
            <a:ext cx="512440" cy="288032"/>
          </a:xfrm>
          <a:prstGeom prst="rect">
            <a:avLst/>
          </a:prstGeom>
          <a:solidFill>
            <a:srgbClr val="FF0000">
              <a:alpha val="25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164086" y="3567013"/>
            <a:ext cx="1903858" cy="216024"/>
          </a:xfrm>
          <a:prstGeom prst="rect">
            <a:avLst/>
          </a:prstGeom>
          <a:solidFill>
            <a:srgbClr val="FF0000">
              <a:alpha val="25000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949380" y="1772816"/>
            <a:ext cx="2194620" cy="765175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rgbClr val="FF0000"/>
                </a:solidFill>
              </a:rPr>
              <a:t>Однобайтовый</a:t>
            </a:r>
            <a:r>
              <a:rPr lang="ru-RU" dirty="0">
                <a:solidFill>
                  <a:schemeClr val="tx1"/>
                </a:solidFill>
              </a:rPr>
              <a:t> формат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949380" y="2537991"/>
            <a:ext cx="2194620" cy="765175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rgbClr val="FF0000"/>
                </a:solidFill>
              </a:rPr>
              <a:t>Двухбайтовый</a:t>
            </a:r>
            <a:r>
              <a:rPr lang="ru-RU" dirty="0">
                <a:solidFill>
                  <a:schemeClr val="tx1"/>
                </a:solidFill>
              </a:rPr>
              <a:t> формат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732588" y="3303166"/>
            <a:ext cx="2411412" cy="1565993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rgbClr val="FF0000"/>
                </a:solidFill>
              </a:rPr>
              <a:t>Пятибайтовый</a:t>
            </a:r>
            <a:r>
              <a:rPr lang="ru-RU" b="1" dirty="0">
                <a:solidFill>
                  <a:srgbClr val="FF0000"/>
                </a:solidFill>
              </a:rPr>
              <a:t> формат (</a:t>
            </a:r>
            <a:r>
              <a:rPr lang="en-US" b="1" dirty="0">
                <a:solidFill>
                  <a:srgbClr val="FF0000"/>
                </a:solidFill>
              </a:rPr>
              <a:t>r – </a:t>
            </a:r>
            <a:r>
              <a:rPr lang="ru-RU" b="1" dirty="0">
                <a:solidFill>
                  <a:srgbClr val="FF0000"/>
                </a:solidFill>
              </a:rPr>
              <a:t>адрес</a:t>
            </a:r>
            <a:endParaRPr lang="en-US" b="1" dirty="0">
              <a:solidFill>
                <a:srgbClr val="FF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rgbClr val="FF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 вычисляется на этапе выполнения)</a:t>
            </a:r>
          </a:p>
        </p:txBody>
      </p:sp>
      <p:cxnSp>
        <p:nvCxnSpPr>
          <p:cNvPr id="27" name="Прямая со стрелкой 26"/>
          <p:cNvCxnSpPr>
            <a:stCxn id="25" idx="1"/>
            <a:endCxn id="21" idx="3"/>
          </p:cNvCxnSpPr>
          <p:nvPr/>
        </p:nvCxnSpPr>
        <p:spPr>
          <a:xfrm flipH="1" flipV="1">
            <a:off x="4067944" y="3675025"/>
            <a:ext cx="2664644" cy="41113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23" idx="1"/>
            <a:endCxn id="19" idx="3"/>
          </p:cNvCxnSpPr>
          <p:nvPr/>
        </p:nvCxnSpPr>
        <p:spPr>
          <a:xfrm flipH="1">
            <a:off x="2484438" y="2155404"/>
            <a:ext cx="4464942" cy="553516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24" idx="1"/>
            <a:endCxn id="20" idx="3"/>
          </p:cNvCxnSpPr>
          <p:nvPr/>
        </p:nvCxnSpPr>
        <p:spPr>
          <a:xfrm flipH="1">
            <a:off x="2690813" y="2920579"/>
            <a:ext cx="4258567" cy="472702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1126558" y="5327627"/>
            <a:ext cx="2087563" cy="508000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u="sng" dirty="0">
                <a:solidFill>
                  <a:srgbClr val="FF0000"/>
                </a:solidFill>
              </a:rPr>
              <a:t>Смещение</a:t>
            </a:r>
            <a:r>
              <a:rPr lang="ru-RU" b="1" u="sng" dirty="0">
                <a:solidFill>
                  <a:schemeClr val="tx1"/>
                </a:solidFill>
              </a:rPr>
              <a:t> команды в ОП (</a:t>
            </a:r>
            <a:r>
              <a:rPr lang="en-US" b="1" u="sng" dirty="0">
                <a:solidFill>
                  <a:schemeClr val="tx1"/>
                </a:solidFill>
              </a:rPr>
              <a:t>IP</a:t>
            </a:r>
            <a:r>
              <a:rPr lang="ru-RU" b="1" u="sng" dirty="0">
                <a:solidFill>
                  <a:schemeClr val="tx1"/>
                </a:solidFill>
              </a:rPr>
              <a:t>)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39" name="Прямая со стрелкой 38"/>
          <p:cNvCxnSpPr>
            <a:stCxn id="35" idx="0"/>
          </p:cNvCxnSpPr>
          <p:nvPr/>
        </p:nvCxnSpPr>
        <p:spPr>
          <a:xfrm flipH="1" flipV="1">
            <a:off x="1965590" y="5166785"/>
            <a:ext cx="204750" cy="160842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4178691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2281" y="-97556"/>
            <a:ext cx="5957942" cy="706090"/>
          </a:xfrm>
        </p:spPr>
        <p:txBody>
          <a:bodyPr>
            <a:normAutofit/>
          </a:bodyPr>
          <a:lstStyle/>
          <a:p>
            <a:r>
              <a:rPr lang="ru-RU" sz="3200" dirty="0"/>
              <a:t>Постбайт – байт адресации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238</a:t>
            </a:fld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1187624" y="1532916"/>
            <a:ext cx="4248472" cy="506712"/>
            <a:chOff x="1835696" y="3819559"/>
            <a:chExt cx="1800200" cy="36004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987824" y="3819559"/>
              <a:ext cx="648072" cy="36004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r/m</a:t>
              </a:r>
              <a:endParaRPr lang="ru-RU" sz="1600" dirty="0">
                <a:solidFill>
                  <a:schemeClr val="tx1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421911" y="3819559"/>
              <a:ext cx="568473" cy="36004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>
                  <a:solidFill>
                    <a:schemeClr val="tx1"/>
                  </a:solidFill>
                </a:rPr>
                <a:t>reg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835696" y="3819559"/>
              <a:ext cx="586215" cy="36004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mod</a:t>
              </a:r>
              <a:endParaRPr lang="ru-RU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427982" y="2204864"/>
            <a:ext cx="4406999" cy="317009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sng" dirty="0">
                <a:latin typeface="+mn-lt"/>
                <a:cs typeface="+mn-cs"/>
              </a:rPr>
              <a:t>Где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+mn-lt"/>
                <a:cs typeface="+mn-cs"/>
                <a:hlinkClick r:id="rId2" action="ppaction://hlinksldjump"/>
              </a:rPr>
              <a:t>reg</a:t>
            </a:r>
            <a:r>
              <a:rPr lang="en-US" sz="2000" dirty="0">
                <a:latin typeface="+mn-lt"/>
                <a:cs typeface="+mn-cs"/>
                <a:hlinkClick r:id="rId2" action="ppaction://hlinksldjump"/>
              </a:rPr>
              <a:t> </a:t>
            </a:r>
            <a:r>
              <a:rPr lang="en-US" sz="2000" dirty="0">
                <a:latin typeface="+mn-lt"/>
                <a:cs typeface="+mn-cs"/>
              </a:rPr>
              <a:t>(3 </a:t>
            </a:r>
            <a:r>
              <a:rPr lang="ru-RU" sz="2000" dirty="0">
                <a:latin typeface="+mn-lt"/>
                <a:cs typeface="+mn-cs"/>
              </a:rPr>
              <a:t>- бита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 один из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регистров </a:t>
            </a:r>
            <a:r>
              <a:rPr lang="ru-RU" sz="2000" u="sng" dirty="0">
                <a:latin typeface="+mn-lt"/>
                <a:cs typeface="+mn-cs"/>
              </a:rPr>
              <a:t>данных</a:t>
            </a:r>
            <a:r>
              <a:rPr lang="ru-RU" sz="2000" dirty="0">
                <a:latin typeface="+mn-lt"/>
                <a:cs typeface="+mn-cs"/>
              </a:rPr>
              <a:t> ( 8 регистров 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AX÷ DI </a:t>
            </a:r>
            <a:r>
              <a:rPr lang="ru-RU" sz="2000" dirty="0">
                <a:latin typeface="+mn-lt"/>
                <a:cs typeface="+mn-cs"/>
              </a:rPr>
              <a:t>для </a:t>
            </a:r>
            <a:r>
              <a:rPr lang="ru-RU" sz="2000" u="sng" dirty="0">
                <a:latin typeface="+mn-lt"/>
                <a:cs typeface="+mn-cs"/>
              </a:rPr>
              <a:t>16бит </a:t>
            </a:r>
            <a:r>
              <a:rPr lang="ru-RU" sz="2000" dirty="0">
                <a:latin typeface="+mn-lt"/>
                <a:cs typeface="+mn-cs"/>
              </a:rPr>
              <a:t>и </a:t>
            </a:r>
            <a:r>
              <a:rPr lang="en-US" sz="2000" dirty="0">
                <a:latin typeface="+mn-lt"/>
                <a:cs typeface="+mn-cs"/>
              </a:rPr>
              <a:t>AL</a:t>
            </a:r>
            <a:r>
              <a:rPr lang="en-US" sz="2000" dirty="0"/>
              <a:t> ÷BH </a:t>
            </a:r>
            <a:r>
              <a:rPr lang="ru-RU" sz="2000" u="sng" dirty="0"/>
              <a:t>для 8бит</a:t>
            </a:r>
            <a:r>
              <a:rPr lang="ru-RU" sz="2000" dirty="0">
                <a:latin typeface="+mn-lt"/>
                <a:cs typeface="+mn-cs"/>
              </a:rPr>
              <a:t>)</a:t>
            </a:r>
            <a:endParaRPr lang="en-US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hlinkClick r:id="rId3" action="ppaction://hlinksldjump"/>
              </a:rPr>
              <a:t>mod</a:t>
            </a:r>
            <a:r>
              <a:rPr lang="en-US" sz="2000" dirty="0">
                <a:hlinkClick r:id="rId3" action="ppaction://hlinksldjump"/>
              </a:rPr>
              <a:t> </a:t>
            </a:r>
            <a:r>
              <a:rPr lang="en-US" sz="2000" dirty="0"/>
              <a:t>–</a:t>
            </a:r>
            <a:r>
              <a:rPr lang="ru-RU" sz="2000" dirty="0"/>
              <a:t> режим адресации (смещение или регистры)</a:t>
            </a:r>
            <a:endParaRPr lang="en-US" sz="2000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hlinkClick r:id="rId3" action="ppaction://hlinksldjump"/>
              </a:rPr>
              <a:t>r/m </a:t>
            </a:r>
            <a:r>
              <a:rPr lang="en-US" sz="2000" dirty="0">
                <a:hlinkClick r:id="rId3" action="ppaction://hlinksldjump"/>
              </a:rPr>
              <a:t>-</a:t>
            </a:r>
            <a:r>
              <a:rPr lang="ru-RU" sz="2000" dirty="0"/>
              <a:t> - регистр или память (указывает на способ адресации: регистры и смещение) – см. Рудаков.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5091" y="620688"/>
            <a:ext cx="8411405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>
                <a:latin typeface="+mn-lt"/>
                <a:cs typeface="+mn-cs"/>
              </a:rPr>
              <a:t>Постбайт</a:t>
            </a:r>
            <a:r>
              <a:rPr lang="ru-RU" dirty="0">
                <a:latin typeface="+mn-lt"/>
                <a:cs typeface="+mn-cs"/>
              </a:rPr>
              <a:t>(</a:t>
            </a:r>
            <a:r>
              <a:rPr lang="en-US" dirty="0">
                <a:latin typeface="+mn-lt"/>
                <a:cs typeface="+mn-cs"/>
              </a:rPr>
              <a:t>MOD R/M</a:t>
            </a:r>
            <a:r>
              <a:rPr lang="ru-RU" dirty="0">
                <a:latin typeface="+mn-lt"/>
                <a:cs typeface="+mn-cs"/>
              </a:rPr>
              <a:t>) – байт адресации позволяет закодировать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 адрес операнда на основе режима и регистров </a:t>
            </a:r>
            <a:r>
              <a:rPr lang="ru-RU" dirty="0"/>
              <a:t>(</a:t>
            </a:r>
            <a:r>
              <a:rPr lang="ru-RU" dirty="0">
                <a:hlinkClick r:id="rId4" action="ppaction://hlinksldjump"/>
              </a:rPr>
              <a:t>Меню форматов</a:t>
            </a:r>
            <a:r>
              <a:rPr lang="ru-RU" dirty="0"/>
              <a:t>)</a:t>
            </a:r>
            <a:endParaRPr lang="ru-RU" dirty="0">
              <a:latin typeface="+mn-lt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9691" y="1163584"/>
            <a:ext cx="30168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34410" y="1163584"/>
            <a:ext cx="30168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10274" y="1124744"/>
            <a:ext cx="30168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71091" y="1163584"/>
            <a:ext cx="30168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5493" y="2202066"/>
            <a:ext cx="278639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>
                <a:latin typeface="+mn-lt"/>
                <a:cs typeface="+mn-cs"/>
              </a:rPr>
              <a:t>Байт Замены </a:t>
            </a:r>
            <a:r>
              <a:rPr lang="ru-RU" dirty="0">
                <a:latin typeface="+mn-lt"/>
                <a:cs typeface="+mn-cs"/>
              </a:rPr>
              <a:t>сегмента: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655229" y="2850280"/>
            <a:ext cx="2719022" cy="506712"/>
            <a:chOff x="1835696" y="3819559"/>
            <a:chExt cx="1800200" cy="360040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2987824" y="3819559"/>
              <a:ext cx="648072" cy="36004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110</a:t>
              </a:r>
              <a:endParaRPr lang="ru-RU" sz="1600" dirty="0">
                <a:solidFill>
                  <a:schemeClr val="tx1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421911" y="3819559"/>
              <a:ext cx="568473" cy="36004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>
                  <a:solidFill>
                    <a:schemeClr val="tx1"/>
                  </a:solidFill>
                </a:rPr>
                <a:t>seg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835696" y="3819559"/>
              <a:ext cx="586215" cy="36004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001</a:t>
              </a:r>
              <a:endParaRPr lang="ru-RU" sz="1600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328888"/>
              </p:ext>
            </p:extLst>
          </p:nvPr>
        </p:nvGraphicFramePr>
        <p:xfrm>
          <a:off x="445959" y="3573016"/>
          <a:ext cx="2928292" cy="195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41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4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solidFill>
                            <a:schemeClr val="tx1"/>
                          </a:solidFill>
                        </a:rPr>
                        <a:t>seg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Регистр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ES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CS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SS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chemeClr val="tx1"/>
                          </a:solidFill>
                        </a:rPr>
                        <a:t>DS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25091" y="2492896"/>
            <a:ext cx="30168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7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072565" y="2492896"/>
            <a:ext cx="30168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437041" y="2494237"/>
            <a:ext cx="30168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2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547005" y="2470462"/>
            <a:ext cx="30168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5</a:t>
            </a:r>
            <a:endParaRPr lang="ru-RU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1253800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1350" y="44624"/>
            <a:ext cx="6696744" cy="706090"/>
          </a:xfrm>
        </p:spPr>
        <p:txBody>
          <a:bodyPr/>
          <a:lstStyle/>
          <a:p>
            <a:r>
              <a:rPr lang="ru-RU" dirty="0"/>
              <a:t>Однобайтовый формат команд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33046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239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8039" y="695593"/>
            <a:ext cx="8805961" cy="489364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ru-RU" sz="2400" u="sng" dirty="0">
                <a:latin typeface="+mn-lt"/>
                <a:cs typeface="+mn-cs"/>
              </a:rPr>
              <a:t>однобайтового</a:t>
            </a:r>
            <a:r>
              <a:rPr lang="ru-RU" sz="2400" dirty="0">
                <a:latin typeface="+mn-lt"/>
                <a:cs typeface="+mn-cs"/>
              </a:rPr>
              <a:t> формата команд возможны </a:t>
            </a:r>
            <a:r>
              <a:rPr lang="ru-RU" sz="2400" u="sng" dirty="0">
                <a:latin typeface="+mn-lt"/>
                <a:cs typeface="+mn-cs"/>
              </a:rPr>
              <a:t>5 вариантов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(</a:t>
            </a: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Меню форматов</a:t>
            </a:r>
            <a:r>
              <a:rPr lang="ru-RU" sz="2400" dirty="0">
                <a:latin typeface="+mn-lt"/>
                <a:cs typeface="+mn-cs"/>
              </a:rPr>
              <a:t>)</a:t>
            </a:r>
            <a:endParaRPr lang="en-US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(</a:t>
            </a:r>
            <a:r>
              <a:rPr lang="en-US" sz="2400" dirty="0">
                <a:latin typeface="+mn-lt"/>
                <a:cs typeface="+mn-cs"/>
              </a:rPr>
              <a:t>a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(</a:t>
            </a:r>
            <a:r>
              <a:rPr lang="en-US" sz="2400" dirty="0"/>
              <a:t>b</a:t>
            </a:r>
            <a:r>
              <a:rPr lang="ru-RU" sz="2400" dirty="0"/>
              <a:t>)</a:t>
            </a: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(</a:t>
            </a:r>
            <a:r>
              <a:rPr lang="en-US" sz="2400" dirty="0"/>
              <a:t>c</a:t>
            </a:r>
            <a:r>
              <a:rPr lang="ru-RU" sz="2400" dirty="0"/>
              <a:t>)</a:t>
            </a: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(</a:t>
            </a:r>
            <a:r>
              <a:rPr lang="en-US" sz="2400" dirty="0"/>
              <a:t>d</a:t>
            </a:r>
            <a:r>
              <a:rPr lang="ru-RU" sz="2400" dirty="0"/>
              <a:t>)</a:t>
            </a: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(</a:t>
            </a:r>
            <a:r>
              <a:rPr lang="en-US" sz="2400" dirty="0"/>
              <a:t>e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 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899592" y="1507575"/>
            <a:ext cx="3240360" cy="744488"/>
            <a:chOff x="899592" y="1340768"/>
            <a:chExt cx="3240360" cy="744488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899592" y="1725216"/>
              <a:ext cx="324036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КОП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99592" y="135588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7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799794" y="1340768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427984" y="1723866"/>
            <a:ext cx="4608512" cy="409342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sng" dirty="0">
                <a:latin typeface="+mn-lt"/>
                <a:cs typeface="+mn-cs"/>
              </a:rPr>
              <a:t>Где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b="1" dirty="0">
                <a:latin typeface="+mn-lt"/>
                <a:cs typeface="+mn-cs"/>
              </a:rPr>
              <a:t>КОП</a:t>
            </a:r>
            <a:r>
              <a:rPr lang="ru-RU" sz="2000" dirty="0">
                <a:latin typeface="+mn-lt"/>
                <a:cs typeface="+mn-cs"/>
              </a:rPr>
              <a:t> – код операции/команды,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+mn-lt"/>
                <a:cs typeface="+mn-cs"/>
                <a:hlinkClick r:id="rId4" action="ppaction://hlinksldjump"/>
              </a:rPr>
              <a:t>reg</a:t>
            </a:r>
            <a:r>
              <a:rPr lang="en-US" sz="2000" dirty="0">
                <a:latin typeface="+mn-lt"/>
                <a:cs typeface="+mn-cs"/>
                <a:hlinkClick r:id="rId4" action="ppaction://hlinksldjump"/>
              </a:rPr>
              <a:t> </a:t>
            </a:r>
            <a:r>
              <a:rPr lang="en-US" sz="2000" dirty="0">
                <a:latin typeface="+mn-lt"/>
                <a:cs typeface="+mn-cs"/>
              </a:rPr>
              <a:t>(3 </a:t>
            </a:r>
            <a:r>
              <a:rPr lang="ru-RU" sz="2000" dirty="0">
                <a:latin typeface="+mn-lt"/>
                <a:cs typeface="+mn-cs"/>
              </a:rPr>
              <a:t>- бита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 один из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регистров </a:t>
            </a:r>
            <a:r>
              <a:rPr lang="ru-RU" sz="2000" u="sng" dirty="0">
                <a:latin typeface="+mn-lt"/>
                <a:cs typeface="+mn-cs"/>
              </a:rPr>
              <a:t>данных</a:t>
            </a:r>
            <a:r>
              <a:rPr lang="ru-RU" sz="2000" dirty="0">
                <a:latin typeface="+mn-lt"/>
                <a:cs typeface="+mn-cs"/>
              </a:rPr>
              <a:t> ( 8 регистров 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AX÷ DI</a:t>
            </a:r>
            <a:r>
              <a:rPr lang="ru-RU" sz="2000" dirty="0">
                <a:latin typeface="+mn-lt"/>
                <a:cs typeface="+mn-cs"/>
              </a:rPr>
              <a:t>)</a:t>
            </a:r>
            <a:endParaRPr lang="en-US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 err="1">
                <a:latin typeface="+mn-lt"/>
                <a:cs typeface="+mn-cs"/>
                <a:hlinkClick r:id="rId5" action="ppaction://hlinksldjump"/>
              </a:rPr>
              <a:t>Sreg</a:t>
            </a:r>
            <a:r>
              <a:rPr lang="ru-RU" sz="2000" b="1" dirty="0">
                <a:latin typeface="+mn-lt"/>
                <a:cs typeface="+mn-cs"/>
                <a:hlinkClick r:id="rId5" action="ppaction://hlinksldjump"/>
              </a:rPr>
              <a:t> </a:t>
            </a:r>
            <a:r>
              <a:rPr lang="en-US" sz="2000" b="1" dirty="0">
                <a:latin typeface="+mn-lt"/>
                <a:cs typeface="+mn-cs"/>
              </a:rPr>
              <a:t>(2</a:t>
            </a:r>
            <a:r>
              <a:rPr lang="en-US" sz="2000" dirty="0">
                <a:latin typeface="+mn-lt"/>
                <a:cs typeface="+mn-cs"/>
              </a:rPr>
              <a:t> - </a:t>
            </a:r>
            <a:r>
              <a:rPr lang="ru-RU" sz="2000" dirty="0">
                <a:latin typeface="+mn-lt"/>
                <a:cs typeface="+mn-cs"/>
              </a:rPr>
              <a:t>бита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 один из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сегментных регистров (</a:t>
            </a:r>
            <a:r>
              <a:rPr lang="en-US" sz="2000" dirty="0">
                <a:latin typeface="+mn-lt"/>
                <a:cs typeface="+mn-cs"/>
              </a:rPr>
              <a:t>CS÷ES</a:t>
            </a:r>
            <a:r>
              <a:rPr lang="ru-RU" sz="2000" dirty="0">
                <a:latin typeface="+mn-lt"/>
                <a:cs typeface="+mn-cs"/>
              </a:rPr>
              <a:t>)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atin typeface="+mn-lt"/>
                <a:cs typeface="+mn-cs"/>
              </a:rPr>
              <a:t>W</a:t>
            </a:r>
            <a:r>
              <a:rPr lang="en-US" sz="2000" dirty="0">
                <a:latin typeface="+mn-lt"/>
                <a:cs typeface="+mn-cs"/>
              </a:rPr>
              <a:t> – {</a:t>
            </a:r>
            <a:r>
              <a:rPr lang="ru-RU" sz="2000" u="sng" dirty="0">
                <a:latin typeface="+mn-lt"/>
                <a:cs typeface="+mn-cs"/>
              </a:rPr>
              <a:t>слово</a:t>
            </a:r>
            <a:r>
              <a:rPr lang="ru-RU" sz="2000" dirty="0">
                <a:latin typeface="+mn-lt"/>
                <a:cs typeface="+mn-cs"/>
              </a:rPr>
              <a:t> – </a:t>
            </a:r>
            <a:r>
              <a:rPr lang="en-US" sz="2000" dirty="0">
                <a:latin typeface="+mn-lt"/>
                <a:cs typeface="+mn-cs"/>
              </a:rPr>
              <a:t>“</a:t>
            </a:r>
            <a:r>
              <a:rPr lang="ru-RU" sz="2000" dirty="0">
                <a:latin typeface="+mn-lt"/>
                <a:cs typeface="+mn-cs"/>
              </a:rPr>
              <a:t>1</a:t>
            </a:r>
            <a:r>
              <a:rPr lang="en-US" sz="2000" dirty="0">
                <a:latin typeface="+mn-lt"/>
                <a:cs typeface="+mn-cs"/>
              </a:rPr>
              <a:t>”</a:t>
            </a:r>
            <a:r>
              <a:rPr lang="ru-RU" sz="2000" dirty="0">
                <a:latin typeface="+mn-lt"/>
                <a:cs typeface="+mn-cs"/>
              </a:rPr>
              <a:t> или </a:t>
            </a:r>
            <a:r>
              <a:rPr lang="ru-RU" sz="2000" u="sng" dirty="0">
                <a:latin typeface="+mn-lt"/>
                <a:cs typeface="+mn-cs"/>
              </a:rPr>
              <a:t>байт</a:t>
            </a:r>
            <a:r>
              <a:rPr lang="en-US" sz="2000" dirty="0">
                <a:latin typeface="+mn-lt"/>
                <a:cs typeface="+mn-cs"/>
              </a:rPr>
              <a:t> – “0”}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atin typeface="+mn-lt"/>
                <a:cs typeface="+mn-cs"/>
              </a:rPr>
              <a:t>X</a:t>
            </a:r>
            <a:r>
              <a:rPr lang="en-US" sz="2000" dirty="0">
                <a:latin typeface="+mn-lt"/>
                <a:cs typeface="+mn-cs"/>
              </a:rPr>
              <a:t> - {0,1} – </a:t>
            </a:r>
            <a:r>
              <a:rPr lang="ru-RU" sz="2000" dirty="0">
                <a:latin typeface="+mn-lt"/>
                <a:cs typeface="+mn-cs"/>
              </a:rPr>
              <a:t>задает </a:t>
            </a:r>
            <a:r>
              <a:rPr lang="ru-RU" sz="2000" u="sng" dirty="0">
                <a:latin typeface="+mn-lt"/>
                <a:cs typeface="+mn-cs"/>
              </a:rPr>
              <a:t>специфику</a:t>
            </a:r>
            <a:r>
              <a:rPr lang="ru-RU" sz="2000" dirty="0">
                <a:latin typeface="+mn-lt"/>
                <a:cs typeface="+mn-cs"/>
              </a:rPr>
              <a:t> команд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ПС – </a:t>
            </a:r>
            <a:r>
              <a:rPr lang="ru-RU" sz="2000" dirty="0">
                <a:latin typeface="+mn-lt"/>
                <a:cs typeface="+mn-cs"/>
                <a:hlinkClick r:id="rId5" action="ppaction://hlinksldjump"/>
              </a:rPr>
              <a:t>Постбайт </a:t>
            </a:r>
            <a:r>
              <a:rPr lang="ru-RU" sz="2000" dirty="0">
                <a:latin typeface="+mn-lt"/>
                <a:cs typeface="+mn-cs"/>
              </a:rPr>
              <a:t>– для адресации</a:t>
            </a:r>
            <a:endParaRPr lang="en-US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lphaLcParenBoth"/>
            </a:pPr>
            <a:r>
              <a:rPr lang="en-US" sz="2000" dirty="0">
                <a:latin typeface="+mn-lt"/>
                <a:cs typeface="+mn-cs"/>
              </a:rPr>
              <a:t>– (e) – </a:t>
            </a:r>
            <a:r>
              <a:rPr lang="ru-RU" sz="2000" dirty="0">
                <a:latin typeface="+mn-lt"/>
                <a:cs typeface="+mn-cs"/>
              </a:rPr>
              <a:t>варианты команд для </a:t>
            </a:r>
            <a:r>
              <a:rPr lang="ru-RU" sz="2000" u="sng" dirty="0">
                <a:latin typeface="+mn-lt"/>
                <a:cs typeface="+mn-cs"/>
              </a:rPr>
              <a:t>однобайтового</a:t>
            </a:r>
            <a:r>
              <a:rPr lang="ru-RU" sz="2000" dirty="0">
                <a:latin typeface="+mn-lt"/>
                <a:cs typeface="+mn-cs"/>
              </a:rPr>
              <a:t> формата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  <a:hlinkClick r:id="rId6" action="ppaction://hlinksldjump"/>
              </a:rPr>
              <a:t>ПРИМЕР РАСШИФРОВКИ(для </a:t>
            </a:r>
            <a:r>
              <a:rPr lang="ru-RU" sz="2000" dirty="0">
                <a:latin typeface="+mn-lt"/>
                <a:cs typeface="+mn-cs"/>
              </a:rPr>
              <a:t>(СМ))!</a:t>
            </a:r>
          </a:p>
        </p:txBody>
      </p:sp>
      <p:grpSp>
        <p:nvGrpSpPr>
          <p:cNvPr id="41" name="Группа 40"/>
          <p:cNvGrpSpPr/>
          <p:nvPr/>
        </p:nvGrpSpPr>
        <p:grpSpPr>
          <a:xfrm>
            <a:off x="899592" y="2204864"/>
            <a:ext cx="3398030" cy="720080"/>
            <a:chOff x="827584" y="2852936"/>
            <a:chExt cx="3398030" cy="720080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842082" y="3212976"/>
              <a:ext cx="260675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КОП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448832" y="3212976"/>
              <a:ext cx="64807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reg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3491880" y="2852936"/>
              <a:ext cx="733734" cy="338554"/>
              <a:chOff x="3491880" y="2852936"/>
              <a:chExt cx="733734" cy="338554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3923928" y="2852936"/>
                <a:ext cx="301686" cy="33855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600" dirty="0">
                    <a:latin typeface="+mn-lt"/>
                    <a:cs typeface="+mn-cs"/>
                  </a:rPr>
                  <a:t>0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3491880" y="2852936"/>
                <a:ext cx="301686" cy="33855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600" dirty="0">
                    <a:latin typeface="+mn-lt"/>
                    <a:cs typeface="+mn-cs"/>
                  </a:rPr>
                  <a:t>2</a:t>
                </a:r>
                <a:endParaRPr lang="ru-RU" sz="1600" dirty="0">
                  <a:latin typeface="+mn-lt"/>
                  <a:cs typeface="+mn-cs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707904" y="2852936"/>
                <a:ext cx="291697" cy="33855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600" dirty="0">
                    <a:latin typeface="+mn-lt"/>
                    <a:cs typeface="+mn-cs"/>
                  </a:rPr>
                  <a:t>1</a:t>
                </a:r>
                <a:endParaRPr lang="ru-RU" sz="1600" dirty="0">
                  <a:latin typeface="+mn-lt"/>
                  <a:cs typeface="+mn-cs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3059832" y="2852936"/>
              <a:ext cx="301686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latin typeface="+mn-lt"/>
                  <a:cs typeface="+mn-cs"/>
                </a:rPr>
                <a:t>3</a:t>
              </a:r>
              <a:endParaRPr lang="ru-RU" sz="1600" dirty="0">
                <a:latin typeface="+mn-lt"/>
                <a:cs typeface="+mn-cs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27584" y="2852936"/>
              <a:ext cx="301686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latin typeface="+mn-lt"/>
                  <a:cs typeface="+mn-cs"/>
                </a:rPr>
                <a:t>7</a:t>
              </a:r>
              <a:endParaRPr lang="ru-RU" sz="1600" dirty="0">
                <a:latin typeface="+mn-lt"/>
                <a:cs typeface="+mn-cs"/>
              </a:endParaRPr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969362" y="5060776"/>
            <a:ext cx="3279513" cy="744488"/>
            <a:chOff x="1011282" y="5060776"/>
            <a:chExt cx="3279513" cy="744488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1011282" y="5060776"/>
              <a:ext cx="3279513" cy="744488"/>
              <a:chOff x="897354" y="1340768"/>
              <a:chExt cx="3279513" cy="744488"/>
            </a:xfrm>
          </p:grpSpPr>
          <p:sp>
            <p:nvSpPr>
              <p:cNvPr id="12" name="Прямоугольник 11"/>
              <p:cNvSpPr/>
              <p:nvPr/>
            </p:nvSpPr>
            <p:spPr>
              <a:xfrm>
                <a:off x="897354" y="1725216"/>
                <a:ext cx="3240360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>
                    <a:solidFill>
                      <a:schemeClr val="tx1"/>
                    </a:solidFill>
                  </a:rPr>
                  <a:t>КОП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899592" y="1355884"/>
                <a:ext cx="301686" cy="369332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dirty="0">
                    <a:latin typeface="+mn-lt"/>
                    <a:cs typeface="+mn-cs"/>
                  </a:rPr>
                  <a:t>7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875181" y="1340768"/>
                <a:ext cx="301686" cy="369332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dirty="0">
                    <a:latin typeface="+mn-lt"/>
                    <a:cs typeface="+mn-cs"/>
                  </a:rPr>
                  <a:t>0</a:t>
                </a:r>
              </a:p>
            </p:txBody>
          </p:sp>
        </p:grpSp>
        <p:sp>
          <p:nvSpPr>
            <p:cNvPr id="16" name="Прямоугольник 15"/>
            <p:cNvSpPr/>
            <p:nvPr/>
          </p:nvSpPr>
          <p:spPr>
            <a:xfrm>
              <a:off x="3996560" y="5445224"/>
              <a:ext cx="25732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X</a:t>
              </a:r>
              <a:endParaRPr lang="ru-RU" sz="1600" dirty="0">
                <a:solidFill>
                  <a:schemeClr val="tx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707904" y="5060776"/>
              <a:ext cx="291697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latin typeface="+mn-lt"/>
                  <a:cs typeface="+mn-cs"/>
                </a:rPr>
                <a:t>1</a:t>
              </a:r>
              <a:endParaRPr lang="ru-RU" sz="1600" dirty="0">
                <a:latin typeface="+mn-lt"/>
                <a:cs typeface="+mn-cs"/>
              </a:endParaRP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934685" y="4077072"/>
            <a:ext cx="3277275" cy="744488"/>
            <a:chOff x="1013520" y="4077072"/>
            <a:chExt cx="3277275" cy="744488"/>
          </a:xfrm>
        </p:grpSpPr>
        <p:grpSp>
          <p:nvGrpSpPr>
            <p:cNvPr id="27" name="Группа 26"/>
            <p:cNvGrpSpPr/>
            <p:nvPr/>
          </p:nvGrpSpPr>
          <p:grpSpPr>
            <a:xfrm>
              <a:off x="1013520" y="4077072"/>
              <a:ext cx="3277275" cy="744488"/>
              <a:chOff x="899592" y="1340768"/>
              <a:chExt cx="3277275" cy="744488"/>
            </a:xfrm>
          </p:grpSpPr>
          <p:sp>
            <p:nvSpPr>
              <p:cNvPr id="28" name="Прямоугольник 27"/>
              <p:cNvSpPr/>
              <p:nvPr/>
            </p:nvSpPr>
            <p:spPr>
              <a:xfrm>
                <a:off x="899592" y="1725216"/>
                <a:ext cx="3240360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>
                    <a:solidFill>
                      <a:schemeClr val="tx1"/>
                    </a:solidFill>
                  </a:rPr>
                  <a:t>КОП</a:t>
                </a: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899592" y="1355884"/>
                <a:ext cx="301686" cy="369332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dirty="0">
                    <a:latin typeface="+mn-lt"/>
                    <a:cs typeface="+mn-cs"/>
                  </a:rPr>
                  <a:t>7</a:t>
                </a: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3875181" y="1340768"/>
                <a:ext cx="301686" cy="369332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dirty="0">
                    <a:latin typeface="+mn-lt"/>
                    <a:cs typeface="+mn-cs"/>
                  </a:rPr>
                  <a:t>0</a:t>
                </a:r>
              </a:p>
            </p:txBody>
          </p:sp>
        </p:grpSp>
        <p:sp>
          <p:nvSpPr>
            <p:cNvPr id="31" name="Прямоугольник 30"/>
            <p:cNvSpPr/>
            <p:nvPr/>
          </p:nvSpPr>
          <p:spPr>
            <a:xfrm>
              <a:off x="3995936" y="4461520"/>
              <a:ext cx="25732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W</a:t>
              </a:r>
              <a:endParaRPr lang="ru-RU" sz="1600" dirty="0">
                <a:solidFill>
                  <a:schemeClr val="tx1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707904" y="4077072"/>
              <a:ext cx="291697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latin typeface="+mn-lt"/>
                  <a:cs typeface="+mn-cs"/>
                </a:rPr>
                <a:t>1</a:t>
              </a:r>
              <a:endParaRPr lang="ru-RU" sz="1600" dirty="0">
                <a:latin typeface="+mn-lt"/>
                <a:cs typeface="+mn-cs"/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928552" y="3145215"/>
            <a:ext cx="3240360" cy="744488"/>
            <a:chOff x="4572000" y="3348182"/>
            <a:chExt cx="3240360" cy="744488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6084168" y="3732630"/>
              <a:ext cx="560074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b="1" dirty="0" err="1">
                  <a:solidFill>
                    <a:schemeClr val="tx1"/>
                  </a:solidFill>
                </a:rPr>
                <a:t>sreg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  <p:grpSp>
          <p:nvGrpSpPr>
            <p:cNvPr id="33" name="Группа 32"/>
            <p:cNvGrpSpPr/>
            <p:nvPr/>
          </p:nvGrpSpPr>
          <p:grpSpPr>
            <a:xfrm>
              <a:off x="4572000" y="3348182"/>
              <a:ext cx="3240360" cy="744488"/>
              <a:chOff x="899592" y="1340768"/>
              <a:chExt cx="3240360" cy="744488"/>
            </a:xfrm>
          </p:grpSpPr>
          <p:sp>
            <p:nvSpPr>
              <p:cNvPr id="34" name="Прямоугольник 33"/>
              <p:cNvSpPr/>
              <p:nvPr/>
            </p:nvSpPr>
            <p:spPr>
              <a:xfrm>
                <a:off x="899592" y="1725216"/>
                <a:ext cx="3240360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ru-RU" dirty="0">
                    <a:solidFill>
                      <a:schemeClr val="tx1"/>
                    </a:solidFill>
                  </a:rPr>
                  <a:t>КОП</a:t>
                </a: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899592" y="1355884"/>
                <a:ext cx="288862" cy="33855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600" dirty="0">
                    <a:latin typeface="+mn-lt"/>
                    <a:cs typeface="+mn-cs"/>
                  </a:rPr>
                  <a:t>7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838266" y="1340768"/>
                <a:ext cx="288862" cy="33855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1600" dirty="0">
                    <a:latin typeface="+mn-lt"/>
                    <a:cs typeface="+mn-cs"/>
                  </a:rPr>
                  <a:t>0</a:t>
                </a:r>
              </a:p>
            </p:txBody>
          </p:sp>
        </p:grpSp>
        <p:sp>
          <p:nvSpPr>
            <p:cNvPr id="37" name="Прямоугольник 36"/>
            <p:cNvSpPr/>
            <p:nvPr/>
          </p:nvSpPr>
          <p:spPr>
            <a:xfrm>
              <a:off x="7252286" y="3732630"/>
              <a:ext cx="560074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dirty="0">
                  <a:solidFill>
                    <a:schemeClr val="tx1"/>
                  </a:solidFill>
                </a:rPr>
                <a:t>КОП</a:t>
              </a: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198394" y="3373796"/>
              <a:ext cx="288862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600" dirty="0">
                  <a:latin typeface="+mn-lt"/>
                  <a:cs typeface="+mn-cs"/>
                </a:rPr>
                <a:t>4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364205" y="3373796"/>
              <a:ext cx="288862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600" dirty="0">
                  <a:latin typeface="+mn-lt"/>
                  <a:cs typeface="+mn-cs"/>
                </a:rPr>
                <a:t>3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221812" y="3356992"/>
              <a:ext cx="288862" cy="338554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600" dirty="0">
                  <a:latin typeface="+mn-lt"/>
                  <a:cs typeface="+mn-cs"/>
                </a:rPr>
                <a:t>2</a:t>
              </a:r>
            </a:p>
          </p:txBody>
        </p:sp>
      </p:grpSp>
      <p:sp>
        <p:nvSpPr>
          <p:cNvPr id="45" name="Прямоугольник 44">
            <a:hlinkClick r:id="" action="ppaction://hlinkshowjump?jump=nextslide"/>
          </p:cNvPr>
          <p:cNvSpPr/>
          <p:nvPr/>
        </p:nvSpPr>
        <p:spPr>
          <a:xfrm>
            <a:off x="905029" y="6309320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0036661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1763688" y="44450"/>
            <a:ext cx="5688632" cy="779463"/>
          </a:xfrm>
        </p:spPr>
        <p:txBody>
          <a:bodyPr/>
          <a:lstStyle/>
          <a:p>
            <a:pPr eaLnBrk="1" hangingPunct="1"/>
            <a:r>
              <a:rPr lang="ru-RU" altLang="ru-RU" dirty="0"/>
              <a:t>Языки СП</a:t>
            </a:r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0" y="836613"/>
            <a:ext cx="9036050" cy="5545137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400" dirty="0"/>
              <a:t>Системный программист </a:t>
            </a:r>
            <a:r>
              <a:rPr lang="ru-RU" altLang="ru-RU" sz="2400" u="sng" dirty="0"/>
              <a:t>может использовать языки</a:t>
            </a:r>
            <a:r>
              <a:rPr lang="ru-RU" altLang="ru-RU" sz="2400" dirty="0"/>
              <a:t>: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altLang="ru-RU" sz="2400" dirty="0"/>
              <a:t>Языки нижнего уровня (язык Ассемблера и др.)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altLang="ru-RU" sz="2400" u="sng" dirty="0"/>
              <a:t>Универсальные</a:t>
            </a:r>
            <a:r>
              <a:rPr lang="ru-RU" altLang="ru-RU" sz="2400" dirty="0"/>
              <a:t> языки с возможностями низкоуровневого программирования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altLang="ru-RU" sz="2400" u="sng" dirty="0"/>
              <a:t>Язык командных файлов </a:t>
            </a:r>
            <a:r>
              <a:rPr lang="ru-RU" altLang="ru-RU" sz="2400" dirty="0"/>
              <a:t>( КФ - ЯУЗА)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altLang="ru-RU" sz="2400" u="sng" dirty="0"/>
              <a:t>Другие языки командной строки </a:t>
            </a:r>
            <a:r>
              <a:rPr lang="ru-RU" altLang="ru-RU" sz="2400" dirty="0"/>
              <a:t>(</a:t>
            </a:r>
            <a:r>
              <a:rPr lang="ru-RU" altLang="ru-RU" sz="2000" dirty="0"/>
              <a:t>Например,</a:t>
            </a:r>
            <a:r>
              <a:rPr lang="en-US" altLang="ru-RU" sz="2000" u="sng" dirty="0">
                <a:hlinkClick r:id="rId3" action="ppaction://hlinksldjump"/>
              </a:rPr>
              <a:t>PowerShell</a:t>
            </a:r>
            <a:r>
              <a:rPr lang="ru-RU" altLang="ru-RU" sz="2400" dirty="0"/>
              <a:t>)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altLang="ru-RU" sz="2400" u="sng" dirty="0"/>
              <a:t>Машинный язык</a:t>
            </a:r>
            <a:r>
              <a:rPr lang="en-US" altLang="ru-RU" sz="2400" u="sng" dirty="0"/>
              <a:t> </a:t>
            </a:r>
            <a:r>
              <a:rPr lang="en-US" altLang="ru-RU" sz="2400" dirty="0"/>
              <a:t>(</a:t>
            </a:r>
            <a:r>
              <a:rPr lang="ru-RU" altLang="ru-RU" sz="2400" dirty="0"/>
              <a:t>Программирование в кодах – </a:t>
            </a:r>
            <a:r>
              <a:rPr lang="en-US" altLang="ru-RU" sz="2400" dirty="0"/>
              <a:t>MOV AX , 1111b)</a:t>
            </a:r>
            <a:endParaRPr lang="ru-RU" altLang="ru-RU" sz="2400" dirty="0"/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altLang="ru-RU" sz="2400" dirty="0"/>
              <a:t>Языки программирования </a:t>
            </a:r>
            <a:r>
              <a:rPr lang="ru-RU" altLang="ru-RU" sz="2400" u="sng" dirty="0"/>
              <a:t>контроллеров</a:t>
            </a:r>
            <a:r>
              <a:rPr lang="ru-RU" altLang="ru-RU" sz="2400" dirty="0"/>
              <a:t> в/в (принтер)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altLang="ru-RU" sz="2400" dirty="0"/>
              <a:t>Языки программирования для микропроцессоров (МП)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altLang="ru-RU" sz="2400" dirty="0"/>
              <a:t>Языки для бортовых и специализированных  компьютеров</a:t>
            </a:r>
          </a:p>
          <a:p>
            <a:pPr marL="0" indent="0" eaLnBrk="1" hangingPunct="1">
              <a:buFont typeface="Arial" pitchFamily="34" charset="0"/>
              <a:buNone/>
              <a:defRPr/>
            </a:pPr>
            <a:r>
              <a:rPr lang="ru-RU" sz="2400" b="1" dirty="0">
                <a:solidFill>
                  <a:srgbClr val="00B0F0"/>
                </a:solidFill>
              </a:rPr>
              <a:t>СМ. ЗАМЕТКУ</a:t>
            </a:r>
            <a:r>
              <a:rPr lang="ru-RU" sz="2400" dirty="0"/>
              <a:t>: </a:t>
            </a:r>
            <a:r>
              <a:rPr lang="en-US" sz="2400" dirty="0"/>
              <a:t>“</a:t>
            </a:r>
            <a:r>
              <a:rPr lang="ru-RU" sz="2400" u="sng" dirty="0"/>
              <a:t>Почему язык </a:t>
            </a:r>
            <a:r>
              <a:rPr lang="ru-RU" sz="2400" dirty="0"/>
              <a:t>СИ/СИ++ часто</a:t>
            </a:r>
            <a:r>
              <a:rPr lang="en-US" sz="2400" dirty="0"/>
              <a:t>/</a:t>
            </a:r>
            <a:r>
              <a:rPr lang="ru-RU" sz="2400" dirty="0"/>
              <a:t>иногда называют/называли языком системного программиста</a:t>
            </a:r>
            <a:r>
              <a:rPr lang="en-US" sz="2400" dirty="0"/>
              <a:t>?”</a:t>
            </a:r>
            <a:r>
              <a:rPr lang="ru-RU" sz="2400" dirty="0"/>
              <a:t>:</a:t>
            </a:r>
          </a:p>
          <a:p>
            <a:pPr marL="0" indent="0" eaLnBrk="1" hangingPunct="1">
              <a:buFont typeface="Arial" pitchFamily="34" charset="0"/>
              <a:buNone/>
              <a:defRPr/>
            </a:pPr>
            <a:endParaRPr lang="ru-RU" sz="2400" dirty="0"/>
          </a:p>
          <a:p>
            <a:pPr eaLnBrk="1" hangingPunct="1">
              <a:buFont typeface="Wingdings" pitchFamily="2" charset="2"/>
              <a:buChar char="Ø"/>
              <a:defRPr/>
            </a:pPr>
            <a:endParaRPr lang="ru-RU" altLang="ru-RU" sz="2400" dirty="0"/>
          </a:p>
        </p:txBody>
      </p:sp>
    </p:spTree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856"/>
            <a:ext cx="6768752" cy="706090"/>
          </a:xfrm>
        </p:spPr>
        <p:txBody>
          <a:bodyPr/>
          <a:lstStyle/>
          <a:p>
            <a:r>
              <a:rPr lang="ru-RU" dirty="0"/>
              <a:t>Расшифровка формата (1 байт)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85162" y="26183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240</a:t>
            </a:fld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" y="1349993"/>
            <a:ext cx="9144000" cy="40336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0365" y="548680"/>
            <a:ext cx="8335743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Для примера в однобайтовых командах имеем (см. Рудаков):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Кодирование регистров (РОН) см. </a:t>
            </a: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таблицу выше</a:t>
            </a:r>
            <a:r>
              <a:rPr lang="ru-RU" sz="2400" dirty="0">
                <a:latin typeface="+mn-lt"/>
                <a:cs typeface="+mn-cs"/>
              </a:rPr>
              <a:t> и </a:t>
            </a: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Сегментов</a:t>
            </a:r>
            <a:r>
              <a:rPr lang="ru-RU" sz="2400" dirty="0">
                <a:latin typeface="+mn-lt"/>
                <a:cs typeface="+mn-cs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44208" y="3660929"/>
            <a:ext cx="368424" cy="48937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804248" y="4949763"/>
            <a:ext cx="1440160" cy="351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923534" y="3869643"/>
            <a:ext cx="1680914" cy="351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412396" y="4745911"/>
            <a:ext cx="368424" cy="48937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547392" y="3802185"/>
            <a:ext cx="368424" cy="48937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547392" y="4797152"/>
            <a:ext cx="368424" cy="48937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25760" y="5312066"/>
            <a:ext cx="9252520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РАСШИФРОВКА </a:t>
            </a:r>
            <a:r>
              <a:rPr lang="en-US" sz="2400" b="1" dirty="0">
                <a:solidFill>
                  <a:srgbClr val="00B050"/>
                </a:solidFill>
              </a:rPr>
              <a:t>PUSH CS</a:t>
            </a:r>
            <a:r>
              <a:rPr lang="en-US" sz="2400" dirty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Например</a:t>
            </a:r>
            <a:r>
              <a:rPr lang="en-US" sz="2400" dirty="0"/>
              <a:t>:</a:t>
            </a:r>
            <a:r>
              <a:rPr lang="ru-RU" sz="2400" dirty="0"/>
              <a:t> для команды </a:t>
            </a:r>
            <a:r>
              <a:rPr lang="en-US" sz="2400" b="1" dirty="0">
                <a:solidFill>
                  <a:srgbClr val="FF0000"/>
                </a:solidFill>
              </a:rPr>
              <a:t>PUSH CS </a:t>
            </a:r>
            <a:r>
              <a:rPr lang="en-US" sz="2400" dirty="0"/>
              <a:t>000 </a:t>
            </a:r>
            <a:r>
              <a:rPr lang="en-US" sz="2400" b="1" dirty="0">
                <a:solidFill>
                  <a:srgbClr val="FF0000"/>
                </a:solidFill>
              </a:rPr>
              <a:t>01</a:t>
            </a:r>
            <a:r>
              <a:rPr lang="en-US" sz="2400" dirty="0"/>
              <a:t> 110 =</a:t>
            </a:r>
            <a:r>
              <a:rPr lang="en-US" sz="2400" b="1" dirty="0">
                <a:solidFill>
                  <a:srgbClr val="FF0000"/>
                </a:solidFill>
              </a:rPr>
              <a:t>0Eh</a:t>
            </a:r>
            <a:r>
              <a:rPr lang="en-US" sz="2400" dirty="0"/>
              <a:t>  </a:t>
            </a:r>
            <a:r>
              <a:rPr lang="en-US" sz="2400" dirty="0">
                <a:hlinkClick r:id="rId6" action="ppaction://hlinksldjump"/>
              </a:rPr>
              <a:t>LST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FF0000"/>
                </a:solidFill>
              </a:rPr>
              <a:t>CS</a:t>
            </a:r>
            <a:r>
              <a:rPr lang="en-US" sz="2400" dirty="0"/>
              <a:t> = </a:t>
            </a:r>
            <a:r>
              <a:rPr lang="en-US" sz="2400" b="1" dirty="0">
                <a:solidFill>
                  <a:srgbClr val="FF0000"/>
                </a:solidFill>
              </a:rPr>
              <a:t>01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ru-RU" sz="2400" dirty="0">
                <a:solidFill>
                  <a:srgbClr val="FF0000"/>
                </a:solidFill>
                <a:hlinkClick r:id="rId5" action="ppaction://hlinksldjump"/>
              </a:rPr>
              <a:t>Табл</a:t>
            </a:r>
            <a:r>
              <a:rPr lang="ru-RU" sz="2400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764324" y="3158242"/>
            <a:ext cx="648072" cy="489372"/>
          </a:xfrm>
          <a:prstGeom prst="rect">
            <a:avLst/>
          </a:pr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913140" y="3167209"/>
            <a:ext cx="683196" cy="489372"/>
          </a:xfrm>
          <a:prstGeom prst="rect">
            <a:avLst/>
          </a:pr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574257" y="5701625"/>
            <a:ext cx="504056" cy="430587"/>
          </a:xfrm>
          <a:prstGeom prst="rect">
            <a:avLst/>
          </a:pr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436096" y="5701625"/>
            <a:ext cx="546348" cy="421288"/>
          </a:xfrm>
          <a:prstGeom prst="rect">
            <a:avLst/>
          </a:pr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911259" y="3980000"/>
            <a:ext cx="1440160" cy="351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911259" y="5059560"/>
            <a:ext cx="1440160" cy="351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679334"/>
      </p:ext>
    </p:extLst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06090"/>
          </a:xfrm>
        </p:spPr>
        <p:txBody>
          <a:bodyPr/>
          <a:lstStyle/>
          <a:p>
            <a:r>
              <a:rPr lang="ru-RU" dirty="0"/>
              <a:t>Коды регистров РОН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241</a:t>
            </a:fld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3560"/>
            <a:ext cx="9144000" cy="4313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255431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Прямоугольник 76"/>
          <p:cNvSpPr/>
          <p:nvPr/>
        </p:nvSpPr>
        <p:spPr>
          <a:xfrm>
            <a:off x="2987824" y="3801500"/>
            <a:ext cx="648072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r/m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1350" y="44624"/>
            <a:ext cx="6696744" cy="706090"/>
          </a:xfrm>
        </p:spPr>
        <p:txBody>
          <a:bodyPr/>
          <a:lstStyle/>
          <a:p>
            <a:r>
              <a:rPr lang="ru-RU" dirty="0"/>
              <a:t>Двухбайтовый формат команд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242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8039" y="523130"/>
            <a:ext cx="8805961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ru-RU" sz="2400" u="sng" dirty="0">
                <a:latin typeface="+mn-lt"/>
                <a:cs typeface="+mn-cs"/>
              </a:rPr>
              <a:t>двухбайтового </a:t>
            </a:r>
            <a:r>
              <a:rPr lang="ru-RU" sz="2400" dirty="0">
                <a:latin typeface="+mn-lt"/>
                <a:cs typeface="+mn-cs"/>
              </a:rPr>
              <a:t>формата команд возможны </a:t>
            </a:r>
            <a:r>
              <a:rPr lang="ru-RU" sz="2400" u="sng" dirty="0">
                <a:latin typeface="+mn-lt"/>
                <a:cs typeface="+mn-cs"/>
              </a:rPr>
              <a:t>6 вариантов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(</a:t>
            </a:r>
            <a:r>
              <a:rPr lang="ru-RU" sz="2400" dirty="0">
                <a:hlinkClick r:id="rId2" action="ppaction://hlinksldjump"/>
              </a:rPr>
              <a:t>Меню форматов</a:t>
            </a:r>
            <a:r>
              <a:rPr lang="ru-RU" sz="2400" dirty="0"/>
              <a:t>)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+mn-lt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1920" y="1267306"/>
            <a:ext cx="5292080" cy="317009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sng" dirty="0">
                <a:latin typeface="+mn-lt"/>
                <a:cs typeface="+mn-cs"/>
              </a:rPr>
              <a:t>Где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b="1" dirty="0">
                <a:latin typeface="+mn-lt"/>
                <a:cs typeface="+mn-cs"/>
              </a:rPr>
              <a:t>КОП</a:t>
            </a:r>
            <a:r>
              <a:rPr lang="ru-RU" sz="2000" dirty="0">
                <a:latin typeface="+mn-lt"/>
                <a:cs typeface="+mn-cs"/>
              </a:rPr>
              <a:t> – </a:t>
            </a:r>
            <a:r>
              <a:rPr lang="ru-RU" sz="2000" u="sng" dirty="0">
                <a:latin typeface="+mn-lt"/>
                <a:cs typeface="+mn-cs"/>
              </a:rPr>
              <a:t>код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u="sng" dirty="0">
                <a:latin typeface="+mn-lt"/>
                <a:cs typeface="+mn-cs"/>
              </a:rPr>
              <a:t>операции</a:t>
            </a:r>
            <a:r>
              <a:rPr lang="ru-RU" sz="2000" dirty="0">
                <a:latin typeface="+mn-lt"/>
                <a:cs typeface="+mn-cs"/>
              </a:rPr>
              <a:t>/команды,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hlinkClick r:id="rId3" action="ppaction://hlinksldjump"/>
              </a:rPr>
              <a:t>reg</a:t>
            </a:r>
            <a:r>
              <a:rPr lang="en-US" sz="2000" dirty="0">
                <a:latin typeface="+mn-lt"/>
                <a:cs typeface="+mn-cs"/>
              </a:rPr>
              <a:t>(3 </a:t>
            </a:r>
            <a:r>
              <a:rPr lang="ru-RU" sz="2000" dirty="0">
                <a:latin typeface="+mn-lt"/>
                <a:cs typeface="+mn-cs"/>
              </a:rPr>
              <a:t>- бита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 один из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&lt;</a:t>
            </a:r>
            <a:r>
              <a:rPr lang="ru-RU" sz="2000" dirty="0"/>
              <a:t>данные</a:t>
            </a:r>
            <a:r>
              <a:rPr lang="en-US" sz="2000" dirty="0"/>
              <a:t>&gt;</a:t>
            </a:r>
            <a:r>
              <a:rPr lang="ru-RU" sz="2000" dirty="0"/>
              <a:t> - </a:t>
            </a:r>
            <a:r>
              <a:rPr lang="ru-RU" sz="2000" u="sng" dirty="0"/>
              <a:t>данные</a:t>
            </a:r>
            <a:r>
              <a:rPr lang="ru-RU" sz="2000" dirty="0"/>
              <a:t> в команде (1 байт),</a:t>
            </a:r>
            <a:r>
              <a:rPr lang="en-US" sz="2000" b="1" dirty="0">
                <a:hlinkClick r:id="rId4" action="ppaction://hlinksldjump"/>
              </a:rPr>
              <a:t> </a:t>
            </a:r>
            <a:r>
              <a:rPr lang="en-US" sz="2000" b="1" dirty="0" err="1">
                <a:hlinkClick r:id="rId4" action="ppaction://hlinksldjump"/>
              </a:rPr>
              <a:t>Sreg</a:t>
            </a:r>
            <a:r>
              <a:rPr lang="ru-RU" sz="2000" b="1" dirty="0">
                <a:hlinkClick r:id="rId4" action="ppaction://hlinksldjump"/>
              </a:rPr>
              <a:t> </a:t>
            </a:r>
            <a:endParaRPr lang="ru-RU" sz="20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&lt;</a:t>
            </a:r>
            <a:r>
              <a:rPr lang="ru-RU" sz="2000" dirty="0"/>
              <a:t>Адрес</a:t>
            </a:r>
            <a:r>
              <a:rPr lang="en-US" sz="2000" dirty="0"/>
              <a:t>&gt;</a:t>
            </a:r>
            <a:r>
              <a:rPr lang="ru-RU" sz="2000" dirty="0"/>
              <a:t> - короткий </a:t>
            </a:r>
            <a:r>
              <a:rPr lang="ru-RU" sz="2000" u="sng" dirty="0"/>
              <a:t>адрес</a:t>
            </a:r>
            <a:r>
              <a:rPr lang="ru-RU" sz="2000" dirty="0"/>
              <a:t>/ смещение (1 байт)</a:t>
            </a:r>
            <a:endParaRPr lang="en-US" sz="20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/>
              <a:t>d</a:t>
            </a:r>
            <a:r>
              <a:rPr lang="en-US" sz="2000" dirty="0"/>
              <a:t> = {0,1} – </a:t>
            </a:r>
            <a:r>
              <a:rPr lang="ru-RU" sz="2000" dirty="0"/>
              <a:t>Направление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/>
              <a:t>w</a:t>
            </a:r>
            <a:r>
              <a:rPr lang="en-US" sz="2000" dirty="0"/>
              <a:t>– </a:t>
            </a:r>
            <a:r>
              <a:rPr lang="ru-RU" sz="2000" dirty="0"/>
              <a:t>слово или байт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/>
              <a:t>mod</a:t>
            </a:r>
            <a:r>
              <a:rPr lang="en-US" sz="2000" dirty="0"/>
              <a:t> –</a:t>
            </a:r>
            <a:r>
              <a:rPr lang="ru-RU" sz="2000" dirty="0"/>
              <a:t> режим адресации</a:t>
            </a:r>
            <a:endParaRPr lang="en-US" sz="20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/>
              <a:t>r/m </a:t>
            </a:r>
            <a:r>
              <a:rPr lang="en-US" sz="2000" dirty="0"/>
              <a:t>-</a:t>
            </a:r>
            <a:r>
              <a:rPr lang="ru-RU" sz="2000" dirty="0"/>
              <a:t> - регистр или память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hlinkClick r:id="rId4" action="ppaction://hlinksldjump"/>
              </a:rPr>
              <a:t>Байт адресации </a:t>
            </a:r>
            <a:r>
              <a:rPr lang="ru-RU" sz="2000" dirty="0"/>
              <a:t>(</a:t>
            </a:r>
            <a:r>
              <a:rPr lang="ru-RU" sz="2000" b="1" dirty="0"/>
              <a:t>Постбайт</a:t>
            </a:r>
            <a:r>
              <a:rPr lang="ru-RU" sz="2000" dirty="0"/>
              <a:t> см. ниже)</a:t>
            </a:r>
            <a:r>
              <a:rPr lang="en-US" sz="2000" dirty="0"/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7544" y="3789040"/>
            <a:ext cx="3182006" cy="360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321056" y="3778771"/>
            <a:ext cx="257320" cy="360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d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67544" y="3778771"/>
            <a:ext cx="853512" cy="360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КОП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467544" y="1043444"/>
            <a:ext cx="3240360" cy="729372"/>
            <a:chOff x="467544" y="1043444"/>
            <a:chExt cx="3240360" cy="729372"/>
          </a:xfrm>
        </p:grpSpPr>
        <p:sp>
          <p:nvSpPr>
            <p:cNvPr id="45" name="Прямоугольник 44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КОП</a:t>
              </a:r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данные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038066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7</a:t>
              </a: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467544" y="1763524"/>
            <a:ext cx="3240360" cy="729372"/>
            <a:chOff x="467544" y="1043444"/>
            <a:chExt cx="3240360" cy="729372"/>
          </a:xfrm>
        </p:grpSpPr>
        <p:sp>
          <p:nvSpPr>
            <p:cNvPr id="51" name="Прямоугольник 50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КОП</a:t>
              </a: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Адрес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038066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7</a:t>
              </a: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467544" y="2627620"/>
            <a:ext cx="3240360" cy="729372"/>
            <a:chOff x="467544" y="1043444"/>
            <a:chExt cx="3240360" cy="729372"/>
          </a:xfrm>
        </p:grpSpPr>
        <p:sp>
          <p:nvSpPr>
            <p:cNvPr id="57" name="Прямоугольник 56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КОП</a:t>
              </a:r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данные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67544" y="1052736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314067" y="1052736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5</a:t>
              </a: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1395264" y="2636912"/>
            <a:ext cx="301686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latin typeface="+mn-lt"/>
                <a:cs typeface="+mn-cs"/>
              </a:rPr>
              <a:t>8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1683296" y="2996952"/>
            <a:ext cx="648072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reg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1578376" y="3780867"/>
            <a:ext cx="257320" cy="360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W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419872" y="3429000"/>
            <a:ext cx="30168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0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835696" y="3411535"/>
            <a:ext cx="30168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7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467544" y="3426182"/>
            <a:ext cx="432048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15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2421911" y="3794534"/>
            <a:ext cx="568473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reg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1835696" y="3796006"/>
            <a:ext cx="586215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mod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80" name="Правая круглая скобка 79"/>
          <p:cNvSpPr/>
          <p:nvPr/>
        </p:nvSpPr>
        <p:spPr>
          <a:xfrm rot="5400000">
            <a:off x="2592566" y="3464217"/>
            <a:ext cx="286459" cy="1800200"/>
          </a:xfrm>
          <a:prstGeom prst="rightBracket">
            <a:avLst/>
          </a:prstGeom>
          <a:noFill/>
          <a:ln w="254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832578" y="4507547"/>
            <a:ext cx="2379382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>
                <a:latin typeface="+mn-lt"/>
                <a:cs typeface="+mn-cs"/>
              </a:rPr>
              <a:t>Постбайт</a:t>
            </a:r>
            <a:r>
              <a:rPr lang="en-US" u="sng" dirty="0">
                <a:latin typeface="+mn-lt"/>
                <a:cs typeface="+mn-cs"/>
              </a:rPr>
              <a:t> </a:t>
            </a:r>
            <a:r>
              <a:rPr lang="ru-RU" u="sng" dirty="0">
                <a:latin typeface="+mn-lt"/>
                <a:cs typeface="+mn-cs"/>
              </a:rPr>
              <a:t>ПС</a:t>
            </a:r>
            <a:r>
              <a:rPr lang="ru-RU" dirty="0">
                <a:latin typeface="+mn-lt"/>
                <a:cs typeface="+mn-cs"/>
              </a:rPr>
              <a:t> – байт адресации </a:t>
            </a:r>
          </a:p>
        </p:txBody>
      </p:sp>
      <p:grpSp>
        <p:nvGrpSpPr>
          <p:cNvPr id="83" name="Группа 82"/>
          <p:cNvGrpSpPr/>
          <p:nvPr/>
        </p:nvGrpSpPr>
        <p:grpSpPr>
          <a:xfrm>
            <a:off x="467544" y="4931876"/>
            <a:ext cx="3240360" cy="729372"/>
            <a:chOff x="467544" y="1043444"/>
            <a:chExt cx="3240360" cy="729372"/>
          </a:xfrm>
        </p:grpSpPr>
        <p:sp>
          <p:nvSpPr>
            <p:cNvPr id="84" name="Прямоугольник 83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КОП</a:t>
              </a:r>
            </a:p>
          </p:txBody>
        </p:sp>
        <p:sp>
          <p:nvSpPr>
            <p:cNvPr id="85" name="Прямоугольник 84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порт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2038066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7</a:t>
              </a:r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496721" y="5589240"/>
            <a:ext cx="3182006" cy="656456"/>
            <a:chOff x="467544" y="1043444"/>
            <a:chExt cx="3182006" cy="729372"/>
          </a:xfrm>
        </p:grpSpPr>
        <p:sp>
          <p:nvSpPr>
            <p:cNvPr id="90" name="Прямоугольник 89"/>
            <p:cNvSpPr/>
            <p:nvPr/>
          </p:nvSpPr>
          <p:spPr>
            <a:xfrm>
              <a:off x="467544" y="1412777"/>
              <a:ext cx="3182006" cy="360039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КОП</a:t>
              </a: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</p:grpSp>
      <p:sp>
        <p:nvSpPr>
          <p:cNvPr id="95" name="Прямоугольник 94"/>
          <p:cNvSpPr/>
          <p:nvPr/>
        </p:nvSpPr>
        <p:spPr>
          <a:xfrm>
            <a:off x="1609088" y="5299112"/>
            <a:ext cx="257320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d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1866408" y="5301208"/>
            <a:ext cx="257320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W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877299"/>
      </p:ext>
    </p:extLst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1350" y="44624"/>
            <a:ext cx="6696744" cy="706090"/>
          </a:xfrm>
        </p:spPr>
        <p:txBody>
          <a:bodyPr>
            <a:normAutofit/>
          </a:bodyPr>
          <a:lstStyle/>
          <a:p>
            <a:r>
              <a:rPr lang="ru-RU" sz="3200" dirty="0"/>
              <a:t>Трехбайтовый формат команд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26862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243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8039" y="695593"/>
            <a:ext cx="8805961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ru-RU" sz="2400" u="sng" dirty="0">
                <a:latin typeface="+mn-lt"/>
                <a:cs typeface="+mn-cs"/>
              </a:rPr>
              <a:t>трехбайтового </a:t>
            </a:r>
            <a:r>
              <a:rPr lang="ru-RU" sz="2400" dirty="0">
                <a:latin typeface="+mn-lt"/>
                <a:cs typeface="+mn-cs"/>
              </a:rPr>
              <a:t>формата команд возможны </a:t>
            </a:r>
            <a:r>
              <a:rPr lang="ru-RU" sz="2400" u="sng" dirty="0">
                <a:latin typeface="+mn-lt"/>
                <a:cs typeface="+mn-cs"/>
              </a:rPr>
              <a:t>4 варианта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(</a:t>
            </a:r>
            <a:r>
              <a:rPr lang="ru-RU" sz="2400" dirty="0">
                <a:hlinkClick r:id="rId2" action="ppaction://hlinksldjump"/>
              </a:rPr>
              <a:t>Меню форматов</a:t>
            </a:r>
            <a:r>
              <a:rPr lang="ru-RU" sz="2400" dirty="0"/>
              <a:t>)</a:t>
            </a:r>
            <a:endParaRPr lang="en-US" sz="2400" dirty="0">
              <a:latin typeface="+mn-lt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4008" y="1559648"/>
            <a:ext cx="4320481" cy="409342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sng" dirty="0">
                <a:latin typeface="+mn-lt"/>
                <a:cs typeface="+mn-cs"/>
              </a:rPr>
              <a:t>Где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b="1" dirty="0">
                <a:latin typeface="+mn-lt"/>
                <a:cs typeface="+mn-cs"/>
              </a:rPr>
              <a:t>КОП</a:t>
            </a:r>
            <a:r>
              <a:rPr lang="ru-RU" sz="2000" dirty="0">
                <a:latin typeface="+mn-lt"/>
                <a:cs typeface="+mn-cs"/>
              </a:rPr>
              <a:t> – код операции/команды,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hlinkClick r:id="rId3" action="ppaction://hlinksldjump"/>
              </a:rPr>
              <a:t>reg</a:t>
            </a:r>
            <a:r>
              <a:rPr lang="en-US" sz="2000" dirty="0">
                <a:latin typeface="+mn-lt"/>
                <a:cs typeface="+mn-cs"/>
              </a:rPr>
              <a:t>(3 </a:t>
            </a:r>
            <a:r>
              <a:rPr lang="ru-RU" sz="2000" dirty="0">
                <a:latin typeface="+mn-lt"/>
                <a:cs typeface="+mn-cs"/>
              </a:rPr>
              <a:t>- бита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 один из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регистров </a:t>
            </a:r>
            <a:r>
              <a:rPr lang="ru-RU" sz="2000" u="sng" dirty="0">
                <a:latin typeface="+mn-lt"/>
                <a:cs typeface="+mn-cs"/>
              </a:rPr>
              <a:t>данных</a:t>
            </a:r>
            <a:r>
              <a:rPr lang="ru-RU" sz="2000" dirty="0">
                <a:latin typeface="+mn-lt"/>
                <a:cs typeface="+mn-cs"/>
              </a:rPr>
              <a:t> ( 8 регистров 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AX÷ DI</a:t>
            </a:r>
            <a:r>
              <a:rPr lang="ru-RU" sz="2000" dirty="0">
                <a:latin typeface="+mn-lt"/>
                <a:cs typeface="+mn-cs"/>
              </a:rPr>
              <a:t>), </a:t>
            </a:r>
            <a:r>
              <a:rPr lang="en-US" sz="2000" b="1" dirty="0" err="1">
                <a:hlinkClick r:id="rId4" action="ppaction://hlinksldjump"/>
              </a:rPr>
              <a:t>Sreg</a:t>
            </a:r>
            <a:r>
              <a:rPr lang="ru-RU" sz="2000" b="1" dirty="0">
                <a:hlinkClick r:id="rId4" action="ppaction://hlinksldjump"/>
              </a:rPr>
              <a:t> </a:t>
            </a:r>
            <a:endParaRPr lang="en-US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+mn-lt"/>
                <a:cs typeface="+mn-cs"/>
              </a:rPr>
              <a:t>ПБ – 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Постбайт </a:t>
            </a:r>
            <a:r>
              <a:rPr lang="ru-RU" sz="2000" dirty="0">
                <a:latin typeface="+mn-lt"/>
                <a:cs typeface="+mn-cs"/>
              </a:rPr>
              <a:t>адресации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atin typeface="+mn-lt"/>
                <a:cs typeface="+mn-cs"/>
              </a:rPr>
              <a:t>W</a:t>
            </a:r>
            <a:r>
              <a:rPr lang="en-US" sz="2000" dirty="0">
                <a:latin typeface="+mn-lt"/>
                <a:cs typeface="+mn-cs"/>
              </a:rPr>
              <a:t> – {</a:t>
            </a:r>
            <a:r>
              <a:rPr lang="ru-RU" sz="2000" u="sng" dirty="0">
                <a:latin typeface="+mn-lt"/>
                <a:cs typeface="+mn-cs"/>
              </a:rPr>
              <a:t>слово</a:t>
            </a:r>
            <a:r>
              <a:rPr lang="ru-RU" sz="2000" dirty="0">
                <a:latin typeface="+mn-lt"/>
                <a:cs typeface="+mn-cs"/>
              </a:rPr>
              <a:t> – </a:t>
            </a:r>
            <a:r>
              <a:rPr lang="en-US" sz="2000" dirty="0">
                <a:latin typeface="+mn-lt"/>
                <a:cs typeface="+mn-cs"/>
              </a:rPr>
              <a:t>“</a:t>
            </a:r>
            <a:r>
              <a:rPr lang="ru-RU" sz="2000" dirty="0">
                <a:latin typeface="+mn-lt"/>
                <a:cs typeface="+mn-cs"/>
              </a:rPr>
              <a:t>1</a:t>
            </a:r>
            <a:r>
              <a:rPr lang="en-US" sz="2000" dirty="0">
                <a:latin typeface="+mn-lt"/>
                <a:cs typeface="+mn-cs"/>
              </a:rPr>
              <a:t>”</a:t>
            </a:r>
            <a:r>
              <a:rPr lang="ru-RU" sz="2000" dirty="0">
                <a:latin typeface="+mn-lt"/>
                <a:cs typeface="+mn-cs"/>
              </a:rPr>
              <a:t> или </a:t>
            </a:r>
            <a:r>
              <a:rPr lang="ru-RU" sz="2000" u="sng" dirty="0">
                <a:latin typeface="+mn-lt"/>
                <a:cs typeface="+mn-cs"/>
              </a:rPr>
              <a:t>байт</a:t>
            </a:r>
            <a:r>
              <a:rPr lang="en-US" sz="2000" dirty="0">
                <a:latin typeface="+mn-lt"/>
                <a:cs typeface="+mn-cs"/>
              </a:rPr>
              <a:t> – “0”}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atin typeface="+mn-lt"/>
                <a:cs typeface="+mn-cs"/>
              </a:rPr>
              <a:t>X</a:t>
            </a:r>
            <a:r>
              <a:rPr lang="en-US" sz="2000" dirty="0">
                <a:latin typeface="+mn-lt"/>
                <a:cs typeface="+mn-cs"/>
              </a:rPr>
              <a:t> - {0,1} – </a:t>
            </a:r>
            <a:r>
              <a:rPr lang="ru-RU" sz="2000" dirty="0">
                <a:latin typeface="+mn-lt"/>
                <a:cs typeface="+mn-cs"/>
              </a:rPr>
              <a:t>задает </a:t>
            </a:r>
            <a:r>
              <a:rPr lang="ru-RU" sz="2000" u="sng" dirty="0">
                <a:latin typeface="+mn-lt"/>
                <a:cs typeface="+mn-cs"/>
              </a:rPr>
              <a:t>специфику</a:t>
            </a:r>
            <a:r>
              <a:rPr lang="ru-RU" sz="2000" dirty="0">
                <a:latin typeface="+mn-lt"/>
                <a:cs typeface="+mn-cs"/>
              </a:rPr>
              <a:t> команд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&lt;</a:t>
            </a:r>
            <a:r>
              <a:rPr lang="ru-RU" sz="2000" dirty="0">
                <a:latin typeface="+mn-lt"/>
                <a:cs typeface="+mn-cs"/>
              </a:rPr>
              <a:t>Данные</a:t>
            </a: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ru-RU" sz="2000" dirty="0">
                <a:latin typeface="+mn-lt"/>
                <a:cs typeface="+mn-cs"/>
              </a:rPr>
              <a:t> - непосредственный операнд в команде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&lt;</a:t>
            </a:r>
            <a:r>
              <a:rPr lang="ru-RU" sz="2000" dirty="0"/>
              <a:t>Адрес</a:t>
            </a:r>
            <a:r>
              <a:rPr lang="en-US" sz="2000" dirty="0"/>
              <a:t>&gt;</a:t>
            </a:r>
            <a:r>
              <a:rPr lang="ru-RU" sz="2000" dirty="0"/>
              <a:t> - непосредственный операнд в команде  смещение в команде</a:t>
            </a:r>
            <a:endParaRPr lang="en-US" sz="2000" dirty="0">
              <a:latin typeface="+mn-lt"/>
              <a:cs typeface="+mn-cs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539552" y="3563724"/>
            <a:ext cx="3888432" cy="729372"/>
            <a:chOff x="467544" y="1043444"/>
            <a:chExt cx="3240360" cy="729372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   КОП</a:t>
              </a: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Данные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23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038066" y="1043444"/>
              <a:ext cx="251405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dirty="0">
                  <a:latin typeface="+mn-lt"/>
                  <a:cs typeface="+mn-cs"/>
                </a:rPr>
                <a:t>7</a:t>
              </a:r>
              <a:endParaRPr lang="ru-RU" dirty="0">
                <a:latin typeface="+mn-lt"/>
                <a:cs typeface="+mn-cs"/>
              </a:endParaRP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551062" y="2492225"/>
            <a:ext cx="3876922" cy="729372"/>
            <a:chOff x="467544" y="1043444"/>
            <a:chExt cx="3240360" cy="729372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КОП</a:t>
              </a:r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Адрес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23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038066" y="1043444"/>
              <a:ext cx="34995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</p:grpSp>
      <p:sp>
        <p:nvSpPr>
          <p:cNvPr id="57" name="Прямоугольник 56"/>
          <p:cNvSpPr/>
          <p:nvPr/>
        </p:nvSpPr>
        <p:spPr>
          <a:xfrm>
            <a:off x="1862089" y="2861557"/>
            <a:ext cx="648072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reg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1403648" y="3933056"/>
            <a:ext cx="1085875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ПБ</a:t>
            </a:r>
          </a:p>
        </p:txBody>
      </p:sp>
      <p:grpSp>
        <p:nvGrpSpPr>
          <p:cNvPr id="59" name="Группа 58"/>
          <p:cNvGrpSpPr/>
          <p:nvPr/>
        </p:nvGrpSpPr>
        <p:grpSpPr>
          <a:xfrm>
            <a:off x="539552" y="1340768"/>
            <a:ext cx="3816424" cy="729372"/>
            <a:chOff x="467544" y="1043444"/>
            <a:chExt cx="3240360" cy="729372"/>
          </a:xfrm>
        </p:grpSpPr>
        <p:sp>
          <p:nvSpPr>
            <p:cNvPr id="60" name="Прямоугольник 59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   КОП</a:t>
              </a:r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Данные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23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038066" y="1043444"/>
              <a:ext cx="418704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</p:grpSp>
      <p:sp>
        <p:nvSpPr>
          <p:cNvPr id="65" name="Прямоугольник 64"/>
          <p:cNvSpPr/>
          <p:nvPr/>
        </p:nvSpPr>
        <p:spPr>
          <a:xfrm>
            <a:off x="1556048" y="1710100"/>
            <a:ext cx="1085875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reg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403648" y="3563724"/>
            <a:ext cx="418704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15</a:t>
            </a:r>
          </a:p>
        </p:txBody>
      </p:sp>
      <p:grpSp>
        <p:nvGrpSpPr>
          <p:cNvPr id="68" name="Группа 67"/>
          <p:cNvGrpSpPr/>
          <p:nvPr/>
        </p:nvGrpSpPr>
        <p:grpSpPr>
          <a:xfrm>
            <a:off x="539552" y="4571836"/>
            <a:ext cx="3888432" cy="729372"/>
            <a:chOff x="467544" y="1043444"/>
            <a:chExt cx="3240360" cy="729372"/>
          </a:xfrm>
        </p:grpSpPr>
        <p:sp>
          <p:nvSpPr>
            <p:cNvPr id="69" name="Прямоугольник 68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   КОП</a:t>
              </a:r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Данные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23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038066" y="1043444"/>
              <a:ext cx="418704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</p:grpSp>
      <p:sp>
        <p:nvSpPr>
          <p:cNvPr id="74" name="Прямоугольник 73"/>
          <p:cNvSpPr/>
          <p:nvPr/>
        </p:nvSpPr>
        <p:spPr>
          <a:xfrm>
            <a:off x="2226448" y="4941168"/>
            <a:ext cx="257320" cy="360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W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1970325" y="4957142"/>
            <a:ext cx="257320" cy="360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Х</a:t>
            </a:r>
          </a:p>
        </p:txBody>
      </p:sp>
    </p:spTree>
    <p:extLst>
      <p:ext uri="{BB962C8B-B14F-4D97-AF65-F5344CB8AC3E}">
        <p14:creationId xmlns:p14="http://schemas.microsoft.com/office/powerpoint/2010/main" val="3562843082"/>
      </p:ext>
    </p:extLst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1350" y="44624"/>
            <a:ext cx="6696744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Четырехбайтовый формат команд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37146" y="358880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244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3653" y="724005"/>
            <a:ext cx="8712843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ru-RU" sz="2400" u="sng" dirty="0">
                <a:latin typeface="+mn-lt"/>
                <a:cs typeface="+mn-cs"/>
              </a:rPr>
              <a:t>однобайтового</a:t>
            </a:r>
            <a:r>
              <a:rPr lang="ru-RU" sz="2400" dirty="0">
                <a:latin typeface="+mn-lt"/>
                <a:cs typeface="+mn-cs"/>
              </a:rPr>
              <a:t> формата команд возможны </a:t>
            </a:r>
            <a:r>
              <a:rPr lang="ru-RU" sz="2400" u="sng" dirty="0">
                <a:latin typeface="+mn-lt"/>
                <a:cs typeface="+mn-cs"/>
              </a:rPr>
              <a:t>4 варианта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(</a:t>
            </a:r>
            <a:r>
              <a:rPr lang="ru-RU" sz="2400" dirty="0">
                <a:hlinkClick r:id="rId2" action="ppaction://hlinksldjump"/>
              </a:rPr>
              <a:t>Меню форматов</a:t>
            </a:r>
            <a:r>
              <a:rPr lang="ru-RU" sz="2400" dirty="0"/>
              <a:t>)</a:t>
            </a:r>
            <a:endParaRPr lang="en-US" sz="2400" dirty="0">
              <a:latin typeface="+mn-lt"/>
              <a:cs typeface="+mn-cs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539552" y="4571836"/>
            <a:ext cx="4320480" cy="729372"/>
            <a:chOff x="467544" y="1043444"/>
            <a:chExt cx="3240360" cy="729372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   КОП</a:t>
              </a: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2528596" y="1412776"/>
              <a:ext cx="1179308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Данные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31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528596" y="1043444"/>
              <a:ext cx="348920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551062" y="2348880"/>
            <a:ext cx="3876922" cy="729372"/>
            <a:chOff x="467544" y="1043444"/>
            <a:chExt cx="3240360" cy="729372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КОП</a:t>
              </a:r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Адрес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31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2038066" y="1043444"/>
              <a:ext cx="34995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</p:grpSp>
      <p:sp>
        <p:nvSpPr>
          <p:cNvPr id="57" name="Прямоугольник 56"/>
          <p:cNvSpPr/>
          <p:nvPr/>
        </p:nvSpPr>
        <p:spPr>
          <a:xfrm>
            <a:off x="1566150" y="2718212"/>
            <a:ext cx="944011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ПБ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1946585" y="4941168"/>
            <a:ext cx="1341035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&lt;</a:t>
            </a:r>
            <a:r>
              <a:rPr lang="ru-RU" dirty="0">
                <a:solidFill>
                  <a:schemeClr val="tx1"/>
                </a:solidFill>
              </a:rPr>
              <a:t>Адрес</a:t>
            </a:r>
            <a:r>
              <a:rPr lang="en-US" dirty="0">
                <a:solidFill>
                  <a:schemeClr val="tx1"/>
                </a:solidFill>
              </a:rPr>
              <a:t>&gt;</a:t>
            </a:r>
            <a:endParaRPr lang="ru-RU" dirty="0">
              <a:solidFill>
                <a:schemeClr val="tx1"/>
              </a:solidFill>
            </a:endParaRPr>
          </a:p>
        </p:txBody>
      </p:sp>
      <p:grpSp>
        <p:nvGrpSpPr>
          <p:cNvPr id="59" name="Группа 58"/>
          <p:cNvGrpSpPr/>
          <p:nvPr/>
        </p:nvGrpSpPr>
        <p:grpSpPr>
          <a:xfrm>
            <a:off x="539552" y="1484784"/>
            <a:ext cx="3816424" cy="729372"/>
            <a:chOff x="467544" y="1043444"/>
            <a:chExt cx="3240360" cy="729372"/>
          </a:xfrm>
        </p:grpSpPr>
        <p:sp>
          <p:nvSpPr>
            <p:cNvPr id="60" name="Прямоугольник 59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   КОП</a:t>
              </a:r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Данные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31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038066" y="1043444"/>
              <a:ext cx="355503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</p:grpSp>
      <p:sp>
        <p:nvSpPr>
          <p:cNvPr id="65" name="Прямоугольник 64"/>
          <p:cNvSpPr/>
          <p:nvPr/>
        </p:nvSpPr>
        <p:spPr>
          <a:xfrm>
            <a:off x="1822352" y="1854116"/>
            <a:ext cx="819571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ПБ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1984999" y="4581197"/>
            <a:ext cx="418704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23</a:t>
            </a:r>
          </a:p>
        </p:txBody>
      </p:sp>
      <p:grpSp>
        <p:nvGrpSpPr>
          <p:cNvPr id="67" name="Группа 66"/>
          <p:cNvGrpSpPr/>
          <p:nvPr/>
        </p:nvGrpSpPr>
        <p:grpSpPr>
          <a:xfrm>
            <a:off x="539552" y="3284984"/>
            <a:ext cx="3888432" cy="729372"/>
            <a:chOff x="467544" y="1043444"/>
            <a:chExt cx="3240360" cy="729372"/>
          </a:xfrm>
        </p:grpSpPr>
        <p:sp>
          <p:nvSpPr>
            <p:cNvPr id="68" name="Прямоугольник 67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   КОП</a:t>
              </a:r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Данные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3347864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31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2038066" y="1043444"/>
              <a:ext cx="348920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</p:grpSp>
      <p:sp>
        <p:nvSpPr>
          <p:cNvPr id="73" name="Прямоугольник 72"/>
          <p:cNvSpPr/>
          <p:nvPr/>
        </p:nvSpPr>
        <p:spPr>
          <a:xfrm>
            <a:off x="1403648" y="3654316"/>
            <a:ext cx="1085875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ПБ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1403648" y="3284984"/>
            <a:ext cx="418704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32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1691680" y="4956956"/>
            <a:ext cx="257320" cy="360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W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1437490" y="4941168"/>
            <a:ext cx="257320" cy="360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Х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5148064" y="1552550"/>
            <a:ext cx="4032449" cy="440120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sng" dirty="0">
                <a:latin typeface="+mn-lt"/>
                <a:cs typeface="+mn-cs"/>
              </a:rPr>
              <a:t>Где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b="1" dirty="0">
                <a:latin typeface="+mn-lt"/>
                <a:cs typeface="+mn-cs"/>
              </a:rPr>
              <a:t>КОП</a:t>
            </a:r>
            <a:r>
              <a:rPr lang="ru-RU" sz="2000" dirty="0">
                <a:latin typeface="+mn-lt"/>
                <a:cs typeface="+mn-cs"/>
              </a:rPr>
              <a:t> – код операции/команды,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hlinkClick r:id="rId3" action="ppaction://hlinksldjump"/>
              </a:rPr>
              <a:t>reg</a:t>
            </a:r>
            <a:r>
              <a:rPr lang="en-US" sz="2000" dirty="0">
                <a:latin typeface="+mn-lt"/>
                <a:cs typeface="+mn-cs"/>
              </a:rPr>
              <a:t>(3 </a:t>
            </a:r>
            <a:r>
              <a:rPr lang="ru-RU" sz="2000" dirty="0">
                <a:latin typeface="+mn-lt"/>
                <a:cs typeface="+mn-cs"/>
              </a:rPr>
              <a:t>- бита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 один из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регистров </a:t>
            </a:r>
            <a:r>
              <a:rPr lang="ru-RU" sz="2000" u="sng" dirty="0">
                <a:latin typeface="+mn-lt"/>
                <a:cs typeface="+mn-cs"/>
              </a:rPr>
              <a:t>данных</a:t>
            </a:r>
            <a:r>
              <a:rPr lang="ru-RU" sz="2000" dirty="0">
                <a:latin typeface="+mn-lt"/>
                <a:cs typeface="+mn-cs"/>
              </a:rPr>
              <a:t> ( 8 регистров 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AX÷ DI</a:t>
            </a:r>
            <a:r>
              <a:rPr lang="ru-RU" sz="2000" dirty="0">
                <a:latin typeface="+mn-lt"/>
                <a:cs typeface="+mn-cs"/>
              </a:rPr>
              <a:t>) , </a:t>
            </a:r>
            <a:r>
              <a:rPr lang="en-US" sz="2000" b="1" dirty="0" err="1">
                <a:hlinkClick r:id="rId4" action="ppaction://hlinksldjump"/>
              </a:rPr>
              <a:t>Sreg</a:t>
            </a:r>
            <a:r>
              <a:rPr lang="ru-RU" sz="2000" b="1" dirty="0">
                <a:hlinkClick r:id="rId4" action="ppaction://hlinksldjump"/>
              </a:rPr>
              <a:t> </a:t>
            </a:r>
            <a:endParaRPr lang="en-US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+mn-lt"/>
                <a:cs typeface="+mn-cs"/>
              </a:rPr>
              <a:t>ПБ – 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Постбайт </a:t>
            </a:r>
            <a:r>
              <a:rPr lang="ru-RU" sz="2000" dirty="0">
                <a:latin typeface="+mn-lt"/>
                <a:cs typeface="+mn-cs"/>
              </a:rPr>
              <a:t>адресации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atin typeface="+mn-lt"/>
                <a:cs typeface="+mn-cs"/>
              </a:rPr>
              <a:t>W</a:t>
            </a:r>
            <a:r>
              <a:rPr lang="en-US" sz="2000" dirty="0">
                <a:latin typeface="+mn-lt"/>
                <a:cs typeface="+mn-cs"/>
              </a:rPr>
              <a:t> – {</a:t>
            </a:r>
            <a:r>
              <a:rPr lang="ru-RU" sz="2000" u="sng" dirty="0">
                <a:latin typeface="+mn-lt"/>
                <a:cs typeface="+mn-cs"/>
              </a:rPr>
              <a:t>слово</a:t>
            </a:r>
            <a:r>
              <a:rPr lang="ru-RU" sz="2000" dirty="0">
                <a:latin typeface="+mn-lt"/>
                <a:cs typeface="+mn-cs"/>
              </a:rPr>
              <a:t> – </a:t>
            </a:r>
            <a:r>
              <a:rPr lang="en-US" sz="2000" dirty="0">
                <a:latin typeface="+mn-lt"/>
                <a:cs typeface="+mn-cs"/>
              </a:rPr>
              <a:t>“</a:t>
            </a:r>
            <a:r>
              <a:rPr lang="ru-RU" sz="2000" dirty="0">
                <a:latin typeface="+mn-lt"/>
                <a:cs typeface="+mn-cs"/>
              </a:rPr>
              <a:t>1</a:t>
            </a:r>
            <a:r>
              <a:rPr lang="en-US" sz="2000" dirty="0">
                <a:latin typeface="+mn-lt"/>
                <a:cs typeface="+mn-cs"/>
              </a:rPr>
              <a:t>”</a:t>
            </a:r>
            <a:r>
              <a:rPr lang="ru-RU" sz="2000" dirty="0">
                <a:latin typeface="+mn-lt"/>
                <a:cs typeface="+mn-cs"/>
              </a:rPr>
              <a:t> или </a:t>
            </a:r>
            <a:r>
              <a:rPr lang="ru-RU" sz="2000" u="sng" dirty="0">
                <a:latin typeface="+mn-lt"/>
                <a:cs typeface="+mn-cs"/>
              </a:rPr>
              <a:t>байт</a:t>
            </a:r>
            <a:r>
              <a:rPr lang="en-US" sz="2000" dirty="0">
                <a:latin typeface="+mn-lt"/>
                <a:cs typeface="+mn-cs"/>
              </a:rPr>
              <a:t> – “0”}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latin typeface="+mn-lt"/>
                <a:cs typeface="+mn-cs"/>
              </a:rPr>
              <a:t>X</a:t>
            </a:r>
            <a:r>
              <a:rPr lang="en-US" sz="2000" dirty="0">
                <a:latin typeface="+mn-lt"/>
                <a:cs typeface="+mn-cs"/>
              </a:rPr>
              <a:t> - {0,1} – </a:t>
            </a:r>
            <a:r>
              <a:rPr lang="ru-RU" sz="2000" dirty="0">
                <a:latin typeface="+mn-lt"/>
                <a:cs typeface="+mn-cs"/>
              </a:rPr>
              <a:t>задает </a:t>
            </a:r>
            <a:r>
              <a:rPr lang="ru-RU" sz="2000" u="sng" dirty="0">
                <a:latin typeface="+mn-lt"/>
                <a:cs typeface="+mn-cs"/>
              </a:rPr>
              <a:t>специфику</a:t>
            </a:r>
            <a:r>
              <a:rPr lang="ru-RU" sz="2000" dirty="0">
                <a:latin typeface="+mn-lt"/>
                <a:cs typeface="+mn-cs"/>
              </a:rPr>
              <a:t> команд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&lt;</a:t>
            </a:r>
            <a:r>
              <a:rPr lang="ru-RU" sz="2000" dirty="0">
                <a:latin typeface="+mn-lt"/>
                <a:cs typeface="+mn-cs"/>
              </a:rPr>
              <a:t>Данные</a:t>
            </a: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ru-RU" sz="2000" dirty="0">
                <a:latin typeface="+mn-lt"/>
                <a:cs typeface="+mn-cs"/>
              </a:rPr>
              <a:t> - непосредственный операнд в команде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&lt;</a:t>
            </a:r>
            <a:r>
              <a:rPr lang="ru-RU" sz="2000" dirty="0"/>
              <a:t>Адрес</a:t>
            </a:r>
            <a:r>
              <a:rPr lang="en-US" sz="2000" dirty="0"/>
              <a:t>&gt;</a:t>
            </a:r>
            <a:r>
              <a:rPr lang="ru-RU" sz="2000" dirty="0"/>
              <a:t> - непосредственный операнд в команде  смещение в команде</a:t>
            </a:r>
            <a:endParaRPr lang="en-US" sz="20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5812666"/>
      </p:ext>
    </p:extLst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1350" y="0"/>
            <a:ext cx="6696744" cy="706090"/>
          </a:xfrm>
        </p:spPr>
        <p:txBody>
          <a:bodyPr>
            <a:normAutofit/>
          </a:bodyPr>
          <a:lstStyle/>
          <a:p>
            <a:r>
              <a:rPr lang="ru-RU" sz="3200" dirty="0"/>
              <a:t>Пятибайтовый формат команд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4" y="294633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245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8039" y="695593"/>
            <a:ext cx="8805961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ru-RU" sz="2400" u="sng" dirty="0">
                <a:latin typeface="+mn-lt"/>
                <a:cs typeface="+mn-cs"/>
              </a:rPr>
              <a:t>однобайтового</a:t>
            </a:r>
            <a:r>
              <a:rPr lang="ru-RU" sz="2400" dirty="0">
                <a:latin typeface="+mn-lt"/>
                <a:cs typeface="+mn-cs"/>
              </a:rPr>
              <a:t> формата команд возможны </a:t>
            </a:r>
            <a:r>
              <a:rPr lang="ru-RU" sz="2400" u="sng" dirty="0">
                <a:latin typeface="+mn-lt"/>
                <a:cs typeface="+mn-cs"/>
              </a:rPr>
              <a:t>3 варианта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(</a:t>
            </a:r>
            <a:r>
              <a:rPr lang="ru-RU" sz="2400" dirty="0">
                <a:hlinkClick r:id="rId2" action="ppaction://hlinksldjump"/>
              </a:rPr>
              <a:t>Меню форматов</a:t>
            </a:r>
            <a:r>
              <a:rPr lang="ru-RU" sz="2400" dirty="0"/>
              <a:t>)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+mn-lt"/>
              <a:cs typeface="+mn-cs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107504" y="1268760"/>
            <a:ext cx="5842917" cy="732730"/>
            <a:chOff x="467544" y="1040086"/>
            <a:chExt cx="3246065" cy="732730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467544" y="1412776"/>
              <a:ext cx="81009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   КОП</a:t>
              </a: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2467766" y="1412776"/>
              <a:ext cx="1240138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Адрес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411923" y="1040086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39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467766" y="1041187"/>
              <a:ext cx="418704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</p:grpSp>
      <p:sp>
        <p:nvSpPr>
          <p:cNvPr id="52" name="Прямоугольник 51"/>
          <p:cNvSpPr/>
          <p:nvPr/>
        </p:nvSpPr>
        <p:spPr>
          <a:xfrm>
            <a:off x="1565666" y="1641450"/>
            <a:ext cx="2142238" cy="360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&lt;</a:t>
            </a:r>
            <a:r>
              <a:rPr lang="ru-RU" dirty="0">
                <a:solidFill>
                  <a:schemeClr val="tx1"/>
                </a:solidFill>
              </a:rPr>
              <a:t>Данные</a:t>
            </a:r>
            <a:r>
              <a:rPr lang="en-US" dirty="0">
                <a:solidFill>
                  <a:schemeClr val="tx1"/>
                </a:solidFill>
              </a:rPr>
              <a:t>&gt;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565666" y="1273274"/>
            <a:ext cx="418704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31</a:t>
            </a:r>
          </a:p>
        </p:txBody>
      </p:sp>
      <p:grpSp>
        <p:nvGrpSpPr>
          <p:cNvPr id="54" name="Группа 53"/>
          <p:cNvGrpSpPr/>
          <p:nvPr/>
        </p:nvGrpSpPr>
        <p:grpSpPr>
          <a:xfrm>
            <a:off x="107504" y="2195572"/>
            <a:ext cx="5842917" cy="732730"/>
            <a:chOff x="467544" y="1040086"/>
            <a:chExt cx="3246065" cy="732730"/>
          </a:xfrm>
        </p:grpSpPr>
        <p:sp>
          <p:nvSpPr>
            <p:cNvPr id="55" name="Прямоугольник 54"/>
            <p:cNvSpPr/>
            <p:nvPr/>
          </p:nvSpPr>
          <p:spPr>
            <a:xfrm>
              <a:off x="467544" y="1412776"/>
              <a:ext cx="81009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   КОП</a:t>
              </a:r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2467766" y="1412776"/>
              <a:ext cx="1240138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Сегмент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411923" y="1040086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39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467766" y="1041187"/>
              <a:ext cx="418704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</p:grpSp>
      <p:sp>
        <p:nvSpPr>
          <p:cNvPr id="60" name="Прямоугольник 59"/>
          <p:cNvSpPr/>
          <p:nvPr/>
        </p:nvSpPr>
        <p:spPr>
          <a:xfrm>
            <a:off x="1565666" y="2568262"/>
            <a:ext cx="2142238" cy="360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&lt;</a:t>
            </a:r>
            <a:r>
              <a:rPr lang="ru-RU" dirty="0">
                <a:solidFill>
                  <a:schemeClr val="tx1"/>
                </a:solidFill>
              </a:rPr>
              <a:t>Адрес</a:t>
            </a:r>
            <a:r>
              <a:rPr lang="en-US" dirty="0">
                <a:solidFill>
                  <a:schemeClr val="tx1"/>
                </a:solidFill>
              </a:rPr>
              <a:t>&gt;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636785" y="3344342"/>
            <a:ext cx="418704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23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5950421" y="1496973"/>
            <a:ext cx="3193580" cy="452431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>
                <a:latin typeface="+mn-lt"/>
                <a:cs typeface="+mn-cs"/>
              </a:rPr>
              <a:t>Где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b="1" dirty="0">
                <a:latin typeface="+mn-lt"/>
                <a:cs typeface="+mn-cs"/>
              </a:rPr>
              <a:t>КОП</a:t>
            </a:r>
            <a:r>
              <a:rPr lang="ru-RU" dirty="0">
                <a:latin typeface="+mn-lt"/>
                <a:cs typeface="+mn-cs"/>
              </a:rPr>
              <a:t> – код, </a:t>
            </a:r>
            <a:r>
              <a:rPr lang="en-US" b="1" dirty="0">
                <a:hlinkClick r:id="rId3" action="ppaction://hlinksldjump"/>
              </a:rPr>
              <a:t>reg</a:t>
            </a:r>
            <a:r>
              <a:rPr lang="ru-RU" b="1" dirty="0"/>
              <a:t> , </a:t>
            </a:r>
            <a:r>
              <a:rPr lang="en-US" b="1" dirty="0" err="1">
                <a:hlinkClick r:id="rId4" action="ppaction://hlinksldjump"/>
              </a:rPr>
              <a:t>Sreg</a:t>
            </a:r>
            <a:r>
              <a:rPr lang="ru-RU" dirty="0">
                <a:latin typeface="+mn-lt"/>
                <a:cs typeface="+mn-cs"/>
              </a:rPr>
              <a:t> операции/команды,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+mn-lt"/>
                <a:cs typeface="+mn-cs"/>
              </a:rPr>
              <a:t>ПБ – </a:t>
            </a:r>
            <a:r>
              <a:rPr lang="ru-RU" dirty="0">
                <a:latin typeface="+mn-lt"/>
                <a:cs typeface="+mn-cs"/>
                <a:hlinkClick r:id="rId4" action="ppaction://hlinksldjump"/>
              </a:rPr>
              <a:t>Постбайт </a:t>
            </a:r>
            <a:r>
              <a:rPr lang="ru-RU" dirty="0">
                <a:latin typeface="+mn-lt"/>
                <a:cs typeface="+mn-cs"/>
              </a:rPr>
              <a:t>адресации</a:t>
            </a: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latin typeface="+mn-lt"/>
                <a:cs typeface="+mn-cs"/>
              </a:rPr>
              <a:t>ПБ – </a:t>
            </a:r>
            <a:r>
              <a:rPr lang="ru-RU" dirty="0">
                <a:latin typeface="+mn-lt"/>
                <a:cs typeface="+mn-cs"/>
              </a:rPr>
              <a:t>байт адресации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+mn-lt"/>
                <a:cs typeface="+mn-cs"/>
              </a:rPr>
              <a:t>Данные</a:t>
            </a:r>
            <a:r>
              <a:rPr lang="en-US" dirty="0">
                <a:latin typeface="+mn-lt"/>
                <a:cs typeface="+mn-cs"/>
              </a:rPr>
              <a:t>&gt;</a:t>
            </a:r>
            <a:r>
              <a:rPr lang="ru-RU" dirty="0">
                <a:latin typeface="+mn-lt"/>
                <a:cs typeface="+mn-cs"/>
              </a:rPr>
              <a:t> - непосредственный операнд в команде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/>
              <a:t>&lt;</a:t>
            </a:r>
            <a:r>
              <a:rPr lang="ru-RU" dirty="0"/>
              <a:t>Адрес</a:t>
            </a:r>
            <a:r>
              <a:rPr lang="en-US" dirty="0"/>
              <a:t>&gt;</a:t>
            </a:r>
            <a:r>
              <a:rPr lang="ru-RU" dirty="0"/>
              <a:t> - непосредственный операнд в команде  смещения в команде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/>
              <a:t>&lt;</a:t>
            </a:r>
            <a:r>
              <a:rPr lang="ru-RU" dirty="0"/>
              <a:t>Сегмент</a:t>
            </a:r>
            <a:r>
              <a:rPr lang="en-US" dirty="0"/>
              <a:t>&gt;</a:t>
            </a:r>
            <a:r>
              <a:rPr lang="ru-RU" dirty="0"/>
              <a:t> - непосредственное значение сегментного регистра</a:t>
            </a:r>
            <a:endParaRPr lang="en-US" dirty="0">
              <a:latin typeface="+mn-lt"/>
              <a:cs typeface="+mn-cs"/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07504" y="3344342"/>
            <a:ext cx="5842917" cy="732730"/>
            <a:chOff x="467544" y="1040086"/>
            <a:chExt cx="3246065" cy="732730"/>
          </a:xfrm>
        </p:grpSpPr>
        <p:sp>
          <p:nvSpPr>
            <p:cNvPr id="64" name="Прямоугольник 63"/>
            <p:cNvSpPr/>
            <p:nvPr/>
          </p:nvSpPr>
          <p:spPr>
            <a:xfrm>
              <a:off x="467544" y="1412776"/>
              <a:ext cx="81009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dirty="0">
                  <a:solidFill>
                    <a:schemeClr val="tx1"/>
                  </a:solidFill>
                </a:rPr>
                <a:t>   КОП</a:t>
              </a:r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2587780" y="1412776"/>
              <a:ext cx="1120124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Данные 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411923" y="1040086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67544" y="1043444"/>
              <a:ext cx="432048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39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547775" y="1041187"/>
              <a:ext cx="418704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</a:t>
              </a:r>
            </a:p>
          </p:txBody>
        </p:sp>
      </p:grpSp>
      <p:sp>
        <p:nvSpPr>
          <p:cNvPr id="69" name="Прямоугольник 68"/>
          <p:cNvSpPr/>
          <p:nvPr/>
        </p:nvSpPr>
        <p:spPr>
          <a:xfrm>
            <a:off x="2411760" y="3717032"/>
            <a:ext cx="1512168" cy="36004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&lt;</a:t>
            </a:r>
            <a:r>
              <a:rPr lang="ru-RU" dirty="0">
                <a:solidFill>
                  <a:schemeClr val="tx1"/>
                </a:solidFill>
              </a:rPr>
              <a:t>Адрес</a:t>
            </a:r>
            <a:r>
              <a:rPr lang="en-US" dirty="0">
                <a:solidFill>
                  <a:schemeClr val="tx1"/>
                </a:solidFill>
              </a:rPr>
              <a:t>&gt;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1547665" y="3717032"/>
            <a:ext cx="1089120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ПБ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565666" y="3354775"/>
            <a:ext cx="418704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31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619672" y="2195572"/>
            <a:ext cx="418704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792136603"/>
      </p:ext>
    </p:extLst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1350" y="-99392"/>
            <a:ext cx="6696744" cy="706090"/>
          </a:xfrm>
        </p:spPr>
        <p:txBody>
          <a:bodyPr>
            <a:normAutofit/>
          </a:bodyPr>
          <a:lstStyle/>
          <a:p>
            <a:r>
              <a:rPr lang="ru-RU" sz="3200" dirty="0"/>
              <a:t>Шестибайтовый формат команд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18250" y="26368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246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3422" y="446247"/>
            <a:ext cx="880596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Шестибайтовый формат команды может иметь следующий вид: </a:t>
            </a:r>
          </a:p>
        </p:txBody>
      </p:sp>
      <p:grpSp>
        <p:nvGrpSpPr>
          <p:cNvPr id="57" name="Группа 56"/>
          <p:cNvGrpSpPr/>
          <p:nvPr/>
        </p:nvGrpSpPr>
        <p:grpSpPr>
          <a:xfrm>
            <a:off x="251519" y="763680"/>
            <a:ext cx="8640960" cy="747375"/>
            <a:chOff x="107504" y="1124744"/>
            <a:chExt cx="8640960" cy="747375"/>
          </a:xfrm>
        </p:grpSpPr>
        <p:grpSp>
          <p:nvGrpSpPr>
            <p:cNvPr id="45" name="Группа 44"/>
            <p:cNvGrpSpPr/>
            <p:nvPr/>
          </p:nvGrpSpPr>
          <p:grpSpPr>
            <a:xfrm>
              <a:off x="107504" y="1124744"/>
              <a:ext cx="8640960" cy="747375"/>
              <a:chOff x="467544" y="1025441"/>
              <a:chExt cx="3246065" cy="747375"/>
            </a:xfrm>
          </p:grpSpPr>
          <p:sp>
            <p:nvSpPr>
              <p:cNvPr id="46" name="Прямоугольник 45"/>
              <p:cNvSpPr/>
              <p:nvPr/>
            </p:nvSpPr>
            <p:spPr>
              <a:xfrm>
                <a:off x="467544" y="1412776"/>
                <a:ext cx="649213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>
                    <a:solidFill>
                      <a:schemeClr val="tx1"/>
                    </a:solidFill>
                  </a:rPr>
                  <a:t>   КОП</a:t>
                </a:r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2577486" y="1412776"/>
                <a:ext cx="1130419" cy="36004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&lt;</a:t>
                </a:r>
                <a:r>
                  <a:rPr lang="ru-RU" dirty="0">
                    <a:solidFill>
                      <a:schemeClr val="tx1"/>
                    </a:solidFill>
                  </a:rPr>
                  <a:t>Адрес</a:t>
                </a:r>
                <a:r>
                  <a:rPr lang="en-US" dirty="0">
                    <a:solidFill>
                      <a:schemeClr val="tx1"/>
                    </a:solidFill>
                  </a:rPr>
                  <a:t>&gt;</a:t>
                </a:r>
                <a:endParaRPr lang="ru-RU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3411923" y="1040086"/>
                <a:ext cx="301686" cy="369332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dirty="0">
                    <a:latin typeface="+mn-lt"/>
                    <a:cs typeface="+mn-cs"/>
                  </a:rPr>
                  <a:t>0</a:t>
                </a: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467544" y="1043444"/>
                <a:ext cx="432048" cy="369332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squar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dirty="0">
                    <a:latin typeface="+mn-lt"/>
                    <a:cs typeface="+mn-cs"/>
                  </a:rPr>
                  <a:t>47</a:t>
                </a: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2577485" y="1025441"/>
                <a:ext cx="418704" cy="369332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 wrap="none" rtlCol="0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dirty="0">
                    <a:latin typeface="+mn-lt"/>
                    <a:cs typeface="+mn-cs"/>
                  </a:rPr>
                  <a:t>15</a:t>
                </a:r>
              </a:p>
            </p:txBody>
          </p:sp>
        </p:grpSp>
        <p:sp>
          <p:nvSpPr>
            <p:cNvPr id="51" name="Прямоугольник 50"/>
            <p:cNvSpPr/>
            <p:nvPr/>
          </p:nvSpPr>
          <p:spPr>
            <a:xfrm>
              <a:off x="2779707" y="1512079"/>
              <a:ext cx="2944419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Данные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771800" y="1124744"/>
              <a:ext cx="61921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31</a:t>
              </a:r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1835696" y="1512079"/>
              <a:ext cx="944011" cy="36004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ПБ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835696" y="1124744"/>
              <a:ext cx="619211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39</a:t>
              </a: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0" y="1447616"/>
            <a:ext cx="9036497" cy="150810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>
                <a:latin typeface="+mn-lt"/>
                <a:cs typeface="+mn-cs"/>
              </a:rPr>
              <a:t>Где</a:t>
            </a:r>
            <a:r>
              <a:rPr lang="ru-RU" dirty="0">
                <a:latin typeface="+mn-lt"/>
                <a:cs typeface="+mn-cs"/>
              </a:rPr>
              <a:t>: </a:t>
            </a:r>
            <a:r>
              <a:rPr lang="ru-RU" b="1" dirty="0">
                <a:latin typeface="+mn-lt"/>
                <a:cs typeface="+mn-cs"/>
              </a:rPr>
              <a:t>КОП</a:t>
            </a:r>
            <a:r>
              <a:rPr lang="ru-RU" dirty="0">
                <a:latin typeface="+mn-lt"/>
                <a:cs typeface="+mn-cs"/>
              </a:rPr>
              <a:t> – код операции/команды,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+mn-lt"/>
                <a:cs typeface="+mn-cs"/>
              </a:rPr>
              <a:t>ПБ – </a:t>
            </a:r>
            <a:r>
              <a:rPr lang="ru-RU" dirty="0">
                <a:latin typeface="+mn-lt"/>
                <a:cs typeface="+mn-cs"/>
                <a:hlinkClick r:id="rId2" action="ppaction://hlinksldjump"/>
              </a:rPr>
              <a:t>Постбайт </a:t>
            </a:r>
            <a:r>
              <a:rPr lang="ru-RU" dirty="0">
                <a:latin typeface="+mn-lt"/>
                <a:cs typeface="+mn-cs"/>
              </a:rPr>
              <a:t>адресации ,</a:t>
            </a:r>
            <a:r>
              <a:rPr lang="en-US" b="1" dirty="0">
                <a:hlinkClick r:id="rId3" action="ppaction://hlinksldjump"/>
              </a:rPr>
              <a:t> reg</a:t>
            </a:r>
            <a:r>
              <a:rPr lang="ru-RU" b="1" dirty="0"/>
              <a:t>, 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b="1" dirty="0" err="1">
                <a:hlinkClick r:id="rId2" action="ppaction://hlinksldjump"/>
              </a:rPr>
              <a:t>Sreg</a:t>
            </a:r>
            <a:r>
              <a:rPr lang="ru-RU" b="1" dirty="0">
                <a:hlinkClick r:id="rId2" action="ppaction://hlinksldjump"/>
              </a:rPr>
              <a:t> </a:t>
            </a: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&lt;</a:t>
            </a:r>
            <a:r>
              <a:rPr lang="ru-RU" dirty="0">
                <a:latin typeface="+mn-lt"/>
                <a:cs typeface="+mn-cs"/>
              </a:rPr>
              <a:t>Данные</a:t>
            </a:r>
            <a:r>
              <a:rPr lang="en-US" dirty="0">
                <a:latin typeface="+mn-lt"/>
                <a:cs typeface="+mn-cs"/>
              </a:rPr>
              <a:t>&gt;</a:t>
            </a:r>
            <a:r>
              <a:rPr lang="ru-RU" dirty="0">
                <a:latin typeface="+mn-lt"/>
                <a:cs typeface="+mn-cs"/>
              </a:rPr>
              <a:t> - непосредственный операнд в команде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&lt;</a:t>
            </a:r>
            <a:r>
              <a:rPr lang="ru-RU" dirty="0"/>
              <a:t>Адрес</a:t>
            </a:r>
            <a:r>
              <a:rPr lang="en-US" dirty="0"/>
              <a:t>&gt;</a:t>
            </a:r>
            <a:r>
              <a:rPr lang="ru-RU" dirty="0"/>
              <a:t> - непосредственный операнд в команде  - смещение в команде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Ниже приведена таблица </a:t>
            </a:r>
            <a:r>
              <a:rPr lang="ru-RU" b="1" u="sng" dirty="0">
                <a:latin typeface="+mn-lt"/>
                <a:cs typeface="+mn-cs"/>
              </a:rPr>
              <a:t>расшифровки</a:t>
            </a:r>
            <a:r>
              <a:rPr lang="ru-RU" dirty="0">
                <a:latin typeface="+mn-lt"/>
                <a:cs typeface="+mn-cs"/>
              </a:rPr>
              <a:t> поля </a:t>
            </a:r>
            <a:r>
              <a:rPr lang="en-US" dirty="0">
                <a:latin typeface="+mn-lt"/>
                <a:cs typeface="+mn-cs"/>
              </a:rPr>
              <a:t>R/M </a:t>
            </a:r>
            <a:r>
              <a:rPr lang="ru-RU" dirty="0">
                <a:latin typeface="+mn-lt"/>
                <a:cs typeface="+mn-cs"/>
                <a:hlinkClick r:id="rId2" action="ppaction://hlinksldjump"/>
              </a:rPr>
              <a:t>Постбайта </a:t>
            </a:r>
            <a:r>
              <a:rPr lang="ru-RU" dirty="0">
                <a:latin typeface="+mn-lt"/>
                <a:cs typeface="+mn-cs"/>
              </a:rPr>
              <a:t>(см. регистры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BX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,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 SI, DI BP</a:t>
            </a:r>
            <a:r>
              <a:rPr lang="ru-RU" dirty="0">
                <a:latin typeface="+mn-lt"/>
                <a:cs typeface="+mn-cs"/>
              </a:rPr>
              <a:t>).</a:t>
            </a:r>
            <a:endParaRPr lang="en-US" dirty="0">
              <a:latin typeface="+mn-lt"/>
              <a:cs typeface="+mn-cs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963" y="2924944"/>
            <a:ext cx="9144000" cy="3138983"/>
          </a:xfrm>
          <a:prstGeom prst="rect">
            <a:avLst/>
          </a:prstGeom>
        </p:spPr>
      </p:pic>
      <p:sp>
        <p:nvSpPr>
          <p:cNvPr id="58" name="Прямоугольник 57"/>
          <p:cNvSpPr/>
          <p:nvPr/>
        </p:nvSpPr>
        <p:spPr>
          <a:xfrm>
            <a:off x="1331640" y="3213720"/>
            <a:ext cx="4752131" cy="2850207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7320"/>
      </p:ext>
    </p:extLst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547260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Способы Адресации в МП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260648"/>
            <a:ext cx="585787" cy="365125"/>
          </a:xfrm>
        </p:spPr>
        <p:txBody>
          <a:bodyPr/>
          <a:lstStyle/>
          <a:p>
            <a:pPr algn="l">
              <a:defRPr/>
            </a:pPr>
            <a:fld id="{34DC242C-0462-426B-B7FE-8028AC816C2D}" type="slidenum">
              <a:rPr/>
              <a:pPr algn="l">
                <a:defRPr/>
              </a:pPr>
              <a:t>247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322512" y="548680"/>
            <a:ext cx="8526188" cy="13234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Способы адресации позволяют программисту задать способ вычисления </a:t>
            </a:r>
            <a:r>
              <a:rPr lang="ru-RU" sz="2000" dirty="0">
                <a:hlinkClick r:id="rId3" action="ppaction://hlinksldjump"/>
              </a:rPr>
              <a:t>исполнительного адреса ОП </a:t>
            </a:r>
            <a:r>
              <a:rPr lang="ru-RU" sz="2000" dirty="0"/>
              <a:t>операнда или указания места, где расположен вариант , тем самым указав операнды команды (регистры, команды, ОП, порты в/в и т.д.) </a:t>
            </a: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2511" y="1844824"/>
            <a:ext cx="7957367" cy="415498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b="1" u="sng" dirty="0">
                <a:latin typeface="+mn-lt"/>
                <a:cs typeface="+mn-cs"/>
              </a:rPr>
              <a:t>Основные способы адресации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Регистровая адресация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hlinkClick r:id="rId5" action="ppaction://hlinksldjump"/>
              </a:rPr>
              <a:t>Непосредственная адресация</a:t>
            </a:r>
            <a:endParaRPr lang="ru-RU" sz="24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latin typeface="+mn-lt"/>
                <a:cs typeface="+mn-cs"/>
                <a:hlinkClick r:id="rId6" action="ppaction://hlinksldjump"/>
              </a:rPr>
              <a:t>Прямая </a:t>
            </a:r>
            <a:r>
              <a:rPr lang="ru-RU" sz="2400" dirty="0">
                <a:hlinkClick r:id="rId6" action="ppaction://hlinksldjump"/>
              </a:rPr>
              <a:t>адресация</a:t>
            </a:r>
            <a:r>
              <a:rPr lang="ru-RU" sz="2400" dirty="0">
                <a:latin typeface="+mn-lt"/>
                <a:cs typeface="+mn-cs"/>
                <a:hlinkClick r:id="rId6" action="ppaction://hlinksldjump"/>
              </a:rPr>
              <a:t> 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hlinkClick r:id="rId7" action="ppaction://hlinksldjump"/>
              </a:rPr>
              <a:t>Косвенная адресация</a:t>
            </a:r>
            <a:endParaRPr lang="ru-RU" sz="24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latin typeface="+mn-lt"/>
                <a:cs typeface="+mn-cs"/>
                <a:hlinkClick r:id="rId8" action="ppaction://hlinksldjump"/>
              </a:rPr>
              <a:t>Базовая </a:t>
            </a:r>
            <a:r>
              <a:rPr lang="ru-RU" sz="2400" dirty="0">
                <a:hlinkClick r:id="rId8" action="ppaction://hlinksldjump"/>
              </a:rPr>
              <a:t>адресация</a:t>
            </a:r>
            <a:endParaRPr lang="ru-RU" sz="24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latin typeface="+mn-lt"/>
                <a:cs typeface="+mn-cs"/>
                <a:hlinkClick r:id="rId9" action="ppaction://hlinksldjump"/>
              </a:rPr>
              <a:t>Индексная </a:t>
            </a:r>
            <a:r>
              <a:rPr lang="ru-RU" sz="2400" dirty="0">
                <a:hlinkClick r:id="rId9" action="ppaction://hlinksldjump"/>
              </a:rPr>
              <a:t>адресация</a:t>
            </a:r>
            <a:endParaRPr lang="ru-RU" sz="24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latin typeface="+mn-lt"/>
                <a:cs typeface="+mn-cs"/>
                <a:hlinkClick r:id="rId10" action="ppaction://hlinksldjump"/>
              </a:rPr>
              <a:t>Базово-индексная </a:t>
            </a:r>
            <a:r>
              <a:rPr lang="ru-RU" sz="2400" dirty="0">
                <a:hlinkClick r:id="rId10" action="ppaction://hlinksldjump"/>
              </a:rPr>
              <a:t>адресация</a:t>
            </a:r>
            <a:endParaRPr lang="ru-RU" sz="24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hlinkClick r:id="rId11" action="ppaction://hlinksldjump"/>
              </a:rPr>
              <a:t>Адресация портов ввода/вывода</a:t>
            </a:r>
            <a:r>
              <a:rPr lang="ru-RU" sz="2400" dirty="0"/>
              <a:t>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hlinkClick r:id="rId12" action="ppaction://hlinksldjump"/>
              </a:rPr>
              <a:t>Относительная адресация </a:t>
            </a:r>
            <a:endParaRPr lang="ru-RU" sz="24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>
                <a:hlinkClick r:id="rId13" action="ppaction://hlinksldjump"/>
              </a:rPr>
              <a:t>Адресация команд цепочек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79354572"/>
      </p:ext>
    </p:extLst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5760640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Регистровая адресация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14444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248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40482" y="870096"/>
            <a:ext cx="8724006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При </a:t>
            </a:r>
            <a:r>
              <a:rPr lang="ru-RU" sz="2400" u="sng" dirty="0">
                <a:latin typeface="+mn-lt"/>
                <a:cs typeface="+mn-cs"/>
              </a:rPr>
              <a:t>регистровой</a:t>
            </a:r>
            <a:r>
              <a:rPr lang="ru-RU" sz="2400" dirty="0">
                <a:latin typeface="+mn-lt"/>
                <a:cs typeface="+mn-cs"/>
              </a:rPr>
              <a:t> адресации адрес </a:t>
            </a:r>
            <a:r>
              <a:rPr lang="ru-RU" sz="2400" u="sng" dirty="0">
                <a:latin typeface="+mn-lt"/>
                <a:cs typeface="+mn-cs"/>
              </a:rPr>
              <a:t>операнда </a:t>
            </a:r>
            <a:r>
              <a:rPr lang="ru-RU" sz="2400" dirty="0">
                <a:latin typeface="+mn-lt"/>
                <a:cs typeface="+mn-cs"/>
              </a:rPr>
              <a:t>задается явным указанием мнемонического обозначения регистра МП</a:t>
            </a:r>
            <a:r>
              <a:rPr lang="en-US" sz="2400" dirty="0">
                <a:latin typeface="+mn-lt"/>
                <a:cs typeface="+mn-cs"/>
              </a:rPr>
              <a:t> (AX, BX …)</a:t>
            </a:r>
            <a:r>
              <a:rPr lang="ru-RU" sz="2400" dirty="0">
                <a:latin typeface="+mn-lt"/>
                <a:cs typeface="+mn-cs"/>
              </a:rPr>
              <a:t>, доступного для выполнения данной типа команд. При таком задании регистры (или операнд в ОП) должны совпадать </a:t>
            </a:r>
            <a:r>
              <a:rPr lang="ru-RU" sz="2400" u="sng" dirty="0">
                <a:latin typeface="+mn-lt"/>
                <a:cs typeface="+mn-cs"/>
              </a:rPr>
              <a:t>по размеру</a:t>
            </a:r>
            <a:r>
              <a:rPr lang="ru-RU" sz="2400" dirty="0">
                <a:latin typeface="+mn-lt"/>
                <a:cs typeface="+mn-cs"/>
              </a:rPr>
              <a:t> (1байт – </a:t>
            </a:r>
            <a:r>
              <a:rPr lang="en-US" sz="2400" b="1" dirty="0">
                <a:latin typeface="+mn-lt"/>
                <a:cs typeface="+mn-cs"/>
              </a:rPr>
              <a:t>BYTE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или 2байта</a:t>
            </a:r>
            <a:r>
              <a:rPr lang="en-US" sz="2400" dirty="0">
                <a:latin typeface="+mn-lt"/>
                <a:cs typeface="+mn-cs"/>
              </a:rPr>
              <a:t> - </a:t>
            </a:r>
            <a:r>
              <a:rPr lang="en-US" sz="2400" b="1" dirty="0">
                <a:latin typeface="+mn-lt"/>
                <a:cs typeface="+mn-cs"/>
              </a:rPr>
              <a:t>WORD</a:t>
            </a:r>
            <a:r>
              <a:rPr lang="ru-RU" sz="2400" dirty="0">
                <a:latin typeface="+mn-lt"/>
                <a:cs typeface="+mn-cs"/>
              </a:rPr>
              <a:t>).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ru-RU" sz="2400" dirty="0">
                <a:solidFill>
                  <a:srgbClr val="FF0000"/>
                </a:solidFill>
                <a:latin typeface="+mn-lt"/>
                <a:cs typeface="+mn-cs"/>
                <a:hlinkClick r:id="rId2" action="ppaction://hlinksldjump"/>
              </a:rPr>
              <a:t>Меню Адресации.</a:t>
            </a:r>
            <a:r>
              <a:rPr lang="ru-RU" sz="2400" dirty="0">
                <a:latin typeface="+mn-lt"/>
                <a:cs typeface="+mn-cs"/>
              </a:rPr>
              <a:t>)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0482" y="3140968"/>
            <a:ext cx="8466856" cy="26776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u="sng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Пример</a:t>
            </a:r>
            <a:r>
              <a:rPr lang="ru-RU" sz="2400" dirty="0">
                <a:latin typeface="+mn-lt"/>
                <a:cs typeface="+mn-cs"/>
              </a:rPr>
              <a:t>: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sz="24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выделим обозначения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регистров</a:t>
            </a:r>
            <a:r>
              <a:rPr lang="en-US" sz="2400" u="sng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n-lt"/>
                <a:cs typeface="+mn-cs"/>
              </a:rPr>
              <a:t>MOV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AX</a:t>
            </a:r>
            <a:r>
              <a:rPr lang="en-US" sz="2400" dirty="0">
                <a:latin typeface="+mn-lt"/>
                <a:cs typeface="+mn-cs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BX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400" dirty="0">
                <a:solidFill>
                  <a:srgbClr val="00B050"/>
                </a:solidFill>
                <a:latin typeface="+mn-lt"/>
                <a:cs typeface="+mn-cs"/>
              </a:rPr>
              <a:t>; В команде использованы </a:t>
            </a:r>
            <a:r>
              <a:rPr lang="ru-RU" sz="2400" u="sng" dirty="0">
                <a:solidFill>
                  <a:srgbClr val="00B050"/>
                </a:solidFill>
                <a:latin typeface="+mn-lt"/>
                <a:cs typeface="+mn-cs"/>
              </a:rPr>
              <a:t>2 регистра</a:t>
            </a:r>
            <a:endParaRPr lang="en-US" sz="2400" u="sng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n-lt"/>
                <a:cs typeface="+mn-cs"/>
              </a:rPr>
              <a:t>ADD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 DX, </a:t>
            </a:r>
            <a:r>
              <a:rPr lang="en-US" sz="2400" b="1" dirty="0">
                <a:latin typeface="+mn-lt"/>
                <a:cs typeface="+mn-cs"/>
              </a:rPr>
              <a:t>015H</a:t>
            </a:r>
            <a:r>
              <a:rPr lang="ru-RU" sz="2400" b="1" dirty="0">
                <a:latin typeface="+mn-lt"/>
                <a:cs typeface="+mn-cs"/>
              </a:rPr>
              <a:t> </a:t>
            </a:r>
            <a:r>
              <a:rPr lang="ru-RU" sz="2400" dirty="0">
                <a:solidFill>
                  <a:srgbClr val="00B050"/>
                </a:solidFill>
              </a:rPr>
              <a:t>; В команде константа и </a:t>
            </a:r>
            <a:r>
              <a:rPr lang="ru-RU" sz="2400" u="sng" dirty="0">
                <a:solidFill>
                  <a:srgbClr val="00B050"/>
                </a:solidFill>
              </a:rPr>
              <a:t>регистр</a:t>
            </a:r>
            <a:endParaRPr lang="en-US" sz="2400" u="sng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AND</a:t>
            </a:r>
            <a:r>
              <a:rPr lang="en-US" sz="2400" b="1" dirty="0">
                <a:solidFill>
                  <a:srgbClr val="FF0000"/>
                </a:solidFill>
              </a:rPr>
              <a:t> AL, BX</a:t>
            </a:r>
            <a:r>
              <a:rPr lang="ru-RU" sz="2400" b="1" dirty="0"/>
              <a:t> </a:t>
            </a:r>
            <a:r>
              <a:rPr lang="ru-RU" sz="2400" dirty="0">
                <a:solidFill>
                  <a:srgbClr val="00B050"/>
                </a:solidFill>
              </a:rPr>
              <a:t>;</a:t>
            </a:r>
            <a:r>
              <a:rPr lang="ru-RU" sz="2400" b="1" dirty="0">
                <a:solidFill>
                  <a:srgbClr val="FF0000"/>
                </a:solidFill>
              </a:rPr>
              <a:t> ОШИБКА !!!</a:t>
            </a:r>
            <a:r>
              <a:rPr lang="ru-RU" sz="2400" dirty="0">
                <a:solidFill>
                  <a:srgbClr val="00B050"/>
                </a:solidFill>
              </a:rPr>
              <a:t> Размеры регистров </a:t>
            </a:r>
            <a:r>
              <a:rPr lang="ru-RU" sz="2400" u="sng" dirty="0">
                <a:solidFill>
                  <a:srgbClr val="00B050"/>
                </a:solidFill>
              </a:rPr>
              <a:t>не совпадают</a:t>
            </a:r>
            <a:endParaRPr lang="en-US" sz="2400" u="sng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 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6031096"/>
      </p:ext>
    </p:extLst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5964" y="116632"/>
            <a:ext cx="6480720" cy="706090"/>
          </a:xfrm>
        </p:spPr>
        <p:txBody>
          <a:bodyPr>
            <a:normAutofit/>
          </a:bodyPr>
          <a:lstStyle/>
          <a:p>
            <a:r>
              <a:rPr lang="ru-RU" dirty="0"/>
              <a:t>Непосредственная адресация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249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34405" y="764704"/>
            <a:ext cx="8370043" cy="15696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При </a:t>
            </a:r>
            <a:r>
              <a:rPr lang="ru-RU" sz="2400" u="sng" dirty="0">
                <a:latin typeface="+mn-lt"/>
                <a:cs typeface="+mn-cs"/>
              </a:rPr>
              <a:t>непосредственной </a:t>
            </a:r>
            <a:r>
              <a:rPr lang="ru-RU" sz="2400" dirty="0">
                <a:latin typeface="+mn-lt"/>
                <a:cs typeface="+mn-cs"/>
              </a:rPr>
              <a:t>адресации </a:t>
            </a:r>
            <a:r>
              <a:rPr lang="ru-RU" sz="2400" u="sng" dirty="0">
                <a:latin typeface="+mn-lt"/>
                <a:cs typeface="+mn-cs"/>
              </a:rPr>
              <a:t>данные</a:t>
            </a:r>
            <a:r>
              <a:rPr lang="ru-RU" sz="2400" dirty="0">
                <a:latin typeface="+mn-lt"/>
                <a:cs typeface="+mn-cs"/>
              </a:rPr>
              <a:t> для выполнения команды включаются в команду </a:t>
            </a:r>
            <a:r>
              <a:rPr lang="ru-RU" sz="2400" u="sng" dirty="0">
                <a:latin typeface="+mn-lt"/>
                <a:cs typeface="+mn-cs"/>
              </a:rPr>
              <a:t>размером</a:t>
            </a:r>
            <a:r>
              <a:rPr lang="ru-RU" sz="2400" dirty="0">
                <a:latin typeface="+mn-lt"/>
                <a:cs typeface="+mn-cs"/>
              </a:rPr>
              <a:t> (1байт – </a:t>
            </a:r>
            <a:r>
              <a:rPr lang="en-US" sz="2400" b="1" dirty="0">
                <a:latin typeface="+mn-lt"/>
                <a:cs typeface="+mn-cs"/>
              </a:rPr>
              <a:t>BYTE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или 2байта</a:t>
            </a:r>
            <a:r>
              <a:rPr lang="en-US" sz="2400" dirty="0">
                <a:latin typeface="+mn-lt"/>
                <a:cs typeface="+mn-cs"/>
              </a:rPr>
              <a:t> - </a:t>
            </a:r>
            <a:r>
              <a:rPr lang="en-US" sz="2400" b="1" dirty="0">
                <a:latin typeface="+mn-lt"/>
                <a:cs typeface="+mn-cs"/>
              </a:rPr>
              <a:t>WORD</a:t>
            </a:r>
            <a:r>
              <a:rPr lang="ru-RU" sz="2400" dirty="0">
                <a:latin typeface="+mn-lt"/>
                <a:cs typeface="+mn-cs"/>
              </a:rPr>
              <a:t>). Размер данных определяется размером регистра или явным указанием (</a:t>
            </a:r>
            <a:r>
              <a:rPr lang="en-US" sz="2400" b="1" dirty="0"/>
              <a:t>BYTE</a:t>
            </a:r>
            <a:r>
              <a:rPr lang="en-US" sz="2400" dirty="0"/>
              <a:t> </a:t>
            </a:r>
            <a:r>
              <a:rPr lang="ru-RU" sz="2400" dirty="0"/>
              <a:t>, </a:t>
            </a:r>
            <a:r>
              <a:rPr lang="en-US" sz="2400" b="1" dirty="0"/>
              <a:t>WORD</a:t>
            </a:r>
            <a:r>
              <a:rPr lang="ru-RU" sz="2400" dirty="0"/>
              <a:t> </a:t>
            </a:r>
            <a:r>
              <a:rPr lang="ru-RU" sz="2400" dirty="0">
                <a:latin typeface="+mn-lt"/>
                <a:cs typeface="+mn-cs"/>
              </a:rPr>
              <a:t>) </a:t>
            </a:r>
            <a:r>
              <a:rPr lang="en-US" sz="2400" dirty="0"/>
              <a:t>(</a:t>
            </a:r>
            <a:r>
              <a:rPr lang="ru-RU" sz="24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495" y="2334364"/>
            <a:ext cx="9062417" cy="267765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u="sng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Примеры: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sz="2400" dirty="0">
                <a:latin typeface="+mn-lt"/>
                <a:cs typeface="+mn-cs"/>
              </a:rPr>
              <a:t> выделим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данные</a:t>
            </a:r>
            <a:r>
              <a:rPr lang="ru-RU" sz="2400" dirty="0">
                <a:latin typeface="+mn-lt"/>
                <a:cs typeface="+mn-cs"/>
              </a:rPr>
              <a:t> в команде</a:t>
            </a:r>
            <a:r>
              <a:rPr lang="en-US" sz="2400" u="sng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n-lt"/>
                <a:cs typeface="+mn-cs"/>
              </a:rPr>
              <a:t>MOV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en-US" sz="2400" b="1" dirty="0">
                <a:latin typeface="+mn-lt"/>
                <a:cs typeface="+mn-cs"/>
              </a:rPr>
              <a:t>AX</a:t>
            </a:r>
            <a:r>
              <a:rPr lang="en-US" sz="2400" dirty="0">
                <a:latin typeface="+mn-lt"/>
                <a:cs typeface="+mn-cs"/>
              </a:rPr>
              <a:t>,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5 </a:t>
            </a:r>
            <a:r>
              <a:rPr lang="ru-RU" sz="2400" dirty="0">
                <a:solidFill>
                  <a:srgbClr val="00B050"/>
                </a:solidFill>
                <a:latin typeface="+mn-lt"/>
                <a:cs typeface="+mn-cs"/>
              </a:rPr>
              <a:t>; В команде </a:t>
            </a:r>
            <a:r>
              <a:rPr lang="ru-RU" sz="2400" u="sng" dirty="0">
                <a:solidFill>
                  <a:srgbClr val="00B050"/>
                </a:solidFill>
                <a:latin typeface="+mn-lt"/>
                <a:cs typeface="+mn-cs"/>
              </a:rPr>
              <a:t>действительная</a:t>
            </a:r>
            <a:r>
              <a:rPr lang="ru-RU" sz="2400" dirty="0">
                <a:solidFill>
                  <a:srgbClr val="00B050"/>
                </a:solidFill>
                <a:latin typeface="+mn-lt"/>
                <a:cs typeface="+mn-cs"/>
              </a:rPr>
              <a:t>  константа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5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 (</a:t>
            </a:r>
            <a:r>
              <a:rPr lang="en-US" sz="2400" dirty="0">
                <a:latin typeface="+mn-lt"/>
                <a:cs typeface="+mn-cs"/>
              </a:rPr>
              <a:t>2 </a:t>
            </a:r>
            <a:r>
              <a:rPr lang="ru-RU" sz="2400" dirty="0">
                <a:latin typeface="+mn-lt"/>
                <a:cs typeface="+mn-cs"/>
              </a:rPr>
              <a:t>байта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!!!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)</a:t>
            </a:r>
            <a:endParaRPr lang="en-US" sz="2400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latin typeface="+mn-lt"/>
                <a:cs typeface="+mn-cs"/>
              </a:rPr>
              <a:t>CMP AL,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0AH</a:t>
            </a:r>
            <a:r>
              <a:rPr lang="ru-RU" sz="24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400" dirty="0">
                <a:solidFill>
                  <a:srgbClr val="00B050"/>
                </a:solidFill>
              </a:rPr>
              <a:t>; В команде </a:t>
            </a:r>
            <a:r>
              <a:rPr lang="ru-RU" sz="2400" u="sng" dirty="0">
                <a:solidFill>
                  <a:srgbClr val="00B050"/>
                </a:solidFill>
              </a:rPr>
              <a:t>шестнадцатеричная</a:t>
            </a:r>
            <a:r>
              <a:rPr lang="ru-RU" sz="2400" dirty="0">
                <a:solidFill>
                  <a:srgbClr val="00B050"/>
                </a:solidFill>
              </a:rPr>
              <a:t> константа </a:t>
            </a:r>
            <a:r>
              <a:rPr lang="en-US" sz="2400" b="1" dirty="0">
                <a:solidFill>
                  <a:srgbClr val="FF0000"/>
                </a:solidFill>
              </a:rPr>
              <a:t>0AH</a:t>
            </a:r>
            <a:r>
              <a:rPr lang="ru-RU" sz="2400" b="1" dirty="0"/>
              <a:t> (1б</a:t>
            </a:r>
            <a:r>
              <a:rPr lang="ru-RU" sz="2400" b="1" dirty="0">
                <a:solidFill>
                  <a:srgbClr val="FF0000"/>
                </a:solidFill>
              </a:rPr>
              <a:t>!!!</a:t>
            </a:r>
            <a:r>
              <a:rPr lang="ru-RU" sz="2400" b="1" dirty="0"/>
              <a:t>)</a:t>
            </a:r>
            <a:r>
              <a:rPr lang="ru-RU" sz="2400" b="1" u="sng" dirty="0">
                <a:solidFill>
                  <a:srgbClr val="FF0000"/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SUB AL, </a:t>
            </a:r>
            <a:r>
              <a:rPr lang="ru-RU" sz="2400" b="1" dirty="0">
                <a:solidFill>
                  <a:srgbClr val="FF0000"/>
                </a:solidFill>
              </a:rPr>
              <a:t>00000</a:t>
            </a:r>
            <a:r>
              <a:rPr lang="en-US" sz="2400" b="1" dirty="0">
                <a:solidFill>
                  <a:srgbClr val="FF0000"/>
                </a:solidFill>
              </a:rPr>
              <a:t>1</a:t>
            </a:r>
            <a:r>
              <a:rPr lang="ru-RU" sz="2400" b="1" dirty="0">
                <a:solidFill>
                  <a:srgbClr val="FF0000"/>
                </a:solidFill>
              </a:rPr>
              <a:t>11</a:t>
            </a:r>
            <a:r>
              <a:rPr lang="en-US" sz="2400" b="1" dirty="0">
                <a:solidFill>
                  <a:srgbClr val="FF0000"/>
                </a:solidFill>
              </a:rPr>
              <a:t>b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>
                <a:solidFill>
                  <a:srgbClr val="00B050"/>
                </a:solidFill>
              </a:rPr>
              <a:t>; В команде </a:t>
            </a:r>
            <a:r>
              <a:rPr lang="ru-RU" sz="2400" u="sng" dirty="0">
                <a:solidFill>
                  <a:srgbClr val="00B050"/>
                </a:solidFill>
              </a:rPr>
              <a:t>двоичная</a:t>
            </a:r>
            <a:r>
              <a:rPr lang="ru-RU" sz="2400" dirty="0">
                <a:solidFill>
                  <a:srgbClr val="00B050"/>
                </a:solidFill>
              </a:rPr>
              <a:t> константа </a:t>
            </a:r>
            <a:r>
              <a:rPr lang="ru-RU" sz="2400" b="1" dirty="0">
                <a:solidFill>
                  <a:srgbClr val="FF0000"/>
                </a:solidFill>
              </a:rPr>
              <a:t>00000</a:t>
            </a:r>
            <a:r>
              <a:rPr lang="en-US" sz="2400" b="1" dirty="0">
                <a:solidFill>
                  <a:srgbClr val="FF0000"/>
                </a:solidFill>
              </a:rPr>
              <a:t>1</a:t>
            </a:r>
            <a:r>
              <a:rPr lang="ru-RU" sz="2400" b="1" dirty="0">
                <a:solidFill>
                  <a:srgbClr val="FF0000"/>
                </a:solidFill>
              </a:rPr>
              <a:t>11</a:t>
            </a:r>
            <a:r>
              <a:rPr lang="en-US" sz="2400" b="1" dirty="0">
                <a:solidFill>
                  <a:srgbClr val="FF0000"/>
                </a:solidFill>
              </a:rPr>
              <a:t>b (7)</a:t>
            </a:r>
            <a:endParaRPr lang="ru-RU" sz="24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/>
              <a:t>ADD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en-US" sz="2400" b="1" dirty="0"/>
              <a:t>COUNTER</a:t>
            </a:r>
            <a:r>
              <a:rPr lang="en-US" sz="2400" b="1" dirty="0">
                <a:solidFill>
                  <a:srgbClr val="FF0000"/>
                </a:solidFill>
              </a:rPr>
              <a:t> , WORD 25d</a:t>
            </a:r>
            <a:r>
              <a:rPr lang="ru-RU" sz="2400" dirty="0">
                <a:solidFill>
                  <a:srgbClr val="00B050"/>
                </a:solidFill>
              </a:rPr>
              <a:t> ;здесь  </a:t>
            </a:r>
            <a:r>
              <a:rPr lang="ru-RU" sz="2400" u="sng" dirty="0">
                <a:solidFill>
                  <a:srgbClr val="00B050"/>
                </a:solidFill>
              </a:rPr>
              <a:t>десятичная</a:t>
            </a:r>
            <a:r>
              <a:rPr lang="ru-RU" sz="2400" dirty="0">
                <a:solidFill>
                  <a:srgbClr val="00B050"/>
                </a:solidFill>
              </a:rPr>
              <a:t> константа </a:t>
            </a:r>
            <a:r>
              <a:rPr lang="en-US" sz="2400" b="1" dirty="0">
                <a:solidFill>
                  <a:srgbClr val="FF0000"/>
                </a:solidFill>
              </a:rPr>
              <a:t>25d</a:t>
            </a:r>
            <a:r>
              <a:rPr lang="ru-RU" sz="2400" b="1" dirty="0">
                <a:solidFill>
                  <a:srgbClr val="FF0000"/>
                </a:solidFill>
              </a:rPr>
              <a:t> (</a:t>
            </a:r>
            <a:r>
              <a:rPr lang="ru-RU" sz="2400" b="1" dirty="0"/>
              <a:t>2б</a:t>
            </a:r>
            <a:r>
              <a:rPr lang="ru-RU" sz="2400" b="1" dirty="0">
                <a:solidFill>
                  <a:srgbClr val="FF0000"/>
                </a:solidFill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B050"/>
                </a:solidFill>
              </a:rPr>
              <a:t> </a:t>
            </a:r>
            <a:endParaRPr lang="en-US" sz="2400" dirty="0">
              <a:solidFill>
                <a:srgbClr val="00B050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457400" y="4941168"/>
            <a:ext cx="4842791" cy="729372"/>
            <a:chOff x="467544" y="1043444"/>
            <a:chExt cx="3301903" cy="72937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46754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КОП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087724" y="1412776"/>
              <a:ext cx="1620180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b="1" dirty="0">
                  <a:solidFill>
                    <a:srgbClr val="FF0000"/>
                  </a:solidFill>
                </a:rPr>
                <a:t>данные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467761" y="1043444"/>
              <a:ext cx="30168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67544" y="1043444"/>
              <a:ext cx="687349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15/23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038066" y="1043444"/>
              <a:ext cx="426472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7/15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97945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900113" y="-27384"/>
            <a:ext cx="6912247" cy="720725"/>
          </a:xfrm>
        </p:spPr>
        <p:txBody>
          <a:bodyPr/>
          <a:lstStyle/>
          <a:p>
            <a:pPr eaLnBrk="1" hangingPunct="1"/>
            <a:r>
              <a:rPr lang="ru-RU" altLang="ru-RU" sz="4000" dirty="0"/>
              <a:t>Сайт и софт СП работа с ним</a:t>
            </a:r>
          </a:p>
        </p:txBody>
      </p:sp>
      <p:sp>
        <p:nvSpPr>
          <p:cNvPr id="26627" name="Объект 2"/>
          <p:cNvSpPr>
            <a:spLocks noGrp="1"/>
          </p:cNvSpPr>
          <p:nvPr>
            <p:ph idx="1"/>
          </p:nvPr>
        </p:nvSpPr>
        <p:spPr>
          <a:xfrm>
            <a:off x="0" y="548680"/>
            <a:ext cx="9036050" cy="5832475"/>
          </a:xfrm>
        </p:spPr>
        <p:txBody>
          <a:bodyPr/>
          <a:lstStyle/>
          <a:p>
            <a:pPr eaLnBrk="1" hangingPunct="1"/>
            <a:r>
              <a:rPr lang="ru-RU" altLang="ru-RU" sz="2200" b="1" dirty="0"/>
              <a:t>Сайт - </a:t>
            </a:r>
            <a:r>
              <a:rPr lang="en-US" altLang="ru-RU" sz="2400" u="sng" dirty="0" err="1">
                <a:solidFill>
                  <a:srgbClr val="0070C0"/>
                </a:solidFill>
                <a:hlinkClick r:id="rId2"/>
              </a:rPr>
              <a:t>sergebolshakov</a:t>
            </a:r>
            <a:r>
              <a:rPr lang="ru-RU" altLang="ru-RU" sz="2400" u="sng" dirty="0">
                <a:solidFill>
                  <a:srgbClr val="0070C0"/>
                </a:solidFill>
                <a:hlinkClick r:id="rId2"/>
              </a:rPr>
              <a:t>.</a:t>
            </a:r>
            <a:r>
              <a:rPr lang="en-US" altLang="ru-RU" sz="2400" u="sng" dirty="0" err="1">
                <a:solidFill>
                  <a:srgbClr val="0070C0"/>
                </a:solidFill>
                <a:hlinkClick r:id="rId2"/>
              </a:rPr>
              <a:t>ru</a:t>
            </a:r>
            <a:r>
              <a:rPr lang="en-US" altLang="ru-RU" sz="2400" u="sng" dirty="0">
                <a:solidFill>
                  <a:srgbClr val="0070C0"/>
                </a:solidFill>
              </a:rPr>
              <a:t> </a:t>
            </a:r>
            <a:r>
              <a:rPr lang="en-US" altLang="ru-RU" sz="2200" b="1" dirty="0"/>
              <a:t> –&gt; </a:t>
            </a:r>
            <a:r>
              <a:rPr lang="ru-RU" altLang="ru-RU" sz="2200" dirty="0"/>
              <a:t>меню </a:t>
            </a:r>
            <a:r>
              <a:rPr lang="ru-RU" altLang="ru-RU" sz="2200" u="sng" dirty="0"/>
              <a:t>слева</a:t>
            </a:r>
            <a:r>
              <a:rPr lang="ru-RU" altLang="ru-RU" sz="2200" dirty="0"/>
              <a:t>: </a:t>
            </a:r>
            <a:r>
              <a:rPr lang="en-US" altLang="ru-RU" sz="2200" dirty="0"/>
              <a:t> </a:t>
            </a:r>
            <a:r>
              <a:rPr lang="en-US" altLang="ru-RU" sz="2200" b="1" dirty="0"/>
              <a:t>2/3(</a:t>
            </a:r>
            <a:r>
              <a:rPr lang="ru-RU" altLang="ru-RU" sz="2200" b="1" dirty="0"/>
              <a:t>СУЦ</a:t>
            </a:r>
            <a:r>
              <a:rPr lang="en-US" altLang="ru-RU" sz="2200" b="1" dirty="0"/>
              <a:t>)</a:t>
            </a:r>
            <a:r>
              <a:rPr lang="ru-RU" altLang="ru-RU" sz="2200" b="1" dirty="0"/>
              <a:t> - СП</a:t>
            </a:r>
          </a:p>
          <a:p>
            <a:pPr eaLnBrk="1" hangingPunct="1"/>
            <a:r>
              <a:rPr lang="ru-RU" altLang="ru-RU" sz="2000" dirty="0"/>
              <a:t>Вход на сайт: </a:t>
            </a:r>
            <a:r>
              <a:rPr lang="en-US" altLang="ru-RU" sz="2000" b="1" dirty="0"/>
              <a:t>USER</a:t>
            </a:r>
            <a:r>
              <a:rPr lang="en-US" altLang="ru-RU" sz="2000" dirty="0"/>
              <a:t>: </a:t>
            </a:r>
            <a:r>
              <a:rPr lang="ru-RU" altLang="ru-RU" sz="2000" b="1" dirty="0">
                <a:solidFill>
                  <a:srgbClr val="FF0000"/>
                </a:solidFill>
              </a:rPr>
              <a:t>ИУ5-4Х</a:t>
            </a:r>
            <a:r>
              <a:rPr lang="ru-RU" altLang="ru-RU" sz="2000" dirty="0"/>
              <a:t>  </a:t>
            </a:r>
            <a:r>
              <a:rPr lang="en-US" altLang="ru-RU" sz="2000" dirty="0"/>
              <a:t>PSW : </a:t>
            </a:r>
            <a:r>
              <a:rPr lang="en-US" altLang="ru-RU" sz="2000" b="1" dirty="0">
                <a:solidFill>
                  <a:srgbClr val="FF0000"/>
                </a:solidFill>
              </a:rPr>
              <a:t>X4-5</a:t>
            </a:r>
            <a:r>
              <a:rPr lang="ru-RU" altLang="ru-RU" sz="2000" b="1" dirty="0">
                <a:solidFill>
                  <a:srgbClr val="FF0000"/>
                </a:solidFill>
              </a:rPr>
              <a:t>УИ</a:t>
            </a:r>
            <a:r>
              <a:rPr lang="en-US" altLang="ru-RU" sz="2000" b="1" dirty="0">
                <a:solidFill>
                  <a:srgbClr val="FF0000"/>
                </a:solidFill>
              </a:rPr>
              <a:t>  </a:t>
            </a:r>
            <a:r>
              <a:rPr lang="en-US" altLang="ru-RU" sz="2000" b="1" dirty="0"/>
              <a:t>(</a:t>
            </a:r>
            <a:r>
              <a:rPr lang="en-US" altLang="ru-RU" sz="2000" b="1" dirty="0">
                <a:solidFill>
                  <a:srgbClr val="FF0000"/>
                </a:solidFill>
              </a:rPr>
              <a:t>X</a:t>
            </a:r>
            <a:r>
              <a:rPr lang="en-US" altLang="ru-RU" sz="2000" dirty="0"/>
              <a:t> = {1,2,3,4,5}, </a:t>
            </a:r>
            <a:r>
              <a:rPr lang="ru-RU" altLang="ru-RU" sz="1800" b="1" dirty="0"/>
              <a:t>СУЦ:ИУ5-</a:t>
            </a:r>
            <a:r>
              <a:rPr lang="en-US" altLang="ru-RU" sz="1800" b="1" dirty="0"/>
              <a:t>61/16</a:t>
            </a:r>
            <a:r>
              <a:rPr lang="ru-RU" altLang="ru-RU" sz="1800" b="1" dirty="0"/>
              <a:t>-5УИ</a:t>
            </a:r>
            <a:r>
              <a:rPr lang="en-US" altLang="ru-RU" sz="1800" dirty="0"/>
              <a:t>)</a:t>
            </a:r>
            <a:endParaRPr lang="ru-RU" altLang="ru-RU" sz="2200" dirty="0"/>
          </a:p>
          <a:p>
            <a:pPr eaLnBrk="1" hangingPunct="1"/>
            <a:r>
              <a:rPr lang="ru-RU" altLang="ru-RU" sz="2200" u="sng" dirty="0"/>
              <a:t>На</a:t>
            </a:r>
            <a:r>
              <a:rPr lang="en-US" altLang="ru-RU" sz="2200" u="sng" dirty="0"/>
              <a:t> </a:t>
            </a:r>
            <a:r>
              <a:rPr lang="ru-RU" altLang="ru-RU" sz="2200" u="sng" dirty="0"/>
              <a:t>сайте</a:t>
            </a:r>
            <a:r>
              <a:rPr lang="en-US" altLang="ru-RU" sz="2200" u="sng" dirty="0"/>
              <a:t> </a:t>
            </a:r>
            <a:r>
              <a:rPr lang="ru-RU" altLang="ru-RU" sz="2200" u="sng" dirty="0"/>
              <a:t>СП представлено</a:t>
            </a:r>
            <a:r>
              <a:rPr lang="ru-RU" altLang="ru-RU" sz="2200" dirty="0"/>
              <a:t>: МУ и пособия для ЛР, КР и курса СП, литература для курса для знакомства, варианты заданий, МУ и для ЛР СП и КР СП. </a:t>
            </a:r>
            <a:r>
              <a:rPr lang="ru-RU" altLang="ru-RU" sz="2200" b="1" dirty="0">
                <a:solidFill>
                  <a:srgbClr val="00B050"/>
                </a:solidFill>
              </a:rPr>
              <a:t>Презентации лекций Начало_2022</a:t>
            </a:r>
            <a:r>
              <a:rPr lang="ru-RU" altLang="ru-RU" sz="2200" dirty="0"/>
              <a:t>!!</a:t>
            </a:r>
          </a:p>
          <a:p>
            <a:pPr eaLnBrk="1" hangingPunct="1"/>
            <a:r>
              <a:rPr lang="ru-RU" altLang="ru-RU" sz="2200" u="sng" dirty="0"/>
              <a:t>Результаты</a:t>
            </a:r>
            <a:r>
              <a:rPr lang="ru-RU" altLang="ru-RU" sz="2200" dirty="0"/>
              <a:t> и </a:t>
            </a:r>
            <a:r>
              <a:rPr lang="ru-RU" altLang="ru-RU" sz="2200" u="sng" dirty="0"/>
              <a:t>задания РК</a:t>
            </a:r>
            <a:r>
              <a:rPr lang="ru-RU" altLang="ru-RU" sz="2200" dirty="0"/>
              <a:t>, образцы документов и листов КР</a:t>
            </a:r>
            <a:r>
              <a:rPr lang="en-US" altLang="ru-RU" sz="2200" dirty="0"/>
              <a:t>.</a:t>
            </a:r>
            <a:r>
              <a:rPr lang="ru-RU" altLang="ru-RU" sz="2200" dirty="0"/>
              <a:t> </a:t>
            </a:r>
          </a:p>
          <a:p>
            <a:pPr eaLnBrk="1" hangingPunct="1"/>
            <a:r>
              <a:rPr lang="ru-RU" altLang="ru-RU" sz="2200" u="sng" dirty="0">
                <a:hlinkClick r:id="rId3" action="ppaction://hlinksldjump"/>
              </a:rPr>
              <a:t>Софт</a:t>
            </a:r>
            <a:r>
              <a:rPr lang="ru-RU" altLang="ru-RU" sz="2200" dirty="0">
                <a:hlinkClick r:id="rId3" action="ppaction://hlinksldjump"/>
              </a:rPr>
              <a:t> </a:t>
            </a:r>
            <a:r>
              <a:rPr lang="ru-RU" altLang="ru-RU" sz="2200" dirty="0"/>
              <a:t>(справочники и СП Ассемблера) и литература (см. ниже):</a:t>
            </a:r>
          </a:p>
          <a:p>
            <a:pPr eaLnBrk="1" hangingPunct="1"/>
            <a:r>
              <a:rPr lang="ru-RU" altLang="ru-RU" sz="2200" dirty="0"/>
              <a:t>СП Для программирования на </a:t>
            </a:r>
            <a:r>
              <a:rPr lang="ru-RU" altLang="ru-RU" sz="2200" u="sng" dirty="0"/>
              <a:t>Ассемблере</a:t>
            </a:r>
            <a:r>
              <a:rPr lang="ru-RU" altLang="ru-RU" sz="2200" dirty="0"/>
              <a:t> рекомендуются СП: </a:t>
            </a:r>
            <a:r>
              <a:rPr lang="en-US" altLang="ru-RU" sz="2200" b="1" dirty="0"/>
              <a:t>TASM</a:t>
            </a:r>
            <a:r>
              <a:rPr lang="en-US" altLang="ru-RU" sz="2200" dirty="0"/>
              <a:t> v. 3 </a:t>
            </a:r>
            <a:r>
              <a:rPr lang="ru-RU" altLang="ru-RU" sz="2200" dirty="0"/>
              <a:t>и выше</a:t>
            </a:r>
            <a:r>
              <a:rPr lang="en-US" altLang="ru-RU" sz="2200" dirty="0"/>
              <a:t>(</a:t>
            </a:r>
            <a:r>
              <a:rPr lang="ru-RU" altLang="ru-RU" sz="2200" b="1" dirty="0">
                <a:solidFill>
                  <a:srgbClr val="FF0000"/>
                </a:solidFill>
              </a:rPr>
              <a:t>архив при ЛР №3 </a:t>
            </a:r>
            <a:r>
              <a:rPr lang="ru-RU" altLang="ru-RU" sz="2200" dirty="0"/>
              <a:t>– </a:t>
            </a:r>
            <a:r>
              <a:rPr lang="en-US" altLang="ru-RU" sz="2200" dirty="0">
                <a:hlinkClick r:id="rId3" action="ppaction://hlinksldjump"/>
              </a:rPr>
              <a:t>TASM3.ZIP</a:t>
            </a:r>
            <a:r>
              <a:rPr lang="en-US" altLang="ru-RU" sz="2200" dirty="0"/>
              <a:t>)</a:t>
            </a:r>
            <a:r>
              <a:rPr lang="ru-RU" altLang="ru-RU" sz="2200" dirty="0"/>
              <a:t> , или </a:t>
            </a:r>
            <a:r>
              <a:rPr lang="en-US" altLang="ru-RU" sz="2200" b="1" dirty="0"/>
              <a:t>QC v2.5</a:t>
            </a:r>
            <a:r>
              <a:rPr lang="ru-RU" altLang="ru-RU" sz="2200" dirty="0"/>
              <a:t>. – тоже на сайте</a:t>
            </a:r>
            <a:r>
              <a:rPr lang="en-US" altLang="ru-RU" sz="2200" dirty="0"/>
              <a:t> </a:t>
            </a:r>
            <a:r>
              <a:rPr lang="ru-RU" altLang="ru-RU" sz="2200" dirty="0"/>
              <a:t>Справочники ОС (</a:t>
            </a:r>
            <a:r>
              <a:rPr lang="en-US" altLang="ru-RU" sz="2200" dirty="0"/>
              <a:t>HELP4, HELP5, HELP6 (Teach Help) </a:t>
            </a:r>
            <a:r>
              <a:rPr lang="ru-RU" altLang="ru-RU" sz="2200" dirty="0"/>
              <a:t>)</a:t>
            </a:r>
          </a:p>
          <a:p>
            <a:pPr eaLnBrk="1" hangingPunct="1"/>
            <a:r>
              <a:rPr lang="ru-RU" altLang="ru-RU" sz="2200" dirty="0"/>
              <a:t>Считаю, что другие версии </a:t>
            </a:r>
            <a:r>
              <a:rPr lang="ru-RU" altLang="ru-RU" sz="2200" u="sng" dirty="0"/>
              <a:t>не отвечают </a:t>
            </a:r>
            <a:r>
              <a:rPr lang="ru-RU" altLang="ru-RU" sz="2200" dirty="0"/>
              <a:t>в полной мере задачам курса и его методическому обеспечению (Пособия, задания и т.д.)</a:t>
            </a:r>
          </a:p>
          <a:p>
            <a:pPr eaLnBrk="1" hangingPunct="1"/>
            <a:r>
              <a:rPr lang="ru-RU" altLang="ru-RU" sz="2200" dirty="0"/>
              <a:t>Для командной строки: эмуляторы </a:t>
            </a:r>
            <a:r>
              <a:rPr lang="en-US" altLang="ru-RU" sz="2200" b="1" dirty="0"/>
              <a:t>DOSBox</a:t>
            </a:r>
            <a:r>
              <a:rPr lang="en-US" altLang="ru-RU" sz="2200" dirty="0"/>
              <a:t> v. 074, </a:t>
            </a:r>
            <a:r>
              <a:rPr lang="en-US" altLang="ru-RU" sz="2200" b="1" dirty="0"/>
              <a:t>CMD.EXE</a:t>
            </a:r>
            <a:r>
              <a:rPr lang="en-US" altLang="ru-RU" sz="2200" dirty="0"/>
              <a:t>.</a:t>
            </a:r>
            <a:r>
              <a:rPr lang="ru-RU" altLang="ru-RU" sz="2200" dirty="0"/>
              <a:t> и</a:t>
            </a:r>
          </a:p>
          <a:p>
            <a:pPr eaLnBrk="1" hangingPunct="1"/>
            <a:r>
              <a:rPr lang="ru-RU" altLang="ru-RU" sz="2200" dirty="0"/>
              <a:t>Утилиты опроса - </a:t>
            </a:r>
            <a:r>
              <a:rPr lang="en-US" altLang="ru-RU" sz="2200" b="1" dirty="0"/>
              <a:t>BE, CHOI</a:t>
            </a:r>
            <a:r>
              <a:rPr lang="ru-RU" altLang="ru-RU" sz="2200" b="1" dirty="0"/>
              <a:t>С</a:t>
            </a:r>
            <a:r>
              <a:rPr lang="en-US" altLang="ru-RU" sz="2200" b="1" dirty="0"/>
              <a:t>E</a:t>
            </a:r>
            <a:r>
              <a:rPr lang="en-US" altLang="ru-RU" sz="2200" dirty="0"/>
              <a:t>, </a:t>
            </a:r>
            <a:r>
              <a:rPr lang="ru-RU" altLang="ru-RU" sz="2200" dirty="0"/>
              <a:t>индикации содержимого ОП – </a:t>
            </a:r>
            <a:r>
              <a:rPr lang="en-US" altLang="ru-RU" sz="2200" b="1" dirty="0"/>
              <a:t>MEM.EXE</a:t>
            </a:r>
          </a:p>
          <a:p>
            <a:pPr eaLnBrk="1" hangingPunct="1"/>
            <a:r>
              <a:rPr lang="ru-RU" altLang="ru-RU" sz="2200" dirty="0"/>
              <a:t>Литература по курсу в доступных форматах для ознакомления. </a:t>
            </a:r>
          </a:p>
        </p:txBody>
      </p:sp>
    </p:spTree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9199" y="21382"/>
            <a:ext cx="5688632" cy="599306"/>
          </a:xfrm>
        </p:spPr>
        <p:txBody>
          <a:bodyPr>
            <a:normAutofit fontScale="90000"/>
          </a:bodyPr>
          <a:lstStyle/>
          <a:p>
            <a:r>
              <a:rPr lang="ru-RU" dirty="0"/>
              <a:t>Прямая адресация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61581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250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548680"/>
            <a:ext cx="9036496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При </a:t>
            </a:r>
            <a:r>
              <a:rPr lang="ru-RU" sz="2000" u="sng" dirty="0">
                <a:latin typeface="+mn-lt"/>
                <a:cs typeface="+mn-cs"/>
              </a:rPr>
              <a:t>прямой</a:t>
            </a:r>
            <a:r>
              <a:rPr lang="ru-RU" sz="2000" dirty="0">
                <a:latin typeface="+mn-lt"/>
                <a:cs typeface="+mn-cs"/>
              </a:rPr>
              <a:t> адресации исполнительный адрес 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ru-RU" sz="2000" dirty="0">
                <a:latin typeface="+mn-lt"/>
                <a:cs typeface="+mn-cs"/>
              </a:rPr>
              <a:t>) формируется на основе смещения в команде (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TABLE</a:t>
            </a:r>
            <a:r>
              <a:rPr lang="ru-RU" sz="2000" dirty="0">
                <a:latin typeface="+mn-lt"/>
                <a:cs typeface="+mn-cs"/>
              </a:rPr>
              <a:t>) и базового регистра данных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DS</a:t>
            </a:r>
            <a:r>
              <a:rPr lang="en-US" sz="20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ru-RU" sz="2000" dirty="0">
                <a:latin typeface="+mn-lt"/>
                <a:cs typeface="+mn-cs"/>
              </a:rPr>
              <a:t>:= </a:t>
            </a:r>
            <a:r>
              <a:rPr lang="en-US" sz="2000" dirty="0">
                <a:latin typeface="+mn-lt"/>
                <a:cs typeface="+mn-cs"/>
              </a:rPr>
              <a:t>&lt;</a:t>
            </a:r>
            <a:r>
              <a:rPr lang="ru-RU" sz="2000" dirty="0">
                <a:latin typeface="+mn-lt"/>
                <a:cs typeface="+mn-cs"/>
              </a:rPr>
              <a:t>смещение</a:t>
            </a:r>
            <a:r>
              <a:rPr lang="en-US" sz="2000" dirty="0">
                <a:latin typeface="+mn-lt"/>
                <a:cs typeface="+mn-cs"/>
              </a:rPr>
              <a:t>&gt;  +  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en-US" sz="2000" dirty="0">
                <a:latin typeface="+mn-lt"/>
                <a:cs typeface="+mn-cs"/>
              </a:rPr>
              <a:t>[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DS</a:t>
            </a:r>
            <a:r>
              <a:rPr lang="en-US" sz="2000" dirty="0">
                <a:latin typeface="+mn-lt"/>
                <a:cs typeface="+mn-cs"/>
              </a:rPr>
              <a:t>]</a:t>
            </a:r>
            <a:r>
              <a:rPr lang="ru-RU" sz="2000" dirty="0">
                <a:latin typeface="+mn-lt"/>
                <a:cs typeface="+mn-cs"/>
              </a:rPr>
              <a:t>;  (формула для вычисления ИА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en-US" sz="2000" dirty="0"/>
              <a:t>(</a:t>
            </a:r>
            <a:r>
              <a:rPr lang="ru-RU" sz="2000" dirty="0">
                <a:solidFill>
                  <a:srgbClr val="FF0000"/>
                </a:solidFill>
                <a:hlinkClick r:id="rId3" action="ppaction://hlinksldjump"/>
              </a:rPr>
              <a:t>Меню Адресации.</a:t>
            </a:r>
            <a:r>
              <a:rPr lang="ru-RU" sz="2000" dirty="0"/>
              <a:t>)</a:t>
            </a:r>
            <a:r>
              <a:rPr lang="ru-RU" sz="2000" dirty="0">
                <a:latin typeface="+mn-lt"/>
                <a:cs typeface="+mn-cs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583" y="4820959"/>
            <a:ext cx="9062417" cy="101566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Примеры:</a:t>
            </a:r>
            <a:r>
              <a:rPr lang="en-US" sz="2000" dirty="0">
                <a:latin typeface="+mn-lt"/>
                <a:cs typeface="+mn-cs"/>
              </a:rPr>
              <a:t> 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sz="2000" dirty="0">
                <a:latin typeface="+mn-lt"/>
                <a:cs typeface="+mn-cs"/>
              </a:rPr>
              <a:t> выделим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данные с прямой адресацией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n-lt"/>
                <a:cs typeface="+mn-cs"/>
              </a:rPr>
              <a:t>MOV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b="1" dirty="0">
                <a:latin typeface="+mn-lt"/>
                <a:cs typeface="+mn-cs"/>
              </a:rPr>
              <a:t>AX</a:t>
            </a:r>
            <a:r>
              <a:rPr lang="en-US" sz="2000" dirty="0">
                <a:latin typeface="+mn-lt"/>
                <a:cs typeface="+mn-cs"/>
              </a:rPr>
              <a:t>,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BLOCK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; В команде </a:t>
            </a:r>
            <a:r>
              <a:rPr lang="ru-RU" sz="2000" u="sng" dirty="0">
                <a:solidFill>
                  <a:srgbClr val="00B050"/>
                </a:solidFill>
                <a:latin typeface="+mn-lt"/>
                <a:cs typeface="+mn-cs"/>
              </a:rPr>
              <a:t>используется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 поле в ОП </a:t>
            </a:r>
            <a:r>
              <a:rPr lang="en-US" sz="2000" b="1" dirty="0">
                <a:solidFill>
                  <a:srgbClr val="FF0000"/>
                </a:solidFill>
              </a:rPr>
              <a:t>BLOCK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  </a:t>
            </a:r>
            <a:endParaRPr lang="en-US" sz="2000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n-lt"/>
                <a:cs typeface="+mn-cs"/>
              </a:rPr>
              <a:t>INC </a:t>
            </a:r>
            <a:r>
              <a:rPr lang="en-US" sz="2000" b="1" dirty="0">
                <a:solidFill>
                  <a:srgbClr val="FF0000"/>
                </a:solidFill>
              </a:rPr>
              <a:t>COUNTER </a:t>
            </a:r>
            <a:r>
              <a:rPr lang="ru-RU" sz="2000" dirty="0">
                <a:solidFill>
                  <a:srgbClr val="00B050"/>
                </a:solidFill>
              </a:rPr>
              <a:t>; В команде </a:t>
            </a:r>
            <a:r>
              <a:rPr lang="ru-RU" sz="2000" u="sng" dirty="0">
                <a:solidFill>
                  <a:srgbClr val="00B050"/>
                </a:solidFill>
              </a:rPr>
              <a:t>используется</a:t>
            </a:r>
            <a:r>
              <a:rPr lang="ru-RU" sz="2000" dirty="0">
                <a:solidFill>
                  <a:srgbClr val="00B050"/>
                </a:solidFill>
              </a:rPr>
              <a:t>  переменная </a:t>
            </a:r>
            <a:r>
              <a:rPr lang="en-US" sz="2000" b="1" dirty="0">
                <a:solidFill>
                  <a:srgbClr val="FF0000"/>
                </a:solidFill>
              </a:rPr>
              <a:t>COUNTER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3371023"/>
              </p:ext>
            </p:extLst>
          </p:nvPr>
        </p:nvGraphicFramePr>
        <p:xfrm>
          <a:off x="1788628" y="1534834"/>
          <a:ext cx="5648325" cy="328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2663781" imgH="1986930" progId="Visio.Drawing.11">
                  <p:embed/>
                </p:oleObj>
              </mc:Choice>
              <mc:Fallback>
                <p:oleObj name="Visio" r:id="rId4" imgW="2663781" imgH="1986930" progId="Visio.Drawing.11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8628" y="1534834"/>
                        <a:ext cx="5648325" cy="3286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8491393"/>
      </p:ext>
    </p:extLst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5400600" cy="573485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Косвенная адресация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32440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251</a:t>
            </a:fld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6330104"/>
              </p:ext>
            </p:extLst>
          </p:nvPr>
        </p:nvGraphicFramePr>
        <p:xfrm>
          <a:off x="1630576" y="1556792"/>
          <a:ext cx="5648325" cy="31163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2663781" imgH="1986930" progId="Visio.Drawing.11">
                  <p:embed/>
                </p:oleObj>
              </mc:Choice>
              <mc:Fallback>
                <p:oleObj name="Visio" r:id="rId3" imgW="2663781" imgH="1986930" progId="Visio.Drawing.11">
                  <p:embed/>
                  <p:pic>
                    <p:nvPicPr>
                      <p:cNvPr id="0" name="Объект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0576" y="1556792"/>
                        <a:ext cx="5648325" cy="311634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1583" y="573485"/>
            <a:ext cx="8954913" cy="147732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При </a:t>
            </a:r>
            <a:r>
              <a:rPr lang="ru-RU" u="sng" dirty="0">
                <a:latin typeface="+mn-lt"/>
                <a:cs typeface="+mn-cs"/>
              </a:rPr>
              <a:t>косвенной </a:t>
            </a:r>
            <a:r>
              <a:rPr lang="ru-RU" dirty="0">
                <a:latin typeface="+mn-lt"/>
                <a:cs typeface="+mn-cs"/>
              </a:rPr>
              <a:t>адресации исполнительный адрес (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ru-RU" dirty="0">
                <a:latin typeface="+mn-lt"/>
                <a:cs typeface="+mn-cs"/>
              </a:rPr>
              <a:t>) формируется на основе смещения в регистре (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BX, </a:t>
            </a:r>
            <a:r>
              <a:rPr lang="en-US" b="1" dirty="0">
                <a:solidFill>
                  <a:srgbClr val="00B0F0"/>
                </a:solidFill>
                <a:latin typeface="+mn-lt"/>
                <a:cs typeface="+mn-cs"/>
              </a:rPr>
              <a:t>BP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, SI,DI</a:t>
            </a:r>
            <a:r>
              <a:rPr lang="ru-RU" dirty="0">
                <a:latin typeface="+mn-lt"/>
                <a:cs typeface="+mn-cs"/>
              </a:rPr>
              <a:t>) и базового регистра данных или Стека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DS|</a:t>
            </a:r>
            <a:r>
              <a:rPr lang="en-US" b="1" dirty="0">
                <a:solidFill>
                  <a:srgbClr val="00B0F0"/>
                </a:solidFill>
              </a:rPr>
              <a:t> SS </a:t>
            </a:r>
            <a:r>
              <a:rPr lang="en-US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ru-RU" dirty="0">
                <a:latin typeface="+mn-lt"/>
                <a:cs typeface="+mn-cs"/>
              </a:rPr>
              <a:t>:= </a:t>
            </a:r>
            <a:r>
              <a:rPr lang="en-US" dirty="0">
                <a:latin typeface="+mn-lt"/>
                <a:cs typeface="+mn-cs"/>
              </a:rPr>
              <a:t>[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BX|</a:t>
            </a:r>
            <a:r>
              <a:rPr lang="en-US" b="1" dirty="0">
                <a:solidFill>
                  <a:srgbClr val="00B0F0"/>
                </a:solidFill>
                <a:latin typeface="+mn-lt"/>
                <a:cs typeface="+mn-cs"/>
              </a:rPr>
              <a:t>BP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|SI|DI</a:t>
            </a:r>
            <a:r>
              <a:rPr lang="en-US" dirty="0">
                <a:latin typeface="+mn-lt"/>
                <a:cs typeface="+mn-cs"/>
              </a:rPr>
              <a:t>]  +  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[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DS| </a:t>
            </a:r>
            <a:r>
              <a:rPr lang="en-US" b="1" dirty="0">
                <a:solidFill>
                  <a:srgbClr val="00B0F0"/>
                </a:solidFill>
                <a:latin typeface="+mn-lt"/>
                <a:cs typeface="+mn-cs"/>
              </a:rPr>
              <a:t>SS</a:t>
            </a:r>
            <a:r>
              <a:rPr lang="en-US" dirty="0">
                <a:latin typeface="+mn-lt"/>
                <a:cs typeface="+mn-cs"/>
              </a:rPr>
              <a:t>]</a:t>
            </a:r>
            <a:r>
              <a:rPr lang="ru-RU" dirty="0">
                <a:latin typeface="+mn-lt"/>
                <a:cs typeface="+mn-cs"/>
              </a:rPr>
              <a:t>;  (формула для вычисления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. Для </a:t>
            </a:r>
            <a:r>
              <a:rPr lang="en-US" b="1" dirty="0">
                <a:solidFill>
                  <a:srgbClr val="00B0F0"/>
                </a:solidFill>
                <a:latin typeface="+mn-lt"/>
                <a:cs typeface="+mn-cs"/>
              </a:rPr>
              <a:t>BP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00B0F0"/>
                </a:solidFill>
                <a:latin typeface="+mn-lt"/>
                <a:cs typeface="+mn-cs"/>
              </a:rPr>
              <a:t>SS</a:t>
            </a:r>
            <a:r>
              <a:rPr lang="en-US" b="1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(</a:t>
            </a:r>
            <a:r>
              <a:rPr lang="ru-RU" b="1" dirty="0">
                <a:solidFill>
                  <a:srgbClr val="00B0F0"/>
                </a:solidFill>
                <a:latin typeface="+mn-lt"/>
                <a:cs typeface="+mn-cs"/>
              </a:rPr>
              <a:t>стек</a:t>
            </a:r>
            <a:r>
              <a:rPr lang="en-US" dirty="0">
                <a:latin typeface="+mn-lt"/>
                <a:cs typeface="+mn-cs"/>
              </a:rPr>
              <a:t>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Косвенная адресация позволяет менять адрес памяти для команды в процесс работы.</a:t>
            </a:r>
            <a:r>
              <a:rPr lang="en-US" dirty="0"/>
              <a:t> (</a:t>
            </a:r>
            <a:r>
              <a:rPr lang="ru-RU" dirty="0">
                <a:solidFill>
                  <a:srgbClr val="FF0000"/>
                </a:solidFill>
                <a:hlinkClick r:id="rId5" action="ppaction://hlinksldjump"/>
              </a:rPr>
              <a:t>Меню</a:t>
            </a:r>
            <a:r>
              <a:rPr lang="ru-RU" dirty="0"/>
              <a:t>)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86" y="4653136"/>
            <a:ext cx="9062417" cy="163121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Примеры:</a:t>
            </a:r>
            <a:r>
              <a:rPr lang="en-US" sz="2000" dirty="0">
                <a:latin typeface="+mn-lt"/>
                <a:cs typeface="+mn-cs"/>
              </a:rPr>
              <a:t> 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sz="2000" dirty="0">
                <a:latin typeface="+mn-lt"/>
                <a:cs typeface="+mn-cs"/>
              </a:rPr>
              <a:t> выделим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регистры  для косвенной адресации </a:t>
            </a:r>
            <a:r>
              <a:rPr lang="ru-RU" sz="2000" dirty="0">
                <a:latin typeface="+mn-lt"/>
                <a:cs typeface="+mn-cs"/>
              </a:rPr>
              <a:t>в команде</a:t>
            </a:r>
            <a:r>
              <a:rPr lang="en-US" sz="2000" u="sng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n-lt"/>
                <a:cs typeface="+mn-cs"/>
              </a:rPr>
              <a:t>MOV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b="1" dirty="0">
                <a:latin typeface="+mn-lt"/>
                <a:cs typeface="+mn-cs"/>
              </a:rPr>
              <a:t>AX</a:t>
            </a:r>
            <a:r>
              <a:rPr lang="en-US" sz="2000" dirty="0">
                <a:latin typeface="+mn-lt"/>
                <a:cs typeface="+mn-cs"/>
              </a:rPr>
              <a:t>,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[BX]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; Здесь </a:t>
            </a:r>
            <a:r>
              <a:rPr lang="ru-RU" sz="2000" u="sng" dirty="0">
                <a:solidFill>
                  <a:srgbClr val="00B050"/>
                </a:solidFill>
                <a:latin typeface="+mn-lt"/>
                <a:cs typeface="+mn-cs"/>
              </a:rPr>
              <a:t>используется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 косвенный адрес смешения и регистре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BX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n-lt"/>
                <a:cs typeface="+mn-cs"/>
              </a:rPr>
              <a:t>INC </a:t>
            </a:r>
            <a:r>
              <a:rPr lang="en-US" sz="2000" b="1" dirty="0">
                <a:solidFill>
                  <a:srgbClr val="FF0000"/>
                </a:solidFill>
              </a:rPr>
              <a:t>[DI], 10 </a:t>
            </a:r>
            <a:r>
              <a:rPr lang="ru-RU" sz="2000" dirty="0">
                <a:solidFill>
                  <a:srgbClr val="00B050"/>
                </a:solidFill>
              </a:rPr>
              <a:t>; Здесь </a:t>
            </a:r>
            <a:r>
              <a:rPr lang="ru-RU" sz="2000" u="sng" dirty="0">
                <a:solidFill>
                  <a:srgbClr val="00B050"/>
                </a:solidFill>
              </a:rPr>
              <a:t>используется</a:t>
            </a:r>
            <a:r>
              <a:rPr lang="ru-RU" sz="2000" dirty="0">
                <a:solidFill>
                  <a:srgbClr val="00B050"/>
                </a:solidFill>
              </a:rPr>
              <a:t> косвенный в регистре </a:t>
            </a:r>
            <a:r>
              <a:rPr lang="en-US" sz="2000" b="1" dirty="0">
                <a:solidFill>
                  <a:srgbClr val="FF0000"/>
                </a:solidFill>
              </a:rPr>
              <a:t>[DI]</a:t>
            </a:r>
            <a:endParaRPr lang="ru-RU" sz="20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/>
              <a:t>MOV</a:t>
            </a:r>
            <a:r>
              <a:rPr lang="en-US" sz="2000" dirty="0"/>
              <a:t> </a:t>
            </a:r>
            <a:r>
              <a:rPr lang="en-US" sz="2000" b="1" dirty="0"/>
              <a:t>AX</a:t>
            </a:r>
            <a:r>
              <a:rPr lang="en-US" sz="2000" dirty="0"/>
              <a:t>, </a:t>
            </a:r>
            <a:r>
              <a:rPr lang="en-US" sz="2000" b="1" dirty="0">
                <a:solidFill>
                  <a:srgbClr val="FF0000"/>
                </a:solidFill>
              </a:rPr>
              <a:t>[</a:t>
            </a:r>
            <a:r>
              <a:rPr lang="en-US" sz="2000" b="1" dirty="0">
                <a:solidFill>
                  <a:srgbClr val="00B0F0"/>
                </a:solidFill>
                <a:latin typeface="+mn-lt"/>
                <a:cs typeface="+mn-cs"/>
              </a:rPr>
              <a:t>BP</a:t>
            </a:r>
            <a:r>
              <a:rPr lang="en-US" sz="2000" b="1" dirty="0">
                <a:solidFill>
                  <a:srgbClr val="FF0000"/>
                </a:solidFill>
              </a:rPr>
              <a:t>]</a:t>
            </a:r>
            <a:r>
              <a:rPr lang="ru-RU" sz="2000" dirty="0">
                <a:solidFill>
                  <a:srgbClr val="00B050"/>
                </a:solidFill>
              </a:rPr>
              <a:t> ; Здесь загружаем 2 байта из стека (</a:t>
            </a:r>
            <a:r>
              <a:rPr lang="en-US" sz="2000" b="1" dirty="0">
                <a:solidFill>
                  <a:srgbClr val="00B0F0"/>
                </a:solidFill>
              </a:rPr>
              <a:t>SS:BP</a:t>
            </a:r>
            <a:r>
              <a:rPr lang="en-US" sz="2000" dirty="0">
                <a:solidFill>
                  <a:srgbClr val="00B050"/>
                </a:solidFill>
              </a:rPr>
              <a:t>  </a:t>
            </a:r>
            <a:r>
              <a:rPr lang="en-US" sz="2000" b="1" dirty="0">
                <a:solidFill>
                  <a:srgbClr val="FF0000"/>
                </a:solidFill>
              </a:rPr>
              <a:t>!!!</a:t>
            </a:r>
            <a:r>
              <a:rPr lang="ru-RU" sz="2000" dirty="0">
                <a:solidFill>
                  <a:srgbClr val="00B050"/>
                </a:solidFill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/>
              <a:t>MOV</a:t>
            </a:r>
            <a:r>
              <a:rPr lang="en-US" sz="2000" dirty="0"/>
              <a:t> </a:t>
            </a:r>
            <a:r>
              <a:rPr lang="en-US" sz="2000" b="1" dirty="0"/>
              <a:t>AX</a:t>
            </a:r>
            <a:r>
              <a:rPr lang="en-US" sz="2000" dirty="0"/>
              <a:t>,</a:t>
            </a:r>
            <a:r>
              <a:rPr lang="en-US" sz="2000" b="1" dirty="0">
                <a:solidFill>
                  <a:srgbClr val="FF0000"/>
                </a:solidFill>
              </a:rPr>
              <a:t> DI, [DI]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dirty="0">
                <a:solidFill>
                  <a:srgbClr val="00B050"/>
                </a:solidFill>
              </a:rPr>
              <a:t>; Движение по указателям</a:t>
            </a:r>
            <a:r>
              <a:rPr lang="ru-RU" sz="2000" b="1" dirty="0">
                <a:solidFill>
                  <a:srgbClr val="FF0000"/>
                </a:solidFill>
              </a:rPr>
              <a:t>!!!</a:t>
            </a:r>
          </a:p>
        </p:txBody>
      </p:sp>
    </p:spTree>
    <p:extLst>
      <p:ext uri="{BB962C8B-B14F-4D97-AF65-F5344CB8AC3E}">
        <p14:creationId xmlns:p14="http://schemas.microsoft.com/office/powerpoint/2010/main" val="3727133422"/>
      </p:ext>
    </p:extLst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0"/>
            <a:ext cx="4392488" cy="706090"/>
          </a:xfrm>
        </p:spPr>
        <p:txBody>
          <a:bodyPr>
            <a:normAutofit/>
          </a:bodyPr>
          <a:lstStyle/>
          <a:p>
            <a:r>
              <a:rPr lang="ru-RU" sz="3200" dirty="0"/>
              <a:t>Базовая адресация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56901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252</a:t>
            </a:fld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103780"/>
              </p:ext>
            </p:extLst>
          </p:nvPr>
        </p:nvGraphicFramePr>
        <p:xfrm>
          <a:off x="1187624" y="1988840"/>
          <a:ext cx="5648325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663781" imgH="1986930" progId="Visio.Drawing.11">
                  <p:embed/>
                </p:oleObj>
              </mc:Choice>
              <mc:Fallback>
                <p:oleObj name="Visio" r:id="rId2" imgW="2663781" imgH="1986930" progId="Visio.Drawing.11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1988840"/>
                        <a:ext cx="5648325" cy="28803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" y="620688"/>
            <a:ext cx="9036495" cy="147732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При </a:t>
            </a:r>
            <a:r>
              <a:rPr lang="ru-RU" u="sng" dirty="0">
                <a:latin typeface="+mn-lt"/>
                <a:cs typeface="+mn-cs"/>
              </a:rPr>
              <a:t>косвенной </a:t>
            </a:r>
            <a:r>
              <a:rPr lang="ru-RU" dirty="0">
                <a:latin typeface="+mn-lt"/>
                <a:cs typeface="+mn-cs"/>
              </a:rPr>
              <a:t>адресации исполнительный адрес (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ru-RU" dirty="0">
                <a:latin typeface="+mn-lt"/>
                <a:cs typeface="+mn-cs"/>
              </a:rPr>
              <a:t>) формируется на основе </a:t>
            </a:r>
            <a:r>
              <a:rPr lang="ru-RU" u="sng" dirty="0">
                <a:latin typeface="+mn-lt"/>
                <a:cs typeface="+mn-cs"/>
              </a:rPr>
              <a:t>смещения</a:t>
            </a:r>
            <a:r>
              <a:rPr lang="ru-RU" dirty="0">
                <a:latin typeface="+mn-lt"/>
                <a:cs typeface="+mn-cs"/>
              </a:rPr>
              <a:t> в команде (</a:t>
            </a:r>
            <a:r>
              <a:rPr lang="en-US" b="1" dirty="0">
                <a:latin typeface="+mn-lt"/>
                <a:cs typeface="+mn-cs"/>
              </a:rPr>
              <a:t>TABLE</a:t>
            </a:r>
            <a:r>
              <a:rPr lang="ru-RU" dirty="0">
                <a:latin typeface="+mn-lt"/>
                <a:cs typeface="+mn-cs"/>
              </a:rPr>
              <a:t>), регистров (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BX, </a:t>
            </a:r>
            <a:r>
              <a:rPr lang="en-US" b="1" dirty="0">
                <a:solidFill>
                  <a:srgbClr val="00B0F0"/>
                </a:solidFill>
                <a:latin typeface="+mn-lt"/>
                <a:cs typeface="+mn-cs"/>
              </a:rPr>
              <a:t>BP</a:t>
            </a:r>
            <a:r>
              <a:rPr lang="ru-RU" dirty="0">
                <a:latin typeface="+mn-lt"/>
                <a:cs typeface="+mn-cs"/>
              </a:rPr>
              <a:t>) и базового регистра данных </a:t>
            </a:r>
            <a:r>
              <a:rPr lang="ru-RU" dirty="0"/>
              <a:t>или Стека </a:t>
            </a:r>
            <a:r>
              <a:rPr lang="en-US" b="1" dirty="0">
                <a:solidFill>
                  <a:srgbClr val="FF0000"/>
                </a:solidFill>
              </a:rPr>
              <a:t>DS|</a:t>
            </a:r>
            <a:r>
              <a:rPr lang="en-US" b="1" dirty="0">
                <a:solidFill>
                  <a:srgbClr val="00B0F0"/>
                </a:solidFill>
              </a:rPr>
              <a:t> SS </a:t>
            </a:r>
            <a:r>
              <a:rPr lang="en-US" dirty="0"/>
              <a:t>:</a:t>
            </a: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ru-RU" dirty="0">
                <a:latin typeface="+mn-lt"/>
                <a:cs typeface="+mn-cs"/>
              </a:rPr>
              <a:t>:= </a:t>
            </a:r>
            <a:r>
              <a:rPr lang="en-US" dirty="0"/>
              <a:t>&lt;</a:t>
            </a:r>
            <a:r>
              <a:rPr lang="ru-RU" b="1" dirty="0">
                <a:solidFill>
                  <a:srgbClr val="FF0000"/>
                </a:solidFill>
              </a:rPr>
              <a:t>смещение</a:t>
            </a:r>
            <a:r>
              <a:rPr lang="en-US" dirty="0"/>
              <a:t>&gt;  +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[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BX|</a:t>
            </a:r>
            <a:r>
              <a:rPr lang="en-US" b="1" dirty="0">
                <a:solidFill>
                  <a:srgbClr val="00B0F0"/>
                </a:solidFill>
                <a:latin typeface="+mn-lt"/>
                <a:cs typeface="+mn-cs"/>
              </a:rPr>
              <a:t>BP</a:t>
            </a:r>
            <a:r>
              <a:rPr lang="en-US" dirty="0">
                <a:latin typeface="+mn-lt"/>
                <a:cs typeface="+mn-cs"/>
              </a:rPr>
              <a:t>]  +  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[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DS| </a:t>
            </a:r>
            <a:r>
              <a:rPr lang="en-US" b="1" dirty="0">
                <a:solidFill>
                  <a:srgbClr val="00B0F0"/>
                </a:solidFill>
                <a:latin typeface="+mn-lt"/>
                <a:cs typeface="+mn-cs"/>
              </a:rPr>
              <a:t>SS</a:t>
            </a:r>
            <a:r>
              <a:rPr lang="en-US" dirty="0">
                <a:latin typeface="+mn-lt"/>
                <a:cs typeface="+mn-cs"/>
              </a:rPr>
              <a:t>]</a:t>
            </a:r>
            <a:r>
              <a:rPr lang="ru-RU" dirty="0">
                <a:latin typeface="+mn-lt"/>
                <a:cs typeface="+mn-cs"/>
              </a:rPr>
              <a:t>;  (формула для вычисления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. Для </a:t>
            </a:r>
            <a:r>
              <a:rPr lang="en-US" b="1" dirty="0">
                <a:solidFill>
                  <a:srgbClr val="00B0F0"/>
                </a:solidFill>
                <a:latin typeface="+mn-lt"/>
                <a:cs typeface="+mn-cs"/>
              </a:rPr>
              <a:t>BP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00B0F0"/>
                </a:solidFill>
                <a:latin typeface="+mn-lt"/>
                <a:cs typeface="+mn-cs"/>
              </a:rPr>
              <a:t>SS</a:t>
            </a:r>
            <a:r>
              <a:rPr lang="en-US" b="1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(</a:t>
            </a:r>
            <a:r>
              <a:rPr lang="ru-RU" b="1" dirty="0">
                <a:solidFill>
                  <a:srgbClr val="00B0F0"/>
                </a:solidFill>
                <a:latin typeface="+mn-lt"/>
                <a:cs typeface="+mn-cs"/>
              </a:rPr>
              <a:t>стек</a:t>
            </a:r>
            <a:r>
              <a:rPr lang="en-US" dirty="0">
                <a:latin typeface="+mn-lt"/>
                <a:cs typeface="+mn-cs"/>
              </a:rPr>
              <a:t>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Косвенная адресация позволяет менять адрес памяти для команды в процесс работы.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(</a:t>
            </a:r>
            <a:r>
              <a:rPr lang="ru-RU" dirty="0">
                <a:solidFill>
                  <a:srgbClr val="FF0000"/>
                </a:solidFill>
                <a:hlinkClick r:id="rId4" action="ppaction://hlinksldjump"/>
              </a:rPr>
              <a:t>Меню</a:t>
            </a:r>
            <a:r>
              <a:rPr lang="ru-RU" dirty="0"/>
              <a:t>)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993" y="5005625"/>
            <a:ext cx="8242423" cy="101566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Примеры:</a:t>
            </a:r>
            <a:r>
              <a:rPr lang="en-US" sz="2000" dirty="0">
                <a:latin typeface="+mn-lt"/>
                <a:cs typeface="+mn-cs"/>
              </a:rPr>
              <a:t> 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sz="2000" dirty="0">
                <a:latin typeface="+mn-lt"/>
                <a:cs typeface="+mn-cs"/>
              </a:rPr>
              <a:t> выделим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регистры для базовой адресации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n-lt"/>
                <a:cs typeface="+mn-cs"/>
              </a:rPr>
              <a:t>MOV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b="1" dirty="0">
                <a:latin typeface="+mn-lt"/>
                <a:cs typeface="+mn-cs"/>
              </a:rPr>
              <a:t>AX</a:t>
            </a:r>
            <a:r>
              <a:rPr lang="en-US" sz="2000" dirty="0">
                <a:latin typeface="+mn-lt"/>
                <a:cs typeface="+mn-cs"/>
              </a:rPr>
              <a:t>, [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BX</a:t>
            </a:r>
            <a:r>
              <a:rPr lang="en-US" sz="2000" dirty="0">
                <a:latin typeface="+mn-lt"/>
                <a:cs typeface="+mn-cs"/>
              </a:rPr>
              <a:t>] + 10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; В команде </a:t>
            </a:r>
            <a:r>
              <a:rPr lang="ru-RU" sz="2000" u="sng" dirty="0">
                <a:solidFill>
                  <a:srgbClr val="00B050"/>
                </a:solidFill>
                <a:latin typeface="+mn-lt"/>
                <a:cs typeface="+mn-cs"/>
              </a:rPr>
              <a:t>используется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 поле в ОП </a:t>
            </a:r>
            <a:r>
              <a:rPr lang="en-US" sz="2000" b="1" dirty="0">
                <a:solidFill>
                  <a:srgbClr val="FF0000"/>
                </a:solidFill>
              </a:rPr>
              <a:t>BLOCK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  </a:t>
            </a:r>
            <a:endParaRPr lang="en-US" sz="2000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n-lt"/>
                <a:cs typeface="+mn-cs"/>
              </a:rPr>
              <a:t>INC </a:t>
            </a:r>
            <a:r>
              <a:rPr lang="en-US" sz="2000" b="1" dirty="0">
                <a:solidFill>
                  <a:srgbClr val="FF0000"/>
                </a:solidFill>
              </a:rPr>
              <a:t>[</a:t>
            </a:r>
            <a:r>
              <a:rPr lang="en-US" sz="2000" b="1" dirty="0">
                <a:solidFill>
                  <a:srgbClr val="00B0F0"/>
                </a:solidFill>
              </a:rPr>
              <a:t>BP</a:t>
            </a:r>
            <a:r>
              <a:rPr lang="en-US" sz="2000" b="1" dirty="0">
                <a:solidFill>
                  <a:srgbClr val="FF0000"/>
                </a:solidFill>
              </a:rPr>
              <a:t>]</a:t>
            </a:r>
            <a:r>
              <a:rPr lang="ru-RU" sz="2000" dirty="0">
                <a:solidFill>
                  <a:srgbClr val="00B050"/>
                </a:solidFill>
              </a:rPr>
              <a:t>; В команде </a:t>
            </a:r>
            <a:r>
              <a:rPr lang="ru-RU" sz="2000" u="sng" dirty="0">
                <a:solidFill>
                  <a:srgbClr val="00B050"/>
                </a:solidFill>
              </a:rPr>
              <a:t>используется</a:t>
            </a:r>
            <a:r>
              <a:rPr lang="ru-RU" sz="2000" dirty="0">
                <a:solidFill>
                  <a:srgbClr val="00B050"/>
                </a:solidFill>
              </a:rPr>
              <a:t>  переменная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ru-RU" sz="2000" dirty="0">
                <a:solidFill>
                  <a:srgbClr val="00B050"/>
                </a:solidFill>
              </a:rPr>
              <a:t>в ОП </a:t>
            </a:r>
            <a:r>
              <a:rPr lang="en-US" sz="2000" b="1" dirty="0">
                <a:solidFill>
                  <a:srgbClr val="00B0F0"/>
                </a:solidFill>
              </a:rPr>
              <a:t>SS:BP</a:t>
            </a:r>
            <a:r>
              <a:rPr lang="en-US" sz="2000" dirty="0">
                <a:solidFill>
                  <a:srgbClr val="00B050"/>
                </a:solidFill>
              </a:rPr>
              <a:t> (</a:t>
            </a:r>
            <a:r>
              <a:rPr lang="ru-RU" sz="2000" dirty="0">
                <a:solidFill>
                  <a:srgbClr val="00B050"/>
                </a:solidFill>
              </a:rPr>
              <a:t>стек</a:t>
            </a:r>
            <a:r>
              <a:rPr lang="en-US" sz="2000" dirty="0">
                <a:solidFill>
                  <a:srgbClr val="00B050"/>
                </a:solidFill>
              </a:rPr>
              <a:t>)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867825"/>
      </p:ext>
    </p:extLst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819636"/>
              </p:ext>
            </p:extLst>
          </p:nvPr>
        </p:nvGraphicFramePr>
        <p:xfrm>
          <a:off x="1619672" y="1845419"/>
          <a:ext cx="5648325" cy="287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663781" imgH="1986930" progId="Visio.Drawing.11">
                  <p:embed/>
                </p:oleObj>
              </mc:Choice>
              <mc:Fallback>
                <p:oleObj name="Visio" r:id="rId2" imgW="2663781" imgH="1986930" progId="Visio.Drawing.11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845419"/>
                        <a:ext cx="5648325" cy="287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5472608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Прямая индексная адресация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7431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253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" y="620688"/>
            <a:ext cx="9108503" cy="147732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При </a:t>
            </a:r>
            <a:r>
              <a:rPr lang="ru-RU" u="sng" dirty="0">
                <a:latin typeface="+mn-lt"/>
                <a:cs typeface="+mn-cs"/>
              </a:rPr>
              <a:t>индексной </a:t>
            </a:r>
            <a:r>
              <a:rPr lang="ru-RU" dirty="0">
                <a:latin typeface="+mn-lt"/>
                <a:cs typeface="+mn-cs"/>
              </a:rPr>
              <a:t>адресации исполнительный адрес (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ru-RU" dirty="0">
                <a:latin typeface="+mn-lt"/>
                <a:cs typeface="+mn-cs"/>
              </a:rPr>
              <a:t>) формируется на основе </a:t>
            </a:r>
            <a:r>
              <a:rPr lang="ru-RU" u="sng" dirty="0">
                <a:latin typeface="+mn-lt"/>
                <a:cs typeface="+mn-cs"/>
              </a:rPr>
              <a:t>смещения</a:t>
            </a:r>
            <a:r>
              <a:rPr lang="ru-RU" dirty="0">
                <a:latin typeface="+mn-lt"/>
                <a:cs typeface="+mn-cs"/>
              </a:rPr>
              <a:t> в команде (</a:t>
            </a:r>
            <a:r>
              <a:rPr lang="en-US" b="1" dirty="0">
                <a:latin typeface="+mn-lt"/>
                <a:cs typeface="+mn-cs"/>
              </a:rPr>
              <a:t>TABLE</a:t>
            </a:r>
            <a:r>
              <a:rPr lang="ru-RU" dirty="0">
                <a:latin typeface="+mn-lt"/>
                <a:cs typeface="+mn-cs"/>
              </a:rPr>
              <a:t>), регистров (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SI</a:t>
            </a:r>
            <a:r>
              <a:rPr lang="en-US" b="1" dirty="0">
                <a:latin typeface="+mn-lt"/>
                <a:cs typeface="+mn-cs"/>
              </a:rPr>
              <a:t> </a:t>
            </a:r>
            <a:r>
              <a:rPr lang="ru-RU" b="1" dirty="0">
                <a:latin typeface="+mn-lt"/>
                <a:cs typeface="+mn-cs"/>
              </a:rPr>
              <a:t>и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DI</a:t>
            </a:r>
            <a:r>
              <a:rPr lang="en-US" b="1" dirty="0"/>
              <a:t> </a:t>
            </a:r>
            <a:r>
              <a:rPr lang="ru-RU" dirty="0">
                <a:latin typeface="+mn-lt"/>
                <a:cs typeface="+mn-cs"/>
              </a:rPr>
              <a:t>) и базового регистра </a:t>
            </a:r>
            <a:r>
              <a:rPr lang="ru-RU" u="sng" dirty="0">
                <a:latin typeface="+mn-lt"/>
                <a:cs typeface="+mn-cs"/>
              </a:rPr>
              <a:t>данных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DS</a:t>
            </a:r>
            <a:r>
              <a:rPr lang="en-US" dirty="0"/>
              <a:t>:</a:t>
            </a: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ru-RU" dirty="0">
                <a:latin typeface="+mn-lt"/>
                <a:cs typeface="+mn-cs"/>
              </a:rPr>
              <a:t>:= </a:t>
            </a:r>
            <a:r>
              <a:rPr lang="en-US" dirty="0"/>
              <a:t>&lt;</a:t>
            </a:r>
            <a:r>
              <a:rPr lang="ru-RU" b="1" dirty="0">
                <a:solidFill>
                  <a:srgbClr val="FF0000"/>
                </a:solidFill>
              </a:rPr>
              <a:t>смещение</a:t>
            </a:r>
            <a:r>
              <a:rPr lang="en-US" dirty="0"/>
              <a:t>&gt;  +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SI</a:t>
            </a:r>
            <a:r>
              <a:rPr lang="en-US" b="1" dirty="0"/>
              <a:t>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|</a:t>
            </a:r>
            <a:r>
              <a:rPr lang="en-US" b="1" dirty="0">
                <a:solidFill>
                  <a:srgbClr val="FF0000"/>
                </a:solidFill>
              </a:rPr>
              <a:t> DI</a:t>
            </a:r>
            <a:r>
              <a:rPr lang="en-US" b="1" dirty="0"/>
              <a:t> </a:t>
            </a:r>
            <a:r>
              <a:rPr lang="en-US" dirty="0">
                <a:latin typeface="+mn-lt"/>
                <a:cs typeface="+mn-cs"/>
              </a:rPr>
              <a:t>]  +  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[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DS</a:t>
            </a:r>
            <a:r>
              <a:rPr lang="en-US" dirty="0">
                <a:latin typeface="+mn-lt"/>
                <a:cs typeface="+mn-cs"/>
              </a:rPr>
              <a:t>]</a:t>
            </a:r>
            <a:r>
              <a:rPr lang="ru-RU" dirty="0">
                <a:latin typeface="+mn-lt"/>
                <a:cs typeface="+mn-cs"/>
              </a:rPr>
              <a:t>;  (формула для вычисления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. Для</a:t>
            </a:r>
            <a:r>
              <a:rPr lang="en-US" dirty="0"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Индексная адресация позволяет работать с массивами и такими командами, которые изменяют регистр</a:t>
            </a:r>
            <a:r>
              <a:rPr lang="en-US" dirty="0">
                <a:latin typeface="+mn-lt"/>
                <a:cs typeface="+mn-cs"/>
              </a:rPr>
              <a:t>s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DI </a:t>
            </a:r>
            <a:r>
              <a:rPr lang="ru-RU" dirty="0">
                <a:latin typeface="+mn-lt"/>
                <a:cs typeface="+mn-cs"/>
              </a:rPr>
              <a:t>или</a:t>
            </a:r>
            <a:r>
              <a:rPr lang="en-US" dirty="0">
                <a:latin typeface="+mn-lt"/>
                <a:cs typeface="+mn-cs"/>
              </a:rPr>
              <a:t> SI</a:t>
            </a:r>
            <a:r>
              <a:rPr lang="ru-RU" dirty="0">
                <a:latin typeface="+mn-lt"/>
                <a:cs typeface="+mn-cs"/>
              </a:rPr>
              <a:t> (команды цепочек –</a:t>
            </a:r>
            <a:r>
              <a:rPr lang="en-US" dirty="0">
                <a:latin typeface="+mn-lt"/>
                <a:cs typeface="+mn-cs"/>
              </a:rPr>
              <a:t> MOVSB, CTOSB</a:t>
            </a:r>
            <a:r>
              <a:rPr lang="ru-RU" dirty="0">
                <a:latin typeface="+mn-lt"/>
                <a:cs typeface="+mn-cs"/>
              </a:rPr>
              <a:t>). </a:t>
            </a:r>
            <a:r>
              <a:rPr lang="en-US" dirty="0"/>
              <a:t>(</a:t>
            </a:r>
            <a:r>
              <a:rPr lang="ru-RU" dirty="0">
                <a:solidFill>
                  <a:srgbClr val="FF0000"/>
                </a:solidFill>
                <a:hlinkClick r:id="rId4" action="ppaction://hlinksldjump"/>
              </a:rPr>
              <a:t>Меню</a:t>
            </a:r>
            <a:r>
              <a:rPr lang="ru-RU" dirty="0"/>
              <a:t>)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512" y="4725144"/>
            <a:ext cx="8242423" cy="163121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Примеры:</a:t>
            </a:r>
            <a:r>
              <a:rPr lang="en-US" sz="2000" dirty="0">
                <a:latin typeface="+mn-lt"/>
                <a:cs typeface="+mn-cs"/>
              </a:rPr>
              <a:t> 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sz="2000" dirty="0">
                <a:latin typeface="+mn-lt"/>
                <a:cs typeface="+mn-cs"/>
              </a:rPr>
              <a:t> выделим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регистры для индексной адресации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n-lt"/>
                <a:cs typeface="+mn-cs"/>
              </a:rPr>
              <a:t>MOV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b="1" dirty="0">
                <a:latin typeface="+mn-lt"/>
                <a:cs typeface="+mn-cs"/>
              </a:rPr>
              <a:t>MASSIV</a:t>
            </a:r>
            <a:r>
              <a:rPr lang="en-US" sz="2000" dirty="0">
                <a:latin typeface="+mn-lt"/>
                <a:cs typeface="+mn-cs"/>
              </a:rPr>
              <a:t>, [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SI</a:t>
            </a:r>
            <a:r>
              <a:rPr lang="en-US" sz="2000" dirty="0">
                <a:latin typeface="+mn-lt"/>
                <a:cs typeface="+mn-cs"/>
              </a:rPr>
              <a:t>]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; В команде </a:t>
            </a:r>
            <a:r>
              <a:rPr lang="ru-RU" sz="2000" u="sng" dirty="0">
                <a:solidFill>
                  <a:srgbClr val="00B050"/>
                </a:solidFill>
                <a:latin typeface="+mn-lt"/>
                <a:cs typeface="+mn-cs"/>
              </a:rPr>
              <a:t>используется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 поле в ОП </a:t>
            </a:r>
            <a:r>
              <a:rPr lang="en-US" sz="2000" b="1" dirty="0"/>
              <a:t>MASSIV</a:t>
            </a:r>
            <a:endParaRPr lang="en-US" sz="2000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n-lt"/>
                <a:cs typeface="+mn-cs"/>
              </a:rPr>
              <a:t>INC </a:t>
            </a:r>
            <a:r>
              <a:rPr lang="en-US" sz="2000" b="1" dirty="0">
                <a:solidFill>
                  <a:srgbClr val="FF0000"/>
                </a:solidFill>
              </a:rPr>
              <a:t>SI </a:t>
            </a:r>
            <a:r>
              <a:rPr lang="ru-RU" sz="2000" dirty="0">
                <a:solidFill>
                  <a:srgbClr val="00B050"/>
                </a:solidFill>
              </a:rPr>
              <a:t>; </a:t>
            </a:r>
            <a:r>
              <a:rPr lang="en-US" sz="2000" dirty="0">
                <a:solidFill>
                  <a:srgbClr val="00B050"/>
                </a:solidFill>
              </a:rPr>
              <a:t>ADD SI , 2</a:t>
            </a:r>
            <a:endParaRPr lang="en-US" sz="20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/>
              <a:t>INC </a:t>
            </a:r>
            <a:r>
              <a:rPr lang="en-US" sz="2000" b="1" dirty="0">
                <a:solidFill>
                  <a:srgbClr val="FF0000"/>
                </a:solidFill>
              </a:rPr>
              <a:t>SI </a:t>
            </a:r>
            <a:r>
              <a:rPr lang="en-US" sz="2000" dirty="0"/>
              <a:t>]</a:t>
            </a:r>
            <a:r>
              <a:rPr lang="ru-RU" sz="2000" dirty="0">
                <a:solidFill>
                  <a:srgbClr val="00B050"/>
                </a:solidFill>
              </a:rPr>
              <a:t>; если массив состоит их слов (</a:t>
            </a:r>
            <a:r>
              <a:rPr lang="en-US" sz="2000" dirty="0">
                <a:solidFill>
                  <a:srgbClr val="00B050"/>
                </a:solidFill>
              </a:rPr>
              <a:t>WORD</a:t>
            </a:r>
            <a:r>
              <a:rPr lang="ru-RU" sz="2000" dirty="0">
                <a:solidFill>
                  <a:srgbClr val="00B050"/>
                </a:solidFill>
              </a:rPr>
              <a:t>)</a:t>
            </a:r>
            <a:endParaRPr lang="en-US" sz="2000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B050"/>
                </a:solidFill>
              </a:rPr>
              <a:t>;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ru-RU" sz="2000" dirty="0">
                <a:solidFill>
                  <a:srgbClr val="00B050"/>
                </a:solidFill>
              </a:rPr>
              <a:t>Или  </a:t>
            </a:r>
            <a:r>
              <a:rPr lang="en-US" sz="2000" dirty="0">
                <a:solidFill>
                  <a:srgbClr val="00B050"/>
                </a:solidFill>
              </a:rPr>
              <a:t>ADD SI , 2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891295"/>
      </p:ext>
    </p:extLst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6192688" cy="706090"/>
          </a:xfrm>
        </p:spPr>
        <p:txBody>
          <a:bodyPr/>
          <a:lstStyle/>
          <a:p>
            <a:r>
              <a:rPr lang="ru-RU" dirty="0"/>
              <a:t>Базово-индексная адресация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254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33772" y="548680"/>
            <a:ext cx="9010228" cy="13234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При базово - </a:t>
            </a:r>
            <a:r>
              <a:rPr lang="ru-RU" sz="1600" u="sng" dirty="0">
                <a:latin typeface="+mn-lt"/>
                <a:cs typeface="+mn-cs"/>
              </a:rPr>
              <a:t>индексной </a:t>
            </a:r>
            <a:r>
              <a:rPr lang="ru-RU" sz="1600" dirty="0">
                <a:latin typeface="+mn-lt"/>
                <a:cs typeface="+mn-cs"/>
              </a:rPr>
              <a:t>адресации исполнительный адрес (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ru-RU" sz="1600" dirty="0">
                <a:latin typeface="+mn-lt"/>
                <a:cs typeface="+mn-cs"/>
              </a:rPr>
              <a:t>) формируется на основе </a:t>
            </a:r>
            <a:r>
              <a:rPr lang="ru-RU" sz="1600" u="sng" dirty="0">
                <a:latin typeface="+mn-lt"/>
                <a:cs typeface="+mn-cs"/>
              </a:rPr>
              <a:t>смещения</a:t>
            </a:r>
            <a:r>
              <a:rPr lang="ru-RU" sz="1600" dirty="0">
                <a:latin typeface="+mn-lt"/>
                <a:cs typeface="+mn-cs"/>
              </a:rPr>
              <a:t> в команде (</a:t>
            </a:r>
            <a:r>
              <a:rPr lang="en-US" sz="1600" b="1" dirty="0">
                <a:latin typeface="+mn-lt"/>
                <a:cs typeface="+mn-cs"/>
              </a:rPr>
              <a:t>TABLE</a:t>
            </a:r>
            <a:r>
              <a:rPr lang="ru-RU" sz="1600" dirty="0">
                <a:latin typeface="+mn-lt"/>
                <a:cs typeface="+mn-cs"/>
              </a:rPr>
              <a:t>), индексных регистров (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SI</a:t>
            </a:r>
            <a:r>
              <a:rPr lang="en-US" sz="1600" b="1" dirty="0">
                <a:latin typeface="+mn-lt"/>
                <a:cs typeface="+mn-cs"/>
              </a:rPr>
              <a:t> </a:t>
            </a:r>
            <a:r>
              <a:rPr lang="ru-RU" sz="1600" b="1" dirty="0">
                <a:latin typeface="+mn-lt"/>
                <a:cs typeface="+mn-cs"/>
              </a:rPr>
              <a:t>и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1600" b="1" dirty="0">
                <a:solidFill>
                  <a:srgbClr val="FF0000"/>
                </a:solidFill>
              </a:rPr>
              <a:t>DI</a:t>
            </a:r>
            <a:r>
              <a:rPr lang="en-US" sz="1600" b="1" dirty="0"/>
              <a:t> </a:t>
            </a:r>
            <a:r>
              <a:rPr lang="ru-RU" sz="1600" dirty="0">
                <a:latin typeface="+mn-lt"/>
                <a:cs typeface="+mn-cs"/>
              </a:rPr>
              <a:t>) и базового регистра </a:t>
            </a:r>
            <a:r>
              <a:rPr lang="ru-RU" sz="1600" u="sng" dirty="0">
                <a:latin typeface="+mn-lt"/>
                <a:cs typeface="+mn-cs"/>
              </a:rPr>
              <a:t>данных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или стека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en-US" sz="1600" b="1" dirty="0">
                <a:solidFill>
                  <a:srgbClr val="00B0F0"/>
                </a:solidFill>
              </a:rPr>
              <a:t>BX|SP</a:t>
            </a:r>
            <a:r>
              <a:rPr lang="en-US" sz="1600" dirty="0"/>
              <a:t>:</a:t>
            </a:r>
            <a:endParaRPr lang="en-US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ru-RU" sz="1600" dirty="0">
                <a:latin typeface="+mn-lt"/>
                <a:cs typeface="+mn-cs"/>
              </a:rPr>
              <a:t>:= </a:t>
            </a:r>
            <a:r>
              <a:rPr lang="en-US" sz="1600" dirty="0"/>
              <a:t>&lt;</a:t>
            </a:r>
            <a:r>
              <a:rPr lang="ru-RU" sz="1600" b="1" dirty="0">
                <a:solidFill>
                  <a:srgbClr val="FF0000"/>
                </a:solidFill>
              </a:rPr>
              <a:t>смещение</a:t>
            </a:r>
            <a:r>
              <a:rPr lang="en-US" sz="1600" dirty="0"/>
              <a:t>&gt;  + [BX |</a:t>
            </a:r>
            <a:r>
              <a:rPr lang="en-US" sz="1600" b="1" dirty="0">
                <a:solidFill>
                  <a:srgbClr val="00B0F0"/>
                </a:solidFill>
              </a:rPr>
              <a:t>BP</a:t>
            </a:r>
            <a:r>
              <a:rPr lang="en-US" sz="1600" dirty="0"/>
              <a:t>]</a:t>
            </a:r>
            <a:r>
              <a:rPr lang="ru-RU" sz="1600" dirty="0">
                <a:latin typeface="+mn-lt"/>
                <a:cs typeface="+mn-cs"/>
              </a:rPr>
              <a:t> </a:t>
            </a:r>
            <a:r>
              <a:rPr lang="en-US" sz="1600" b="1" dirty="0">
                <a:solidFill>
                  <a:srgbClr val="FF0000"/>
                </a:solidFill>
              </a:rPr>
              <a:t>SI</a:t>
            </a:r>
            <a:r>
              <a:rPr lang="en-US" sz="1600" b="1" dirty="0"/>
              <a:t>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|</a:t>
            </a:r>
            <a:r>
              <a:rPr lang="en-US" sz="1600" b="1" dirty="0">
                <a:solidFill>
                  <a:srgbClr val="FF0000"/>
                </a:solidFill>
              </a:rPr>
              <a:t> DI</a:t>
            </a:r>
            <a:r>
              <a:rPr lang="en-US" sz="1600" b="1" dirty="0"/>
              <a:t> </a:t>
            </a:r>
            <a:r>
              <a:rPr lang="en-US" sz="1600" dirty="0">
                <a:latin typeface="+mn-lt"/>
                <a:cs typeface="+mn-cs"/>
              </a:rPr>
              <a:t>]  +  </a:t>
            </a:r>
            <a:r>
              <a:rPr lang="ru-RU" sz="1600" dirty="0">
                <a:latin typeface="+mn-lt"/>
                <a:cs typeface="+mn-cs"/>
              </a:rPr>
              <a:t> </a:t>
            </a:r>
            <a:r>
              <a:rPr lang="en-US" sz="1600" dirty="0">
                <a:latin typeface="+mn-lt"/>
                <a:cs typeface="+mn-cs"/>
              </a:rPr>
              <a:t>[</a:t>
            </a:r>
            <a:r>
              <a:rPr lang="en-US" sz="1600" b="1" dirty="0">
                <a:solidFill>
                  <a:srgbClr val="00B0F0"/>
                </a:solidFill>
              </a:rPr>
              <a:t>DS|SS</a:t>
            </a:r>
            <a:r>
              <a:rPr lang="en-US" sz="1600" dirty="0">
                <a:latin typeface="+mn-lt"/>
                <a:cs typeface="+mn-cs"/>
              </a:rPr>
              <a:t>]</a:t>
            </a:r>
            <a:r>
              <a:rPr lang="ru-RU" sz="1600" dirty="0">
                <a:latin typeface="+mn-lt"/>
                <a:cs typeface="+mn-cs"/>
              </a:rPr>
              <a:t>;  (формула для вычисления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ИА</a:t>
            </a:r>
            <a:r>
              <a:rPr lang="en-US" sz="1600" dirty="0">
                <a:latin typeface="+mn-lt"/>
                <a:cs typeface="+mn-cs"/>
              </a:rPr>
              <a:t>)</a:t>
            </a:r>
            <a:r>
              <a:rPr lang="ru-RU" sz="1600" dirty="0">
                <a:latin typeface="+mn-lt"/>
                <a:cs typeface="+mn-cs"/>
              </a:rPr>
              <a:t>. Для</a:t>
            </a:r>
            <a:r>
              <a:rPr lang="en-US" sz="1600" dirty="0"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Индексная адресация позволяет работать с массивами и такими командами, которые изменяют регистр</a:t>
            </a:r>
            <a:r>
              <a:rPr lang="en-US" sz="1600" dirty="0">
                <a:latin typeface="+mn-lt"/>
                <a:cs typeface="+mn-cs"/>
              </a:rPr>
              <a:t>s</a:t>
            </a:r>
            <a:r>
              <a:rPr lang="ru-RU" sz="1600" dirty="0">
                <a:latin typeface="+mn-lt"/>
                <a:cs typeface="+mn-cs"/>
              </a:rPr>
              <a:t> </a:t>
            </a:r>
            <a:r>
              <a:rPr lang="en-US" sz="1600" dirty="0">
                <a:latin typeface="+mn-lt"/>
                <a:cs typeface="+mn-cs"/>
              </a:rPr>
              <a:t>DI </a:t>
            </a:r>
            <a:r>
              <a:rPr lang="ru-RU" sz="1600" dirty="0">
                <a:latin typeface="+mn-lt"/>
                <a:cs typeface="+mn-cs"/>
              </a:rPr>
              <a:t>или</a:t>
            </a:r>
            <a:r>
              <a:rPr lang="en-US" sz="1600" dirty="0">
                <a:latin typeface="+mn-lt"/>
                <a:cs typeface="+mn-cs"/>
              </a:rPr>
              <a:t> SI</a:t>
            </a:r>
            <a:r>
              <a:rPr lang="ru-RU" sz="1600" dirty="0">
                <a:latin typeface="+mn-lt"/>
                <a:cs typeface="+mn-cs"/>
              </a:rPr>
              <a:t> (команды цепочек –</a:t>
            </a:r>
            <a:r>
              <a:rPr lang="en-US" sz="1600" dirty="0">
                <a:latin typeface="+mn-lt"/>
                <a:cs typeface="+mn-cs"/>
              </a:rPr>
              <a:t> MOVSB, CTOSB</a:t>
            </a:r>
            <a:r>
              <a:rPr lang="ru-RU" sz="1600" dirty="0">
                <a:latin typeface="+mn-lt"/>
                <a:cs typeface="+mn-cs"/>
              </a:rPr>
              <a:t>). </a:t>
            </a:r>
            <a:r>
              <a:rPr lang="en-US" sz="1600" dirty="0"/>
              <a:t>(</a:t>
            </a:r>
            <a:r>
              <a:rPr lang="ru-RU" sz="16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1600" dirty="0"/>
              <a:t>)</a:t>
            </a:r>
            <a:r>
              <a:rPr lang="ru-RU" sz="1600" dirty="0">
                <a:latin typeface="+mn-lt"/>
                <a:cs typeface="+mn-cs"/>
              </a:rPr>
              <a:t> 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 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360869"/>
              </p:ext>
            </p:extLst>
          </p:nvPr>
        </p:nvGraphicFramePr>
        <p:xfrm>
          <a:off x="1619250" y="1844675"/>
          <a:ext cx="5648325" cy="287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2663781" imgH="1986930" progId="Visio.Drawing.11">
                  <p:embed/>
                </p:oleObj>
              </mc:Choice>
              <mc:Fallback>
                <p:oleObj name="Visio" r:id="rId3" imgW="2663781" imgH="1986930" progId="Visio.Drawing.11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1844675"/>
                        <a:ext cx="5648325" cy="287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91406" y="4725144"/>
            <a:ext cx="8242423" cy="14773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Примеры:</a:t>
            </a:r>
            <a:r>
              <a:rPr lang="en-US" dirty="0">
                <a:latin typeface="+mn-lt"/>
                <a:cs typeface="+mn-cs"/>
              </a:rPr>
              <a:t> (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dirty="0">
                <a:latin typeface="+mn-lt"/>
                <a:cs typeface="+mn-cs"/>
              </a:rPr>
              <a:t> выделим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регистры для базово-индексной адресации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  <a:cs typeface="+mn-cs"/>
              </a:rPr>
              <a:t>MOV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BX</a:t>
            </a:r>
            <a:r>
              <a:rPr lang="en-US" b="1" dirty="0">
                <a:latin typeface="+mn-lt"/>
                <a:cs typeface="+mn-cs"/>
              </a:rPr>
              <a:t>, OFFSET MASSIV</a:t>
            </a:r>
            <a:endParaRPr lang="ru-RU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  <a:cs typeface="+mn-cs"/>
              </a:rPr>
              <a:t>MOV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b="1" dirty="0">
                <a:latin typeface="+mn-lt"/>
                <a:cs typeface="+mn-cs"/>
              </a:rPr>
              <a:t>MASSIV</a:t>
            </a:r>
            <a:r>
              <a:rPr lang="en-US" dirty="0">
                <a:latin typeface="+mn-lt"/>
                <a:cs typeface="+mn-cs"/>
              </a:rPr>
              <a:t>, [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SI][BX]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; В команде </a:t>
            </a:r>
            <a:r>
              <a:rPr lang="ru-RU" u="sng" dirty="0">
                <a:solidFill>
                  <a:srgbClr val="00B050"/>
                </a:solidFill>
                <a:latin typeface="+mn-lt"/>
                <a:cs typeface="+mn-cs"/>
              </a:rPr>
              <a:t>используется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 поле в ОП </a:t>
            </a:r>
            <a:r>
              <a:rPr lang="en-US" b="1" dirty="0"/>
              <a:t>MASSIV</a:t>
            </a:r>
            <a:endParaRPr lang="en-US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latin typeface="+mn-lt"/>
                <a:cs typeface="+mn-cs"/>
              </a:rPr>
              <a:t>INC </a:t>
            </a:r>
            <a:r>
              <a:rPr lang="en-US" b="1" dirty="0">
                <a:solidFill>
                  <a:srgbClr val="FF0000"/>
                </a:solidFill>
              </a:rPr>
              <a:t>SI </a:t>
            </a:r>
            <a:r>
              <a:rPr lang="ru-RU" dirty="0">
                <a:solidFill>
                  <a:srgbClr val="00B050"/>
                </a:solidFill>
              </a:rPr>
              <a:t>; </a:t>
            </a:r>
            <a:r>
              <a:rPr lang="en-US" dirty="0">
                <a:solidFill>
                  <a:srgbClr val="00B050"/>
                </a:solidFill>
              </a:rPr>
              <a:t>ADD SI , 2</a:t>
            </a:r>
            <a:endParaRPr lang="en-US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INC </a:t>
            </a:r>
            <a:r>
              <a:rPr lang="en-US" b="1" dirty="0">
                <a:solidFill>
                  <a:srgbClr val="FF0000"/>
                </a:solidFill>
              </a:rPr>
              <a:t>SI </a:t>
            </a:r>
            <a:r>
              <a:rPr lang="en-US" dirty="0"/>
              <a:t>]</a:t>
            </a:r>
            <a:r>
              <a:rPr lang="ru-RU" dirty="0">
                <a:solidFill>
                  <a:srgbClr val="00B050"/>
                </a:solidFill>
              </a:rPr>
              <a:t>; если массив состоит их слов (</a:t>
            </a:r>
            <a:r>
              <a:rPr lang="en-US" dirty="0">
                <a:solidFill>
                  <a:srgbClr val="00B050"/>
                </a:solidFill>
              </a:rPr>
              <a:t>WORD</a:t>
            </a:r>
            <a:r>
              <a:rPr lang="ru-RU" dirty="0">
                <a:solidFill>
                  <a:srgbClr val="00B050"/>
                </a:solidFill>
              </a:rPr>
              <a:t>)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645197"/>
      </p:ext>
    </p:extLst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264696" cy="620688"/>
          </a:xfrm>
        </p:spPr>
        <p:txBody>
          <a:bodyPr>
            <a:normAutofit fontScale="90000"/>
          </a:bodyPr>
          <a:lstStyle/>
          <a:p>
            <a:r>
              <a:rPr lang="ru-RU" dirty="0"/>
              <a:t>Относительная адресация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255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36950" y="548680"/>
            <a:ext cx="8063911" cy="13234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Данный вид адресации применяется для команд передачи управления (</a:t>
            </a:r>
            <a:r>
              <a:rPr lang="en-US" sz="2000" dirty="0">
                <a:latin typeface="+mn-lt"/>
                <a:cs typeface="+mn-cs"/>
              </a:rPr>
              <a:t>JMP, LOOP, JC</a:t>
            </a:r>
            <a:r>
              <a:rPr lang="ru-RU" sz="2000" dirty="0">
                <a:latin typeface="+mn-lt"/>
                <a:cs typeface="+mn-cs"/>
              </a:rPr>
              <a:t>)</a:t>
            </a:r>
            <a:r>
              <a:rPr lang="en-US" sz="2000" dirty="0">
                <a:latin typeface="+mn-lt"/>
                <a:cs typeface="+mn-cs"/>
              </a:rPr>
              <a:t>,</a:t>
            </a:r>
            <a:r>
              <a:rPr lang="ru-RU" sz="2000" dirty="0">
                <a:latin typeface="+mn-lt"/>
                <a:cs typeface="+mn-cs"/>
              </a:rPr>
              <a:t>использующих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метки</a:t>
            </a:r>
            <a:r>
              <a:rPr lang="en-US" sz="2000" dirty="0">
                <a:latin typeface="+mn-lt"/>
                <a:cs typeface="+mn-cs"/>
              </a:rPr>
              <a:t>, </a:t>
            </a:r>
            <a:r>
              <a:rPr lang="ru-RU" sz="2000" dirty="0">
                <a:latin typeface="+mn-lt"/>
                <a:cs typeface="+mn-cs"/>
              </a:rPr>
              <a:t>и основан на коротком адресе и регистре смещения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IP</a:t>
            </a:r>
            <a:r>
              <a:rPr lang="en-US" sz="2000" dirty="0">
                <a:latin typeface="+mn-lt"/>
                <a:cs typeface="+mn-cs"/>
              </a:rPr>
              <a:t>.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en-US" sz="2000" dirty="0"/>
              <a:t>(</a:t>
            </a:r>
            <a:r>
              <a:rPr lang="ru-RU" sz="20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000" dirty="0"/>
              <a:t>)</a:t>
            </a: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ИА </a:t>
            </a:r>
            <a:r>
              <a:rPr lang="en-US" sz="2000" dirty="0">
                <a:latin typeface="+mn-lt"/>
                <a:cs typeface="+mn-cs"/>
              </a:rPr>
              <a:t>:</a:t>
            </a:r>
            <a:r>
              <a:rPr lang="ru-RU" sz="2000" dirty="0">
                <a:latin typeface="+mn-lt"/>
                <a:cs typeface="+mn-cs"/>
              </a:rPr>
              <a:t>=</a:t>
            </a:r>
            <a:r>
              <a:rPr lang="en-US" sz="2000" dirty="0">
                <a:latin typeface="+mn-lt"/>
                <a:cs typeface="+mn-cs"/>
              </a:rPr>
              <a:t> &lt;</a:t>
            </a:r>
            <a:r>
              <a:rPr lang="ru-RU" sz="2000" b="1" dirty="0">
                <a:solidFill>
                  <a:srgbClr val="FF0000"/>
                </a:solidFill>
              </a:rPr>
              <a:t>смещение</a:t>
            </a: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ru-RU" sz="2000" dirty="0">
                <a:latin typeface="+mn-lt"/>
                <a:cs typeface="+mn-cs"/>
              </a:rPr>
              <a:t> + </a:t>
            </a:r>
            <a:r>
              <a:rPr lang="en-US" sz="2000" dirty="0">
                <a:latin typeface="+mn-lt"/>
                <a:cs typeface="+mn-cs"/>
              </a:rPr>
              <a:t>[</a:t>
            </a:r>
            <a:r>
              <a:rPr lang="en-US" sz="2000" b="1" dirty="0">
                <a:solidFill>
                  <a:srgbClr val="FF0000"/>
                </a:solidFill>
              </a:rPr>
              <a:t>IP</a:t>
            </a:r>
            <a:r>
              <a:rPr lang="en-US" sz="2000" dirty="0">
                <a:latin typeface="+mn-lt"/>
                <a:cs typeface="+mn-cs"/>
              </a:rPr>
              <a:t>]; </a:t>
            </a:r>
            <a:r>
              <a:rPr lang="ru-RU" sz="2000" dirty="0">
                <a:latin typeface="+mn-lt"/>
                <a:cs typeface="+mn-cs"/>
              </a:rPr>
              <a:t>Смещение – 1байт: - (127 ÷ + 128)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0212" y="4383757"/>
            <a:ext cx="8242423" cy="20313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Примеры</a:t>
            </a:r>
            <a:r>
              <a:rPr lang="en-US" u="sng" dirty="0">
                <a:latin typeface="+mn-lt"/>
                <a:cs typeface="+mn-cs"/>
              </a:rPr>
              <a:t> </a:t>
            </a:r>
            <a:r>
              <a:rPr lang="ru-RU" u="sng" dirty="0">
                <a:latin typeface="+mn-lt"/>
                <a:cs typeface="+mn-cs"/>
              </a:rPr>
              <a:t>использования команд с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относительной</a:t>
            </a:r>
            <a:r>
              <a:rPr lang="ru-RU" dirty="0">
                <a:latin typeface="+mn-lt"/>
                <a:cs typeface="+mn-cs"/>
              </a:rPr>
              <a:t> адресацией:</a:t>
            </a:r>
            <a:r>
              <a:rPr lang="en-US" dirty="0"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LOOP </a:t>
            </a:r>
            <a:r>
              <a:rPr lang="en-US" b="1" dirty="0">
                <a:solidFill>
                  <a:srgbClr val="FF0000"/>
                </a:solidFill>
              </a:rPr>
              <a:t>Label </a:t>
            </a:r>
            <a:r>
              <a:rPr lang="en-US" dirty="0"/>
              <a:t>] </a:t>
            </a:r>
            <a:r>
              <a:rPr lang="ru-RU" dirty="0">
                <a:solidFill>
                  <a:srgbClr val="00B050"/>
                </a:solidFill>
              </a:rPr>
              <a:t>;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Метка для цикла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JMP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Init</a:t>
            </a:r>
            <a:r>
              <a:rPr lang="en-US" dirty="0">
                <a:solidFill>
                  <a:srgbClr val="00B050"/>
                </a:solidFill>
              </a:rPr>
              <a:t> ; </a:t>
            </a:r>
            <a:r>
              <a:rPr lang="ru-RU" dirty="0">
                <a:solidFill>
                  <a:srgbClr val="00B050"/>
                </a:solidFill>
              </a:rPr>
              <a:t>Метка для  безусловного перехода</a:t>
            </a: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JE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L1</a:t>
            </a:r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dirty="0">
                <a:solidFill>
                  <a:srgbClr val="00B050"/>
                </a:solidFill>
              </a:rPr>
              <a:t>Метка для  условного перехода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err="1">
                <a:solidFill>
                  <a:srgbClr val="FF0000"/>
                </a:solidFill>
              </a:rPr>
              <a:t>Init</a:t>
            </a:r>
            <a:r>
              <a:rPr lang="en-US" b="1" dirty="0"/>
              <a:t>: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3904678" y="2276872"/>
            <a:ext cx="1224136" cy="2088232"/>
            <a:chOff x="3563888" y="1988840"/>
            <a:chExt cx="1224136" cy="2088232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3563888" y="1988840"/>
              <a:ext cx="1224136" cy="172819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Блок-схема: перфолента 6"/>
            <p:cNvSpPr/>
            <p:nvPr/>
          </p:nvSpPr>
          <p:spPr>
            <a:xfrm>
              <a:off x="3563888" y="3212976"/>
              <a:ext cx="1224136" cy="864096"/>
            </a:xfrm>
            <a:prstGeom prst="flowChartPunchedTap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563888" y="3156992"/>
              <a:ext cx="1224136" cy="560040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1070323" y="2636912"/>
            <a:ext cx="1296144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IP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0323" y="3445024"/>
            <a:ext cx="1296144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Смещение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744800" y="2947814"/>
            <a:ext cx="396949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+</a:t>
            </a:r>
          </a:p>
        </p:txBody>
      </p:sp>
      <p:cxnSp>
        <p:nvCxnSpPr>
          <p:cNvPr id="14" name="Прямая со стрелкой 13"/>
          <p:cNvCxnSpPr>
            <a:stCxn id="10" idx="3"/>
            <a:endCxn id="12" idx="1"/>
          </p:cNvCxnSpPr>
          <p:nvPr/>
        </p:nvCxnSpPr>
        <p:spPr>
          <a:xfrm>
            <a:off x="2366467" y="2816932"/>
            <a:ext cx="378333" cy="31090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11" idx="3"/>
            <a:endCxn id="12" idx="1"/>
          </p:cNvCxnSpPr>
          <p:nvPr/>
        </p:nvCxnSpPr>
        <p:spPr>
          <a:xfrm flipV="1">
            <a:off x="2366467" y="3127834"/>
            <a:ext cx="378333" cy="4972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2" idx="3"/>
          </p:cNvCxnSpPr>
          <p:nvPr/>
        </p:nvCxnSpPr>
        <p:spPr>
          <a:xfrm>
            <a:off x="3141749" y="3127834"/>
            <a:ext cx="762929" cy="37317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3904678" y="3452639"/>
            <a:ext cx="1224136" cy="5048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Переход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 flipV="1">
            <a:off x="2357339" y="2708920"/>
            <a:ext cx="1547339" cy="10144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3902396" y="2276872"/>
            <a:ext cx="1224136" cy="54006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Текущая команда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940152" y="2249602"/>
            <a:ext cx="1296144" cy="36004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CS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28" name="Прямая со стрелкой 27"/>
          <p:cNvCxnSpPr>
            <a:stCxn id="27" idx="1"/>
          </p:cNvCxnSpPr>
          <p:nvPr/>
        </p:nvCxnSpPr>
        <p:spPr>
          <a:xfrm flipH="1" flipV="1">
            <a:off x="5126533" y="2276873"/>
            <a:ext cx="813619" cy="152749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3707904" y="1916832"/>
            <a:ext cx="1872208" cy="360040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Сегмент кода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684241" y="2109701"/>
            <a:ext cx="1013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JMP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Init</a:t>
            </a:r>
            <a:r>
              <a:rPr lang="en-US" dirty="0">
                <a:solidFill>
                  <a:srgbClr val="00B050"/>
                </a:solidFill>
              </a:rPr>
              <a:t> </a:t>
            </a: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163750" y="3501008"/>
            <a:ext cx="6222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</a:rPr>
              <a:t>Init</a:t>
            </a:r>
            <a:r>
              <a:rPr lang="en-US" b="1" dirty="0">
                <a:solidFill>
                  <a:srgbClr val="FF0000"/>
                </a:solidFill>
              </a:rPr>
              <a:t>:</a:t>
            </a:r>
            <a:r>
              <a:rPr lang="en-US" dirty="0">
                <a:solidFill>
                  <a:srgbClr val="00B050"/>
                </a:solidFill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8062408"/>
      </p:ext>
    </p:extLst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6696744" cy="706090"/>
          </a:xfrm>
        </p:spPr>
        <p:txBody>
          <a:bodyPr/>
          <a:lstStyle/>
          <a:p>
            <a:r>
              <a:rPr lang="ru-RU" dirty="0"/>
              <a:t>Адресация портов ввода/вывода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16066" y="255563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256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604217"/>
            <a:ext cx="8568952" cy="317009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latin typeface="+mn-lt"/>
                <a:cs typeface="+mn-cs"/>
              </a:rPr>
              <a:t>Порты </a:t>
            </a:r>
            <a:r>
              <a:rPr lang="ru-RU" sz="2200" dirty="0">
                <a:latin typeface="+mn-lt"/>
                <a:cs typeface="+mn-cs"/>
                <a:hlinkClick r:id="rId2" action="ppaction://hlinksldjump"/>
              </a:rPr>
              <a:t>ввода/вывода</a:t>
            </a:r>
            <a:r>
              <a:rPr lang="ru-RU" sz="2200" dirty="0">
                <a:latin typeface="+mn-lt"/>
                <a:cs typeface="+mn-cs"/>
              </a:rPr>
              <a:t> используются для управления </a:t>
            </a:r>
            <a:r>
              <a:rPr lang="ru-RU" sz="2200" dirty="0">
                <a:latin typeface="+mn-lt"/>
                <a:cs typeface="+mn-cs"/>
                <a:hlinkClick r:id="rId3" action="ppaction://hlinksldjump"/>
              </a:rPr>
              <a:t>внешними устройствами</a:t>
            </a:r>
            <a:endParaRPr lang="ru-RU" sz="22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latin typeface="+mn-lt"/>
                <a:cs typeface="+mn-cs"/>
              </a:rPr>
              <a:t>Работа с портами выполняется командами </a:t>
            </a:r>
            <a:r>
              <a:rPr lang="en-US" sz="2200" b="1">
                <a:latin typeface="+mn-lt"/>
                <a:cs typeface="+mn-cs"/>
              </a:rPr>
              <a:t>IN</a:t>
            </a:r>
            <a:r>
              <a:rPr lang="en-US" sz="2200"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</a:rPr>
              <a:t>и </a:t>
            </a:r>
            <a:r>
              <a:rPr lang="en-US" sz="2200" b="1" dirty="0">
                <a:latin typeface="+mn-lt"/>
                <a:cs typeface="+mn-cs"/>
              </a:rPr>
              <a:t>OUT</a:t>
            </a:r>
            <a:r>
              <a:rPr lang="en-US" sz="2200" dirty="0">
                <a:latin typeface="+mn-lt"/>
                <a:cs typeface="+mn-cs"/>
              </a:rPr>
              <a:t>, </a:t>
            </a:r>
            <a:r>
              <a:rPr lang="ru-RU" sz="2200" dirty="0">
                <a:latin typeface="+mn-lt"/>
                <a:cs typeface="+mn-cs"/>
              </a:rPr>
              <a:t>в которых явно указывается номер порта в/в.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latin typeface="+mn-lt"/>
                <a:cs typeface="+mn-cs"/>
              </a:rPr>
              <a:t>Порт может быть непосредственным операндом </a:t>
            </a:r>
            <a:r>
              <a:rPr lang="en-US" sz="2200" dirty="0"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</a:rPr>
              <a:t>в команде или задан в регистре </a:t>
            </a:r>
            <a:r>
              <a:rPr lang="en-US" sz="2200" b="1" dirty="0">
                <a:solidFill>
                  <a:srgbClr val="FF0000"/>
                </a:solidFill>
                <a:latin typeface="+mn-lt"/>
                <a:cs typeface="+mn-cs"/>
              </a:rPr>
              <a:t>DX</a:t>
            </a:r>
            <a:r>
              <a:rPr lang="en-US" sz="2200" dirty="0">
                <a:latin typeface="+mn-lt"/>
                <a:cs typeface="+mn-cs"/>
              </a:rPr>
              <a:t>.</a:t>
            </a:r>
            <a:endParaRPr lang="ru-RU" sz="22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latin typeface="+mn-lt"/>
                <a:cs typeface="+mn-cs"/>
              </a:rPr>
              <a:t>В </a:t>
            </a:r>
            <a:r>
              <a:rPr lang="ru-RU" sz="2200" b="1" dirty="0">
                <a:solidFill>
                  <a:srgbClr val="00B0F0"/>
                </a:solidFill>
                <a:latin typeface="+mn-lt"/>
                <a:cs typeface="+mn-cs"/>
              </a:rPr>
              <a:t>порты и из портов </a:t>
            </a:r>
            <a:r>
              <a:rPr lang="ru-RU" sz="2200" dirty="0">
                <a:latin typeface="+mn-lt"/>
                <a:cs typeface="+mn-cs"/>
              </a:rPr>
              <a:t>передаются команды управления устройствами и данные (Например коды символов вводимых с клавиатуры или сигнал завершения чтения символа. ) </a:t>
            </a:r>
            <a:r>
              <a:rPr lang="en-US" sz="2400" dirty="0"/>
              <a:t>(</a:t>
            </a:r>
            <a:r>
              <a:rPr lang="ru-RU" sz="2400" dirty="0">
                <a:solidFill>
                  <a:srgbClr val="FF0000"/>
                </a:solidFill>
                <a:hlinkClick r:id="rId4" action="ppaction://hlinksldjump"/>
              </a:rPr>
              <a:t>Меню</a:t>
            </a:r>
            <a:r>
              <a:rPr lang="ru-RU" sz="2400" dirty="0"/>
              <a:t>)</a:t>
            </a:r>
            <a:endParaRPr lang="ru-RU" sz="2200" dirty="0"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3861048"/>
            <a:ext cx="8242423" cy="230832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Примеры</a:t>
            </a:r>
            <a:r>
              <a:rPr lang="en-US" u="sng" dirty="0">
                <a:latin typeface="+mn-lt"/>
                <a:cs typeface="+mn-cs"/>
              </a:rPr>
              <a:t> </a:t>
            </a:r>
            <a:r>
              <a:rPr lang="ru-RU" u="sng" dirty="0">
                <a:latin typeface="+mn-lt"/>
                <a:cs typeface="+mn-cs"/>
              </a:rPr>
              <a:t>использования команд с </a:t>
            </a:r>
            <a:r>
              <a:rPr lang="ru-RU" dirty="0">
                <a:latin typeface="+mn-lt"/>
                <a:cs typeface="+mn-cs"/>
              </a:rPr>
              <a:t>адресацией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портов в/в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IN AL, </a:t>
            </a:r>
            <a:r>
              <a:rPr lang="en-US" b="1" dirty="0">
                <a:solidFill>
                  <a:srgbClr val="FF0000"/>
                </a:solidFill>
              </a:rPr>
              <a:t>40H</a:t>
            </a:r>
            <a:r>
              <a:rPr lang="en-US" b="1" dirty="0"/>
              <a:t> </a:t>
            </a:r>
            <a:r>
              <a:rPr lang="ru-RU" dirty="0">
                <a:solidFill>
                  <a:srgbClr val="00B050"/>
                </a:solidFill>
              </a:rPr>
              <a:t>;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Ввод </a:t>
            </a:r>
            <a:r>
              <a:rPr lang="ru-RU" b="1" dirty="0">
                <a:solidFill>
                  <a:srgbClr val="00B0F0"/>
                </a:solidFill>
              </a:rPr>
              <a:t>из порта</a:t>
            </a:r>
            <a:r>
              <a:rPr lang="en-US" b="1" dirty="0">
                <a:solidFill>
                  <a:srgbClr val="FF0000"/>
                </a:solidFill>
              </a:rPr>
              <a:t> 40H</a:t>
            </a:r>
            <a:r>
              <a:rPr lang="ru-RU" dirty="0">
                <a:solidFill>
                  <a:srgbClr val="00B050"/>
                </a:solidFill>
              </a:rPr>
              <a:t> в регистр </a:t>
            </a:r>
            <a:r>
              <a:rPr lang="en-US" b="1" dirty="0"/>
              <a:t>AL</a:t>
            </a:r>
            <a:r>
              <a:rPr lang="en-US" dirty="0"/>
              <a:t> ( 1 </a:t>
            </a:r>
            <a:r>
              <a:rPr lang="ru-RU" dirty="0"/>
              <a:t>байт</a:t>
            </a:r>
            <a:r>
              <a:rPr lang="en-US" dirty="0"/>
              <a:t>)</a:t>
            </a:r>
            <a:r>
              <a:rPr lang="ru-RU" dirty="0">
                <a:solidFill>
                  <a:srgbClr val="00B050"/>
                </a:solidFill>
              </a:rPr>
              <a:t> </a:t>
            </a:r>
            <a:endParaRPr lang="en-US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IN </a:t>
            </a:r>
            <a:r>
              <a:rPr lang="ru-RU" dirty="0">
                <a:solidFill>
                  <a:srgbClr val="00B050"/>
                </a:solidFill>
              </a:rPr>
              <a:t>;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b="1" dirty="0"/>
              <a:t>AX, </a:t>
            </a:r>
            <a:r>
              <a:rPr lang="en-US" b="1" dirty="0">
                <a:solidFill>
                  <a:srgbClr val="FF0000"/>
                </a:solidFill>
              </a:rPr>
              <a:t>41H</a:t>
            </a:r>
            <a:r>
              <a:rPr lang="en-US" b="1" dirty="0"/>
              <a:t> </a:t>
            </a:r>
            <a:r>
              <a:rPr lang="ru-RU" dirty="0">
                <a:solidFill>
                  <a:srgbClr val="00B050"/>
                </a:solidFill>
              </a:rPr>
              <a:t>;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Ввод </a:t>
            </a:r>
            <a:r>
              <a:rPr lang="ru-RU" b="1" dirty="0">
                <a:solidFill>
                  <a:srgbClr val="00B0F0"/>
                </a:solidFill>
              </a:rPr>
              <a:t>из порта</a:t>
            </a:r>
            <a:r>
              <a:rPr lang="en-US" b="1" dirty="0">
                <a:solidFill>
                  <a:srgbClr val="FF0000"/>
                </a:solidFill>
              </a:rPr>
              <a:t> 41H</a:t>
            </a:r>
            <a:r>
              <a:rPr lang="ru-RU" dirty="0">
                <a:solidFill>
                  <a:srgbClr val="00B050"/>
                </a:solidFill>
              </a:rPr>
              <a:t> в регистр </a:t>
            </a:r>
            <a:r>
              <a:rPr lang="en-US" b="1" dirty="0"/>
              <a:t>AX</a:t>
            </a:r>
            <a:r>
              <a:rPr lang="en-US" dirty="0"/>
              <a:t> ( 2 </a:t>
            </a:r>
            <a:r>
              <a:rPr lang="ru-RU" dirty="0"/>
              <a:t>байта</a:t>
            </a:r>
            <a:r>
              <a:rPr lang="en-US" dirty="0"/>
              <a:t>)</a:t>
            </a:r>
            <a:r>
              <a:rPr lang="ru-RU" dirty="0">
                <a:solidFill>
                  <a:srgbClr val="00B050"/>
                </a:solidFill>
              </a:rPr>
              <a:t> </a:t>
            </a:r>
            <a:endParaRPr lang="en-US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IN AL, </a:t>
            </a:r>
            <a:r>
              <a:rPr lang="en-US" b="1" dirty="0">
                <a:solidFill>
                  <a:srgbClr val="FF0000"/>
                </a:solidFill>
              </a:rPr>
              <a:t>DX</a:t>
            </a:r>
            <a:r>
              <a:rPr lang="en-US" b="1" dirty="0"/>
              <a:t> </a:t>
            </a:r>
            <a:r>
              <a:rPr lang="ru-RU" dirty="0">
                <a:solidFill>
                  <a:srgbClr val="00B050"/>
                </a:solidFill>
              </a:rPr>
              <a:t>;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Ввод из порта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номер порта задан в </a:t>
            </a:r>
            <a:r>
              <a:rPr lang="en-US" b="1" dirty="0">
                <a:solidFill>
                  <a:srgbClr val="FF0000"/>
                </a:solidFill>
              </a:rPr>
              <a:t>DX</a:t>
            </a:r>
            <a:r>
              <a:rPr lang="ru-RU" dirty="0">
                <a:solidFill>
                  <a:srgbClr val="00B050"/>
                </a:solidFill>
              </a:rPr>
              <a:t> в регистр </a:t>
            </a:r>
            <a:r>
              <a:rPr lang="en-US" b="1" dirty="0"/>
              <a:t>AL</a:t>
            </a:r>
            <a:r>
              <a:rPr lang="en-US" dirty="0"/>
              <a:t> ( 1 </a:t>
            </a:r>
            <a:r>
              <a:rPr lang="ru-RU" dirty="0"/>
              <a:t>байт</a:t>
            </a:r>
            <a:r>
              <a:rPr lang="en-US" dirty="0"/>
              <a:t>)</a:t>
            </a:r>
            <a:r>
              <a:rPr lang="ru-RU" dirty="0">
                <a:solidFill>
                  <a:srgbClr val="00B050"/>
                </a:solidFill>
              </a:rPr>
              <a:t> </a:t>
            </a:r>
            <a:endParaRPr lang="en-US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OUT </a:t>
            </a:r>
            <a:r>
              <a:rPr lang="en-US" b="1" dirty="0">
                <a:solidFill>
                  <a:srgbClr val="FF0000"/>
                </a:solidFill>
              </a:rPr>
              <a:t>093H</a:t>
            </a:r>
            <a:r>
              <a:rPr lang="en-US" b="1" dirty="0"/>
              <a:t> , </a:t>
            </a:r>
            <a:r>
              <a:rPr lang="en-US" b="1" dirty="0">
                <a:solidFill>
                  <a:srgbClr val="FF0000"/>
                </a:solidFill>
              </a:rPr>
              <a:t>AL</a:t>
            </a:r>
            <a:r>
              <a:rPr lang="en-US" b="1" dirty="0"/>
              <a:t> </a:t>
            </a:r>
            <a:r>
              <a:rPr lang="ru-RU" dirty="0">
                <a:solidFill>
                  <a:srgbClr val="00B050"/>
                </a:solidFill>
              </a:rPr>
              <a:t>;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Вывод из регистра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/>
              <a:t>AL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b="1" dirty="0">
                <a:solidFill>
                  <a:srgbClr val="00B0F0"/>
                </a:solidFill>
              </a:rPr>
              <a:t>в порт </a:t>
            </a:r>
            <a:r>
              <a:rPr lang="en-US" b="1" dirty="0">
                <a:solidFill>
                  <a:srgbClr val="FF0000"/>
                </a:solidFill>
              </a:rPr>
              <a:t>093H</a:t>
            </a:r>
            <a:r>
              <a:rPr lang="ru-RU" dirty="0">
                <a:solidFill>
                  <a:srgbClr val="00B050"/>
                </a:solidFill>
              </a:rPr>
              <a:t> </a:t>
            </a: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/>
              <a:t>OUT </a:t>
            </a:r>
            <a:r>
              <a:rPr lang="en-US" b="1" dirty="0">
                <a:solidFill>
                  <a:srgbClr val="FF0000"/>
                </a:solidFill>
              </a:rPr>
              <a:t>DX</a:t>
            </a:r>
            <a:r>
              <a:rPr lang="en-US" b="1" dirty="0"/>
              <a:t>, </a:t>
            </a:r>
            <a:r>
              <a:rPr lang="en-US" b="1" dirty="0">
                <a:solidFill>
                  <a:srgbClr val="FF0000"/>
                </a:solidFill>
              </a:rPr>
              <a:t>AX</a:t>
            </a:r>
            <a:r>
              <a:rPr lang="ru-RU" dirty="0">
                <a:solidFill>
                  <a:srgbClr val="00B050"/>
                </a:solidFill>
              </a:rPr>
              <a:t>;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Вывод из регистра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/>
              <a:t>AX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00B0F0"/>
                </a:solidFill>
              </a:rPr>
              <a:t>в порт </a:t>
            </a:r>
            <a:r>
              <a:rPr lang="ru-RU" b="1" dirty="0">
                <a:solidFill>
                  <a:srgbClr val="FF0000"/>
                </a:solidFill>
              </a:rPr>
              <a:t>номер порта задан в </a:t>
            </a:r>
            <a:r>
              <a:rPr lang="en-US" b="1" dirty="0">
                <a:solidFill>
                  <a:srgbClr val="FF0000"/>
                </a:solidFill>
              </a:rPr>
              <a:t>DX</a:t>
            </a:r>
            <a:r>
              <a:rPr lang="ru-RU" dirty="0">
                <a:solidFill>
                  <a:srgbClr val="00B050"/>
                </a:solidFill>
              </a:rPr>
              <a:t> </a:t>
            </a: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866135358"/>
      </p:ext>
    </p:extLst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614"/>
            <a:ext cx="6264696" cy="706090"/>
          </a:xfrm>
        </p:spPr>
        <p:txBody>
          <a:bodyPr>
            <a:normAutofit/>
          </a:bodyPr>
          <a:lstStyle/>
          <a:p>
            <a:r>
              <a:rPr lang="ru-RU" dirty="0"/>
              <a:t>Адресация команд цепочек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872" y="327571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257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32706" y="692696"/>
            <a:ext cx="8063911" cy="230832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Команды цепочек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MOVCB, COMPSB, LODSB, STOSB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en-US" sz="2400" dirty="0"/>
              <a:t>(</a:t>
            </a:r>
            <a:r>
              <a:rPr lang="ru-RU" sz="24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 используют для адресации два  сегментных регистра: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DS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и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ES</a:t>
            </a:r>
            <a:r>
              <a:rPr lang="ru-RU" sz="2400" dirty="0">
                <a:latin typeface="+mn-lt"/>
                <a:cs typeface="+mn-cs"/>
              </a:rPr>
              <a:t> и индексные регистры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SI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и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DI</a:t>
            </a:r>
            <a:r>
              <a:rPr lang="en-US" sz="2400" dirty="0">
                <a:latin typeface="+mn-lt"/>
                <a:cs typeface="+mn-cs"/>
              </a:rPr>
              <a:t>. </a:t>
            </a:r>
            <a:r>
              <a:rPr lang="ru-RU" sz="2400" dirty="0">
                <a:latin typeface="+mn-lt"/>
                <a:cs typeface="+mn-cs"/>
              </a:rPr>
              <a:t>При этом вычисляются два исполнительных адреса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ИА1</a:t>
            </a:r>
            <a:r>
              <a:rPr lang="ru-RU" sz="2400" dirty="0">
                <a:latin typeface="+mn-lt"/>
                <a:cs typeface="+mn-cs"/>
              </a:rPr>
              <a:t> и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ИА2 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ИА1 := </a:t>
            </a:r>
            <a:r>
              <a:rPr lang="en-US" sz="2400" b="1" dirty="0"/>
              <a:t>[SI] + [ES]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ИА</a:t>
            </a:r>
            <a:r>
              <a:rPr lang="en-US" sz="2400" b="1" dirty="0"/>
              <a:t>2</a:t>
            </a:r>
            <a:r>
              <a:rPr lang="ru-RU" sz="2400" b="1" dirty="0"/>
              <a:t> := </a:t>
            </a:r>
            <a:r>
              <a:rPr lang="en-US" sz="2400" b="1" dirty="0"/>
              <a:t>[DI] + [DS]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7321" y="3068960"/>
            <a:ext cx="8242423" cy="283154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Примеры</a:t>
            </a:r>
            <a:r>
              <a:rPr lang="en-US" sz="2000" u="sng" dirty="0">
                <a:latin typeface="+mn-lt"/>
                <a:cs typeface="+mn-cs"/>
              </a:rPr>
              <a:t> </a:t>
            </a:r>
            <a:r>
              <a:rPr lang="ru-RU" sz="2000" u="sng" dirty="0">
                <a:latin typeface="+mn-lt"/>
                <a:cs typeface="+mn-cs"/>
              </a:rPr>
              <a:t>использования команд с </a:t>
            </a:r>
            <a:r>
              <a:rPr lang="ru-RU" sz="2000" dirty="0">
                <a:latin typeface="+mn-lt"/>
                <a:cs typeface="+mn-cs"/>
              </a:rPr>
              <a:t>адресацией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команд цепочек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r>
              <a:rPr lang="en-US" sz="2000" b="1" dirty="0"/>
              <a:t>CLD</a:t>
            </a:r>
            <a:r>
              <a:rPr lang="ru-RU" sz="2000" b="1" dirty="0"/>
              <a:t>            </a:t>
            </a:r>
            <a:r>
              <a:rPr lang="ru-RU" b="1" dirty="0">
                <a:solidFill>
                  <a:srgbClr val="00B050"/>
                </a:solidFill>
              </a:rPr>
              <a:t>; Сброс флага направления </a:t>
            </a:r>
            <a:r>
              <a:rPr lang="en-US" sz="2000" b="1" dirty="0">
                <a:solidFill>
                  <a:srgbClr val="FF0000"/>
                </a:solidFill>
              </a:rPr>
              <a:t>DI</a:t>
            </a:r>
            <a:r>
              <a:rPr lang="en-US" b="1" dirty="0">
                <a:solidFill>
                  <a:srgbClr val="00B050"/>
                </a:solidFill>
              </a:rPr>
              <a:t> -&gt; </a:t>
            </a:r>
            <a:r>
              <a:rPr lang="en-US" sz="2000" b="1" dirty="0">
                <a:solidFill>
                  <a:srgbClr val="FF0000"/>
                </a:solidFill>
              </a:rPr>
              <a:t>SI 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ru-RU" b="1" dirty="0">
                <a:solidFill>
                  <a:srgbClr val="FF0000"/>
                </a:solidFill>
              </a:rPr>
              <a:t>Задается</a:t>
            </a:r>
            <a:r>
              <a:rPr lang="en-US" b="1" dirty="0">
                <a:solidFill>
                  <a:srgbClr val="FF0000"/>
                </a:solidFill>
              </a:rPr>
              <a:t>)</a:t>
            </a:r>
            <a:endParaRPr lang="ru-RU" b="1" dirty="0">
              <a:solidFill>
                <a:srgbClr val="FF0000"/>
              </a:solidFill>
            </a:endParaRPr>
          </a:p>
          <a:p>
            <a:r>
              <a:rPr lang="ru-RU" sz="2000" b="1" dirty="0"/>
              <a:t>   </a:t>
            </a:r>
            <a:r>
              <a:rPr lang="en-US" sz="2000" b="1" dirty="0"/>
              <a:t>PUSH </a:t>
            </a:r>
            <a:r>
              <a:rPr lang="en-US" sz="2000" b="1" dirty="0">
                <a:solidFill>
                  <a:srgbClr val="FF0000"/>
                </a:solidFill>
              </a:rPr>
              <a:t>DS</a:t>
            </a:r>
            <a:r>
              <a:rPr lang="ru-RU" sz="2000" b="1" dirty="0">
                <a:solidFill>
                  <a:srgbClr val="FF0000"/>
                </a:solidFill>
              </a:rPr>
              <a:t>  </a:t>
            </a:r>
            <a:r>
              <a:rPr lang="ru-RU" sz="2000" b="1" dirty="0">
                <a:solidFill>
                  <a:srgbClr val="00B050"/>
                </a:solidFill>
              </a:rPr>
              <a:t>; </a:t>
            </a:r>
            <a:r>
              <a:rPr lang="en-US" sz="2000" b="1" dirty="0">
                <a:solidFill>
                  <a:srgbClr val="FF0000"/>
                </a:solidFill>
              </a:rPr>
              <a:t>DS</a:t>
            </a:r>
            <a:r>
              <a:rPr lang="en-US" sz="2000" b="1" dirty="0">
                <a:solidFill>
                  <a:srgbClr val="00B050"/>
                </a:solidFill>
              </a:rPr>
              <a:t> </a:t>
            </a:r>
            <a:r>
              <a:rPr lang="ru-RU" b="1" dirty="0">
                <a:solidFill>
                  <a:srgbClr val="00B050"/>
                </a:solidFill>
              </a:rPr>
              <a:t>должен быть предварительно загружен</a:t>
            </a:r>
          </a:p>
          <a:p>
            <a:r>
              <a:rPr lang="ru-RU" sz="2000" b="1" dirty="0"/>
              <a:t>   </a:t>
            </a:r>
            <a:r>
              <a:rPr lang="en-US" sz="2000" b="1" dirty="0"/>
              <a:t>POP</a:t>
            </a:r>
            <a:r>
              <a:rPr lang="ru-RU" sz="2000" b="1" dirty="0"/>
              <a:t>  </a:t>
            </a:r>
            <a:r>
              <a:rPr lang="en-US" sz="2000" b="1" dirty="0">
                <a:solidFill>
                  <a:srgbClr val="FF0000"/>
                </a:solidFill>
              </a:rPr>
              <a:t>ES</a:t>
            </a:r>
            <a:r>
              <a:rPr lang="ru-RU" sz="2000" b="1" dirty="0"/>
              <a:t>         </a:t>
            </a:r>
            <a:r>
              <a:rPr lang="ru-RU" b="1" dirty="0">
                <a:solidFill>
                  <a:srgbClr val="00B050"/>
                </a:solidFill>
              </a:rPr>
              <a:t>; Обязательная загрузка </a:t>
            </a:r>
            <a:r>
              <a:rPr lang="en-US" sz="2000" b="1" dirty="0">
                <a:solidFill>
                  <a:srgbClr val="FF0000"/>
                </a:solidFill>
              </a:rPr>
              <a:t>ES</a:t>
            </a:r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b="1" dirty="0"/>
              <a:t>   </a:t>
            </a:r>
            <a:r>
              <a:rPr lang="en-US" sz="2000" b="1" dirty="0"/>
              <a:t>LEA </a:t>
            </a:r>
            <a:r>
              <a:rPr lang="en-US" sz="2000" b="1" dirty="0">
                <a:solidFill>
                  <a:srgbClr val="FF0000"/>
                </a:solidFill>
              </a:rPr>
              <a:t>DI</a:t>
            </a:r>
            <a:r>
              <a:rPr lang="ru-RU" sz="2000" b="1" dirty="0"/>
              <a:t>,</a:t>
            </a:r>
            <a:r>
              <a:rPr lang="en-US" sz="2000" b="1" dirty="0">
                <a:solidFill>
                  <a:srgbClr val="FF0000"/>
                </a:solidFill>
              </a:rPr>
              <a:t>STRINGD</a:t>
            </a:r>
            <a:r>
              <a:rPr lang="en-US" sz="2000" b="1" dirty="0"/>
              <a:t>  </a:t>
            </a:r>
            <a:r>
              <a:rPr lang="ru-RU" b="1" dirty="0">
                <a:solidFill>
                  <a:srgbClr val="00B050"/>
                </a:solidFill>
              </a:rPr>
              <a:t>; загрузка адреса приемника </a:t>
            </a:r>
            <a:r>
              <a:rPr lang="en-US" sz="2000" b="1" dirty="0">
                <a:solidFill>
                  <a:srgbClr val="FF0000"/>
                </a:solidFill>
              </a:rPr>
              <a:t>DI</a:t>
            </a:r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b="1" dirty="0"/>
              <a:t>   </a:t>
            </a:r>
            <a:r>
              <a:rPr lang="en-US" sz="2000" b="1" dirty="0"/>
              <a:t>LEA </a:t>
            </a:r>
            <a:r>
              <a:rPr lang="en-US" sz="2000" b="1" dirty="0">
                <a:solidFill>
                  <a:srgbClr val="FF0000"/>
                </a:solidFill>
              </a:rPr>
              <a:t>SI</a:t>
            </a:r>
            <a:r>
              <a:rPr lang="ru-RU" sz="2000" b="1" dirty="0"/>
              <a:t>,</a:t>
            </a:r>
            <a:r>
              <a:rPr lang="en-US" sz="2000" b="1" dirty="0">
                <a:solidFill>
                  <a:srgbClr val="FF0000"/>
                </a:solidFill>
              </a:rPr>
              <a:t>STRINGS</a:t>
            </a:r>
            <a:r>
              <a:rPr lang="ru-RU" sz="2000" b="1" dirty="0"/>
              <a:t> </a:t>
            </a:r>
            <a:r>
              <a:rPr lang="ru-RU" b="1" dirty="0">
                <a:solidFill>
                  <a:srgbClr val="00B050"/>
                </a:solidFill>
              </a:rPr>
              <a:t>; загрузка адреса источника </a:t>
            </a:r>
            <a:r>
              <a:rPr lang="en-US" sz="2000" b="1" dirty="0">
                <a:solidFill>
                  <a:srgbClr val="FF0000"/>
                </a:solidFill>
              </a:rPr>
              <a:t>SI</a:t>
            </a:r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b="1" dirty="0"/>
              <a:t>   </a:t>
            </a:r>
            <a:r>
              <a:rPr lang="en-US" sz="2000" b="1" dirty="0"/>
              <a:t>MOV CX</a:t>
            </a:r>
            <a:r>
              <a:rPr lang="ru-RU" sz="2000" b="1" dirty="0"/>
              <a:t>, 10      </a:t>
            </a:r>
            <a:r>
              <a:rPr lang="ru-RU" b="1" dirty="0">
                <a:solidFill>
                  <a:srgbClr val="00B050"/>
                </a:solidFill>
              </a:rPr>
              <a:t>; Максимальное число повторений</a:t>
            </a:r>
          </a:p>
          <a:p>
            <a:r>
              <a:rPr lang="ru-RU" b="1" dirty="0">
                <a:solidFill>
                  <a:srgbClr val="00B050"/>
                </a:solidFill>
              </a:rPr>
              <a:t>; Команда </a:t>
            </a:r>
            <a:r>
              <a:rPr lang="en-US" b="1" dirty="0">
                <a:solidFill>
                  <a:srgbClr val="00B050"/>
                </a:solidFill>
              </a:rPr>
              <a:t>MOVSB</a:t>
            </a:r>
            <a:endParaRPr lang="ru-RU" b="1" dirty="0">
              <a:solidFill>
                <a:srgbClr val="00B050"/>
              </a:solidFill>
            </a:endParaRPr>
          </a:p>
          <a:p>
            <a:r>
              <a:rPr lang="en-US" sz="2000" b="1" dirty="0"/>
              <a:t>REP</a:t>
            </a:r>
            <a:r>
              <a:rPr lang="ru-RU" sz="2000" b="1" dirty="0"/>
              <a:t>       </a:t>
            </a:r>
            <a:r>
              <a:rPr lang="en-US" sz="2000" b="1" dirty="0">
                <a:solidFill>
                  <a:srgbClr val="FF0000"/>
                </a:solidFill>
              </a:rPr>
              <a:t>MOVSB</a:t>
            </a:r>
          </a:p>
        </p:txBody>
      </p:sp>
    </p:spTree>
    <p:extLst>
      <p:ext uri="{BB962C8B-B14F-4D97-AF65-F5344CB8AC3E}">
        <p14:creationId xmlns:p14="http://schemas.microsoft.com/office/powerpoint/2010/main" val="725234072"/>
      </p:ext>
    </p:extLst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dirty="0">
                <a:solidFill>
                  <a:srgbClr val="FF0000"/>
                </a:solidFill>
              </a:rPr>
              <a:t>Флаги и Регистр флагов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4DC242C-0462-426B-B7FE-8028AC816C2D}" type="slidenum">
              <a:rPr/>
              <a:pPr algn="l">
                <a:defRPr/>
              </a:pPr>
              <a:t>258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2094473"/>
      </p:ext>
    </p:extLst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6408712" cy="576064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Классификация команд МП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1494" y="294109"/>
            <a:ext cx="585787" cy="365125"/>
          </a:xfrm>
        </p:spPr>
        <p:txBody>
          <a:bodyPr/>
          <a:lstStyle/>
          <a:p>
            <a:pPr algn="l">
              <a:defRPr/>
            </a:pPr>
            <a:fld id="{34DC242C-0462-426B-B7FE-8028AC816C2D}" type="slidenum">
              <a:rPr/>
              <a:pPr algn="l">
                <a:defRPr/>
              </a:pPr>
              <a:t>259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770477" y="476672"/>
            <a:ext cx="8063911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Команды МП можно разделить на </a:t>
            </a:r>
            <a:r>
              <a:rPr lang="ru-RU" sz="2000" u="sng" dirty="0">
                <a:latin typeface="+mn-lt"/>
                <a:cs typeface="+mn-cs"/>
              </a:rPr>
              <a:t>следующие основные группы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Пересылка данных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hlinkClick r:id="rId4" action="ppaction://hlinksldjump"/>
              </a:rPr>
              <a:t>Арифметика 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двоичная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hlinkClick r:id="rId5" action="ppaction://hlinksldjump"/>
              </a:rPr>
              <a:t>Десятичная арифметика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6" action="ppaction://hlinksldjump"/>
              </a:rPr>
              <a:t>Логические поразрядные команды 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7" action="ppaction://hlinksldjump"/>
              </a:rPr>
              <a:t>Передачи управления </a:t>
            </a:r>
            <a:r>
              <a:rPr lang="ru-RU" sz="2000" dirty="0">
                <a:latin typeface="+mn-lt"/>
                <a:cs typeface="+mn-cs"/>
              </a:rPr>
              <a:t>(условные и безусловные)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hlinkClick r:id="rId8" action="ppaction://hlinksldjump"/>
              </a:rPr>
              <a:t>Команды сдвига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9" action="ppaction://hlinksldjump"/>
              </a:rPr>
              <a:t>Команды цепочек</a:t>
            </a:r>
            <a:r>
              <a:rPr lang="ru-RU" sz="2000" dirty="0">
                <a:latin typeface="+mn-lt"/>
                <a:cs typeface="+mn-cs"/>
              </a:rPr>
              <a:t>, </a:t>
            </a:r>
            <a:r>
              <a:rPr lang="en-US" sz="2000" dirty="0">
                <a:latin typeface="+mn-lt"/>
                <a:cs typeface="+mn-cs"/>
                <a:hlinkClick r:id="rId10" action="ppaction://hlinksldjump"/>
              </a:rPr>
              <a:t>XLAT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11" action="ppaction://hlinksldjump"/>
              </a:rPr>
              <a:t>Работа со стеком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12" action="ppaction://hlinksldjump"/>
              </a:rPr>
              <a:t>Работа с флагами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13" action="ppaction://hlinksldjump"/>
              </a:rPr>
              <a:t>Команда Цикла</a:t>
            </a:r>
            <a:r>
              <a:rPr lang="ru-RU" sz="2000" dirty="0">
                <a:latin typeface="+mn-lt"/>
                <a:cs typeface="+mn-cs"/>
              </a:rPr>
              <a:t>, </a:t>
            </a:r>
            <a:r>
              <a:rPr lang="ru-RU" sz="2000" dirty="0">
                <a:latin typeface="+mn-lt"/>
                <a:cs typeface="+mn-cs"/>
                <a:hlinkClick r:id="rId14" action="ppaction://hlinksldjump"/>
              </a:rPr>
              <a:t>ЛР №4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15" action="ppaction://hlinksldjump"/>
              </a:rPr>
              <a:t>Преобразования данных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16" action="ppaction://hlinksldjump"/>
              </a:rPr>
              <a:t>Управление состоянием МП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6" action="ppaction://hlinksldjump"/>
              </a:rPr>
              <a:t>Работа с битами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17" action="ppaction://hlinksldjump"/>
              </a:rPr>
              <a:t>Работа с процедурами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18" action="ppaction://hlinksldjump"/>
              </a:rPr>
              <a:t>Команды ввода вывода</a:t>
            </a:r>
            <a:r>
              <a:rPr lang="ru-RU" sz="2000" dirty="0">
                <a:latin typeface="+mn-lt"/>
                <a:cs typeface="+mn-cs"/>
              </a:rPr>
              <a:t> (</a:t>
            </a:r>
            <a:r>
              <a:rPr lang="ru-RU" sz="2000" dirty="0">
                <a:latin typeface="+mn-lt"/>
                <a:cs typeface="+mn-cs"/>
                <a:hlinkClick r:id="rId19" action="ppaction://hlinksldjump"/>
              </a:rPr>
              <a:t>СМ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20" action="ppaction://hlinksldjump"/>
              </a:rPr>
              <a:t>Работа с Прерываниями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>
                <a:latin typeface="+mn-lt"/>
                <a:cs typeface="+mn-cs"/>
                <a:hlinkClick r:id="rId21" action="ppaction://hlinksldjump"/>
              </a:rPr>
              <a:t>Работа с адресами</a:t>
            </a:r>
            <a:endParaRPr lang="ru-RU" sz="20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50696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971550" y="188913"/>
            <a:ext cx="6912818" cy="490537"/>
          </a:xfrm>
        </p:spPr>
        <p:txBody>
          <a:bodyPr/>
          <a:lstStyle/>
          <a:p>
            <a:pPr eaLnBrk="1" hangingPunct="1"/>
            <a:r>
              <a:rPr lang="ru-RU" altLang="ru-RU" sz="3600" dirty="0"/>
              <a:t>Софт для СП на сайте (</a:t>
            </a:r>
            <a:r>
              <a:rPr lang="en-US" altLang="ru-RU" sz="3600" dirty="0"/>
              <a:t>Tasm3.zip</a:t>
            </a:r>
            <a:r>
              <a:rPr lang="ru-RU" altLang="ru-RU" sz="3600" dirty="0"/>
              <a:t>)</a:t>
            </a:r>
          </a:p>
        </p:txBody>
      </p:sp>
      <p:sp>
        <p:nvSpPr>
          <p:cNvPr id="27651" name="Объект 2"/>
          <p:cNvSpPr>
            <a:spLocks noGrp="1"/>
          </p:cNvSpPr>
          <p:nvPr>
            <p:ph idx="1"/>
          </p:nvPr>
        </p:nvSpPr>
        <p:spPr>
          <a:xfrm>
            <a:off x="468313" y="620713"/>
            <a:ext cx="8494712" cy="5616575"/>
          </a:xfrm>
        </p:spPr>
        <p:txBody>
          <a:bodyPr/>
          <a:lstStyle/>
          <a:p>
            <a:r>
              <a:rPr lang="ru-RU" altLang="ru-RU" sz="2100" b="1" dirty="0"/>
              <a:t>1. </a:t>
            </a:r>
            <a:r>
              <a:rPr lang="ru-RU" altLang="ru-RU" sz="2100" b="1" u="sng" dirty="0"/>
              <a:t>Компилятор</a:t>
            </a:r>
            <a:r>
              <a:rPr lang="ru-RU" altLang="ru-RU" sz="2100" b="1" dirty="0"/>
              <a:t> с языка Ассемблер - tasm.exe.</a:t>
            </a:r>
            <a:endParaRPr lang="ru-RU" altLang="ru-RU" sz="2100" dirty="0"/>
          </a:p>
          <a:p>
            <a:r>
              <a:rPr lang="ru-RU" altLang="ru-RU" sz="2100" b="1" dirty="0"/>
              <a:t>2. </a:t>
            </a:r>
            <a:r>
              <a:rPr lang="ru-RU" altLang="ru-RU" sz="2100" b="1" u="sng" dirty="0"/>
              <a:t>Компоновщик</a:t>
            </a:r>
            <a:r>
              <a:rPr lang="ru-RU" altLang="ru-RU" sz="2100" b="1" dirty="0"/>
              <a:t> для Ассемблера - tlink.exe.</a:t>
            </a:r>
            <a:endParaRPr lang="ru-RU" altLang="ru-RU" sz="2100" dirty="0"/>
          </a:p>
          <a:p>
            <a:r>
              <a:rPr lang="ru-RU" altLang="ru-RU" sz="2100" b="1" dirty="0"/>
              <a:t>3. </a:t>
            </a:r>
            <a:r>
              <a:rPr lang="ru-RU" altLang="ru-RU" sz="2100" b="1" u="sng" dirty="0"/>
              <a:t>Отладчик</a:t>
            </a:r>
            <a:r>
              <a:rPr lang="ru-RU" altLang="ru-RU" sz="2100" b="1" dirty="0"/>
              <a:t> для Ассемблера - td.exe.</a:t>
            </a:r>
            <a:endParaRPr lang="ru-RU" altLang="ru-RU" sz="2100" dirty="0"/>
          </a:p>
          <a:p>
            <a:r>
              <a:rPr lang="ru-RU" altLang="ru-RU" sz="2100" b="1" dirty="0"/>
              <a:t>4. </a:t>
            </a:r>
            <a:r>
              <a:rPr lang="ru-RU" altLang="ru-RU" sz="2100" b="1" u="sng" dirty="0"/>
              <a:t>Текстовый редактор </a:t>
            </a:r>
            <a:r>
              <a:rPr lang="ru-RU" altLang="ru-RU" sz="2100" b="1" dirty="0"/>
              <a:t>для Ассемблера - Asm_ed.exe.</a:t>
            </a:r>
            <a:endParaRPr lang="ru-RU" altLang="ru-RU" sz="2100" dirty="0"/>
          </a:p>
          <a:p>
            <a:r>
              <a:rPr lang="ru-RU" altLang="ru-RU" sz="2100" b="1" dirty="0"/>
              <a:t>5. </a:t>
            </a:r>
            <a:r>
              <a:rPr lang="ru-RU" altLang="ru-RU" sz="2100" b="1" u="sng" dirty="0"/>
              <a:t>Русификатор</a:t>
            </a:r>
            <a:r>
              <a:rPr lang="ru-RU" altLang="ru-RU" sz="2100" b="1" dirty="0"/>
              <a:t> клавиатуры - RKM.COM.</a:t>
            </a:r>
            <a:endParaRPr lang="ru-RU" altLang="ru-RU" sz="2100" dirty="0"/>
          </a:p>
          <a:p>
            <a:r>
              <a:rPr lang="ru-RU" altLang="ru-RU" sz="2100" b="1" dirty="0"/>
              <a:t>6. Утилита поиска системного программиста - GREP.com.</a:t>
            </a:r>
            <a:endParaRPr lang="ru-RU" altLang="ru-RU" sz="2100" dirty="0"/>
          </a:p>
          <a:p>
            <a:r>
              <a:rPr lang="ru-RU" altLang="ru-RU" sz="2100" b="1" dirty="0"/>
              <a:t>7. </a:t>
            </a:r>
            <a:r>
              <a:rPr lang="ru-RU" altLang="ru-RU" sz="2100" b="1" u="sng" dirty="0"/>
              <a:t>Программа перекодировки </a:t>
            </a:r>
            <a:r>
              <a:rPr lang="ru-RU" altLang="ru-RU" sz="2100" b="1" dirty="0"/>
              <a:t>DOS-WINDOWS - trans.exe.</a:t>
            </a:r>
            <a:endParaRPr lang="ru-RU" altLang="ru-RU" sz="2100" dirty="0"/>
          </a:p>
          <a:p>
            <a:r>
              <a:rPr lang="ru-RU" altLang="ru-RU" sz="2100" b="1" dirty="0"/>
              <a:t>8. </a:t>
            </a:r>
            <a:r>
              <a:rPr lang="ru-RU" altLang="ru-RU" sz="2100" b="1" u="sng" dirty="0"/>
              <a:t>Справки</a:t>
            </a:r>
            <a:r>
              <a:rPr lang="ru-RU" altLang="ru-RU" sz="2100" b="1" dirty="0"/>
              <a:t> для основных программ - *.HLP.</a:t>
            </a:r>
            <a:endParaRPr lang="ru-RU" altLang="ru-RU" sz="2100" dirty="0"/>
          </a:p>
          <a:p>
            <a:r>
              <a:rPr lang="ru-RU" altLang="ru-RU" sz="2100" b="1" dirty="0"/>
              <a:t>9. Примеры </a:t>
            </a:r>
            <a:r>
              <a:rPr lang="ru-RU" altLang="ru-RU" sz="2100" b="1" u="sng" dirty="0"/>
              <a:t>простейшей</a:t>
            </a:r>
            <a:r>
              <a:rPr lang="ru-RU" altLang="ru-RU" sz="2100" b="1" dirty="0"/>
              <a:t> программы (</a:t>
            </a:r>
            <a:r>
              <a:rPr lang="ru-RU" altLang="ru-RU" sz="2100" b="1" dirty="0" err="1"/>
              <a:t>First</a:t>
            </a:r>
            <a:r>
              <a:rPr lang="ru-RU" altLang="ru-RU" sz="2100" b="1" dirty="0"/>
              <a:t>) для DOS и WINDOWS - *.</a:t>
            </a:r>
            <a:r>
              <a:rPr lang="ru-RU" altLang="ru-RU" sz="2100" b="1" dirty="0" err="1"/>
              <a:t>asm</a:t>
            </a:r>
            <a:r>
              <a:rPr lang="ru-RU" altLang="ru-RU" sz="2100" b="1" dirty="0"/>
              <a:t>.</a:t>
            </a:r>
            <a:endParaRPr lang="ru-RU" altLang="ru-RU" sz="2100" dirty="0"/>
          </a:p>
          <a:p>
            <a:r>
              <a:rPr lang="ru-RU" altLang="ru-RU" sz="2100" b="1" dirty="0"/>
              <a:t>10.Другие </a:t>
            </a:r>
            <a:r>
              <a:rPr lang="ru-RU" altLang="ru-RU" sz="2100" b="1" u="sng" dirty="0"/>
              <a:t>примеры</a:t>
            </a:r>
            <a:r>
              <a:rPr lang="ru-RU" altLang="ru-RU" sz="2100" b="1" dirty="0"/>
              <a:t> для продвинутых студентов - *.</a:t>
            </a:r>
            <a:r>
              <a:rPr lang="ru-RU" altLang="ru-RU" sz="2100" b="1" dirty="0" err="1"/>
              <a:t>arj</a:t>
            </a:r>
            <a:r>
              <a:rPr lang="ru-RU" altLang="ru-RU" sz="2100" b="1" dirty="0"/>
              <a:t>.</a:t>
            </a:r>
            <a:endParaRPr lang="ru-RU" altLang="ru-RU" sz="2100" dirty="0"/>
          </a:p>
          <a:p>
            <a:r>
              <a:rPr lang="ru-RU" altLang="ru-RU" sz="2100" b="1" dirty="0"/>
              <a:t>11.Эмулятор среды ДОС - DOSBOX (отдельно, см. ниже) - *.</a:t>
            </a:r>
            <a:r>
              <a:rPr lang="ru-RU" altLang="ru-RU" sz="2100" b="1" dirty="0" err="1"/>
              <a:t>zip</a:t>
            </a:r>
            <a:r>
              <a:rPr lang="ru-RU" altLang="ru-RU" sz="2100" b="1" dirty="0"/>
              <a:t>.</a:t>
            </a:r>
            <a:endParaRPr lang="en-US" altLang="ru-RU" sz="2100" b="1" dirty="0"/>
          </a:p>
          <a:p>
            <a:r>
              <a:rPr lang="en-US" altLang="ru-RU" sz="2100" b="1" dirty="0"/>
              <a:t>12</a:t>
            </a:r>
            <a:r>
              <a:rPr lang="ru-RU" altLang="ru-RU" sz="2100" b="1" dirty="0"/>
              <a:t>. Утилиты для работы </a:t>
            </a:r>
            <a:r>
              <a:rPr lang="en-US" altLang="ru-RU" sz="2100" b="1" dirty="0"/>
              <a:t>TASM(DPMI16BI.OVL </a:t>
            </a:r>
            <a:r>
              <a:rPr lang="ru-RU" altLang="ru-RU" sz="2100" b="1" dirty="0"/>
              <a:t>и </a:t>
            </a:r>
            <a:r>
              <a:rPr lang="en-US" altLang="ru-RU" sz="2100" b="1" dirty="0"/>
              <a:t>DPMI32VM.OVL).</a:t>
            </a:r>
            <a:endParaRPr lang="ru-RU" altLang="ru-RU" sz="2100" b="1" dirty="0"/>
          </a:p>
          <a:p>
            <a:r>
              <a:rPr lang="ru-RU" altLang="ru-RU" sz="2100" b="1" dirty="0"/>
              <a:t>Самый простой </a:t>
            </a:r>
            <a:r>
              <a:rPr lang="ru-RU" altLang="ru-RU" sz="2100" b="1" u="sng" dirty="0"/>
              <a:t>файл менеджер </a:t>
            </a:r>
            <a:r>
              <a:rPr lang="ru-RU" altLang="ru-RU" sz="2100" b="1" dirty="0"/>
              <a:t>- </a:t>
            </a:r>
            <a:r>
              <a:rPr lang="en-US" altLang="ru-RU" sz="2100" b="1" dirty="0"/>
              <a:t>VC.COM</a:t>
            </a:r>
            <a:endParaRPr lang="ru-RU" altLang="ru-RU" sz="2100" b="1" dirty="0"/>
          </a:p>
          <a:p>
            <a:r>
              <a:rPr lang="ru-RU" altLang="ru-RU" sz="2100" b="1" dirty="0"/>
              <a:t>Утилита </a:t>
            </a:r>
            <a:r>
              <a:rPr lang="en-US" altLang="ru-RU" sz="2100" b="1" dirty="0"/>
              <a:t>MEN.EXE – </a:t>
            </a:r>
            <a:r>
              <a:rPr lang="ru-RU" altLang="ru-RU" sz="2100" b="1" dirty="0"/>
              <a:t>для контроля содержания ОП с резидентом.</a:t>
            </a:r>
          </a:p>
          <a:p>
            <a:endParaRPr lang="ru-RU" altLang="ru-RU" sz="2100" b="1" dirty="0"/>
          </a:p>
          <a:p>
            <a:pPr eaLnBrk="1" hangingPunct="1"/>
            <a:endParaRPr lang="ru-RU" altLang="ru-RU" sz="2100" dirty="0"/>
          </a:p>
        </p:txBody>
      </p:sp>
    </p:spTree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6264696" cy="706090"/>
          </a:xfrm>
        </p:spPr>
        <p:txBody>
          <a:bodyPr>
            <a:normAutofit/>
          </a:bodyPr>
          <a:lstStyle/>
          <a:p>
            <a:r>
              <a:rPr lang="ru-RU" dirty="0"/>
              <a:t>Пересылка данных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872" y="295627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260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077072"/>
            <a:ext cx="9144000" cy="175432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Примеры:</a:t>
            </a:r>
            <a:r>
              <a:rPr lang="en-US" dirty="0">
                <a:latin typeface="+mn-lt"/>
                <a:cs typeface="+mn-cs"/>
              </a:rPr>
              <a:t> 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(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dirty="0">
                <a:latin typeface="+mn-lt"/>
                <a:cs typeface="+mn-cs"/>
              </a:rPr>
              <a:t> выделим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данные и операнды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MOV</a:t>
            </a:r>
            <a:r>
              <a:rPr lang="en-US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b="1" dirty="0">
                <a:latin typeface="+mn-lt"/>
                <a:cs typeface="+mn-cs"/>
              </a:rPr>
              <a:t>AX</a:t>
            </a:r>
            <a:r>
              <a:rPr lang="en-US" dirty="0">
                <a:latin typeface="+mn-lt"/>
                <a:cs typeface="+mn-cs"/>
              </a:rPr>
              <a:t>,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BLOCK 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; В команде в регистр </a:t>
            </a:r>
            <a:r>
              <a:rPr lang="en-US" b="1" dirty="0">
                <a:solidFill>
                  <a:srgbClr val="FF0000"/>
                </a:solidFill>
              </a:rPr>
              <a:t>AX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заносим переменную </a:t>
            </a:r>
            <a:r>
              <a:rPr lang="en-US" b="1" dirty="0">
                <a:solidFill>
                  <a:srgbClr val="FF0000"/>
                </a:solidFill>
              </a:rPr>
              <a:t>BLOCK 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типа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WORD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(2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б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)</a:t>
            </a:r>
            <a:endParaRPr lang="ru-RU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MOV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b="1" dirty="0"/>
              <a:t>AX</a:t>
            </a:r>
            <a:r>
              <a:rPr lang="en-US" dirty="0"/>
              <a:t>, </a:t>
            </a:r>
            <a:r>
              <a:rPr lang="ru-RU" b="1" dirty="0">
                <a:solidFill>
                  <a:srgbClr val="FF0000"/>
                </a:solidFill>
              </a:rPr>
              <a:t>10 </a:t>
            </a:r>
            <a:r>
              <a:rPr lang="ru-RU" dirty="0">
                <a:solidFill>
                  <a:srgbClr val="00B050"/>
                </a:solidFill>
              </a:rPr>
              <a:t>; В команде в регистр </a:t>
            </a:r>
            <a:r>
              <a:rPr lang="en-US" b="1" dirty="0">
                <a:solidFill>
                  <a:srgbClr val="FF0000"/>
                </a:solidFill>
              </a:rPr>
              <a:t>AX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заносим число </a:t>
            </a:r>
            <a:r>
              <a:rPr lang="ru-RU" b="1" dirty="0">
                <a:solidFill>
                  <a:srgbClr val="FF0000"/>
                </a:solidFill>
              </a:rPr>
              <a:t>10</a:t>
            </a:r>
            <a:endParaRPr lang="en-US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HCHG</a:t>
            </a:r>
            <a:r>
              <a:rPr lang="en-US" b="1" dirty="0">
                <a:latin typeface="+mn-lt"/>
                <a:cs typeface="+mn-cs"/>
              </a:rPr>
              <a:t> AX,DX 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; В команде регистры </a:t>
            </a:r>
            <a:r>
              <a:rPr lang="en-US" b="1" dirty="0">
                <a:solidFill>
                  <a:srgbClr val="FF0000"/>
                </a:solidFill>
              </a:rPr>
              <a:t>AX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и </a:t>
            </a:r>
            <a:r>
              <a:rPr lang="en-US" b="1" dirty="0">
                <a:solidFill>
                  <a:srgbClr val="FF0000"/>
                </a:solidFill>
              </a:rPr>
              <a:t>DX</a:t>
            </a:r>
            <a:r>
              <a:rPr lang="ru-RU" dirty="0">
                <a:solidFill>
                  <a:srgbClr val="00B050"/>
                </a:solidFill>
              </a:rPr>
              <a:t> обмениваются значениями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MOV</a:t>
            </a:r>
            <a:r>
              <a:rPr lang="en-US" dirty="0"/>
              <a:t>  </a:t>
            </a:r>
            <a:r>
              <a:rPr lang="en-US" b="1" dirty="0">
                <a:solidFill>
                  <a:srgbClr val="FF0000"/>
                </a:solidFill>
              </a:rPr>
              <a:t>I,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dirty="0"/>
              <a:t>AX</a:t>
            </a:r>
            <a:r>
              <a:rPr lang="en-US" b="1" dirty="0">
                <a:solidFill>
                  <a:srgbClr val="FF0000"/>
                </a:solidFill>
              </a:rPr>
              <a:t>  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; В команде из регистр</a:t>
            </a:r>
            <a:r>
              <a:rPr lang="en-US" dirty="0">
                <a:solidFill>
                  <a:srgbClr val="00B050"/>
                </a:solidFill>
              </a:rPr>
              <a:t>a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AX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заносим значение в переменную </a:t>
            </a:r>
            <a:r>
              <a:rPr lang="en-US" b="1" dirty="0">
                <a:solidFill>
                  <a:srgbClr val="FF0000"/>
                </a:solidFill>
              </a:rPr>
              <a:t>I </a:t>
            </a:r>
            <a:r>
              <a:rPr lang="ru-RU" dirty="0">
                <a:solidFill>
                  <a:srgbClr val="00B050"/>
                </a:solidFill>
              </a:rPr>
              <a:t>типа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WORD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(2</a:t>
            </a:r>
            <a:r>
              <a:rPr lang="ru-RU" dirty="0">
                <a:solidFill>
                  <a:srgbClr val="00B050"/>
                </a:solidFill>
              </a:rPr>
              <a:t>б</a:t>
            </a:r>
            <a:r>
              <a:rPr lang="en-US" dirty="0">
                <a:solidFill>
                  <a:srgbClr val="00B050"/>
                </a:solidFill>
              </a:rPr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5536" y="660752"/>
            <a:ext cx="8063911" cy="34163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Основные Команды пересылки</a:t>
            </a:r>
            <a:r>
              <a:rPr lang="ru-RU" sz="2400" dirty="0">
                <a:latin typeface="+mn-lt"/>
                <a:cs typeface="+mn-cs"/>
              </a:rPr>
              <a:t> ( </a:t>
            </a: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Меню К</a:t>
            </a:r>
            <a:r>
              <a:rPr lang="ru-RU" sz="2400" dirty="0">
                <a:latin typeface="+mn-lt"/>
                <a:cs typeface="+mn-cs"/>
              </a:rPr>
              <a:t>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MOV </a:t>
            </a:r>
            <a:r>
              <a:rPr lang="en-US" sz="2400" dirty="0">
                <a:latin typeface="+mn-lt"/>
                <a:cs typeface="+mn-cs"/>
              </a:rPr>
              <a:t> - </a:t>
            </a:r>
            <a:r>
              <a:rPr lang="ru-RU" sz="2400" dirty="0">
                <a:latin typeface="+mn-lt"/>
                <a:cs typeface="+mn-cs"/>
              </a:rPr>
              <a:t>Пересылка данных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XCHG</a:t>
            </a:r>
            <a:r>
              <a:rPr lang="en-US" sz="2400" b="1" dirty="0"/>
              <a:t> </a:t>
            </a:r>
            <a:r>
              <a:rPr lang="en-US" sz="2400" dirty="0"/>
              <a:t>- </a:t>
            </a:r>
            <a:r>
              <a:rPr lang="ru-RU" sz="2400" dirty="0"/>
              <a:t>Обмен данными между операндами (</a:t>
            </a:r>
            <a:r>
              <a:rPr lang="en-US" sz="2400" dirty="0"/>
              <a:t>SWAP!</a:t>
            </a:r>
            <a:r>
              <a:rPr lang="ru-RU" sz="2400" dirty="0"/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Другие команды смотрим в справочниках и литературе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Возможны различные случаи указания операндов и адресации!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Прямая пересылка между переменными в памяти не допускается (возможны команды цепочек – </a:t>
            </a:r>
            <a:r>
              <a:rPr lang="en-US" sz="2400" dirty="0"/>
              <a:t>MOVSB </a:t>
            </a:r>
            <a:r>
              <a:rPr lang="ru-RU" sz="2400" dirty="0"/>
              <a:t>и др.). Есть и другие команды пересылки данных.</a:t>
            </a:r>
            <a:endParaRPr lang="en-US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5925999"/>
      </p:ext>
    </p:extLst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261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5616624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Арифметика двоичная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" y="3684727"/>
            <a:ext cx="8964488" cy="258532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Примеры:</a:t>
            </a:r>
            <a:r>
              <a:rPr lang="en-US" dirty="0">
                <a:latin typeface="+mn-lt"/>
                <a:cs typeface="+mn-cs"/>
              </a:rPr>
              <a:t> 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MOV AL , 5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MOV BL , 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MUL BL </a:t>
            </a:r>
            <a:r>
              <a:rPr lang="ru-RU" dirty="0">
                <a:solidFill>
                  <a:srgbClr val="00B050"/>
                </a:solidFill>
              </a:rPr>
              <a:t>; В команде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умножения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получим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AX = 10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DEC AX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; В команде </a:t>
            </a:r>
            <a:r>
              <a:rPr lang="en-US" b="1" dirty="0">
                <a:solidFill>
                  <a:srgbClr val="FF0000"/>
                </a:solidFill>
              </a:rPr>
              <a:t>AX</a:t>
            </a:r>
            <a:r>
              <a:rPr lang="ru-RU" b="1" dirty="0">
                <a:solidFill>
                  <a:srgbClr val="FF0000"/>
                </a:solidFill>
              </a:rPr>
              <a:t> = </a:t>
            </a:r>
            <a:r>
              <a:rPr lang="en-US" b="1" dirty="0">
                <a:solidFill>
                  <a:srgbClr val="FF0000"/>
                </a:solidFill>
              </a:rPr>
              <a:t>AX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-</a:t>
            </a:r>
            <a:r>
              <a:rPr lang="ru-RU" b="1" dirty="0">
                <a:solidFill>
                  <a:srgbClr val="FF0000"/>
                </a:solidFill>
              </a:rPr>
              <a:t>1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 </a:t>
            </a:r>
            <a:endParaRPr lang="en-US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INC DX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; В команде </a:t>
            </a:r>
            <a:r>
              <a:rPr lang="en-US" b="1" dirty="0">
                <a:solidFill>
                  <a:srgbClr val="FF0000"/>
                </a:solidFill>
              </a:rPr>
              <a:t>DX  </a:t>
            </a:r>
            <a:r>
              <a:rPr lang="ru-RU" b="1" dirty="0">
                <a:solidFill>
                  <a:srgbClr val="FF0000"/>
                </a:solidFill>
              </a:rPr>
              <a:t>= </a:t>
            </a:r>
            <a:r>
              <a:rPr lang="en-US" b="1" dirty="0">
                <a:solidFill>
                  <a:srgbClr val="FF0000"/>
                </a:solidFill>
              </a:rPr>
              <a:t>DX +</a:t>
            </a:r>
            <a:r>
              <a:rPr lang="ru-RU" b="1" dirty="0">
                <a:solidFill>
                  <a:srgbClr val="FF0000"/>
                </a:solidFill>
              </a:rPr>
              <a:t>1</a:t>
            </a:r>
            <a:r>
              <a:rPr lang="en-US" dirty="0">
                <a:solidFill>
                  <a:srgbClr val="00B050"/>
                </a:solidFill>
              </a:rPr>
              <a:t> </a:t>
            </a:r>
            <a:endParaRPr lang="en-US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NEG AL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; В команде </a:t>
            </a:r>
            <a:r>
              <a:rPr lang="en-US" b="1" dirty="0">
                <a:solidFill>
                  <a:srgbClr val="FF0000"/>
                </a:solidFill>
              </a:rPr>
              <a:t>AX</a:t>
            </a:r>
            <a:r>
              <a:rPr lang="ru-RU" b="1" dirty="0">
                <a:solidFill>
                  <a:srgbClr val="FF0000"/>
                </a:solidFill>
              </a:rPr>
              <a:t> =  - </a:t>
            </a:r>
            <a:r>
              <a:rPr lang="en-US" b="1" dirty="0">
                <a:solidFill>
                  <a:srgbClr val="FF0000"/>
                </a:solidFill>
              </a:rPr>
              <a:t>AX</a:t>
            </a:r>
            <a:endParaRPr lang="en-US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CMP AX , </a:t>
            </a:r>
            <a:r>
              <a:rPr lang="ru-RU" b="1" dirty="0">
                <a:solidFill>
                  <a:srgbClr val="FF0000"/>
                </a:solidFill>
              </a:rPr>
              <a:t>5 </a:t>
            </a:r>
            <a:r>
              <a:rPr lang="ru-RU" dirty="0">
                <a:solidFill>
                  <a:srgbClr val="00B050"/>
                </a:solidFill>
              </a:rPr>
              <a:t>; В команде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сравниваем  </a:t>
            </a:r>
            <a:r>
              <a:rPr lang="en-US" b="1" dirty="0">
                <a:solidFill>
                  <a:srgbClr val="FF0000"/>
                </a:solidFill>
              </a:rPr>
              <a:t>AX</a:t>
            </a:r>
            <a:r>
              <a:rPr lang="ru-RU" b="1" dirty="0">
                <a:solidFill>
                  <a:srgbClr val="FF0000"/>
                </a:solidFill>
              </a:rPr>
              <a:t> =</a:t>
            </a:r>
            <a:r>
              <a:rPr lang="en-US" b="1" dirty="0">
                <a:solidFill>
                  <a:srgbClr val="FF0000"/>
                </a:solidFill>
              </a:rPr>
              <a:t> 5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и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endParaRPr lang="en-US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JE MET5 </a:t>
            </a:r>
            <a:r>
              <a:rPr lang="ru-RU" dirty="0">
                <a:solidFill>
                  <a:srgbClr val="00B050"/>
                </a:solidFill>
              </a:rPr>
              <a:t>; Если </a:t>
            </a:r>
            <a:r>
              <a:rPr lang="ru-RU" b="1" dirty="0">
                <a:solidFill>
                  <a:srgbClr val="FF0000"/>
                </a:solidFill>
              </a:rPr>
              <a:t>равно</a:t>
            </a:r>
            <a:r>
              <a:rPr lang="ru-RU" dirty="0">
                <a:solidFill>
                  <a:srgbClr val="00B050"/>
                </a:solidFill>
              </a:rPr>
              <a:t>, то переходим на метку </a:t>
            </a:r>
            <a:r>
              <a:rPr lang="en-US" b="1" dirty="0">
                <a:solidFill>
                  <a:srgbClr val="FF0000"/>
                </a:solidFill>
              </a:rPr>
              <a:t>MET5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548680"/>
            <a:ext cx="8063911" cy="32316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Команды </a:t>
            </a:r>
            <a:r>
              <a:rPr lang="ru-RU" dirty="0"/>
              <a:t>( </a:t>
            </a:r>
            <a:r>
              <a:rPr lang="ru-RU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dirty="0">
                <a:solidFill>
                  <a:srgbClr val="FF0000"/>
                </a:solidFill>
              </a:rPr>
              <a:t> К</a:t>
            </a:r>
            <a:r>
              <a:rPr lang="ru-RU" dirty="0"/>
              <a:t>)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ADD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,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ADS </a:t>
            </a:r>
            <a:r>
              <a:rPr lang="en-US" dirty="0">
                <a:latin typeface="+mn-lt"/>
                <a:cs typeface="+mn-cs"/>
              </a:rPr>
              <a:t>- </a:t>
            </a:r>
            <a:r>
              <a:rPr lang="ru-RU" dirty="0">
                <a:latin typeface="+mn-lt"/>
                <a:cs typeface="+mn-cs"/>
              </a:rPr>
              <a:t>Сложение данных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SUB </a:t>
            </a:r>
            <a:r>
              <a:rPr lang="en-US" dirty="0"/>
              <a:t>-</a:t>
            </a:r>
            <a:r>
              <a:rPr lang="ru-RU" dirty="0"/>
              <a:t> Сложение данных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DIV, IDIV </a:t>
            </a:r>
            <a:r>
              <a:rPr lang="en-US" dirty="0"/>
              <a:t>- </a:t>
            </a:r>
            <a:r>
              <a:rPr lang="ru-RU" dirty="0"/>
              <a:t>Деление данных (со знаком и без знака)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MUL, IMUL </a:t>
            </a:r>
            <a:r>
              <a:rPr lang="en-US" dirty="0"/>
              <a:t>–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ru-RU" dirty="0"/>
              <a:t>умножение данных</a:t>
            </a:r>
            <a:r>
              <a:rPr lang="en-US" dirty="0"/>
              <a:t> </a:t>
            </a:r>
            <a:r>
              <a:rPr lang="ru-RU" dirty="0"/>
              <a:t>(со знаком и без знака)</a:t>
            </a:r>
            <a:r>
              <a:rPr lang="en-US" dirty="0"/>
              <a:t> </a:t>
            </a:r>
            <a:r>
              <a:rPr lang="ru-RU" dirty="0"/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INC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dirty="0"/>
              <a:t>- </a:t>
            </a:r>
            <a:r>
              <a:rPr lang="ru-RU" dirty="0"/>
              <a:t>Добавить единицу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DEC </a:t>
            </a:r>
            <a:r>
              <a:rPr lang="en-US" dirty="0"/>
              <a:t>- </a:t>
            </a:r>
            <a:r>
              <a:rPr lang="ru-RU" dirty="0"/>
              <a:t>Вычесть единицу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NEG </a:t>
            </a:r>
            <a:r>
              <a:rPr lang="en-US" dirty="0"/>
              <a:t>- </a:t>
            </a:r>
            <a:r>
              <a:rPr lang="ru-RU" dirty="0"/>
              <a:t>Изменить знак</a:t>
            </a:r>
            <a:r>
              <a:rPr lang="en-US" dirty="0"/>
              <a:t> </a:t>
            </a:r>
            <a:r>
              <a:rPr lang="ru-RU" dirty="0"/>
              <a:t>числа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CMP </a:t>
            </a:r>
            <a:r>
              <a:rPr lang="en-US" dirty="0"/>
              <a:t>- </a:t>
            </a:r>
            <a:r>
              <a:rPr lang="ru-RU" dirty="0"/>
              <a:t>Сравнить 2 операнда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CBW </a:t>
            </a:r>
            <a:r>
              <a:rPr lang="en-US" dirty="0"/>
              <a:t>- </a:t>
            </a:r>
            <a:r>
              <a:rPr lang="ru-RU" dirty="0"/>
              <a:t>Преобразовать байт в слово (с учетом знака)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CWD </a:t>
            </a:r>
            <a:r>
              <a:rPr lang="en-US" dirty="0"/>
              <a:t>- </a:t>
            </a:r>
            <a:r>
              <a:rPr lang="ru-RU" dirty="0"/>
              <a:t>Преобразовать слово в байт (с учетом знака)</a:t>
            </a:r>
            <a:endParaRPr lang="ru-RU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7842295"/>
      </p:ext>
    </p:extLst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5616624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Десятичная арифметика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262</a:t>
            </a:fld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692696"/>
            <a:ext cx="8712968" cy="32624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700" dirty="0">
                <a:latin typeface="+mn-lt"/>
                <a:cs typeface="+mn-cs"/>
              </a:rPr>
              <a:t>Основные Команды </a:t>
            </a:r>
            <a:r>
              <a:rPr lang="ru-RU" sz="1700" u="sng" dirty="0">
                <a:latin typeface="+mn-lt"/>
                <a:cs typeface="+mn-cs"/>
              </a:rPr>
              <a:t>десятичной</a:t>
            </a:r>
            <a:r>
              <a:rPr lang="ru-RU" sz="1700" dirty="0">
                <a:latin typeface="+mn-lt"/>
                <a:cs typeface="+mn-cs"/>
              </a:rPr>
              <a:t> арифметики  для </a:t>
            </a:r>
            <a:r>
              <a:rPr lang="ru-RU" sz="1700" dirty="0">
                <a:latin typeface="+mn-lt"/>
                <a:cs typeface="+mn-cs"/>
                <a:hlinkClick r:id="rId2" action="ppaction://hlinksldjump"/>
              </a:rPr>
              <a:t>двоично-десятичных </a:t>
            </a:r>
            <a:r>
              <a:rPr lang="ru-RU" sz="1700" dirty="0">
                <a:latin typeface="+mn-lt"/>
                <a:cs typeface="+mn-cs"/>
              </a:rPr>
              <a:t>чисел </a:t>
            </a:r>
            <a:r>
              <a:rPr lang="ru-RU" sz="1600" dirty="0"/>
              <a:t>( </a:t>
            </a:r>
            <a:r>
              <a:rPr lang="ru-RU" sz="1600" dirty="0">
                <a:solidFill>
                  <a:srgbClr val="FF0000"/>
                </a:solidFill>
                <a:hlinkClick r:id="rId3" action="ppaction://hlinksldjump"/>
              </a:rPr>
              <a:t>Меню</a:t>
            </a:r>
            <a:r>
              <a:rPr lang="ru-RU" sz="1600" dirty="0">
                <a:solidFill>
                  <a:srgbClr val="FF0000"/>
                </a:solidFill>
              </a:rPr>
              <a:t> К</a:t>
            </a:r>
            <a:r>
              <a:rPr lang="ru-RU" sz="1600" dirty="0"/>
              <a:t>):</a:t>
            </a:r>
            <a:r>
              <a:rPr lang="ru-RU" sz="1700" dirty="0">
                <a:latin typeface="+mn-lt"/>
                <a:cs typeface="+mn-cs"/>
              </a:rPr>
              <a:t> аналогичны </a:t>
            </a:r>
            <a:r>
              <a:rPr lang="en-US" sz="1700" dirty="0">
                <a:latin typeface="+mn-lt"/>
                <a:cs typeface="+mn-cs"/>
              </a:rPr>
              <a:t>(FDD,SUB,MUL,DIV)</a:t>
            </a:r>
            <a:r>
              <a:rPr lang="ru-RU" sz="1700" dirty="0">
                <a:latin typeface="+mn-lt"/>
                <a:cs typeface="+mn-cs"/>
              </a:rPr>
              <a:t>, но для их правильного выполнения над неупакованными</a:t>
            </a:r>
            <a:r>
              <a:rPr lang="en-US" sz="1700" dirty="0">
                <a:latin typeface="+mn-lt"/>
                <a:cs typeface="+mn-cs"/>
              </a:rPr>
              <a:t> b </a:t>
            </a:r>
            <a:r>
              <a:rPr lang="ru-RU" sz="1700" dirty="0">
                <a:latin typeface="+mn-lt"/>
                <a:cs typeface="+mn-cs"/>
              </a:rPr>
              <a:t>упакованными десятичными числами нужна коррекция до или после операций, и она выполняется командами: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dirty="0">
                <a:solidFill>
                  <a:srgbClr val="FF0000"/>
                </a:solidFill>
                <a:latin typeface="+mn-lt"/>
                <a:cs typeface="+mn-cs"/>
              </a:rPr>
              <a:t>AAA</a:t>
            </a:r>
            <a:r>
              <a:rPr lang="en-US" sz="1700" dirty="0">
                <a:latin typeface="+mn-lt"/>
                <a:cs typeface="+mn-cs"/>
              </a:rPr>
              <a:t>- </a:t>
            </a:r>
            <a:r>
              <a:rPr lang="ru-RU" sz="1700" dirty="0">
                <a:latin typeface="+mn-lt"/>
                <a:cs typeface="+mn-cs"/>
              </a:rPr>
              <a:t>коррекция </a:t>
            </a:r>
            <a:r>
              <a:rPr lang="ru-RU" sz="1700" u="sng" dirty="0">
                <a:latin typeface="+mn-lt"/>
                <a:cs typeface="+mn-cs"/>
              </a:rPr>
              <a:t>после</a:t>
            </a:r>
            <a:r>
              <a:rPr lang="ru-RU" sz="1700" dirty="0">
                <a:latin typeface="+mn-lt"/>
                <a:cs typeface="+mn-cs"/>
              </a:rPr>
              <a:t> десятичного </a:t>
            </a:r>
            <a:r>
              <a:rPr lang="ru-RU" sz="1700" u="sng" dirty="0">
                <a:latin typeface="+mn-lt"/>
                <a:cs typeface="+mn-cs"/>
              </a:rPr>
              <a:t>сложения</a:t>
            </a:r>
            <a:r>
              <a:rPr lang="ru-RU" sz="1700" dirty="0">
                <a:latin typeface="+mn-lt"/>
                <a:cs typeface="+mn-cs"/>
              </a:rPr>
              <a:t> </a:t>
            </a:r>
            <a:r>
              <a:rPr lang="ru-RU" sz="1700" u="sng" dirty="0">
                <a:latin typeface="+mn-lt"/>
                <a:cs typeface="+mn-cs"/>
              </a:rPr>
              <a:t>неупакованных</a:t>
            </a:r>
            <a:r>
              <a:rPr lang="ru-RU" sz="1700" dirty="0">
                <a:latin typeface="+mn-lt"/>
                <a:cs typeface="+mn-cs"/>
              </a:rPr>
              <a:t> десятичных чисел</a:t>
            </a:r>
            <a:r>
              <a:rPr lang="en-US" sz="1700" dirty="0">
                <a:latin typeface="+mn-lt"/>
                <a:cs typeface="+mn-cs"/>
              </a:rPr>
              <a:t> </a:t>
            </a:r>
            <a:r>
              <a:rPr lang="ru-RU" sz="1700" dirty="0"/>
              <a:t>(</a:t>
            </a:r>
            <a:r>
              <a:rPr lang="en-US" sz="1700" dirty="0"/>
              <a:t> </a:t>
            </a:r>
            <a:r>
              <a:rPr lang="en-US" sz="1700" b="1" dirty="0">
                <a:solidFill>
                  <a:srgbClr val="FF0000"/>
                </a:solidFill>
              </a:rPr>
              <a:t>B</a:t>
            </a:r>
            <a:r>
              <a:rPr lang="en-US" sz="1700" dirty="0"/>
              <a:t>inary </a:t>
            </a:r>
            <a:r>
              <a:rPr lang="en-US" sz="1700" b="1" dirty="0">
                <a:solidFill>
                  <a:srgbClr val="FF0000"/>
                </a:solidFill>
              </a:rPr>
              <a:t>C</a:t>
            </a:r>
            <a:r>
              <a:rPr lang="en-US" sz="1700" dirty="0"/>
              <a:t>oded </a:t>
            </a:r>
            <a:r>
              <a:rPr lang="en-US" sz="1700" b="1" dirty="0">
                <a:solidFill>
                  <a:srgbClr val="FF0000"/>
                </a:solidFill>
              </a:rPr>
              <a:t>D</a:t>
            </a:r>
            <a:r>
              <a:rPr lang="en-US" sz="1700" dirty="0"/>
              <a:t>ecimal - </a:t>
            </a:r>
            <a:r>
              <a:rPr lang="en-US" sz="1700" b="1" dirty="0">
                <a:solidFill>
                  <a:srgbClr val="FF0000"/>
                </a:solidFill>
              </a:rPr>
              <a:t>BCD</a:t>
            </a:r>
            <a:r>
              <a:rPr lang="ru-RU" sz="1700" dirty="0"/>
              <a:t>)</a:t>
            </a:r>
            <a:r>
              <a:rPr lang="ru-RU" sz="1700" dirty="0">
                <a:latin typeface="+mn-lt"/>
                <a:cs typeface="+mn-cs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dirty="0">
                <a:solidFill>
                  <a:srgbClr val="FF0000"/>
                </a:solidFill>
                <a:latin typeface="+mn-lt"/>
                <a:cs typeface="+mn-cs"/>
              </a:rPr>
              <a:t>AAD </a:t>
            </a:r>
            <a:r>
              <a:rPr lang="en-US" sz="1700" dirty="0"/>
              <a:t>-</a:t>
            </a:r>
            <a:r>
              <a:rPr lang="ru-RU" sz="1700" dirty="0"/>
              <a:t> коррекция </a:t>
            </a:r>
            <a:r>
              <a:rPr lang="ru-RU" sz="1700" u="sng" dirty="0"/>
              <a:t>перед</a:t>
            </a:r>
            <a:r>
              <a:rPr lang="ru-RU" sz="1700" dirty="0"/>
              <a:t> </a:t>
            </a:r>
            <a:r>
              <a:rPr lang="ru-RU" sz="1700" u="sng" dirty="0"/>
              <a:t>делением</a:t>
            </a:r>
            <a:r>
              <a:rPr lang="ru-RU" sz="1700" dirty="0"/>
              <a:t> неупакованных десятичных чисел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dirty="0">
                <a:solidFill>
                  <a:srgbClr val="FF0000"/>
                </a:solidFill>
              </a:rPr>
              <a:t>AAM</a:t>
            </a:r>
            <a:r>
              <a:rPr lang="en-US" sz="1700" dirty="0"/>
              <a:t>- </a:t>
            </a:r>
            <a:r>
              <a:rPr lang="ru-RU" sz="1700" dirty="0"/>
              <a:t>коррекция </a:t>
            </a:r>
            <a:r>
              <a:rPr lang="ru-RU" sz="1700" u="sng" dirty="0"/>
              <a:t>после</a:t>
            </a:r>
            <a:r>
              <a:rPr lang="ru-RU" sz="1700" dirty="0"/>
              <a:t> десятичного умножения </a:t>
            </a:r>
            <a:r>
              <a:rPr lang="ru-RU" sz="1700" u="sng" dirty="0"/>
              <a:t>неупакованных</a:t>
            </a:r>
            <a:r>
              <a:rPr lang="ru-RU" sz="1700" dirty="0"/>
              <a:t> десятичных</a:t>
            </a:r>
            <a:r>
              <a:rPr lang="en-US" sz="1700" dirty="0"/>
              <a:t> </a:t>
            </a:r>
            <a:r>
              <a:rPr lang="ru-RU" sz="1700" dirty="0"/>
              <a:t>чисел</a:t>
            </a:r>
            <a:r>
              <a:rPr lang="en-US" sz="1700" dirty="0"/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dirty="0">
                <a:solidFill>
                  <a:srgbClr val="FF0000"/>
                </a:solidFill>
              </a:rPr>
              <a:t>AAS  </a:t>
            </a:r>
            <a:r>
              <a:rPr lang="en-US" sz="1700" dirty="0"/>
              <a:t>–</a:t>
            </a:r>
            <a:r>
              <a:rPr lang="en-US" sz="1700" b="1" dirty="0">
                <a:solidFill>
                  <a:srgbClr val="FF0000"/>
                </a:solidFill>
              </a:rPr>
              <a:t> </a:t>
            </a:r>
            <a:r>
              <a:rPr lang="ru-RU" sz="1700" dirty="0"/>
              <a:t>коррекция </a:t>
            </a:r>
            <a:r>
              <a:rPr lang="ru-RU" sz="1700" u="sng" dirty="0"/>
              <a:t>после</a:t>
            </a:r>
            <a:r>
              <a:rPr lang="ru-RU" sz="1700" dirty="0"/>
              <a:t> десятичного </a:t>
            </a:r>
            <a:r>
              <a:rPr lang="ru-RU" sz="1700" u="sng" dirty="0"/>
              <a:t>вычитания</a:t>
            </a:r>
            <a:r>
              <a:rPr lang="ru-RU" sz="1700" dirty="0"/>
              <a:t> </a:t>
            </a:r>
            <a:r>
              <a:rPr lang="ru-RU" sz="1700" u="sng" dirty="0"/>
              <a:t>неупакованных</a:t>
            </a:r>
            <a:r>
              <a:rPr lang="ru-RU" sz="1700" dirty="0"/>
              <a:t> десятичных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dirty="0"/>
              <a:t> </a:t>
            </a:r>
            <a:r>
              <a:rPr lang="ru-RU" sz="1700" dirty="0"/>
              <a:t>чисел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dirty="0">
                <a:solidFill>
                  <a:srgbClr val="FF0000"/>
                </a:solidFill>
              </a:rPr>
              <a:t>DAA </a:t>
            </a:r>
            <a:r>
              <a:rPr lang="en-US" sz="1700" dirty="0"/>
              <a:t>–</a:t>
            </a:r>
            <a:r>
              <a:rPr lang="en-US" sz="1700" b="1" dirty="0">
                <a:solidFill>
                  <a:srgbClr val="FF0000"/>
                </a:solidFill>
              </a:rPr>
              <a:t> </a:t>
            </a:r>
            <a:r>
              <a:rPr lang="ru-RU" sz="1700" dirty="0"/>
              <a:t>коррекция </a:t>
            </a:r>
            <a:r>
              <a:rPr lang="ru-RU" sz="1700" u="sng" dirty="0"/>
              <a:t>после</a:t>
            </a:r>
            <a:r>
              <a:rPr lang="ru-RU" sz="1700" dirty="0"/>
              <a:t> десятичного </a:t>
            </a:r>
            <a:r>
              <a:rPr lang="ru-RU" sz="1700" u="sng" dirty="0"/>
              <a:t>сложения</a:t>
            </a:r>
            <a:r>
              <a:rPr lang="ru-RU" sz="1700" dirty="0"/>
              <a:t> </a:t>
            </a:r>
            <a:r>
              <a:rPr lang="ru-RU" sz="1700" u="sng" dirty="0"/>
              <a:t>упакованных</a:t>
            </a:r>
            <a:r>
              <a:rPr lang="ru-RU" sz="1700" dirty="0"/>
              <a:t> десятичных чисел</a:t>
            </a:r>
            <a:r>
              <a:rPr lang="en-US" sz="1700" dirty="0"/>
              <a:t> </a:t>
            </a:r>
            <a:endParaRPr lang="ru-RU" sz="17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700" b="1" dirty="0">
                <a:solidFill>
                  <a:srgbClr val="FF0000"/>
                </a:solidFill>
              </a:rPr>
              <a:t>DAS </a:t>
            </a:r>
            <a:r>
              <a:rPr lang="en-US" sz="1700" dirty="0"/>
              <a:t>–</a:t>
            </a:r>
            <a:r>
              <a:rPr lang="en-US" sz="1700" b="1" dirty="0">
                <a:solidFill>
                  <a:srgbClr val="FF0000"/>
                </a:solidFill>
              </a:rPr>
              <a:t> </a:t>
            </a:r>
            <a:r>
              <a:rPr lang="ru-RU" sz="1700" dirty="0"/>
              <a:t>коррекция </a:t>
            </a:r>
            <a:r>
              <a:rPr lang="ru-RU" sz="1700" u="sng" dirty="0"/>
              <a:t>после</a:t>
            </a:r>
            <a:r>
              <a:rPr lang="ru-RU" sz="1700" dirty="0"/>
              <a:t> десятичного </a:t>
            </a:r>
            <a:r>
              <a:rPr lang="ru-RU" sz="1700" u="sng" dirty="0"/>
              <a:t>вычитания</a:t>
            </a:r>
            <a:r>
              <a:rPr lang="ru-RU" sz="1700" dirty="0"/>
              <a:t> </a:t>
            </a:r>
            <a:r>
              <a:rPr lang="ru-RU" sz="1700" u="sng" dirty="0"/>
              <a:t>упакованных</a:t>
            </a:r>
            <a:r>
              <a:rPr lang="ru-RU" sz="1700" dirty="0"/>
              <a:t> десятичных чисел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4149080"/>
            <a:ext cx="9143999" cy="20313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Примеры:</a:t>
            </a:r>
            <a:r>
              <a:rPr lang="en-US" dirty="0">
                <a:latin typeface="+mn-lt"/>
                <a:cs typeface="+mn-cs"/>
              </a:rPr>
              <a:t> 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MOV AX , 0605h </a:t>
            </a:r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неупакованное десятичное 65 (</a:t>
            </a:r>
            <a:r>
              <a:rPr lang="en-US" dirty="0">
                <a:solidFill>
                  <a:srgbClr val="00B050"/>
                </a:solidFill>
              </a:rPr>
              <a:t>BCD</a:t>
            </a:r>
            <a:r>
              <a:rPr lang="ru-RU" dirty="0">
                <a:solidFill>
                  <a:srgbClr val="00B050"/>
                </a:solidFill>
              </a:rPr>
              <a:t>)</a:t>
            </a:r>
            <a:endParaRPr lang="en-US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ADD AL , 09h </a:t>
            </a:r>
            <a:r>
              <a:rPr lang="ru-RU" dirty="0">
                <a:solidFill>
                  <a:srgbClr val="00B050"/>
                </a:solidFill>
              </a:rPr>
              <a:t>неупакованное десятичное </a:t>
            </a:r>
            <a:r>
              <a:rPr lang="en-US" dirty="0">
                <a:solidFill>
                  <a:srgbClr val="00B050"/>
                </a:solidFill>
              </a:rPr>
              <a:t>9</a:t>
            </a:r>
            <a:r>
              <a:rPr lang="ru-RU" dirty="0">
                <a:solidFill>
                  <a:srgbClr val="00B050"/>
                </a:solidFill>
              </a:rPr>
              <a:t>(</a:t>
            </a:r>
            <a:r>
              <a:rPr lang="en-US" dirty="0">
                <a:solidFill>
                  <a:srgbClr val="00B050"/>
                </a:solidFill>
              </a:rPr>
              <a:t>BCD</a:t>
            </a:r>
            <a:r>
              <a:rPr lang="ru-RU" dirty="0">
                <a:solidFill>
                  <a:srgbClr val="00B050"/>
                </a:solidFill>
              </a:rPr>
              <a:t>)</a:t>
            </a:r>
            <a:r>
              <a:rPr lang="en-US" dirty="0">
                <a:solidFill>
                  <a:srgbClr val="00B050"/>
                </a:solidFill>
              </a:rPr>
              <a:t>, </a:t>
            </a:r>
            <a:r>
              <a:rPr lang="ru-RU" dirty="0">
                <a:solidFill>
                  <a:srgbClr val="00B050"/>
                </a:solidFill>
              </a:rPr>
              <a:t>Результат=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060Е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h</a:t>
            </a:r>
            <a:r>
              <a:rPr lang="ru-RU" dirty="0">
                <a:solidFill>
                  <a:srgbClr val="00B050"/>
                </a:solidFill>
              </a:rPr>
              <a:t> </a:t>
            </a:r>
            <a:endParaRPr lang="en-US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; Команда коррекции</a:t>
            </a:r>
            <a:endParaRPr lang="en-US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AAA</a:t>
            </a:r>
            <a:r>
              <a:rPr lang="en-US" dirty="0"/>
              <a:t>  </a:t>
            </a:r>
            <a:r>
              <a:rPr lang="ru-RU" dirty="0">
                <a:solidFill>
                  <a:srgbClr val="00B050"/>
                </a:solidFill>
              </a:rPr>
              <a:t>; Получим в результате </a:t>
            </a:r>
            <a:r>
              <a:rPr lang="en-US" b="1" dirty="0">
                <a:solidFill>
                  <a:srgbClr val="FF0000"/>
                </a:solidFill>
              </a:rPr>
              <a:t>AX</a:t>
            </a:r>
            <a:r>
              <a:rPr lang="ru-RU" b="1" dirty="0">
                <a:solidFill>
                  <a:srgbClr val="FF0000"/>
                </a:solidFill>
              </a:rPr>
              <a:t> = 0704</a:t>
            </a:r>
            <a:r>
              <a:rPr lang="en-US" b="1" dirty="0">
                <a:solidFill>
                  <a:srgbClr val="FF0000"/>
                </a:solidFill>
              </a:rPr>
              <a:t>h</a:t>
            </a:r>
            <a:endParaRPr lang="ru-RU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Про другие команды см. учебник </a:t>
            </a:r>
            <a:r>
              <a:rPr lang="ru-RU" dirty="0" err="1"/>
              <a:t>Финогенова</a:t>
            </a:r>
            <a:r>
              <a:rPr lang="ru-RU" b="1" dirty="0">
                <a:solidFill>
                  <a:srgbClr val="FF0000"/>
                </a:solidFill>
              </a:rPr>
              <a:t>.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 </a:t>
            </a:r>
            <a:endParaRPr lang="en-US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3375160"/>
      </p:ext>
    </p:extLst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5616624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Логические команды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27571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263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6190" y="3212976"/>
            <a:ext cx="9062417" cy="286232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Примеры</a:t>
            </a:r>
            <a:r>
              <a:rPr lang="en-US" sz="2000" u="sng" dirty="0">
                <a:latin typeface="+mn-lt"/>
                <a:cs typeface="+mn-cs"/>
              </a:rPr>
              <a:t> </a:t>
            </a:r>
            <a:r>
              <a:rPr lang="ru-RU" sz="2000" u="sng" dirty="0">
                <a:latin typeface="+mn-lt"/>
                <a:cs typeface="+mn-cs"/>
              </a:rPr>
              <a:t>логических команд:</a:t>
            </a:r>
            <a:r>
              <a:rPr lang="en-US" sz="2000" dirty="0">
                <a:latin typeface="+mn-lt"/>
                <a:cs typeface="+mn-cs"/>
              </a:rPr>
              <a:t> 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sz="2000" dirty="0">
                <a:latin typeface="+mn-lt"/>
                <a:cs typeface="+mn-cs"/>
              </a:rPr>
              <a:t> выделим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операнды и константы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; 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K</a:t>
            </a:r>
            <a:r>
              <a:rPr lang="ru-RU" sz="2000" dirty="0" err="1">
                <a:solidFill>
                  <a:srgbClr val="00B050"/>
                </a:solidFill>
                <a:latin typeface="+mn-lt"/>
                <a:cs typeface="+mn-cs"/>
              </a:rPr>
              <a:t>оманды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 поразрядной логики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MOV AX , 0FFFFH    ; AX = </a:t>
            </a:r>
            <a:r>
              <a:rPr lang="en-US" sz="2000" b="1" dirty="0">
                <a:solidFill>
                  <a:srgbClr val="00B050"/>
                </a:solidFill>
                <a:latin typeface="+mn-lt"/>
                <a:cs typeface="+mn-cs"/>
              </a:rPr>
              <a:t>FFFGH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AND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AX , 0FF00H    ; AX = </a:t>
            </a:r>
            <a:r>
              <a:rPr lang="en-US" sz="2000" b="1" dirty="0">
                <a:solidFill>
                  <a:srgbClr val="00B050"/>
                </a:solidFill>
                <a:latin typeface="+mn-lt"/>
                <a:cs typeface="+mn-cs"/>
              </a:rPr>
              <a:t>FF00H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OR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 AX , 0ff05H    ; AX = </a:t>
            </a:r>
            <a:r>
              <a:rPr lang="en-US" sz="2000" b="1" dirty="0">
                <a:solidFill>
                  <a:srgbClr val="00B050"/>
                </a:solidFill>
                <a:latin typeface="+mn-lt"/>
                <a:cs typeface="+mn-cs"/>
              </a:rPr>
              <a:t>FF05H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XOR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AX , 0FF00H    ; AX = </a:t>
            </a:r>
            <a:r>
              <a:rPr lang="en-US" sz="2000" b="1" dirty="0">
                <a:solidFill>
                  <a:srgbClr val="00B050"/>
                </a:solidFill>
                <a:latin typeface="+mn-lt"/>
                <a:cs typeface="+mn-cs"/>
              </a:rPr>
              <a:t>0005H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NOT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AX             ; AX =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FFFAH (AL = FAH)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TEST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AL ,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0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0000000b ;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ZF</a:t>
            </a:r>
            <a:r>
              <a:rPr lang="en-US" sz="2000" b="1" dirty="0">
                <a:solidFill>
                  <a:srgbClr val="00B050"/>
                </a:solidFill>
                <a:latin typeface="+mn-lt"/>
                <a:cs typeface="+mn-cs"/>
              </a:rPr>
              <a:t> = 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TEST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AL ,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1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0000000b ;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ZF</a:t>
            </a:r>
            <a:r>
              <a:rPr lang="en-US" sz="2000" b="1" dirty="0">
                <a:solidFill>
                  <a:srgbClr val="00B050"/>
                </a:solidFill>
                <a:latin typeface="+mn-lt"/>
                <a:cs typeface="+mn-cs"/>
              </a:rPr>
              <a:t> = 0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4" y="692696"/>
            <a:ext cx="8063911" cy="2308324"/>
          </a:xfrm>
          <a:prstGeom prst="rect">
            <a:avLst/>
          </a:prstGeom>
          <a:noFill/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Команды </a:t>
            </a:r>
            <a:r>
              <a:rPr lang="ru-RU" sz="2400" dirty="0"/>
              <a:t>( </a:t>
            </a:r>
            <a:r>
              <a:rPr lang="ru-RU" sz="2400" dirty="0">
                <a:solidFill>
                  <a:srgbClr val="FF0000"/>
                </a:solidFill>
                <a:hlinkClick r:id="rId3" action="ppaction://hlinksldjump"/>
              </a:rPr>
              <a:t>Меню</a:t>
            </a:r>
            <a:r>
              <a:rPr lang="ru-RU" sz="2400" dirty="0">
                <a:solidFill>
                  <a:srgbClr val="FF0000"/>
                </a:solidFill>
              </a:rPr>
              <a:t> К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AND </a:t>
            </a:r>
            <a:r>
              <a:rPr lang="ru-RU" sz="2400" dirty="0">
                <a:latin typeface="+mn-lt"/>
                <a:cs typeface="+mn-cs"/>
              </a:rPr>
              <a:t> - Поразрядное логическое умножение - 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OR</a:t>
            </a:r>
            <a:r>
              <a:rPr lang="ru-RU" sz="2400" dirty="0"/>
              <a:t>- Поразрядное логическое сложение - ИЛИ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XOR</a:t>
            </a:r>
            <a:r>
              <a:rPr lang="ru-RU" sz="2400" dirty="0"/>
              <a:t> - Поразрядное логическое исключающее ИЛИ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NOT </a:t>
            </a:r>
            <a:r>
              <a:rPr lang="ru-RU" sz="2400" dirty="0"/>
              <a:t> - Поразрядное логическое отрицание – РУ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TEST</a:t>
            </a:r>
            <a:r>
              <a:rPr lang="ru-RU" sz="2400" dirty="0"/>
              <a:t>- Поразрядное логическое тестирование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1746705"/>
      </p:ext>
    </p:extLst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130" y="30907"/>
            <a:ext cx="6480720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Команды Передачи управления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9870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264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1583" y="4149080"/>
            <a:ext cx="9062417" cy="206210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latin typeface="+mn-lt"/>
                <a:cs typeface="+mn-cs"/>
              </a:rPr>
              <a:t>Примеры:</a:t>
            </a:r>
            <a:r>
              <a:rPr lang="en-US" sz="1600" dirty="0">
                <a:latin typeface="+mn-lt"/>
                <a:cs typeface="+mn-cs"/>
              </a:rPr>
              <a:t> (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sz="1600" dirty="0">
                <a:latin typeface="+mn-lt"/>
                <a:cs typeface="+mn-cs"/>
              </a:rPr>
              <a:t> выделим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данные с прямой адресацией</a:t>
            </a:r>
            <a:r>
              <a:rPr lang="en-US" sz="1600" dirty="0">
                <a:latin typeface="+mn-lt"/>
                <a:cs typeface="+mn-cs"/>
              </a:rPr>
              <a:t>)</a:t>
            </a:r>
            <a:r>
              <a:rPr lang="ru-RU" sz="16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/>
              <a:t>TEST AL , 10000000b ; ZF = 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FF0000"/>
                </a:solidFill>
              </a:rPr>
              <a:t>JNZ</a:t>
            </a:r>
            <a:r>
              <a:rPr lang="en-US" sz="1600" b="1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METKA</a:t>
            </a:r>
            <a:r>
              <a:rPr lang="en-US" sz="1600" b="1" dirty="0"/>
              <a:t>  ; </a:t>
            </a:r>
            <a:r>
              <a:rPr lang="ru-RU" sz="1600" b="1" dirty="0"/>
              <a:t>Есть условный переход </a:t>
            </a:r>
            <a:r>
              <a:rPr lang="en-US" sz="1600" b="1" dirty="0"/>
              <a:t>ZF=0 (</a:t>
            </a:r>
            <a:r>
              <a:rPr lang="ru-RU" sz="1600" b="1" dirty="0"/>
              <a:t>Результат не нуль </a:t>
            </a:r>
            <a:r>
              <a:rPr lang="en-US" sz="1600" b="1" dirty="0"/>
              <a:t>NZ - NOT ZERO)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/>
              <a:t>; </a:t>
            </a:r>
            <a:r>
              <a:rPr lang="ru-RU" sz="1600" b="1" dirty="0"/>
              <a:t>Передача управления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FF0000"/>
                </a:solidFill>
              </a:rPr>
              <a:t>JMP</a:t>
            </a:r>
            <a:r>
              <a:rPr lang="en-US" sz="1600" b="1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METKA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…</a:t>
            </a:r>
            <a:endParaRPr lang="en-US" sz="1600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FF0000"/>
                </a:solidFill>
              </a:rPr>
              <a:t>METKA</a:t>
            </a:r>
            <a:r>
              <a:rPr lang="en-US" sz="1600" b="1" dirty="0"/>
              <a:t>:</a:t>
            </a:r>
            <a:r>
              <a:rPr lang="ru-RU" sz="1600" b="1" dirty="0"/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/>
              <a:t> …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583" y="662493"/>
            <a:ext cx="9062417" cy="333937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/>
              <a:t>(условные и безусловные передачи) </a:t>
            </a:r>
            <a:r>
              <a:rPr lang="ru-RU" sz="2000" dirty="0"/>
              <a:t>( </a:t>
            </a:r>
            <a:r>
              <a:rPr lang="ru-RU" sz="20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000" dirty="0">
                <a:solidFill>
                  <a:srgbClr val="FF0000"/>
                </a:solidFill>
              </a:rPr>
              <a:t> К</a:t>
            </a:r>
            <a:r>
              <a:rPr lang="ru-RU" sz="2000" dirty="0"/>
              <a:t>)</a:t>
            </a:r>
            <a:r>
              <a:rPr lang="ru-RU" sz="1900" dirty="0"/>
              <a:t>:</a:t>
            </a:r>
            <a:endParaRPr lang="ru-RU" sz="1900" u="sng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u="sng" dirty="0">
                <a:latin typeface="+mn-lt"/>
                <a:cs typeface="+mn-cs"/>
              </a:rPr>
              <a:t>Команды</a:t>
            </a:r>
            <a:r>
              <a:rPr lang="ru-RU" sz="19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b="1" dirty="0">
                <a:solidFill>
                  <a:srgbClr val="FF0000"/>
                </a:solidFill>
                <a:latin typeface="+mn-lt"/>
                <a:cs typeface="+mn-cs"/>
              </a:rPr>
              <a:t>JMP  </a:t>
            </a:r>
            <a:r>
              <a:rPr lang="en-US" sz="1900" dirty="0">
                <a:latin typeface="+mn-lt"/>
                <a:cs typeface="+mn-cs"/>
              </a:rPr>
              <a:t> - </a:t>
            </a:r>
            <a:r>
              <a:rPr lang="ru-RU" sz="1900" dirty="0">
                <a:latin typeface="+mn-lt"/>
                <a:cs typeface="+mn-cs"/>
              </a:rPr>
              <a:t>Безусловный Переход на метку (ближний, короткий, косвенный и дальний)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b="1" dirty="0">
                <a:solidFill>
                  <a:srgbClr val="FF0000"/>
                </a:solidFill>
              </a:rPr>
              <a:t>JE  </a:t>
            </a:r>
            <a:r>
              <a:rPr lang="ru-RU" sz="1900" b="1" dirty="0">
                <a:solidFill>
                  <a:srgbClr val="FF0000"/>
                </a:solidFill>
              </a:rPr>
              <a:t>Условный </a:t>
            </a:r>
            <a:r>
              <a:rPr lang="ru-RU" sz="1900" dirty="0">
                <a:latin typeface="+mn-lt"/>
                <a:cs typeface="+mn-cs"/>
              </a:rPr>
              <a:t>переход если </a:t>
            </a:r>
            <a:r>
              <a:rPr lang="ru-RU" sz="1900" u="sng" dirty="0">
                <a:latin typeface="+mn-lt"/>
                <a:cs typeface="+mn-cs"/>
              </a:rPr>
              <a:t>равно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b="1" dirty="0" err="1">
                <a:solidFill>
                  <a:srgbClr val="FF0000"/>
                </a:solidFill>
              </a:rPr>
              <a:t>J</a:t>
            </a:r>
            <a:r>
              <a:rPr lang="en-US" sz="1900" b="1" dirty="0" err="1">
                <a:solidFill>
                  <a:srgbClr val="00B050"/>
                </a:solidFill>
              </a:rPr>
              <a:t>cc</a:t>
            </a:r>
            <a:r>
              <a:rPr lang="en-US" sz="1900" b="1" dirty="0">
                <a:solidFill>
                  <a:srgbClr val="FF0000"/>
                </a:solidFill>
              </a:rPr>
              <a:t> - </a:t>
            </a:r>
            <a:r>
              <a:rPr lang="ru-RU" sz="1900" b="1" dirty="0">
                <a:solidFill>
                  <a:srgbClr val="FF0000"/>
                </a:solidFill>
              </a:rPr>
              <a:t>Условный </a:t>
            </a:r>
            <a:r>
              <a:rPr lang="ru-RU" sz="1900" dirty="0"/>
              <a:t>переход </a:t>
            </a:r>
            <a:r>
              <a:rPr lang="en-US" sz="1900" b="1" dirty="0">
                <a:solidFill>
                  <a:srgbClr val="00B050"/>
                </a:solidFill>
              </a:rPr>
              <a:t>cc</a:t>
            </a:r>
            <a:r>
              <a:rPr lang="en-US" sz="1900" b="1" dirty="0">
                <a:solidFill>
                  <a:srgbClr val="FF0000"/>
                </a:solidFill>
              </a:rPr>
              <a:t> – </a:t>
            </a:r>
            <a:r>
              <a:rPr lang="ru-RU" sz="1900" b="1" dirty="0">
                <a:solidFill>
                  <a:srgbClr val="FF0000"/>
                </a:solidFill>
              </a:rPr>
              <a:t>мнемоника условия (</a:t>
            </a:r>
            <a:r>
              <a:rPr lang="en-US" sz="1900" b="1" dirty="0">
                <a:solidFill>
                  <a:srgbClr val="FF0000"/>
                </a:solidFill>
              </a:rPr>
              <a:t>NE – </a:t>
            </a:r>
            <a:r>
              <a:rPr lang="ru-RU" sz="1900" b="1" dirty="0">
                <a:solidFill>
                  <a:srgbClr val="FF0000"/>
                </a:solidFill>
              </a:rPr>
              <a:t>не равно!)</a:t>
            </a:r>
            <a:r>
              <a:rPr lang="ru-RU" sz="1900" b="1" dirty="0"/>
              <a:t> +127÷- 128</a:t>
            </a:r>
            <a:endParaRPr lang="ru-RU" sz="19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b="1" dirty="0">
                <a:solidFill>
                  <a:srgbClr val="FF0000"/>
                </a:solidFill>
              </a:rPr>
              <a:t>JGE </a:t>
            </a:r>
            <a:r>
              <a:rPr lang="ru-RU" sz="1900" b="1" dirty="0">
                <a:solidFill>
                  <a:srgbClr val="FF0000"/>
                </a:solidFill>
              </a:rPr>
              <a:t>Условный </a:t>
            </a:r>
            <a:r>
              <a:rPr lang="ru-RU" sz="1900" dirty="0"/>
              <a:t>переход если </a:t>
            </a:r>
            <a:r>
              <a:rPr lang="ru-RU" sz="1900" u="sng" dirty="0"/>
              <a:t>больше</a:t>
            </a:r>
            <a:r>
              <a:rPr lang="ru-RU" sz="1900" dirty="0"/>
              <a:t> или </a:t>
            </a:r>
            <a:r>
              <a:rPr lang="ru-RU" sz="1900" u="sng" dirty="0"/>
              <a:t>равно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b="1" dirty="0">
                <a:solidFill>
                  <a:srgbClr val="FF0000"/>
                </a:solidFill>
              </a:rPr>
              <a:t>JLE </a:t>
            </a:r>
            <a:r>
              <a:rPr lang="ru-RU" sz="1900" b="1" dirty="0">
                <a:solidFill>
                  <a:srgbClr val="FF0000"/>
                </a:solidFill>
              </a:rPr>
              <a:t>Условный </a:t>
            </a:r>
            <a:r>
              <a:rPr lang="ru-RU" sz="1900" dirty="0"/>
              <a:t>переход если </a:t>
            </a:r>
            <a:r>
              <a:rPr lang="ru-RU" sz="1900" u="sng" dirty="0"/>
              <a:t>меньше</a:t>
            </a:r>
            <a:r>
              <a:rPr lang="ru-RU" sz="1900" dirty="0"/>
              <a:t> или </a:t>
            </a:r>
            <a:r>
              <a:rPr lang="ru-RU" sz="1900" u="sng" dirty="0"/>
              <a:t>равно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b="1" dirty="0">
                <a:solidFill>
                  <a:srgbClr val="FF0000"/>
                </a:solidFill>
              </a:rPr>
              <a:t>JNE </a:t>
            </a:r>
            <a:r>
              <a:rPr lang="ru-RU" sz="1900" b="1" dirty="0">
                <a:solidFill>
                  <a:srgbClr val="FF0000"/>
                </a:solidFill>
              </a:rPr>
              <a:t>Условный </a:t>
            </a:r>
            <a:r>
              <a:rPr lang="ru-RU" sz="1900" dirty="0"/>
              <a:t>переход если НЕ </a:t>
            </a:r>
            <a:r>
              <a:rPr lang="ru-RU" sz="1900" u="sng" dirty="0"/>
              <a:t>равно</a:t>
            </a:r>
            <a:endParaRPr lang="en-US" sz="1900" u="sng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b="1" dirty="0">
                <a:solidFill>
                  <a:srgbClr val="FF0000"/>
                </a:solidFill>
              </a:rPr>
              <a:t>JZ </a:t>
            </a:r>
            <a:r>
              <a:rPr lang="ru-RU" sz="1900" b="1" dirty="0">
                <a:solidFill>
                  <a:srgbClr val="FF0000"/>
                </a:solidFill>
              </a:rPr>
              <a:t>Условный </a:t>
            </a:r>
            <a:r>
              <a:rPr lang="ru-RU" sz="1900" dirty="0"/>
              <a:t>переход если результат </a:t>
            </a:r>
            <a:r>
              <a:rPr lang="ru-RU" sz="1900" u="sng" dirty="0"/>
              <a:t>нуль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b="1" dirty="0">
                <a:solidFill>
                  <a:srgbClr val="FF0000"/>
                </a:solidFill>
              </a:rPr>
              <a:t>JNZ </a:t>
            </a:r>
            <a:r>
              <a:rPr lang="ru-RU" sz="1900" b="1" dirty="0">
                <a:solidFill>
                  <a:srgbClr val="FF0000"/>
                </a:solidFill>
              </a:rPr>
              <a:t>Условный </a:t>
            </a:r>
            <a:r>
              <a:rPr lang="ru-RU" sz="1900" dirty="0"/>
              <a:t>переход если результат НЕ </a:t>
            </a:r>
            <a:r>
              <a:rPr lang="ru-RU" sz="1900" u="sng" dirty="0"/>
              <a:t>нуль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>
                <a:latin typeface="+mn-lt"/>
                <a:cs typeface="+mn-cs"/>
              </a:rPr>
              <a:t>И так </a:t>
            </a:r>
            <a:r>
              <a:rPr lang="ru-RU" sz="2000" dirty="0">
                <a:latin typeface="+mn-lt"/>
                <a:cs typeface="+mn-cs"/>
              </a:rPr>
              <a:t>далее</a:t>
            </a:r>
            <a:r>
              <a:rPr lang="ru-RU" sz="1900" dirty="0">
                <a:latin typeface="+mn-lt"/>
                <a:cs typeface="+mn-cs"/>
              </a:rPr>
              <a:t> – см. перечень команд переходов в литературе и документации</a:t>
            </a:r>
            <a:endParaRPr lang="en-US" sz="19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1021791"/>
      </p:ext>
    </p:extLst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6593" y="0"/>
            <a:ext cx="5112568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Команды цепочек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66117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265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23156" y="3429000"/>
            <a:ext cx="8337276" cy="280076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latin typeface="+mn-lt"/>
                <a:cs typeface="+mn-cs"/>
              </a:rPr>
              <a:t>Пример</a:t>
            </a:r>
            <a:r>
              <a:rPr lang="en-US" sz="1600" u="sng" dirty="0">
                <a:latin typeface="+mn-lt"/>
                <a:cs typeface="+mn-cs"/>
              </a:rPr>
              <a:t> </a:t>
            </a:r>
            <a:r>
              <a:rPr lang="ru-RU" sz="1600" u="sng" dirty="0">
                <a:latin typeface="+mn-lt"/>
                <a:cs typeface="+mn-cs"/>
              </a:rPr>
              <a:t>команды </a:t>
            </a:r>
            <a:r>
              <a:rPr lang="en-US" sz="1600" b="1" dirty="0">
                <a:solidFill>
                  <a:srgbClr val="FF0000"/>
                </a:solidFill>
              </a:rPr>
              <a:t>MOVSB</a:t>
            </a:r>
            <a:r>
              <a:rPr lang="ru-RU" sz="1600" dirty="0">
                <a:latin typeface="+mn-lt"/>
                <a:cs typeface="+mn-cs"/>
              </a:rPr>
              <a:t>:</a:t>
            </a:r>
            <a:endParaRPr lang="en-US" sz="1600" dirty="0">
              <a:latin typeface="+mn-lt"/>
              <a:cs typeface="+mn-cs"/>
            </a:endParaRPr>
          </a:p>
          <a:p>
            <a:r>
              <a:rPr lang="ru-RU" sz="1600" dirty="0">
                <a:solidFill>
                  <a:srgbClr val="00B050"/>
                </a:solidFill>
              </a:rPr>
              <a:t>; В строки для пересылки</a:t>
            </a:r>
            <a:endParaRPr lang="en-US" sz="1600" dirty="0">
              <a:solidFill>
                <a:srgbClr val="00B050"/>
              </a:solidFill>
            </a:endParaRPr>
          </a:p>
          <a:p>
            <a:r>
              <a:rPr lang="en-US" sz="1600" dirty="0"/>
              <a:t>STRINGS </a:t>
            </a:r>
            <a:r>
              <a:rPr lang="en-US" sz="1600" dirty="0" err="1"/>
              <a:t>db</a:t>
            </a:r>
            <a:r>
              <a:rPr lang="ru-RU" sz="1600" dirty="0"/>
              <a:t>      '1234567890  $',</a:t>
            </a:r>
            <a:r>
              <a:rPr lang="ru-RU" sz="1600" b="1" dirty="0">
                <a:solidFill>
                  <a:srgbClr val="FF0000"/>
                </a:solidFill>
              </a:rPr>
              <a:t>0</a:t>
            </a:r>
          </a:p>
          <a:p>
            <a:r>
              <a:rPr lang="en-US" sz="1600" dirty="0"/>
              <a:t>STRINGD </a:t>
            </a:r>
            <a:r>
              <a:rPr lang="en-US" sz="1600" dirty="0" err="1"/>
              <a:t>db</a:t>
            </a:r>
            <a:r>
              <a:rPr lang="ru-RU" sz="1600" dirty="0"/>
              <a:t>      '                 $',</a:t>
            </a:r>
            <a:r>
              <a:rPr lang="ru-RU" sz="1600" b="1" dirty="0">
                <a:solidFill>
                  <a:srgbClr val="FF0000"/>
                </a:solidFill>
              </a:rPr>
              <a:t>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FF0000"/>
                </a:solidFill>
              </a:rPr>
              <a:t>CLD</a:t>
            </a:r>
            <a:r>
              <a:rPr lang="en-US" sz="1600" dirty="0"/>
              <a:t>          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Сброс флага направления (пересылка с </a:t>
            </a:r>
            <a:r>
              <a:rPr lang="ru-RU" sz="1600" b="1" u="sng" dirty="0">
                <a:solidFill>
                  <a:srgbClr val="00B050"/>
                </a:solidFill>
              </a:rPr>
              <a:t>младших</a:t>
            </a:r>
            <a:r>
              <a:rPr lang="ru-RU" sz="1600" dirty="0">
                <a:solidFill>
                  <a:srgbClr val="00B050"/>
                </a:solidFill>
              </a:rPr>
              <a:t> </a:t>
            </a:r>
            <a:r>
              <a:rPr lang="ru-RU" sz="1600" b="1" u="sng" dirty="0">
                <a:solidFill>
                  <a:srgbClr val="00B050"/>
                </a:solidFill>
              </a:rPr>
              <a:t>байтов</a:t>
            </a:r>
            <a:r>
              <a:rPr lang="ru-RU" sz="1600" dirty="0">
                <a:solidFill>
                  <a:srgbClr val="00B050"/>
                </a:solidFill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   </a:t>
            </a:r>
            <a:r>
              <a:rPr lang="en-US" sz="1600" dirty="0"/>
              <a:t>PUSH DS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   POP  ES       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Обязательная загрузка </a:t>
            </a:r>
            <a:r>
              <a:rPr lang="en-US" sz="1600" dirty="0">
                <a:solidFill>
                  <a:srgbClr val="00B050"/>
                </a:solidFill>
              </a:rPr>
              <a:t>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   LEA DI,STRINGD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загрузка адреса приемника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   </a:t>
            </a:r>
            <a:r>
              <a:rPr lang="en-US" sz="1600" dirty="0"/>
              <a:t>LEA SI,STRINGS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загрузка адреса источника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00B050"/>
                </a:solidFill>
              </a:rPr>
              <a:t>   </a:t>
            </a:r>
            <a:r>
              <a:rPr lang="en-US" sz="1600" dirty="0">
                <a:solidFill>
                  <a:srgbClr val="00B050"/>
                </a:solidFill>
              </a:rPr>
              <a:t>MOV CX , </a:t>
            </a:r>
            <a:r>
              <a:rPr lang="en-US" sz="1600" b="1" dirty="0">
                <a:solidFill>
                  <a:srgbClr val="FF0000"/>
                </a:solidFill>
              </a:rPr>
              <a:t>10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Пересылка </a:t>
            </a:r>
            <a:r>
              <a:rPr lang="ru-RU" sz="1600" b="1" dirty="0">
                <a:solidFill>
                  <a:srgbClr val="FF0000"/>
                </a:solidFill>
              </a:rPr>
              <a:t>10</a:t>
            </a:r>
            <a:r>
              <a:rPr lang="ru-RU" sz="1600" dirty="0">
                <a:solidFill>
                  <a:srgbClr val="00B050"/>
                </a:solidFill>
              </a:rPr>
              <a:t> символов или до первого нулевого символа </a:t>
            </a:r>
            <a:endParaRPr lang="ru-RU" sz="16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REP </a:t>
            </a:r>
            <a:r>
              <a:rPr lang="en-US" sz="1600" b="1" dirty="0">
                <a:solidFill>
                  <a:srgbClr val="FF0000"/>
                </a:solidFill>
              </a:rPr>
              <a:t>MOVSB</a:t>
            </a:r>
            <a:r>
              <a:rPr lang="ru-RU" sz="1600" b="1" dirty="0">
                <a:solidFill>
                  <a:srgbClr val="FF0000"/>
                </a:solidFill>
              </a:rPr>
              <a:t>   </a:t>
            </a:r>
            <a:r>
              <a:rPr lang="ru-RU" sz="1600" dirty="0">
                <a:solidFill>
                  <a:srgbClr val="00B050"/>
                </a:solidFill>
              </a:rPr>
              <a:t>;Команда пересылки цепочки </a:t>
            </a:r>
            <a:endParaRPr lang="en-US" sz="1600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9078" y="548680"/>
            <a:ext cx="8757542" cy="283154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u="sng" dirty="0">
                <a:latin typeface="+mn-lt"/>
                <a:cs typeface="+mn-cs"/>
              </a:rPr>
              <a:t>Команды</a:t>
            </a:r>
            <a:r>
              <a:rPr lang="en-US" sz="2200" u="sng" dirty="0">
                <a:latin typeface="+mn-lt"/>
                <a:cs typeface="+mn-cs"/>
              </a:rPr>
              <a:t> </a:t>
            </a:r>
            <a:r>
              <a:rPr lang="ru-RU" sz="2200" u="sng" dirty="0">
                <a:latin typeface="+mn-lt"/>
                <a:cs typeface="+mn-cs"/>
              </a:rPr>
              <a:t>цепочек</a:t>
            </a:r>
            <a:r>
              <a:rPr lang="ru-RU" sz="2200" dirty="0">
                <a:latin typeface="+mn-lt"/>
                <a:cs typeface="+mn-cs"/>
              </a:rPr>
              <a:t> предусмотрены для работы со </a:t>
            </a:r>
            <a:r>
              <a:rPr lang="ru-RU" sz="2200" u="sng" dirty="0">
                <a:latin typeface="+mn-lt"/>
                <a:cs typeface="+mn-cs"/>
              </a:rPr>
              <a:t>строками</a:t>
            </a:r>
            <a:r>
              <a:rPr lang="ru-RU" sz="2200" dirty="0">
                <a:latin typeface="+mn-lt"/>
                <a:cs typeface="+mn-cs"/>
              </a:rPr>
              <a:t>, Различают следующие команды </a:t>
            </a:r>
            <a:r>
              <a:rPr lang="ru-RU" sz="2400" dirty="0"/>
              <a:t>( </a:t>
            </a:r>
            <a:r>
              <a:rPr lang="ru-RU" sz="24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400" dirty="0">
                <a:solidFill>
                  <a:srgbClr val="FF0000"/>
                </a:solidFill>
              </a:rPr>
              <a:t> К</a:t>
            </a:r>
            <a:r>
              <a:rPr lang="ru-RU" sz="2400" dirty="0"/>
              <a:t>)</a:t>
            </a:r>
            <a:r>
              <a:rPr lang="ru-RU" sz="22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FF0000"/>
                </a:solidFill>
                <a:latin typeface="+mn-lt"/>
                <a:cs typeface="+mn-cs"/>
              </a:rPr>
              <a:t>MOVS</a:t>
            </a: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,</a:t>
            </a:r>
            <a:r>
              <a:rPr lang="en-US" sz="2200" b="1" dirty="0">
                <a:solidFill>
                  <a:srgbClr val="FF0000"/>
                </a:solidFill>
              </a:rPr>
              <a:t> MOVSB</a:t>
            </a:r>
            <a:r>
              <a:rPr lang="ru-RU" sz="2200" b="1" dirty="0">
                <a:solidFill>
                  <a:srgbClr val="FF0000"/>
                </a:solidFill>
              </a:rPr>
              <a:t>,</a:t>
            </a:r>
            <a:r>
              <a:rPr lang="en-US" sz="2200" b="1" dirty="0">
                <a:solidFill>
                  <a:srgbClr val="FF0000"/>
                </a:solidFill>
              </a:rPr>
              <a:t> MOVSW</a:t>
            </a:r>
            <a:r>
              <a:rPr lang="ru-RU" sz="2200" b="1" dirty="0">
                <a:solidFill>
                  <a:srgbClr val="FF0000"/>
                </a:solidFill>
              </a:rPr>
              <a:t>,</a:t>
            </a: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22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2200" dirty="0">
                <a:latin typeface="+mn-lt"/>
                <a:cs typeface="+mn-cs"/>
              </a:rPr>
              <a:t> - </a:t>
            </a:r>
            <a:r>
              <a:rPr lang="ru-RU" sz="2200" dirty="0">
                <a:latin typeface="+mn-lt"/>
                <a:cs typeface="+mn-cs"/>
              </a:rPr>
              <a:t>Пересылка строк по байтам или словам соответственно,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FF0000"/>
                </a:solidFill>
              </a:rPr>
              <a:t>CMPS </a:t>
            </a:r>
            <a:r>
              <a:rPr lang="en-US" sz="2200" dirty="0"/>
              <a:t>– </a:t>
            </a:r>
            <a:r>
              <a:rPr lang="ru-RU" sz="2200" dirty="0"/>
              <a:t>сравнение строк</a:t>
            </a:r>
            <a:r>
              <a:rPr lang="en-US" sz="2200" dirty="0"/>
              <a:t> (</a:t>
            </a:r>
            <a:r>
              <a:rPr lang="en-US" sz="2200" b="1" dirty="0">
                <a:solidFill>
                  <a:srgbClr val="FF0000"/>
                </a:solidFill>
              </a:rPr>
              <a:t>DS:SI</a:t>
            </a:r>
            <a:r>
              <a:rPr lang="en-US" sz="2200" dirty="0"/>
              <a:t>) </a:t>
            </a:r>
            <a:r>
              <a:rPr lang="ru-RU" sz="2200" dirty="0"/>
              <a:t>и </a:t>
            </a:r>
            <a:r>
              <a:rPr lang="en-US" sz="2200" dirty="0"/>
              <a:t>(</a:t>
            </a:r>
            <a:r>
              <a:rPr lang="en-US" sz="2200" b="1" dirty="0">
                <a:solidFill>
                  <a:srgbClr val="FF0000"/>
                </a:solidFill>
              </a:rPr>
              <a:t>ES:DI</a:t>
            </a:r>
            <a:r>
              <a:rPr lang="en-US" sz="2200" dirty="0"/>
              <a:t>)</a:t>
            </a:r>
            <a:r>
              <a:rPr lang="ru-RU" sz="2200" dirty="0"/>
              <a:t> </a:t>
            </a:r>
            <a:endParaRPr lang="en-US" sz="22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FF0000"/>
                </a:solidFill>
              </a:rPr>
              <a:t>LODS [B|W]</a:t>
            </a:r>
            <a:r>
              <a:rPr lang="en-US" sz="2200" dirty="0"/>
              <a:t>-</a:t>
            </a:r>
            <a:r>
              <a:rPr lang="ru-RU" sz="2200" dirty="0"/>
              <a:t> загрузка из строки</a:t>
            </a:r>
            <a:r>
              <a:rPr lang="en-US" sz="2200" dirty="0"/>
              <a:t> (</a:t>
            </a:r>
            <a:r>
              <a:rPr lang="en-US" sz="2200" b="1" dirty="0">
                <a:solidFill>
                  <a:srgbClr val="FF0000"/>
                </a:solidFill>
              </a:rPr>
              <a:t>DS:SI</a:t>
            </a:r>
            <a:r>
              <a:rPr lang="en-US" sz="2200" dirty="0"/>
              <a:t>)</a:t>
            </a:r>
            <a:r>
              <a:rPr lang="ru-RU" sz="2200" dirty="0"/>
              <a:t> в регистр </a:t>
            </a:r>
            <a:r>
              <a:rPr lang="en-US" sz="2200" b="1" dirty="0">
                <a:solidFill>
                  <a:srgbClr val="FF0000"/>
                </a:solidFill>
              </a:rPr>
              <a:t>AL</a:t>
            </a:r>
            <a:endParaRPr lang="ru-RU" sz="22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FF0000"/>
                </a:solidFill>
              </a:rPr>
              <a:t>STOS [B|W]</a:t>
            </a:r>
            <a:r>
              <a:rPr lang="en-US" sz="2200" dirty="0"/>
              <a:t>- </a:t>
            </a:r>
            <a:r>
              <a:rPr lang="ru-RU" sz="2200" dirty="0"/>
              <a:t>загрузка из регистра</a:t>
            </a:r>
            <a:r>
              <a:rPr lang="en-US" sz="2200" dirty="0"/>
              <a:t> (</a:t>
            </a:r>
            <a:r>
              <a:rPr lang="en-US" sz="2200" b="1" dirty="0">
                <a:solidFill>
                  <a:srgbClr val="FF0000"/>
                </a:solidFill>
              </a:rPr>
              <a:t>AL</a:t>
            </a:r>
            <a:r>
              <a:rPr lang="en-US" sz="2200" dirty="0"/>
              <a:t>)</a:t>
            </a:r>
            <a:r>
              <a:rPr lang="ru-RU" sz="2200" dirty="0"/>
              <a:t> в строку</a:t>
            </a:r>
            <a:r>
              <a:rPr lang="en-US" sz="2200" dirty="0"/>
              <a:t> (</a:t>
            </a:r>
            <a:r>
              <a:rPr lang="en-US" sz="2200" b="1" dirty="0">
                <a:solidFill>
                  <a:srgbClr val="FF0000"/>
                </a:solidFill>
              </a:rPr>
              <a:t>ES:DI</a:t>
            </a:r>
            <a:r>
              <a:rPr lang="en-US" sz="2200" dirty="0"/>
              <a:t>)</a:t>
            </a:r>
            <a:r>
              <a:rPr lang="ru-RU" sz="2200" dirty="0"/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FF0000"/>
                </a:solidFill>
                <a:latin typeface="+mn-lt"/>
                <a:cs typeface="+mn-cs"/>
              </a:rPr>
              <a:t>XLAT</a:t>
            </a:r>
            <a:r>
              <a:rPr lang="en-US" sz="2200" dirty="0"/>
              <a:t>-</a:t>
            </a:r>
            <a:r>
              <a:rPr lang="ru-RU" sz="2200" dirty="0"/>
              <a:t> перекодировка символа </a:t>
            </a:r>
            <a:r>
              <a:rPr lang="en-US" sz="2200" dirty="0"/>
              <a:t>(</a:t>
            </a:r>
            <a:r>
              <a:rPr lang="en-US" sz="2200" b="1" dirty="0">
                <a:solidFill>
                  <a:srgbClr val="FF0000"/>
                </a:solidFill>
              </a:rPr>
              <a:t>AL</a:t>
            </a:r>
            <a:r>
              <a:rPr lang="en-US" sz="2200" dirty="0"/>
              <a:t>)</a:t>
            </a:r>
            <a:r>
              <a:rPr lang="ru-RU" sz="2200" dirty="0"/>
              <a:t> по строке</a:t>
            </a:r>
            <a:r>
              <a:rPr lang="en-US" sz="2200" dirty="0"/>
              <a:t> (</a:t>
            </a:r>
            <a:r>
              <a:rPr lang="en-US" sz="2200" b="1" dirty="0">
                <a:solidFill>
                  <a:srgbClr val="FF0000"/>
                </a:solidFill>
              </a:rPr>
              <a:t>BX</a:t>
            </a:r>
            <a:r>
              <a:rPr lang="ru-RU" sz="2200" b="1" dirty="0">
                <a:solidFill>
                  <a:srgbClr val="FF0000"/>
                </a:solidFill>
              </a:rPr>
              <a:t>- таблица</a:t>
            </a:r>
            <a:r>
              <a:rPr lang="en-US" sz="2200" dirty="0"/>
              <a:t>)</a:t>
            </a:r>
            <a:r>
              <a:rPr lang="ru-RU" sz="2200" dirty="0"/>
              <a:t> (</a:t>
            </a:r>
            <a:r>
              <a:rPr lang="ru-RU" sz="2200" dirty="0">
                <a:hlinkClick r:id="rId3" action="ppaction://hlinksldjump"/>
              </a:rPr>
              <a:t>ЛР №4</a:t>
            </a:r>
            <a:r>
              <a:rPr lang="ru-RU" sz="2200" dirty="0"/>
              <a:t>)  </a:t>
            </a:r>
            <a:endParaRPr lang="ru-RU" sz="22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5492365"/>
      </p:ext>
    </p:extLst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5616624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Работа с флагами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872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266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702935"/>
            <a:ext cx="8063911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  <a:cs typeface="+mn-cs"/>
                <a:hlinkClick r:id="rId2" action="ppaction://hlinksldjump"/>
              </a:rPr>
              <a:t>Регистр флагов </a:t>
            </a:r>
            <a:r>
              <a:rPr lang="ru-RU" sz="2800" dirty="0">
                <a:latin typeface="+mn-lt"/>
                <a:cs typeface="+mn-cs"/>
              </a:rPr>
              <a:t>входит в состав МП </a:t>
            </a:r>
            <a:r>
              <a:rPr lang="ru-RU" sz="2800" dirty="0"/>
              <a:t>( </a:t>
            </a:r>
            <a:r>
              <a:rPr lang="ru-RU" sz="2800" dirty="0">
                <a:solidFill>
                  <a:srgbClr val="FF0000"/>
                </a:solidFill>
                <a:hlinkClick r:id="rId3" action="ppaction://hlinksldjump"/>
              </a:rPr>
              <a:t>Меню</a:t>
            </a:r>
            <a:r>
              <a:rPr lang="ru-RU" sz="2800" dirty="0">
                <a:solidFill>
                  <a:srgbClr val="FF0000"/>
                </a:solidFill>
              </a:rPr>
              <a:t> К</a:t>
            </a:r>
            <a:r>
              <a:rPr lang="ru-RU" sz="2800" dirty="0"/>
              <a:t>)</a:t>
            </a:r>
            <a:r>
              <a:rPr lang="ru-RU" sz="2800" dirty="0">
                <a:latin typeface="+mn-lt"/>
                <a:cs typeface="+mn-cs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u="sng" dirty="0">
                <a:latin typeface="+mn-lt"/>
                <a:cs typeface="+mn-cs"/>
              </a:rPr>
              <a:t>Предусмотрены машинные команды для работы с битами регистра</a:t>
            </a:r>
            <a:r>
              <a:rPr lang="ru-RU" sz="28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  <a:latin typeface="+mn-lt"/>
                <a:cs typeface="+mn-cs"/>
              </a:rPr>
              <a:t>CLI, STI</a:t>
            </a:r>
            <a:r>
              <a:rPr lang="en-US" sz="2800" dirty="0">
                <a:latin typeface="+mn-lt"/>
                <a:cs typeface="+mn-cs"/>
              </a:rPr>
              <a:t>- </a:t>
            </a:r>
            <a:r>
              <a:rPr lang="ru-RU" sz="2800" dirty="0">
                <a:latin typeface="+mn-lt"/>
                <a:cs typeface="+mn-cs"/>
              </a:rPr>
              <a:t>сброс и установка флага </a:t>
            </a:r>
            <a:r>
              <a:rPr lang="ru-RU" sz="2800" u="sng" dirty="0">
                <a:latin typeface="+mn-lt"/>
                <a:cs typeface="+mn-cs"/>
              </a:rPr>
              <a:t>прерывания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</a:rPr>
              <a:t>CLD, STD</a:t>
            </a:r>
            <a:r>
              <a:rPr lang="en-US" sz="2800" dirty="0"/>
              <a:t>- </a:t>
            </a:r>
            <a:r>
              <a:rPr lang="ru-RU" sz="2800" dirty="0"/>
              <a:t>сброс и установка флага </a:t>
            </a:r>
            <a:r>
              <a:rPr lang="ru-RU" sz="2800" u="sng" dirty="0"/>
              <a:t>направления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</a:rPr>
              <a:t>CLD, STD</a:t>
            </a:r>
            <a:r>
              <a:rPr lang="en-US" sz="2800" dirty="0"/>
              <a:t>- </a:t>
            </a:r>
            <a:r>
              <a:rPr lang="ru-RU" sz="2800" dirty="0"/>
              <a:t>сброс и установка флага </a:t>
            </a:r>
            <a:r>
              <a:rPr lang="ru-RU" sz="2800" u="sng" dirty="0"/>
              <a:t>направления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</a:rPr>
              <a:t>CL</a:t>
            </a:r>
            <a:r>
              <a:rPr lang="ru-RU" sz="2800" b="1" dirty="0">
                <a:solidFill>
                  <a:srgbClr val="FF0000"/>
                </a:solidFill>
              </a:rPr>
              <a:t>С</a:t>
            </a:r>
            <a:r>
              <a:rPr lang="en-US" sz="2800" b="1" dirty="0">
                <a:solidFill>
                  <a:srgbClr val="FF0000"/>
                </a:solidFill>
              </a:rPr>
              <a:t>, ST</a:t>
            </a:r>
            <a:r>
              <a:rPr lang="ru-RU" sz="2800" b="1" dirty="0">
                <a:solidFill>
                  <a:srgbClr val="FF0000"/>
                </a:solidFill>
              </a:rPr>
              <a:t>С, С</a:t>
            </a:r>
            <a:r>
              <a:rPr lang="en-US" sz="2800" b="1" dirty="0">
                <a:solidFill>
                  <a:srgbClr val="FF0000"/>
                </a:solidFill>
              </a:rPr>
              <a:t>M</a:t>
            </a:r>
            <a:r>
              <a:rPr lang="ru-RU" sz="2800" b="1" dirty="0">
                <a:solidFill>
                  <a:srgbClr val="FF0000"/>
                </a:solidFill>
              </a:rPr>
              <a:t>С</a:t>
            </a:r>
            <a:r>
              <a:rPr lang="en-US" sz="2800" dirty="0"/>
              <a:t>- </a:t>
            </a:r>
            <a:r>
              <a:rPr lang="ru-RU" sz="2800" dirty="0"/>
              <a:t>сброс и установка и инвертирование флага </a:t>
            </a:r>
            <a:r>
              <a:rPr lang="ru-RU" sz="2800" u="sng" dirty="0"/>
              <a:t>переноса</a:t>
            </a:r>
            <a:r>
              <a:rPr lang="ru-RU" sz="2800" dirty="0"/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</a:rPr>
              <a:t>PUSHF, POPF</a:t>
            </a:r>
            <a:r>
              <a:rPr lang="en-US" sz="2800" b="1" dirty="0"/>
              <a:t> –</a:t>
            </a:r>
            <a:r>
              <a:rPr lang="ru-RU" sz="2800" dirty="0">
                <a:hlinkClick r:id="rId4" action="ppaction://hlinksldjump"/>
              </a:rPr>
              <a:t>положить и взять из стека </a:t>
            </a:r>
            <a:r>
              <a:rPr lang="ru-RU" sz="2800" dirty="0"/>
              <a:t>регистр флагов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</a:rPr>
              <a:t>LAHDF , SAHF</a:t>
            </a:r>
            <a:r>
              <a:rPr lang="en-US" sz="2800" b="1" dirty="0"/>
              <a:t>–</a:t>
            </a:r>
            <a:r>
              <a:rPr lang="ru-RU" sz="2800" dirty="0"/>
              <a:t>положить и взять из стека регистр флагов</a:t>
            </a:r>
            <a:endParaRPr lang="ru-RU" sz="28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3581364"/>
      </p:ext>
    </p:extLst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5328592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Команды Сдвига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6726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267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8019" y="3501008"/>
            <a:ext cx="9062417" cy="25545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Примеры: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MOV AX ,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00</a:t>
            </a:r>
            <a:r>
              <a:rPr lang="en-US" sz="2000" b="1" dirty="0">
                <a:latin typeface="+mn-lt"/>
                <a:cs typeface="+mn-cs"/>
              </a:rPr>
              <a:t>F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0H </a:t>
            </a:r>
            <a:r>
              <a:rPr lang="ru-RU" sz="2000" dirty="0">
                <a:solidFill>
                  <a:srgbClr val="00B050"/>
                </a:solidFill>
              </a:rPr>
              <a:t>; Исходное число</a:t>
            </a:r>
            <a:endParaRPr lang="en-US" sz="20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</a:rPr>
              <a:t>SHR</a:t>
            </a:r>
            <a:r>
              <a:rPr lang="en-US" sz="2000" dirty="0">
                <a:latin typeface="+mn-lt"/>
                <a:cs typeface="+mn-cs"/>
              </a:rPr>
              <a:t> AX ,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1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solidFill>
                  <a:srgbClr val="00B050"/>
                </a:solidFill>
              </a:rPr>
              <a:t>; Сдвиг вправо на 1 разряд</a:t>
            </a:r>
            <a:endParaRPr lang="en-US" sz="20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</a:rPr>
              <a:t>SHR</a:t>
            </a:r>
            <a:r>
              <a:rPr lang="en-US" sz="2000" dirty="0">
                <a:latin typeface="+mn-lt"/>
                <a:cs typeface="+mn-cs"/>
              </a:rPr>
              <a:t> AX , 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</a:rPr>
              <a:t>SHR</a:t>
            </a:r>
            <a:r>
              <a:rPr lang="en-US" sz="2000" dirty="0">
                <a:latin typeface="+mn-lt"/>
                <a:cs typeface="+mn-cs"/>
              </a:rPr>
              <a:t> AX , 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</a:rPr>
              <a:t>SHR</a:t>
            </a:r>
            <a:r>
              <a:rPr lang="en-US" sz="2000" dirty="0">
                <a:latin typeface="+mn-lt"/>
                <a:cs typeface="+mn-cs"/>
              </a:rPr>
              <a:t> AX , 1 ; AX =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000</a:t>
            </a:r>
            <a:r>
              <a:rPr lang="en-US" sz="2000" b="1" dirty="0">
                <a:latin typeface="+mn-lt"/>
                <a:cs typeface="+mn-cs"/>
              </a:rPr>
              <a:t>F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H </a:t>
            </a:r>
            <a:r>
              <a:rPr lang="ru-RU" sz="2000" dirty="0">
                <a:solidFill>
                  <a:srgbClr val="00B050"/>
                </a:solidFill>
              </a:rPr>
              <a:t>; После сдвига вправо на 4 разряда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MOV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CL</a:t>
            </a:r>
            <a:r>
              <a:rPr lang="en-US" sz="2000" dirty="0">
                <a:latin typeface="+mn-lt"/>
                <a:cs typeface="+mn-cs"/>
              </a:rPr>
              <a:t> , 4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SHL AX ,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CL</a:t>
            </a:r>
            <a:r>
              <a:rPr lang="en-US" sz="2000" dirty="0">
                <a:latin typeface="+mn-lt"/>
                <a:cs typeface="+mn-cs"/>
              </a:rPr>
              <a:t> ; AX =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00</a:t>
            </a:r>
            <a:r>
              <a:rPr lang="en-US" sz="2000" b="1" dirty="0">
                <a:latin typeface="+mn-lt"/>
                <a:cs typeface="+mn-cs"/>
              </a:rPr>
              <a:t>F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0H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solidFill>
                  <a:srgbClr val="00B050"/>
                </a:solidFill>
              </a:rPr>
              <a:t>Сдвиг влево на 4 разряда – число в </a:t>
            </a:r>
            <a:r>
              <a:rPr lang="en-US" sz="2000" b="1" dirty="0">
                <a:solidFill>
                  <a:srgbClr val="FF0000"/>
                </a:solidFill>
              </a:rPr>
              <a:t>CL</a:t>
            </a:r>
            <a:endParaRPr lang="ru-RU" sz="2000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286" y="570160"/>
            <a:ext cx="8063911" cy="30162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u="sng" dirty="0">
                <a:latin typeface="+mn-lt"/>
                <a:cs typeface="+mn-cs"/>
              </a:rPr>
              <a:t>Команды сдвига делятся на команды </a:t>
            </a:r>
            <a:r>
              <a:rPr lang="ru-RU" sz="2000" dirty="0"/>
              <a:t>( </a:t>
            </a:r>
            <a:r>
              <a:rPr lang="ru-RU" sz="20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000" dirty="0">
                <a:solidFill>
                  <a:srgbClr val="FF0000"/>
                </a:solidFill>
              </a:rPr>
              <a:t> К</a:t>
            </a:r>
            <a:r>
              <a:rPr lang="ru-RU" sz="2000" dirty="0"/>
              <a:t>)</a:t>
            </a:r>
            <a:r>
              <a:rPr lang="ru-RU" sz="19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900" u="sng" dirty="0"/>
              <a:t>Логического</a:t>
            </a:r>
            <a:r>
              <a:rPr lang="ru-RU" sz="1900" dirty="0"/>
              <a:t> сдвига (</a:t>
            </a:r>
            <a:r>
              <a:rPr lang="en-US" sz="1900" dirty="0"/>
              <a:t>SH</a:t>
            </a:r>
            <a:r>
              <a:rPr lang="en-US" sz="1900" b="1" dirty="0">
                <a:solidFill>
                  <a:srgbClr val="FF0000"/>
                </a:solidFill>
              </a:rPr>
              <a:t>R</a:t>
            </a:r>
            <a:r>
              <a:rPr lang="en-US" sz="1900" dirty="0"/>
              <a:t>, SH</a:t>
            </a:r>
            <a:r>
              <a:rPr lang="en-US" sz="1900" b="1" dirty="0">
                <a:solidFill>
                  <a:srgbClr val="FF0000"/>
                </a:solidFill>
              </a:rPr>
              <a:t>L</a:t>
            </a:r>
            <a:r>
              <a:rPr lang="ru-RU" sz="1900" dirty="0"/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900" u="sng" dirty="0">
                <a:latin typeface="+mn-lt"/>
                <a:cs typeface="+mn-cs"/>
              </a:rPr>
              <a:t>Арифметического</a:t>
            </a:r>
            <a:r>
              <a:rPr lang="ru-RU" sz="1900" dirty="0">
                <a:latin typeface="+mn-lt"/>
                <a:cs typeface="+mn-cs"/>
              </a:rPr>
              <a:t> сдвига</a:t>
            </a:r>
            <a:r>
              <a:rPr lang="en-US" sz="1900" dirty="0">
                <a:latin typeface="+mn-lt"/>
                <a:cs typeface="+mn-cs"/>
              </a:rPr>
              <a:t> </a:t>
            </a:r>
            <a:r>
              <a:rPr lang="ru-RU" sz="1900" dirty="0"/>
              <a:t>(</a:t>
            </a:r>
            <a:r>
              <a:rPr lang="en-US" sz="1900" dirty="0"/>
              <a:t>SAR, SAL</a:t>
            </a:r>
            <a:r>
              <a:rPr lang="ru-RU" sz="1900" dirty="0"/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900" u="sng" dirty="0"/>
              <a:t>Циклического</a:t>
            </a:r>
            <a:r>
              <a:rPr lang="ru-RU" sz="1900" dirty="0"/>
              <a:t> сдвига</a:t>
            </a:r>
            <a:r>
              <a:rPr lang="en-US" sz="1900" dirty="0"/>
              <a:t> </a:t>
            </a:r>
            <a:r>
              <a:rPr lang="ru-RU" sz="1900" dirty="0"/>
              <a:t>(</a:t>
            </a:r>
            <a:r>
              <a:rPr lang="en-US" sz="1900" dirty="0"/>
              <a:t>SOR, SOL, SCR, SCL</a:t>
            </a:r>
            <a:r>
              <a:rPr lang="ru-RU" sz="1900" dirty="0"/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900" dirty="0"/>
              <a:t>Сдвига </a:t>
            </a:r>
            <a:r>
              <a:rPr lang="ru-RU" sz="1900" u="sng" dirty="0"/>
              <a:t>влево</a:t>
            </a:r>
            <a:r>
              <a:rPr lang="ru-RU" sz="1900" dirty="0"/>
              <a:t> (</a:t>
            </a:r>
            <a:r>
              <a:rPr lang="en-US" sz="1900" b="1" dirty="0">
                <a:solidFill>
                  <a:srgbClr val="FF0000"/>
                </a:solidFill>
              </a:rPr>
              <a:t>L</a:t>
            </a:r>
            <a:r>
              <a:rPr lang="ru-RU" sz="1900" dirty="0"/>
              <a:t>) и </a:t>
            </a:r>
            <a:r>
              <a:rPr lang="ru-RU" sz="1900" u="sng" dirty="0"/>
              <a:t>вправо</a:t>
            </a:r>
            <a:r>
              <a:rPr lang="en-US" sz="1900" dirty="0"/>
              <a:t> (</a:t>
            </a:r>
            <a:r>
              <a:rPr lang="en-US" sz="1900" b="1" dirty="0">
                <a:solidFill>
                  <a:srgbClr val="FF0000"/>
                </a:solidFill>
              </a:rPr>
              <a:t>R</a:t>
            </a:r>
            <a:r>
              <a:rPr lang="en-US" sz="1900" dirty="0"/>
              <a:t>)</a:t>
            </a:r>
            <a:endParaRPr lang="ru-RU" sz="1900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900" dirty="0"/>
              <a:t>Сдвига по </a:t>
            </a:r>
            <a:r>
              <a:rPr lang="ru-RU" sz="1900" u="sng" dirty="0"/>
              <a:t>константе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900" dirty="0"/>
              <a:t>Сдвига по </a:t>
            </a:r>
            <a:r>
              <a:rPr lang="ru-RU" sz="1900" u="sng" dirty="0"/>
              <a:t>регистру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900" b="1" dirty="0">
                <a:solidFill>
                  <a:srgbClr val="FF0000"/>
                </a:solidFill>
              </a:rPr>
              <a:t>SHR </a:t>
            </a:r>
            <a:r>
              <a:rPr lang="ru-RU" sz="1900" b="1" dirty="0">
                <a:solidFill>
                  <a:srgbClr val="FF0000"/>
                </a:solidFill>
              </a:rPr>
              <a:t>и</a:t>
            </a:r>
            <a:r>
              <a:rPr lang="en-US" sz="1900" b="1" dirty="0">
                <a:solidFill>
                  <a:srgbClr val="FF0000"/>
                </a:solidFill>
              </a:rPr>
              <a:t> SHL</a:t>
            </a:r>
            <a:r>
              <a:rPr lang="ru-RU" sz="1900" dirty="0"/>
              <a:t>- команды </a:t>
            </a:r>
            <a:r>
              <a:rPr lang="ru-RU" sz="1900" u="sng" dirty="0"/>
              <a:t>логического</a:t>
            </a:r>
            <a:r>
              <a:rPr lang="ru-RU" sz="1900" dirty="0"/>
              <a:t> сдвига </a:t>
            </a:r>
            <a:r>
              <a:rPr lang="ru-RU" sz="1900" u="sng" dirty="0"/>
              <a:t>влево</a:t>
            </a:r>
            <a:r>
              <a:rPr lang="ru-RU" sz="1900" dirty="0"/>
              <a:t> и вправо по </a:t>
            </a:r>
            <a:r>
              <a:rPr lang="ru-RU" sz="1900" u="sng" dirty="0"/>
              <a:t>константе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>
                <a:latin typeface="+mn-lt"/>
                <a:cs typeface="+mn-cs"/>
              </a:rPr>
              <a:t>Для сдвига по регистру используется регистр </a:t>
            </a:r>
            <a:r>
              <a:rPr lang="en-US" sz="1900" dirty="0">
                <a:latin typeface="+mn-lt"/>
                <a:cs typeface="+mn-cs"/>
              </a:rPr>
              <a:t>CL</a:t>
            </a:r>
            <a:r>
              <a:rPr lang="ru-RU" sz="1900" dirty="0">
                <a:latin typeface="+mn-lt"/>
                <a:cs typeface="+mn-cs"/>
              </a:rPr>
              <a:t>, в который заносится число </a:t>
            </a:r>
            <a:r>
              <a:rPr lang="ru-RU" sz="1900" u="sng" dirty="0">
                <a:latin typeface="+mn-lt"/>
                <a:cs typeface="+mn-cs"/>
              </a:rPr>
              <a:t>сдвигов</a:t>
            </a:r>
            <a:endParaRPr lang="ru-RU" sz="19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5649394"/>
      </p:ext>
    </p:extLst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5616624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Команды Циклов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268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95535" y="1052736"/>
            <a:ext cx="8712969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Для организации циклов предусмотрены Команды</a:t>
            </a:r>
            <a:r>
              <a:rPr lang="en-US" sz="2400" u="sng" dirty="0">
                <a:latin typeface="+mn-lt"/>
                <a:cs typeface="+mn-cs"/>
              </a:rPr>
              <a:t> (</a:t>
            </a:r>
            <a:r>
              <a:rPr lang="ru-RU" sz="2400" u="sng" dirty="0">
                <a:latin typeface="+mn-lt"/>
                <a:cs typeface="+mn-cs"/>
              </a:rPr>
              <a:t>см. МУ</a:t>
            </a:r>
            <a:r>
              <a:rPr lang="en-US" sz="2400" u="sng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LOOP </a:t>
            </a:r>
            <a:r>
              <a:rPr lang="en-US" sz="2400" dirty="0">
                <a:latin typeface="+mn-lt"/>
                <a:cs typeface="+mn-cs"/>
              </a:rPr>
              <a:t>– </a:t>
            </a:r>
            <a:r>
              <a:rPr lang="ru-RU" sz="2400" dirty="0">
                <a:latin typeface="+mn-lt"/>
                <a:cs typeface="+mn-cs"/>
              </a:rPr>
              <a:t>цикл по </a:t>
            </a:r>
            <a:r>
              <a:rPr lang="en-US" sz="2400" dirty="0">
                <a:latin typeface="+mn-lt"/>
                <a:cs typeface="+mn-cs"/>
              </a:rPr>
              <a:t>CX</a:t>
            </a:r>
            <a:r>
              <a:rPr lang="ru-RU" sz="2400" dirty="0">
                <a:latin typeface="+mn-lt"/>
                <a:cs typeface="+mn-cs"/>
              </a:rPr>
              <a:t> (нужна метка – короткий адрес). </a:t>
            </a:r>
            <a:r>
              <a:rPr lang="ru-RU" sz="2400" dirty="0"/>
              <a:t>( </a:t>
            </a:r>
            <a:r>
              <a:rPr lang="ru-RU" sz="24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400" dirty="0">
                <a:solidFill>
                  <a:srgbClr val="FF0000"/>
                </a:solidFill>
              </a:rPr>
              <a:t> К</a:t>
            </a:r>
            <a:r>
              <a:rPr lang="ru-RU" sz="2400" dirty="0"/>
              <a:t>)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LOOP/LOOPE/LOOPNE</a:t>
            </a:r>
            <a:r>
              <a:rPr lang="ru-RU" sz="2400" b="1" dirty="0">
                <a:solidFill>
                  <a:srgbClr val="FF0000"/>
                </a:solidFill>
              </a:rPr>
              <a:t>/ </a:t>
            </a:r>
            <a:r>
              <a:rPr lang="en-US" sz="2400" b="1" dirty="0">
                <a:solidFill>
                  <a:srgbClr val="FF0000"/>
                </a:solidFill>
              </a:rPr>
              <a:t>LOOPZ </a:t>
            </a:r>
            <a:r>
              <a:rPr lang="ru-RU" sz="2400" b="1" dirty="0">
                <a:solidFill>
                  <a:srgbClr val="FF0000"/>
                </a:solidFill>
              </a:rPr>
              <a:t>/</a:t>
            </a:r>
            <a:r>
              <a:rPr lang="en-US" sz="2400" b="1" dirty="0">
                <a:solidFill>
                  <a:srgbClr val="FF0000"/>
                </a:solidFill>
              </a:rPr>
              <a:t> LOOPNZ </a:t>
            </a:r>
            <a:r>
              <a:rPr lang="en-US" sz="2400" dirty="0"/>
              <a:t>- </a:t>
            </a:r>
            <a:r>
              <a:rPr lang="ru-RU" sz="2400" dirty="0"/>
              <a:t>цикл по </a:t>
            </a:r>
            <a:r>
              <a:rPr lang="en-US" sz="2400" dirty="0"/>
              <a:t>CX </a:t>
            </a:r>
            <a:r>
              <a:rPr lang="ru-RU" sz="2400" dirty="0"/>
              <a:t>и учет состояния флага нуля (</a:t>
            </a:r>
            <a:r>
              <a:rPr lang="en-US" sz="2400" dirty="0"/>
              <a:t>ZF </a:t>
            </a:r>
            <a:r>
              <a:rPr lang="ru-RU" sz="2400" dirty="0"/>
              <a:t>) в разных комбинациях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Примеры команды </a:t>
            </a:r>
            <a:r>
              <a:rPr lang="en-US" sz="2400" dirty="0"/>
              <a:t>LOOP </a:t>
            </a:r>
            <a:r>
              <a:rPr lang="ru-RU" sz="2400" dirty="0"/>
              <a:t>даны при описании </a:t>
            </a:r>
            <a:r>
              <a:rPr lang="ru-RU" sz="2400" dirty="0">
                <a:hlinkClick r:id="rId3" action="ppaction://hlinksldjump"/>
              </a:rPr>
              <a:t>ЛР №4</a:t>
            </a:r>
            <a:r>
              <a:rPr lang="en-US" sz="2400" dirty="0"/>
              <a:t> </a:t>
            </a:r>
            <a:endParaRPr lang="ru-RU" sz="2400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755576" y="2991728"/>
            <a:ext cx="7344816" cy="274152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en-US" altLang="ru-RU" sz="1600" b="1" dirty="0">
                <a:solidFill>
                  <a:srgbClr val="00B050"/>
                </a:solidFill>
              </a:rPr>
              <a:t>; </a:t>
            </a:r>
            <a:r>
              <a:rPr lang="ru-RU" altLang="ru-RU" sz="1600" b="1" dirty="0">
                <a:solidFill>
                  <a:srgbClr val="00B050"/>
                </a:solidFill>
              </a:rPr>
              <a:t>Начальные условия цикла </a:t>
            </a:r>
            <a:endParaRPr lang="en-US" altLang="ru-RU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600" dirty="0"/>
              <a:t>MOV AL, 5</a:t>
            </a:r>
          </a:p>
          <a:p>
            <a:pPr eaLnBrk="1" hangingPunct="1">
              <a:buNone/>
            </a:pPr>
            <a:r>
              <a:rPr lang="en-US" altLang="ru-RU" sz="1600" dirty="0"/>
              <a:t>MOV </a:t>
            </a:r>
            <a:r>
              <a:rPr lang="en-US" altLang="ru-RU" sz="1800" b="1" dirty="0">
                <a:solidFill>
                  <a:srgbClr val="FF0000"/>
                </a:solidFill>
              </a:rPr>
              <a:t>CX</a:t>
            </a:r>
            <a:r>
              <a:rPr lang="en-US" altLang="ru-RU" sz="1600" dirty="0"/>
              <a:t> , 10 </a:t>
            </a:r>
            <a:r>
              <a:rPr lang="en-US" altLang="ru-RU" sz="1600" b="1" dirty="0">
                <a:solidFill>
                  <a:srgbClr val="00B050"/>
                </a:solidFill>
              </a:rPr>
              <a:t>; </a:t>
            </a:r>
            <a:r>
              <a:rPr lang="ru-RU" altLang="ru-RU" sz="1600" b="1" dirty="0">
                <a:solidFill>
                  <a:srgbClr val="00B050"/>
                </a:solidFill>
              </a:rPr>
              <a:t>Число циклов</a:t>
            </a:r>
            <a:r>
              <a:rPr lang="en-US" altLang="ru-RU" sz="1600" b="1" dirty="0">
                <a:solidFill>
                  <a:srgbClr val="00B050"/>
                </a:solidFill>
              </a:rPr>
              <a:t> </a:t>
            </a:r>
            <a:r>
              <a:rPr lang="ru-RU" altLang="ru-RU" sz="1600" b="1" dirty="0">
                <a:solidFill>
                  <a:srgbClr val="00B050"/>
                </a:solidFill>
              </a:rPr>
              <a:t>в </a:t>
            </a:r>
            <a:r>
              <a:rPr lang="en-US" altLang="ru-RU" sz="1600" b="1" dirty="0">
                <a:solidFill>
                  <a:srgbClr val="00B050"/>
                </a:solidFill>
              </a:rPr>
              <a:t>CX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Label</a:t>
            </a:r>
            <a:r>
              <a:rPr lang="en-US" altLang="ru-RU" sz="1600" dirty="0"/>
              <a:t>:</a:t>
            </a:r>
          </a:p>
          <a:p>
            <a:pPr eaLnBrk="1" hangingPunct="1">
              <a:buNone/>
            </a:pPr>
            <a:r>
              <a:rPr lang="en-US" altLang="ru-RU" sz="1600" dirty="0"/>
              <a:t>…        </a:t>
            </a:r>
            <a:r>
              <a:rPr lang="en-US" altLang="ru-RU" sz="1600" b="1" dirty="0">
                <a:solidFill>
                  <a:srgbClr val="00B050"/>
                </a:solidFill>
              </a:rPr>
              <a:t>; </a:t>
            </a:r>
            <a:r>
              <a:rPr lang="ru-RU" altLang="ru-RU" sz="1600" b="1" u="sng" dirty="0">
                <a:solidFill>
                  <a:srgbClr val="FF0000"/>
                </a:solidFill>
              </a:rPr>
              <a:t>Тело цикла</a:t>
            </a:r>
            <a:endParaRPr lang="en-US" altLang="ru-RU" sz="1600" b="1" u="sng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altLang="ru-RU" sz="1600" dirty="0"/>
              <a:t>INC AL </a:t>
            </a:r>
            <a:endParaRPr lang="ru-RU" altLang="ru-RU" sz="1600" dirty="0"/>
          </a:p>
          <a:p>
            <a:pPr eaLnBrk="1" hangingPunct="1">
              <a:buNone/>
            </a:pPr>
            <a:r>
              <a:rPr lang="en-US" altLang="ru-RU" sz="1800" b="1" dirty="0">
                <a:solidFill>
                  <a:srgbClr val="FF0000"/>
                </a:solidFill>
              </a:rPr>
              <a:t>LOOP</a:t>
            </a:r>
            <a:r>
              <a:rPr lang="en-US" altLang="ru-RU" sz="1600" dirty="0"/>
              <a:t> </a:t>
            </a:r>
            <a:r>
              <a:rPr lang="en-US" altLang="ru-RU" sz="1600" b="1" dirty="0">
                <a:solidFill>
                  <a:srgbClr val="FF0000"/>
                </a:solidFill>
              </a:rPr>
              <a:t>Label</a:t>
            </a:r>
          </a:p>
          <a:p>
            <a:pPr eaLnBrk="1" hangingPunct="1">
              <a:buNone/>
            </a:pPr>
            <a:r>
              <a:rPr lang="en-US" altLang="ru-RU" sz="1600" b="1" dirty="0">
                <a:solidFill>
                  <a:srgbClr val="00B050"/>
                </a:solidFill>
              </a:rPr>
              <a:t>;  </a:t>
            </a:r>
            <a:r>
              <a:rPr lang="ru-RU" altLang="ru-RU" sz="1600" b="1" dirty="0">
                <a:solidFill>
                  <a:srgbClr val="00B050"/>
                </a:solidFill>
              </a:rPr>
              <a:t>Результат:  </a:t>
            </a:r>
            <a:r>
              <a:rPr lang="en-US" altLang="ru-RU" sz="1600" b="1" dirty="0">
                <a:solidFill>
                  <a:srgbClr val="00B050"/>
                </a:solidFill>
              </a:rPr>
              <a:t>AL = 15</a:t>
            </a:r>
            <a:endParaRPr lang="ru-RU" altLang="ru-RU" sz="1600" b="1" dirty="0">
              <a:solidFill>
                <a:srgbClr val="00B050"/>
              </a:solidFill>
            </a:endParaRPr>
          </a:p>
          <a:p>
            <a:pPr eaLnBrk="1" hangingPunct="1">
              <a:buNone/>
            </a:pPr>
            <a:r>
              <a:rPr lang="en-US" altLang="ru-RU" sz="1200" b="1" dirty="0"/>
              <a:t>…</a:t>
            </a:r>
            <a:endParaRPr lang="en-US" altLang="ru-RU" sz="12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None/>
            </a:pPr>
            <a:endParaRPr lang="ru-RU" altLang="ru-RU" sz="1600" dirty="0"/>
          </a:p>
          <a:p>
            <a:pPr eaLnBrk="1" hangingPunct="1">
              <a:buFont typeface="Arial" pitchFamily="34" charset="0"/>
              <a:buNone/>
            </a:pPr>
            <a:endParaRPr lang="ru-RU" altLang="ru-RU" sz="1600" dirty="0"/>
          </a:p>
        </p:txBody>
      </p:sp>
      <p:sp>
        <p:nvSpPr>
          <p:cNvPr id="8" name="Выгнутая влево стрелка 7"/>
          <p:cNvSpPr/>
          <p:nvPr/>
        </p:nvSpPr>
        <p:spPr>
          <a:xfrm flipV="1">
            <a:off x="107504" y="4005064"/>
            <a:ext cx="432048" cy="1008112"/>
          </a:xfrm>
          <a:prstGeom prst="curv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441340"/>
      </p:ext>
    </p:extLst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0907"/>
            <a:ext cx="6264696" cy="706090"/>
          </a:xfrm>
        </p:spPr>
        <p:txBody>
          <a:bodyPr>
            <a:normAutofit fontScale="90000"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Команда Преобразования данных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269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83568" y="3932287"/>
            <a:ext cx="7200800" cy="20313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Пример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использования команды </a:t>
            </a:r>
            <a:r>
              <a:rPr lang="en-US" b="1" dirty="0">
                <a:solidFill>
                  <a:srgbClr val="FF0000"/>
                </a:solidFill>
              </a:rPr>
              <a:t>CBW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; Преобразование данных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XOR AX , AX   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  ; AX=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0000h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MOV AL, -5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     ; AX =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00FBh   ; AL = -5 </a:t>
            </a:r>
            <a:r>
              <a:rPr lang="en-US" b="1" u="sng" dirty="0">
                <a:solidFill>
                  <a:srgbClr val="FF0000"/>
                </a:solidFill>
                <a:latin typeface="+mn-lt"/>
                <a:cs typeface="+mn-cs"/>
              </a:rPr>
              <a:t>BYTE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CBW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                ; AX =</a:t>
            </a:r>
            <a:r>
              <a:rPr lang="en-US" b="1" dirty="0" err="1">
                <a:solidFill>
                  <a:srgbClr val="FF0000"/>
                </a:solidFill>
                <a:latin typeface="+mn-lt"/>
                <a:cs typeface="+mn-cs"/>
              </a:rPr>
              <a:t>FFFBh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; Преобразование </a:t>
            </a:r>
            <a:r>
              <a:rPr lang="en-US" dirty="0">
                <a:solidFill>
                  <a:srgbClr val="00B050"/>
                </a:solidFill>
              </a:rPr>
              <a:t>  </a:t>
            </a:r>
            <a:r>
              <a:rPr lang="en-US" b="1" dirty="0">
                <a:solidFill>
                  <a:srgbClr val="FF0000"/>
                </a:solidFill>
              </a:rPr>
              <a:t>AX = -5 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u="sng" dirty="0">
                <a:solidFill>
                  <a:srgbClr val="FF0000"/>
                </a:solidFill>
                <a:latin typeface="+mn-lt"/>
                <a:cs typeface="+mn-cs"/>
              </a:rPr>
              <a:t>WORD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620688"/>
            <a:ext cx="8568952" cy="26776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(условные и безусловные). ( </a:t>
            </a:r>
            <a:r>
              <a:rPr lang="ru-RU" sz="24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400" dirty="0">
                <a:solidFill>
                  <a:srgbClr val="FF0000"/>
                </a:solidFill>
              </a:rPr>
              <a:t> К</a:t>
            </a:r>
            <a:r>
              <a:rPr lang="ru-RU" sz="2400" dirty="0"/>
              <a:t>)</a:t>
            </a:r>
            <a:endParaRPr lang="ru-RU" sz="2400" u="sng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Команды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Преобразование десятичных см. команды </a:t>
            </a: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десятичной арифметики</a:t>
            </a:r>
            <a:endParaRPr lang="en-US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CBW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2400" dirty="0">
                <a:latin typeface="+mn-lt"/>
                <a:cs typeface="+mn-cs"/>
              </a:rPr>
              <a:t>– </a:t>
            </a:r>
            <a:r>
              <a:rPr lang="ru-RU" sz="2400" dirty="0"/>
              <a:t>Преобразует байт (в </a:t>
            </a:r>
            <a:r>
              <a:rPr lang="en-US" sz="2400" b="1" dirty="0">
                <a:solidFill>
                  <a:srgbClr val="FF0000"/>
                </a:solidFill>
              </a:rPr>
              <a:t>AL</a:t>
            </a:r>
            <a:r>
              <a:rPr lang="ru-RU" sz="2400" dirty="0"/>
              <a:t>) в слово</a:t>
            </a:r>
            <a:r>
              <a:rPr lang="en-US" sz="2400" dirty="0"/>
              <a:t> (</a:t>
            </a:r>
            <a:r>
              <a:rPr lang="en-US" sz="2400" b="1" dirty="0">
                <a:solidFill>
                  <a:srgbClr val="FF0000"/>
                </a:solidFill>
              </a:rPr>
              <a:t>AX</a:t>
            </a:r>
            <a:r>
              <a:rPr lang="en-US" sz="2400" dirty="0"/>
              <a:t>)</a:t>
            </a:r>
            <a:r>
              <a:rPr lang="ru-RU" sz="2400" dirty="0"/>
              <a:t>, фактически формирует знак в старшем (знаковом) разряде регистра  и заполняет единицами другие старшие разряды</a:t>
            </a:r>
            <a:endParaRPr lang="en-US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88642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115888"/>
            <a:ext cx="6624786" cy="4905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ЛР курса СП</a:t>
            </a:r>
          </a:p>
        </p:txBody>
      </p:sp>
      <p:sp>
        <p:nvSpPr>
          <p:cNvPr id="28675" name="Объект 2"/>
          <p:cNvSpPr>
            <a:spLocks noGrp="1"/>
          </p:cNvSpPr>
          <p:nvPr>
            <p:ph idx="1"/>
          </p:nvPr>
        </p:nvSpPr>
        <p:spPr>
          <a:xfrm>
            <a:off x="0" y="620713"/>
            <a:ext cx="9144000" cy="3816399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sz="2000" dirty="0">
                <a:hlinkClick r:id="rId2" action="ppaction://hlinksldjump"/>
              </a:rPr>
              <a:t>Общие требования</a:t>
            </a:r>
            <a:r>
              <a:rPr lang="ru-RU" altLang="ru-RU" sz="2000" dirty="0"/>
              <a:t> к ЛР по СП.</a:t>
            </a:r>
            <a:endParaRPr lang="en-US" altLang="ru-RU" sz="2000" dirty="0"/>
          </a:p>
          <a:p>
            <a:pPr eaLnBrk="1" hangingPunct="1"/>
            <a:r>
              <a:rPr lang="ru-RU" altLang="ru-RU" sz="2000" dirty="0"/>
              <a:t>ЛР № 1 </a:t>
            </a:r>
            <a:r>
              <a:rPr lang="ru-RU" altLang="ru-RU" sz="2000" dirty="0">
                <a:hlinkClick r:id="rId3" action="ppaction://hlinksldjump"/>
              </a:rPr>
              <a:t>Справочники ОС</a:t>
            </a:r>
            <a:r>
              <a:rPr lang="en-US" altLang="ru-RU" sz="2000" dirty="0">
                <a:hlinkClick r:id="rId4" action="ppaction://hlinksldjump"/>
              </a:rPr>
              <a:t> </a:t>
            </a:r>
            <a:r>
              <a:rPr lang="ru-RU" altLang="ru-RU" sz="2000" dirty="0"/>
              <a:t>(</a:t>
            </a:r>
            <a:r>
              <a:rPr lang="ru-RU" altLang="ru-RU" sz="2000" dirty="0">
                <a:solidFill>
                  <a:srgbClr val="0070C0"/>
                </a:solidFill>
                <a:hlinkClick r:id="rId5" action="ppaction://hlinkfile"/>
              </a:rPr>
              <a:t>МУ</a:t>
            </a:r>
            <a:r>
              <a:rPr lang="ru-RU" altLang="ru-RU" sz="2000" dirty="0"/>
              <a:t>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en-US" altLang="ru-RU" sz="2000" dirty="0">
                <a:hlinkClick r:id="rId6" action="ppaction://hlinkfile"/>
              </a:rPr>
              <a:t>DOC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/>
              <a:t>- </a:t>
            </a:r>
            <a:r>
              <a:rPr lang="ru-RU" altLang="ru-RU" sz="2000" dirty="0">
                <a:solidFill>
                  <a:srgbClr val="0070C0"/>
                </a:solidFill>
                <a:hlinkClick r:id="rId7" action="ppaction://hlinksldjump"/>
              </a:rPr>
              <a:t>Задание</a:t>
            </a:r>
            <a:r>
              <a:rPr lang="ru-RU" altLang="ru-RU" sz="2000" dirty="0"/>
              <a:t>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>
                <a:hlinkClick r:id="rId4" action="ppaction://hlinksldjump"/>
              </a:rPr>
              <a:t>Теория</a:t>
            </a:r>
            <a:r>
              <a:rPr lang="ru-RU" altLang="ru-RU" sz="2000" dirty="0"/>
              <a:t>, </a:t>
            </a:r>
            <a:r>
              <a:rPr lang="ru-RU" altLang="ru-RU" sz="2000" dirty="0">
                <a:hlinkClick r:id="rId8" action="ppaction://hlinksldjump"/>
              </a:rPr>
              <a:t>Контроль</a:t>
            </a:r>
            <a:r>
              <a:rPr lang="ru-RU" altLang="ru-RU" sz="2000" dirty="0"/>
              <a:t>)</a:t>
            </a:r>
            <a:r>
              <a:rPr lang="en-US" altLang="ru-RU" sz="2000" dirty="0"/>
              <a:t> – 2 </a:t>
            </a:r>
            <a:r>
              <a:rPr lang="ru-RU" altLang="ru-RU" sz="2000" dirty="0"/>
              <a:t>ч </a:t>
            </a:r>
          </a:p>
          <a:p>
            <a:pPr eaLnBrk="1" hangingPunct="1"/>
            <a:r>
              <a:rPr lang="ru-RU" altLang="ru-RU" sz="2000" dirty="0"/>
              <a:t>ЛР № 2 </a:t>
            </a:r>
            <a:r>
              <a:rPr lang="ru-RU" altLang="ru-RU" sz="2000" dirty="0">
                <a:hlinkClick r:id="rId9" action="ppaction://hlinksldjump"/>
              </a:rPr>
              <a:t>Программирование КФ </a:t>
            </a:r>
            <a:r>
              <a:rPr lang="ru-RU" altLang="ru-RU" sz="2000" dirty="0">
                <a:hlinkClick r:id="rId10" action="ppaction://hlinksldjump"/>
              </a:rPr>
              <a:t>(</a:t>
            </a:r>
            <a:r>
              <a:rPr lang="ru-RU" altLang="ru-RU" sz="2000" dirty="0">
                <a:solidFill>
                  <a:srgbClr val="0070C0"/>
                </a:solidFill>
                <a:hlinkClick r:id="rId11" action="ppaction://hlinkfile"/>
              </a:rPr>
              <a:t>МУ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/>
              <a:t>,</a:t>
            </a:r>
            <a:r>
              <a:rPr lang="en-US" altLang="ru-RU" sz="2000" dirty="0">
                <a:hlinkClick r:id="rId12" action="ppaction://hlinkfile"/>
              </a:rPr>
              <a:t>DOC</a:t>
            </a:r>
            <a:r>
              <a:rPr lang="ru-RU" altLang="ru-RU" sz="2000" dirty="0"/>
              <a:t>-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>
                <a:solidFill>
                  <a:srgbClr val="0070C0"/>
                </a:solidFill>
                <a:hlinkClick r:id="rId13" action="ppaction://hlinksldjump"/>
              </a:rPr>
              <a:t>Задание</a:t>
            </a:r>
            <a:r>
              <a:rPr lang="ru-RU" altLang="ru-RU" sz="2000" dirty="0">
                <a:solidFill>
                  <a:srgbClr val="0070C0"/>
                </a:solidFill>
              </a:rPr>
              <a:t>, </a:t>
            </a:r>
            <a:r>
              <a:rPr lang="ru-RU" altLang="ru-RU" sz="2000" dirty="0">
                <a:hlinkClick r:id="rId9" action="ppaction://hlinksldjump"/>
              </a:rPr>
              <a:t>Теория</a:t>
            </a:r>
            <a:r>
              <a:rPr lang="ru-RU" altLang="ru-RU" sz="2000" dirty="0"/>
              <a:t>, </a:t>
            </a:r>
            <a:r>
              <a:rPr lang="ru-RU" altLang="ru-RU" sz="2000" dirty="0">
                <a:hlinkClick r:id="rId14" action="ppaction://hlinksldjump"/>
              </a:rPr>
              <a:t>Контроль</a:t>
            </a:r>
            <a:r>
              <a:rPr lang="ru-RU" altLang="ru-RU" sz="2000" dirty="0">
                <a:hlinkClick r:id="rId10" action="ppaction://hlinksldjump"/>
              </a:rPr>
              <a:t>), </a:t>
            </a:r>
            <a:r>
              <a:rPr lang="ru-RU" altLang="ru-RU" sz="2000" dirty="0">
                <a:hlinkClick r:id="rId15" action="ppaction://hlinksldjump"/>
              </a:rPr>
              <a:t>КС</a:t>
            </a:r>
            <a:r>
              <a:rPr lang="ru-RU" altLang="ru-RU" sz="2000" dirty="0"/>
              <a:t> 4</a:t>
            </a:r>
            <a:r>
              <a:rPr lang="en-US" altLang="ru-RU" sz="2000" dirty="0"/>
              <a:t> </a:t>
            </a:r>
            <a:r>
              <a:rPr lang="ru-RU" altLang="ru-RU" sz="2000" dirty="0"/>
              <a:t>ч</a:t>
            </a:r>
          </a:p>
          <a:p>
            <a:pPr eaLnBrk="1" hangingPunct="1"/>
            <a:r>
              <a:rPr lang="ru-RU" altLang="ru-RU" sz="2000" dirty="0"/>
              <a:t>ЛР № 3 </a:t>
            </a:r>
            <a:r>
              <a:rPr lang="ru-RU" altLang="ru-RU" sz="2000" dirty="0">
                <a:hlinkClick r:id="rId16" action="ppaction://hlinksldjump"/>
              </a:rPr>
              <a:t>Ассемблер</a:t>
            </a:r>
            <a:r>
              <a:rPr lang="ru-RU" altLang="ru-RU" sz="2000" dirty="0"/>
              <a:t>.</a:t>
            </a:r>
            <a:r>
              <a:rPr lang="en-US" altLang="ru-RU" sz="2000" dirty="0"/>
              <a:t> </a:t>
            </a:r>
            <a:r>
              <a:rPr lang="ru-RU" altLang="ru-RU" sz="2000" dirty="0"/>
              <a:t>(</a:t>
            </a:r>
            <a:r>
              <a:rPr lang="ru-RU" altLang="ru-RU" sz="2000" dirty="0">
                <a:hlinkClick r:id="rId17" action="ppaction://hlinkfile"/>
              </a:rPr>
              <a:t>МУ</a:t>
            </a:r>
            <a:r>
              <a:rPr lang="ru-RU" altLang="ru-RU" sz="2000" dirty="0"/>
              <a:t> , </a:t>
            </a:r>
            <a:r>
              <a:rPr lang="en-US" altLang="ru-RU" sz="2000" dirty="0">
                <a:hlinkClick r:id="rId18" action="ppaction://hlinkfile"/>
              </a:rPr>
              <a:t>DOC</a:t>
            </a:r>
            <a:r>
              <a:rPr lang="ru-RU" altLang="ru-RU" sz="2000" dirty="0"/>
              <a:t> , </a:t>
            </a:r>
            <a:r>
              <a:rPr lang="ru-RU" altLang="ru-RU" sz="2000" dirty="0">
                <a:hlinkClick r:id="rId19" action="ppaction://hlinksldjump"/>
              </a:rPr>
              <a:t>Задание</a:t>
            </a:r>
            <a:r>
              <a:rPr lang="ru-RU" altLang="ru-RU" sz="2000" dirty="0"/>
              <a:t> 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>
                <a:solidFill>
                  <a:srgbClr val="FF0000"/>
                </a:solidFill>
                <a:hlinkClick r:id="rId20" action="ppaction://hlinksldjump"/>
              </a:rPr>
              <a:t>Теория</a:t>
            </a:r>
            <a:r>
              <a:rPr lang="en-US" altLang="ru-RU" sz="2000" dirty="0">
                <a:solidFill>
                  <a:srgbClr val="FF0000"/>
                </a:solidFill>
              </a:rPr>
              <a:t>, </a:t>
            </a:r>
            <a:r>
              <a:rPr lang="ru-RU" altLang="ru-RU" sz="2000" dirty="0">
                <a:solidFill>
                  <a:srgbClr val="FF0000"/>
                </a:solidFill>
                <a:hlinkClick r:id="rId21" action="ppaction://hlinksldjump"/>
              </a:rPr>
              <a:t>Контроль</a:t>
            </a:r>
            <a:r>
              <a:rPr lang="ru-RU" altLang="ru-RU" sz="2000" dirty="0"/>
              <a:t>). </a:t>
            </a:r>
          </a:p>
          <a:p>
            <a:pPr eaLnBrk="1" hangingPunct="1"/>
            <a:r>
              <a:rPr lang="ru-RU" altLang="ru-RU" sz="2000" dirty="0"/>
              <a:t>ЛР № 4 </a:t>
            </a:r>
            <a:r>
              <a:rPr lang="ru-RU" altLang="ru-RU" sz="2000" u="sng" dirty="0">
                <a:hlinkClick r:id="rId22" action="ppaction://hlinksldjump"/>
              </a:rPr>
              <a:t>Циклы</a:t>
            </a:r>
            <a:r>
              <a:rPr lang="ru-RU" altLang="ru-RU" sz="2000" dirty="0">
                <a:hlinkClick r:id="rId22" action="ppaction://hlinksldjump"/>
              </a:rPr>
              <a:t> </a:t>
            </a:r>
            <a:r>
              <a:rPr lang="ru-RU" altLang="ru-RU" sz="2000" dirty="0"/>
              <a:t>перевод в </a:t>
            </a:r>
            <a:r>
              <a:rPr lang="en-US" altLang="ru-RU" sz="2000" dirty="0">
                <a:hlinkClick r:id="rId23" action="ppaction://hlinksldjump"/>
              </a:rPr>
              <a:t>hex </a:t>
            </a:r>
            <a:r>
              <a:rPr lang="ru-RU" altLang="ru-RU" sz="2000" dirty="0">
                <a:hlinkClick r:id="rId23" action="ppaction://hlinksldjump"/>
              </a:rPr>
              <a:t> </a:t>
            </a:r>
            <a:r>
              <a:rPr lang="ru-RU" altLang="ru-RU" sz="2000" dirty="0"/>
              <a:t>(</a:t>
            </a:r>
            <a:r>
              <a:rPr lang="ru-RU" altLang="ru-RU" sz="2000" dirty="0">
                <a:hlinkClick r:id="rId17" action="ppaction://hlinkfile"/>
              </a:rPr>
              <a:t>МУ</a:t>
            </a:r>
            <a:r>
              <a:rPr lang="ru-RU" altLang="ru-RU" sz="2000" dirty="0"/>
              <a:t> , </a:t>
            </a:r>
            <a:r>
              <a:rPr lang="en-US" altLang="ru-RU" sz="2000" dirty="0">
                <a:hlinkClick r:id="rId18" action="ppaction://hlinkfile"/>
              </a:rPr>
              <a:t>DOC</a:t>
            </a:r>
            <a:r>
              <a:rPr lang="ru-RU" altLang="ru-RU" sz="2000" dirty="0"/>
              <a:t> , </a:t>
            </a:r>
            <a:r>
              <a:rPr lang="ru-RU" altLang="ru-RU" sz="2000" dirty="0">
                <a:hlinkClick r:id="rId24" action="ppaction://hlinksldjump"/>
              </a:rPr>
              <a:t>Задание</a:t>
            </a:r>
            <a:r>
              <a:rPr lang="ru-RU" altLang="ru-RU" sz="2000" dirty="0"/>
              <a:t> 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>
                <a:hlinkClick r:id="rId25" action="ppaction://hlinksldjump"/>
              </a:rPr>
              <a:t>Теория</a:t>
            </a:r>
            <a:r>
              <a:rPr lang="en-US" altLang="ru-RU" sz="2000" dirty="0"/>
              <a:t> </a:t>
            </a:r>
            <a:r>
              <a:rPr lang="ru-RU" altLang="ru-RU" sz="2000" dirty="0">
                <a:hlinkClick r:id="rId26" action="ppaction://hlinksldjump"/>
              </a:rPr>
              <a:t>Контроль</a:t>
            </a:r>
            <a:r>
              <a:rPr lang="ru-RU" altLang="ru-RU" sz="2000" dirty="0"/>
              <a:t>).</a:t>
            </a:r>
          </a:p>
          <a:p>
            <a:pPr eaLnBrk="1" hangingPunct="1"/>
            <a:r>
              <a:rPr lang="ru-RU" altLang="ru-RU" sz="2000" dirty="0"/>
              <a:t>ЛР № 5 </a:t>
            </a:r>
            <a:r>
              <a:rPr lang="ru-RU" altLang="ru-RU" sz="2000" u="sng" dirty="0"/>
              <a:t>Буферизация</a:t>
            </a:r>
            <a:r>
              <a:rPr lang="en-US" altLang="ru-RU" sz="2000" dirty="0"/>
              <a:t> </a:t>
            </a:r>
            <a:r>
              <a:rPr lang="ru-RU" altLang="ru-RU" sz="2000" dirty="0"/>
              <a:t>и Перевод в (</a:t>
            </a:r>
            <a:r>
              <a:rPr lang="ru-RU" altLang="ru-RU" sz="2000" dirty="0">
                <a:hlinkClick r:id="rId17" action="ppaction://hlinkfile"/>
              </a:rPr>
              <a:t>МУ</a:t>
            </a:r>
            <a:r>
              <a:rPr lang="ru-RU" altLang="ru-RU" sz="2000" dirty="0"/>
              <a:t> , </a:t>
            </a:r>
            <a:r>
              <a:rPr lang="en-US" altLang="ru-RU" sz="2000" dirty="0">
                <a:hlinkClick r:id="rId18" action="ppaction://hlinkfile"/>
              </a:rPr>
              <a:t>DOC</a:t>
            </a:r>
            <a:r>
              <a:rPr lang="ru-RU" altLang="ru-RU" sz="2000" dirty="0"/>
              <a:t> , </a:t>
            </a:r>
            <a:r>
              <a:rPr lang="ru-RU" altLang="ru-RU" sz="2000" dirty="0">
                <a:hlinkClick r:id="rId27" action="ppaction://hlinksldjump"/>
              </a:rPr>
              <a:t>Задание</a:t>
            </a:r>
            <a:r>
              <a:rPr lang="ru-RU" altLang="ru-RU" sz="2000" dirty="0"/>
              <a:t> 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>
                <a:hlinkClick r:id="rId28" action="ppaction://hlinksldjump"/>
              </a:rPr>
              <a:t>Теория</a:t>
            </a:r>
            <a:r>
              <a:rPr lang="ru-RU" altLang="ru-RU" sz="2000" dirty="0"/>
              <a:t> , </a:t>
            </a:r>
            <a:r>
              <a:rPr lang="ru-RU" altLang="ru-RU" sz="2000" dirty="0">
                <a:solidFill>
                  <a:srgbClr val="FF0000"/>
                </a:solidFill>
                <a:hlinkClick r:id="rId29" action="ppaction://hlinksldjump"/>
              </a:rPr>
              <a:t>Контроль</a:t>
            </a:r>
            <a:r>
              <a:rPr lang="ru-RU" altLang="ru-RU" sz="2000" dirty="0"/>
              <a:t>). </a:t>
            </a:r>
          </a:p>
          <a:p>
            <a:pPr eaLnBrk="1" hangingPunct="1"/>
            <a:r>
              <a:rPr lang="ru-RU" altLang="ru-RU" sz="2000" dirty="0"/>
              <a:t>ЛР № 6 </a:t>
            </a:r>
            <a:r>
              <a:rPr lang="ru-RU" altLang="ru-RU" sz="2000" u="sng" dirty="0"/>
              <a:t>Параметры</a:t>
            </a:r>
            <a:r>
              <a:rPr lang="ru-RU" altLang="ru-RU" sz="2000" dirty="0"/>
              <a:t> командной </a:t>
            </a:r>
            <a:r>
              <a:rPr lang="ru-RU" altLang="ru-RU" sz="2000" u="sng" dirty="0"/>
              <a:t>строки</a:t>
            </a:r>
            <a:r>
              <a:rPr lang="ru-RU" altLang="ru-RU" sz="2000" dirty="0"/>
              <a:t> </a:t>
            </a:r>
            <a:r>
              <a:rPr lang="ru-RU" altLang="ru-RU" sz="2000" dirty="0">
                <a:hlinkClick r:id="rId17" action="ppaction://hlinkfile"/>
              </a:rPr>
              <a:t>МУ</a:t>
            </a:r>
            <a:r>
              <a:rPr lang="ru-RU" altLang="ru-RU" sz="2000" dirty="0"/>
              <a:t> , </a:t>
            </a:r>
            <a:r>
              <a:rPr lang="en-US" altLang="ru-RU" sz="2000" dirty="0">
                <a:hlinkClick r:id="rId18" action="ppaction://hlinkfile"/>
              </a:rPr>
              <a:t>DOC</a:t>
            </a:r>
            <a:r>
              <a:rPr lang="ru-RU" altLang="ru-RU" sz="2000" dirty="0"/>
              <a:t> , </a:t>
            </a:r>
            <a:r>
              <a:rPr lang="ru-RU" altLang="ru-RU" sz="2000" dirty="0">
                <a:hlinkClick r:id="rId30" action="ppaction://hlinksldjump"/>
              </a:rPr>
              <a:t>Задание</a:t>
            </a:r>
            <a:r>
              <a:rPr lang="ru-RU" altLang="ru-RU" sz="2000" dirty="0"/>
              <a:t> , </a:t>
            </a:r>
            <a:r>
              <a:rPr lang="ru-RU" altLang="ru-RU" sz="2000" dirty="0">
                <a:hlinkClick r:id="rId31" action="ppaction://hlinksldjump"/>
              </a:rPr>
              <a:t>Теория </a:t>
            </a:r>
            <a:r>
              <a:rPr lang="ru-RU" altLang="ru-RU" sz="2000" dirty="0"/>
              <a:t>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>
                <a:solidFill>
                  <a:srgbClr val="FF0000"/>
                </a:solidFill>
                <a:hlinkClick r:id="rId32" action="ppaction://hlinksldjump"/>
              </a:rPr>
              <a:t>Контроль</a:t>
            </a:r>
            <a:r>
              <a:rPr lang="ru-RU" altLang="ru-RU" sz="2000" dirty="0"/>
              <a:t>). </a:t>
            </a:r>
          </a:p>
          <a:p>
            <a:pPr eaLnBrk="1" hangingPunct="1"/>
            <a:r>
              <a:rPr lang="ru-RU" altLang="ru-RU" sz="2000" dirty="0"/>
              <a:t>ЛР № 7 Ввод </a:t>
            </a:r>
            <a:r>
              <a:rPr lang="ru-RU" altLang="ru-RU" sz="2000" u="sng" dirty="0"/>
              <a:t>адреса</a:t>
            </a:r>
            <a:r>
              <a:rPr lang="ru-RU" altLang="ru-RU" sz="2000" dirty="0"/>
              <a:t> (</a:t>
            </a:r>
            <a:r>
              <a:rPr lang="ru-RU" altLang="ru-RU" sz="2000" dirty="0">
                <a:hlinkClick r:id="rId17" action="ppaction://hlinkfile"/>
              </a:rPr>
              <a:t>МУ</a:t>
            </a:r>
            <a:r>
              <a:rPr lang="ru-RU" altLang="ru-RU" sz="2000" dirty="0"/>
              <a:t> , </a:t>
            </a:r>
            <a:r>
              <a:rPr lang="en-US" altLang="ru-RU" sz="2000" dirty="0">
                <a:hlinkClick r:id="rId18" action="ppaction://hlinkfile"/>
              </a:rPr>
              <a:t>DOC</a:t>
            </a:r>
            <a:r>
              <a:rPr lang="ru-RU" altLang="ru-RU" sz="2000" dirty="0"/>
              <a:t> , </a:t>
            </a:r>
            <a:r>
              <a:rPr lang="ru-RU" altLang="ru-RU" sz="2000" dirty="0">
                <a:hlinkClick r:id="rId33" action="ppaction://hlinksldjump"/>
              </a:rPr>
              <a:t>Задание</a:t>
            </a:r>
            <a:r>
              <a:rPr lang="ru-RU" altLang="ru-RU" sz="2000" dirty="0"/>
              <a:t> 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>
                <a:solidFill>
                  <a:srgbClr val="FF0000"/>
                </a:solidFill>
                <a:hlinkClick r:id="rId34" action="ppaction://hlinksldjump"/>
              </a:rPr>
              <a:t>Теория </a:t>
            </a:r>
            <a:r>
              <a:rPr lang="ru-RU" altLang="ru-RU" sz="2000" dirty="0"/>
              <a:t>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>
                <a:solidFill>
                  <a:srgbClr val="FF0000"/>
                </a:solidFill>
                <a:hlinkClick r:id="rId35" action="ppaction://hlinksldjump"/>
              </a:rPr>
              <a:t>Контроль </a:t>
            </a:r>
            <a:r>
              <a:rPr lang="ru-RU" altLang="ru-RU" sz="2000" dirty="0"/>
              <a:t>). </a:t>
            </a:r>
          </a:p>
          <a:p>
            <a:pPr eaLnBrk="1" hangingPunct="1"/>
            <a:r>
              <a:rPr lang="ru-RU" altLang="ru-RU" sz="2000" dirty="0"/>
              <a:t>ЛР № 8 Вывод </a:t>
            </a:r>
            <a:r>
              <a:rPr lang="ru-RU" altLang="ru-RU" sz="2000" u="sng" dirty="0"/>
              <a:t>дампа</a:t>
            </a:r>
            <a:r>
              <a:rPr lang="ru-RU" altLang="ru-RU" sz="2000" dirty="0"/>
              <a:t> (</a:t>
            </a:r>
            <a:r>
              <a:rPr lang="ru-RU" altLang="ru-RU" sz="2000" dirty="0">
                <a:hlinkClick r:id="rId17" action="ppaction://hlinkfile"/>
              </a:rPr>
              <a:t>МУ</a:t>
            </a:r>
            <a:r>
              <a:rPr lang="ru-RU" altLang="ru-RU" sz="2000" dirty="0"/>
              <a:t> , </a:t>
            </a:r>
            <a:r>
              <a:rPr lang="en-US" altLang="ru-RU" sz="2000" dirty="0">
                <a:hlinkClick r:id="rId18" action="ppaction://hlinkfile"/>
              </a:rPr>
              <a:t>DOC</a:t>
            </a:r>
            <a:r>
              <a:rPr lang="ru-RU" altLang="ru-RU" sz="2000" dirty="0"/>
              <a:t> , </a:t>
            </a:r>
            <a:r>
              <a:rPr lang="ru-RU" altLang="ru-RU" sz="2000" dirty="0">
                <a:hlinkClick r:id="rId36" action="ppaction://hlinksldjump"/>
              </a:rPr>
              <a:t>Задание</a:t>
            </a:r>
            <a:r>
              <a:rPr lang="ru-RU" altLang="ru-RU" sz="2000" dirty="0"/>
              <a:t> 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>
                <a:solidFill>
                  <a:srgbClr val="FF0000"/>
                </a:solidFill>
                <a:hlinkClick r:id="rId37" action="ppaction://hlinksldjump"/>
              </a:rPr>
              <a:t>Теория </a:t>
            </a:r>
            <a:r>
              <a:rPr lang="ru-RU" altLang="ru-RU" sz="2000" dirty="0"/>
              <a:t>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>
                <a:solidFill>
                  <a:srgbClr val="FF0000"/>
                </a:solidFill>
                <a:hlinkClick r:id="rId38" action="ppaction://hlinksldjump"/>
              </a:rPr>
              <a:t>Контроль</a:t>
            </a:r>
            <a:r>
              <a:rPr lang="ru-RU" altLang="ru-RU" sz="2000" dirty="0"/>
              <a:t>).</a:t>
            </a:r>
          </a:p>
          <a:p>
            <a:pPr eaLnBrk="1" hangingPunct="1"/>
            <a:r>
              <a:rPr lang="ru-RU" altLang="ru-RU" sz="2000" dirty="0"/>
              <a:t>ЛР № 9 </a:t>
            </a:r>
            <a:r>
              <a:rPr lang="ru-RU" altLang="ru-RU" sz="2000" u="sng" dirty="0">
                <a:hlinkClick r:id="rId39" action="ppaction://hlinksldjump"/>
              </a:rPr>
              <a:t>Макроассемблер</a:t>
            </a:r>
            <a:r>
              <a:rPr lang="ru-RU" altLang="ru-RU" sz="2000" dirty="0">
                <a:hlinkClick r:id="rId39" action="ppaction://hlinksldjump"/>
              </a:rPr>
              <a:t> </a:t>
            </a:r>
            <a:r>
              <a:rPr lang="ru-RU" altLang="ru-RU" sz="2000" dirty="0"/>
              <a:t>(</a:t>
            </a:r>
            <a:r>
              <a:rPr lang="ru-RU" altLang="ru-RU" sz="2000" dirty="0">
                <a:hlinkClick r:id="rId40" action="ppaction://hlinkfile"/>
              </a:rPr>
              <a:t>МУ</a:t>
            </a:r>
            <a:r>
              <a:rPr lang="ru-RU" altLang="ru-RU" sz="2000" dirty="0"/>
              <a:t>, </a:t>
            </a:r>
            <a:r>
              <a:rPr lang="ru-RU" altLang="ru-RU" sz="2000" dirty="0">
                <a:hlinkClick r:id="rId41" action="ppaction://hlinksldjump"/>
              </a:rPr>
              <a:t>Задание</a:t>
            </a:r>
            <a:r>
              <a:rPr lang="ru-RU" altLang="ru-RU" sz="2000" dirty="0"/>
              <a:t> 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/>
              <a:t>Теория ,</a:t>
            </a:r>
            <a:r>
              <a:rPr lang="ru-RU" altLang="ru-RU" sz="2000" dirty="0">
                <a:solidFill>
                  <a:srgbClr val="0070C0"/>
                </a:solidFill>
              </a:rPr>
              <a:t> </a:t>
            </a:r>
            <a:r>
              <a:rPr lang="ru-RU" altLang="ru-RU" sz="2000" dirty="0">
                <a:solidFill>
                  <a:srgbClr val="FF0000"/>
                </a:solidFill>
                <a:hlinkClick r:id="rId38" action="ppaction://hlinksldjump"/>
              </a:rPr>
              <a:t>Контроль</a:t>
            </a:r>
            <a:r>
              <a:rPr lang="ru-RU" altLang="ru-RU" sz="2000" dirty="0"/>
              <a:t>).</a:t>
            </a:r>
          </a:p>
        </p:txBody>
      </p:sp>
      <p:sp>
        <p:nvSpPr>
          <p:cNvPr id="24581" name="Объект 2"/>
          <p:cNvSpPr txBox="1">
            <a:spLocks/>
          </p:cNvSpPr>
          <p:nvPr/>
        </p:nvSpPr>
        <p:spPr bwMode="auto">
          <a:xfrm>
            <a:off x="468313" y="4437112"/>
            <a:ext cx="8424862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  <a:defRPr/>
            </a:pPr>
            <a:r>
              <a:rPr lang="ru-RU" altLang="ru-RU" sz="1600" b="1" dirty="0">
                <a:solidFill>
                  <a:srgbClr val="FF0000"/>
                </a:solidFill>
              </a:rPr>
              <a:t>По каждой </a:t>
            </a:r>
            <a:r>
              <a:rPr lang="ru-RU" altLang="ru-RU" sz="1800" b="1" dirty="0">
                <a:solidFill>
                  <a:srgbClr val="FF0000"/>
                </a:solidFill>
              </a:rPr>
              <a:t>ЛР</a:t>
            </a:r>
            <a:r>
              <a:rPr lang="ru-RU" altLang="ru-RU" sz="1600" b="1" dirty="0">
                <a:solidFill>
                  <a:srgbClr val="FF0000"/>
                </a:solidFill>
              </a:rPr>
              <a:t> </a:t>
            </a:r>
            <a:r>
              <a:rPr lang="ru-RU" altLang="ru-RU" sz="1600" b="1" u="sng" dirty="0"/>
              <a:t>индивидуально</a:t>
            </a:r>
            <a:r>
              <a:rPr lang="ru-RU" altLang="ru-RU" sz="1600" b="1" dirty="0"/>
              <a:t> </a:t>
            </a:r>
            <a:r>
              <a:rPr lang="ru-RU" altLang="ru-RU" sz="1600" b="1" dirty="0">
                <a:solidFill>
                  <a:srgbClr val="FF0000"/>
                </a:solidFill>
              </a:rPr>
              <a:t>оформляется </a:t>
            </a:r>
            <a:r>
              <a:rPr lang="ru-RU" altLang="ru-RU" sz="1600" b="1" u="sng" dirty="0"/>
              <a:t>отчет по ЛР</a:t>
            </a:r>
            <a:r>
              <a:rPr lang="ru-RU" altLang="ru-RU" sz="1600" b="1" dirty="0">
                <a:solidFill>
                  <a:srgbClr val="FF0000"/>
                </a:solidFill>
              </a:rPr>
              <a:t>! Сроки сдачи ЛР влияют на общий зачет по курсу СП!!!  Основные ШАГИ СДАЧИ ЛР по курсу СП (</a:t>
            </a:r>
            <a:r>
              <a:rPr lang="ru-RU" altLang="ru-RU" sz="1600" b="1" dirty="0">
                <a:solidFill>
                  <a:srgbClr val="FF0000"/>
                </a:solidFill>
                <a:hlinkClick r:id="rId2" action="ppaction://hlinksldjump"/>
              </a:rPr>
              <a:t>ОТ</a:t>
            </a:r>
            <a:r>
              <a:rPr lang="ru-RU" altLang="ru-RU" sz="1600" b="1" dirty="0">
                <a:solidFill>
                  <a:srgbClr val="FF0000"/>
                </a:solidFill>
              </a:rPr>
              <a:t>):</a:t>
            </a:r>
          </a:p>
          <a:p>
            <a:pPr marL="457200" indent="-457200" eaLnBrk="1" hangingPunct="1">
              <a:buFont typeface="Arial" pitchFamily="34" charset="0"/>
              <a:buAutoNum type="arabicPeriod"/>
              <a:defRPr/>
            </a:pPr>
            <a:r>
              <a:rPr lang="ru-RU" altLang="ru-RU" sz="1600" b="1" dirty="0">
                <a:solidFill>
                  <a:srgbClr val="FF0000"/>
                </a:solidFill>
              </a:rPr>
              <a:t>Предварительная </a:t>
            </a:r>
            <a:r>
              <a:rPr lang="ru-RU" altLang="ru-RU" sz="1600" b="1" u="sng" dirty="0"/>
              <a:t>проработка</a:t>
            </a:r>
            <a:r>
              <a:rPr lang="ru-RU" altLang="ru-RU" sz="1600" b="1" dirty="0">
                <a:solidFill>
                  <a:srgbClr val="FF0000"/>
                </a:solidFill>
              </a:rPr>
              <a:t> МУ и задания на ЛР (дома МУ скачиваются с сайта)</a:t>
            </a:r>
          </a:p>
          <a:p>
            <a:pPr marL="457200" indent="-457200" eaLnBrk="1" hangingPunct="1">
              <a:buFont typeface="Arial" pitchFamily="34" charset="0"/>
              <a:buAutoNum type="arabicPeriod"/>
              <a:defRPr/>
            </a:pPr>
            <a:r>
              <a:rPr lang="ru-RU" altLang="ru-RU" sz="1600" b="1" u="sng" dirty="0"/>
              <a:t>Выполнение</a:t>
            </a:r>
            <a:r>
              <a:rPr lang="ru-RU" altLang="ru-RU" sz="1600" b="1" dirty="0">
                <a:solidFill>
                  <a:srgbClr val="FF0000"/>
                </a:solidFill>
              </a:rPr>
              <a:t> </a:t>
            </a:r>
            <a:r>
              <a:rPr lang="ru-RU" altLang="ru-RU" sz="1600" b="1" u="sng" dirty="0">
                <a:solidFill>
                  <a:srgbClr val="FF0000"/>
                </a:solidFill>
              </a:rPr>
              <a:t>задания</a:t>
            </a:r>
            <a:r>
              <a:rPr lang="ru-RU" altLang="ru-RU" sz="1600" b="1" dirty="0">
                <a:solidFill>
                  <a:srgbClr val="FF0000"/>
                </a:solidFill>
              </a:rPr>
              <a:t> ЛР и </a:t>
            </a:r>
            <a:r>
              <a:rPr lang="ru-RU" altLang="ru-RU" sz="1600" b="1" u="sng" dirty="0"/>
              <a:t>демонстрация</a:t>
            </a:r>
            <a:r>
              <a:rPr lang="ru-RU" altLang="ru-RU" sz="1600" b="1" dirty="0">
                <a:solidFill>
                  <a:srgbClr val="FF0000"/>
                </a:solidFill>
              </a:rPr>
              <a:t> результата ЛР преподавателю в зале.</a:t>
            </a:r>
          </a:p>
          <a:p>
            <a:pPr marL="457200" indent="-457200" eaLnBrk="1" hangingPunct="1">
              <a:buFont typeface="Arial" pitchFamily="34" charset="0"/>
              <a:buAutoNum type="arabicPeriod"/>
              <a:defRPr/>
            </a:pPr>
            <a:r>
              <a:rPr lang="ru-RU" altLang="ru-RU" sz="1600" b="1" u="sng" dirty="0"/>
              <a:t>Оформление</a:t>
            </a:r>
            <a:r>
              <a:rPr lang="ru-RU" altLang="ru-RU" sz="1600" b="1" dirty="0">
                <a:solidFill>
                  <a:srgbClr val="FF0000"/>
                </a:solidFill>
              </a:rPr>
              <a:t> </a:t>
            </a:r>
            <a:r>
              <a:rPr lang="ru-RU" altLang="ru-RU" sz="1600" b="1" u="sng" dirty="0">
                <a:solidFill>
                  <a:srgbClr val="FF0000"/>
                </a:solidFill>
              </a:rPr>
              <a:t>отчета</a:t>
            </a:r>
            <a:r>
              <a:rPr lang="ru-RU" altLang="ru-RU" sz="1600" b="1" dirty="0">
                <a:solidFill>
                  <a:srgbClr val="FF0000"/>
                </a:solidFill>
              </a:rPr>
              <a:t> </a:t>
            </a:r>
            <a:r>
              <a:rPr lang="ru-RU" altLang="ru-RU" sz="1600" b="1" u="sng" dirty="0"/>
              <a:t>Защита</a:t>
            </a:r>
            <a:r>
              <a:rPr lang="ru-RU" altLang="ru-RU" sz="1600" b="1" dirty="0">
                <a:solidFill>
                  <a:srgbClr val="FF0000"/>
                </a:solidFill>
              </a:rPr>
              <a:t> по ЛР отчету с ответом на любой вопрос из перечня</a:t>
            </a:r>
            <a:r>
              <a:rPr lang="en-US" altLang="ru-RU" sz="1600" b="1" dirty="0">
                <a:solidFill>
                  <a:srgbClr val="FF0000"/>
                </a:solidFill>
              </a:rPr>
              <a:t> </a:t>
            </a:r>
            <a:r>
              <a:rPr lang="ru-RU" altLang="ru-RU" sz="1600" b="1" dirty="0">
                <a:solidFill>
                  <a:srgbClr val="FF0000"/>
                </a:solidFill>
              </a:rPr>
              <a:t>контрольных вопросов МУ (показать)</a:t>
            </a:r>
          </a:p>
        </p:txBody>
      </p:sp>
    </p:spTree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7128792" cy="706090"/>
          </a:xfrm>
        </p:spPr>
        <p:txBody>
          <a:bodyPr>
            <a:normAutofit fontScale="90000"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Команды Управления состоянием МП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270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1582" y="3501008"/>
            <a:ext cx="9062417" cy="163121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Примеры: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</a:rPr>
              <a:t>HLT</a:t>
            </a:r>
            <a:endParaRPr lang="ru-RU" sz="20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</a:rPr>
              <a:t>WAIT</a:t>
            </a:r>
            <a:endParaRPr lang="ru-RU" sz="20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 </a:t>
            </a:r>
            <a:r>
              <a:rPr lang="en-US" sz="2000" b="1" dirty="0">
                <a:solidFill>
                  <a:srgbClr val="FF0000"/>
                </a:solidFill>
              </a:rPr>
              <a:t>NOP</a:t>
            </a:r>
            <a:endParaRPr lang="ru-RU" sz="2000" u="sng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</a:rPr>
              <a:t>LOCK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310" y="620688"/>
            <a:ext cx="8851689" cy="26776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(условные и безусловные). ( </a:t>
            </a:r>
            <a:r>
              <a:rPr lang="ru-RU" sz="24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400" dirty="0">
                <a:solidFill>
                  <a:srgbClr val="FF0000"/>
                </a:solidFill>
              </a:rPr>
              <a:t> К</a:t>
            </a:r>
            <a:r>
              <a:rPr lang="ru-RU" sz="2400" dirty="0"/>
              <a:t>)</a:t>
            </a:r>
            <a:endParaRPr lang="ru-RU" sz="2400" u="sng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Команды</a:t>
            </a:r>
            <a:r>
              <a:rPr lang="en-US" sz="2400" u="sng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(они параметров не имеют):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HLT</a:t>
            </a:r>
            <a:r>
              <a:rPr lang="en-US" sz="2400" dirty="0">
                <a:latin typeface="+mn-lt"/>
                <a:cs typeface="+mn-cs"/>
              </a:rPr>
              <a:t>- </a:t>
            </a:r>
            <a:r>
              <a:rPr lang="ru-RU" sz="2400" dirty="0">
                <a:latin typeface="+mn-lt"/>
                <a:cs typeface="+mn-cs"/>
              </a:rPr>
              <a:t>останов МП, работа возобновляется при новом запуске, или приходе немаскируемого прерывания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WAIT </a:t>
            </a:r>
            <a:r>
              <a:rPr lang="en-US" sz="2400" dirty="0"/>
              <a:t>– </a:t>
            </a:r>
            <a:r>
              <a:rPr lang="ru-RU" sz="2400" dirty="0"/>
              <a:t>приостанавливает работу МП (при работе </a:t>
            </a:r>
            <a:r>
              <a:rPr lang="en-US" sz="2400" dirty="0"/>
              <a:t>FPU</a:t>
            </a:r>
            <a:r>
              <a:rPr lang="ru-RU" sz="2400" dirty="0"/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NOP</a:t>
            </a:r>
            <a:r>
              <a:rPr lang="en-US" sz="2400" dirty="0"/>
              <a:t>– </a:t>
            </a:r>
            <a:r>
              <a:rPr lang="ru-RU" sz="2400" dirty="0"/>
              <a:t>нет операции, не выполняет никаких действий (</a:t>
            </a:r>
            <a:r>
              <a:rPr lang="en-US" sz="2400" dirty="0"/>
              <a:t>IP=IP+1</a:t>
            </a:r>
            <a:r>
              <a:rPr lang="ru-RU" sz="2400" dirty="0"/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LOCK</a:t>
            </a:r>
            <a:r>
              <a:rPr lang="en-US" sz="2400" dirty="0"/>
              <a:t>– </a:t>
            </a:r>
            <a:r>
              <a:rPr lang="ru-RU" sz="2400" dirty="0"/>
              <a:t>запрещает системную шину для других процессоров (</a:t>
            </a:r>
            <a:r>
              <a:rPr lang="en-US" sz="2400" dirty="0"/>
              <a:t>FPU</a:t>
            </a:r>
            <a:r>
              <a:rPr lang="ru-RU" sz="2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52057657"/>
      </p:ext>
    </p:extLst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6984776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Работа с битами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271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81583" y="5186809"/>
            <a:ext cx="9062417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Примеры:</a:t>
            </a:r>
            <a:r>
              <a:rPr lang="en-US" dirty="0">
                <a:latin typeface="+mn-lt"/>
                <a:cs typeface="+mn-cs"/>
              </a:rPr>
              <a:t> (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dirty="0">
                <a:latin typeface="+mn-lt"/>
                <a:cs typeface="+mn-cs"/>
              </a:rPr>
              <a:t> выделим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данные с прямой адресацией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MOV</a:t>
            </a:r>
            <a:r>
              <a:rPr lang="en-US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b="1" dirty="0">
                <a:latin typeface="+mn-lt"/>
                <a:cs typeface="+mn-cs"/>
              </a:rPr>
              <a:t>AX</a:t>
            </a:r>
            <a:r>
              <a:rPr lang="en-US" dirty="0">
                <a:latin typeface="+mn-lt"/>
                <a:cs typeface="+mn-cs"/>
              </a:rPr>
              <a:t>,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BLOCK 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; В команде</a:t>
            </a:r>
            <a:endParaRPr lang="en-US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HCHG</a:t>
            </a:r>
            <a:r>
              <a:rPr lang="en-US" b="1" dirty="0">
                <a:latin typeface="+mn-lt"/>
                <a:cs typeface="+mn-cs"/>
              </a:rPr>
              <a:t> AX,DX 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; В команде </a:t>
            </a:r>
            <a:r>
              <a:rPr lang="en-US" dirty="0">
                <a:solidFill>
                  <a:srgbClr val="00B050"/>
                </a:solidFill>
              </a:rPr>
              <a:t>… </a:t>
            </a:r>
            <a:r>
              <a:rPr lang="en-US" b="1" dirty="0">
                <a:solidFill>
                  <a:srgbClr val="FF0000"/>
                </a:solidFill>
              </a:rPr>
              <a:t>COUNTER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893614"/>
            <a:ext cx="8063911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См. </a:t>
            </a: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логические </a:t>
            </a:r>
            <a:r>
              <a:rPr lang="ru-RU" sz="2400" dirty="0">
                <a:latin typeface="+mn-lt"/>
                <a:cs typeface="+mn-cs"/>
              </a:rPr>
              <a:t>команды и </a:t>
            </a: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команды сдвига </a:t>
            </a:r>
            <a:r>
              <a:rPr lang="ru-RU" sz="2400" dirty="0"/>
              <a:t>( </a:t>
            </a:r>
            <a:r>
              <a:rPr lang="ru-RU" sz="2400" dirty="0">
                <a:solidFill>
                  <a:srgbClr val="FF0000"/>
                </a:solidFill>
                <a:hlinkClick r:id="rId4" action="ppaction://hlinksldjump"/>
              </a:rPr>
              <a:t>Меню</a:t>
            </a:r>
            <a:r>
              <a:rPr lang="ru-RU" sz="2400" dirty="0">
                <a:solidFill>
                  <a:srgbClr val="FF0000"/>
                </a:solidFill>
              </a:rPr>
              <a:t> К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 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9766541"/>
      </p:ext>
    </p:extLst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8495" y="17513"/>
            <a:ext cx="4855753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Работа с процедурами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72445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272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08534" y="548680"/>
            <a:ext cx="8063911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Процедуры в 3-й ЛР</a:t>
            </a:r>
            <a:r>
              <a:rPr lang="ru-RU" sz="2400" dirty="0">
                <a:latin typeface="+mn-lt"/>
                <a:cs typeface="+mn-cs"/>
              </a:rPr>
              <a:t> и команды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Блок-Схема процедур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Разновидности Адресов </a:t>
            </a:r>
            <a:r>
              <a:rPr lang="ru-RU" sz="2400" u="sng" dirty="0">
                <a:hlinkClick r:id="rId5" action="ppaction://hlinksldjump"/>
              </a:rPr>
              <a:t>(</a:t>
            </a:r>
            <a:r>
              <a:rPr lang="en-US" sz="2400" u="sng" dirty="0">
                <a:hlinkClick r:id="rId5" action="ppaction://hlinksldjump"/>
              </a:rPr>
              <a:t>FAR , NEAR</a:t>
            </a:r>
            <a:r>
              <a:rPr lang="ru-RU" sz="2400" u="sng" dirty="0">
                <a:hlinkClick r:id="rId5" action="ppaction://hlinksldjump"/>
              </a:rPr>
              <a:t>)</a:t>
            </a: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 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  <a:hlinkClick r:id="rId5" action="ppaction://hlinksldjump"/>
              </a:rPr>
              <a:t>Ближние вызовы процедур (</a:t>
            </a:r>
            <a:r>
              <a:rPr lang="en-US" sz="2400" u="sng" dirty="0">
                <a:latin typeface="+mn-lt"/>
                <a:cs typeface="+mn-cs"/>
                <a:hlinkClick r:id="rId5" action="ppaction://hlinksldjump"/>
              </a:rPr>
              <a:t> NEAR</a:t>
            </a:r>
            <a:r>
              <a:rPr lang="ru-RU" sz="2400" u="sng" dirty="0">
                <a:latin typeface="+mn-lt"/>
                <a:cs typeface="+mn-cs"/>
                <a:hlinkClick r:id="rId5" action="ppaction://hlinksldjump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  <a:hlinkClick r:id="rId6" action="ppaction://hlinksldjump"/>
              </a:rPr>
              <a:t>Стек и дальние процедуры </a:t>
            </a:r>
            <a:r>
              <a:rPr lang="ru-RU" sz="2400" u="sng" dirty="0">
                <a:hlinkClick r:id="rId5" action="ppaction://hlinksldjump"/>
              </a:rPr>
              <a:t>(</a:t>
            </a:r>
            <a:r>
              <a:rPr lang="en-US" sz="2400" u="sng" dirty="0">
                <a:hlinkClick r:id="rId5" action="ppaction://hlinksldjump"/>
              </a:rPr>
              <a:t>FAR </a:t>
            </a:r>
            <a:r>
              <a:rPr lang="ru-RU" sz="2400" u="sng" dirty="0">
                <a:hlinkClick r:id="rId5" action="ppaction://hlinksldjump"/>
              </a:rPr>
              <a:t>) </a:t>
            </a:r>
            <a:endParaRPr lang="ru-RU" sz="2400" dirty="0">
              <a:latin typeface="+mn-lt"/>
              <a:cs typeface="+mn-cs"/>
              <a:hlinkClick r:id="rId6" action="ppaction://hlinksldjump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83246" y="3068960"/>
            <a:ext cx="2808312" cy="201622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….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</a:rPr>
              <a:t>CALL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u="sng" dirty="0">
                <a:solidFill>
                  <a:srgbClr val="FF0000"/>
                </a:solidFill>
              </a:rPr>
              <a:t>PUTCH</a:t>
            </a:r>
            <a:endParaRPr lang="ru-RU" sz="2000" u="sng" dirty="0">
              <a:solidFill>
                <a:srgbClr val="FF0000"/>
              </a:solidFill>
            </a:endParaRP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….</a:t>
            </a:r>
            <a:endParaRPr lang="en-US" sz="2000" dirty="0">
              <a:solidFill>
                <a:schemeClr val="tx1"/>
              </a:solidFill>
            </a:endParaRPr>
          </a:p>
          <a:p>
            <a:pPr algn="ctr"/>
            <a:endParaRPr lang="en-US" sz="2000" dirty="0">
              <a:solidFill>
                <a:schemeClr val="tx1"/>
              </a:solidFill>
            </a:endParaRPr>
          </a:p>
          <a:p>
            <a:pPr algn="ctr"/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6016" y="2852936"/>
            <a:ext cx="2808312" cy="223224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</a:rPr>
              <a:t>PUTCH</a:t>
            </a:r>
            <a:r>
              <a:rPr lang="en-US" sz="2000" u="sng" dirty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PROC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….</a:t>
            </a:r>
          </a:p>
          <a:p>
            <a:pPr algn="ctr"/>
            <a:endParaRPr lang="en-US" sz="2000" b="1" dirty="0">
              <a:solidFill>
                <a:srgbClr val="FF0000"/>
              </a:solidFill>
            </a:endParaRPr>
          </a:p>
          <a:p>
            <a:pPr algn="ctr"/>
            <a:r>
              <a:rPr lang="en-US" sz="2000" b="1" dirty="0">
                <a:solidFill>
                  <a:srgbClr val="FF0000"/>
                </a:solidFill>
              </a:rPr>
              <a:t>RET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</a:rPr>
              <a:t>….</a:t>
            </a:r>
            <a:endParaRPr lang="en-US" sz="2000" dirty="0">
              <a:solidFill>
                <a:schemeClr val="tx1"/>
              </a:solidFill>
            </a:endParaRPr>
          </a:p>
          <a:p>
            <a:pPr algn="ctr"/>
            <a:r>
              <a:rPr lang="en-US" sz="2000" b="1" dirty="0">
                <a:solidFill>
                  <a:srgbClr val="FF0000"/>
                </a:solidFill>
              </a:rPr>
              <a:t>PUTCH</a:t>
            </a:r>
            <a:r>
              <a:rPr lang="en-US" sz="2000" u="sng" dirty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ENDP</a:t>
            </a:r>
            <a:endParaRPr lang="ru-RU" sz="2000" dirty="0">
              <a:solidFill>
                <a:schemeClr val="tx1"/>
              </a:solidFill>
            </a:endParaRPr>
          </a:p>
        </p:txBody>
      </p:sp>
      <p:cxnSp>
        <p:nvCxnSpPr>
          <p:cNvPr id="10" name="Соединительная линия уступом 9"/>
          <p:cNvCxnSpPr/>
          <p:nvPr/>
        </p:nvCxnSpPr>
        <p:spPr>
          <a:xfrm flipV="1">
            <a:off x="3691558" y="3501008"/>
            <a:ext cx="1024458" cy="216024"/>
          </a:xfrm>
          <a:prstGeom prst="bentConnector3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rot="10800000">
            <a:off x="3691559" y="4242173"/>
            <a:ext cx="1052288" cy="1"/>
          </a:xfrm>
          <a:prstGeom prst="bentConnector3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403648" y="2487672"/>
            <a:ext cx="1872208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u="sng" dirty="0">
                <a:solidFill>
                  <a:srgbClr val="FF0000"/>
                </a:solidFill>
                <a:latin typeface="+mn-lt"/>
                <a:cs typeface="+mn-cs"/>
              </a:rPr>
              <a:t>Модуль</a:t>
            </a:r>
            <a:r>
              <a:rPr lang="ru-RU" sz="2400" u="sng" dirty="0">
                <a:latin typeface="+mn-lt"/>
                <a:cs typeface="+mn-cs"/>
              </a:rPr>
              <a:t> 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92080" y="1929586"/>
            <a:ext cx="3600400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u="sng" dirty="0">
                <a:solidFill>
                  <a:srgbClr val="FF0000"/>
                </a:solidFill>
                <a:latin typeface="+mn-lt"/>
                <a:cs typeface="+mn-cs"/>
              </a:rPr>
              <a:t>Модуль</a:t>
            </a:r>
            <a:r>
              <a:rPr lang="ru-RU" sz="2400" u="sng" dirty="0">
                <a:latin typeface="+mn-lt"/>
                <a:cs typeface="+mn-cs"/>
              </a:rPr>
              <a:t> 2 (для дальних вызовов)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3246" y="5108401"/>
            <a:ext cx="5993010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Возможна передача </a:t>
            </a:r>
            <a:r>
              <a:rPr lang="ru-RU" u="sng" dirty="0">
                <a:latin typeface="+mn-lt"/>
                <a:cs typeface="+mn-cs"/>
              </a:rPr>
              <a:t>параметров</a:t>
            </a:r>
            <a:r>
              <a:rPr lang="ru-RU" dirty="0">
                <a:latin typeface="+mn-lt"/>
                <a:cs typeface="+mn-cs"/>
              </a:rPr>
              <a:t> в процедуры: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+mn-lt"/>
                <a:cs typeface="+mn-cs"/>
              </a:rPr>
              <a:t>Через </a:t>
            </a:r>
            <a:r>
              <a:rPr lang="ru-RU" u="sng" dirty="0">
                <a:latin typeface="+mn-lt"/>
                <a:cs typeface="+mn-cs"/>
              </a:rPr>
              <a:t>стек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+mn-lt"/>
                <a:cs typeface="+mn-cs"/>
              </a:rPr>
              <a:t>Через </a:t>
            </a:r>
            <a:r>
              <a:rPr lang="ru-RU" u="sng" dirty="0">
                <a:latin typeface="+mn-lt"/>
                <a:cs typeface="+mn-cs"/>
              </a:rPr>
              <a:t>переменные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+mn-lt"/>
                <a:cs typeface="+mn-cs"/>
              </a:rPr>
              <a:t>Через </a:t>
            </a:r>
            <a:r>
              <a:rPr lang="ru-RU" u="sng" dirty="0">
                <a:latin typeface="+mn-lt"/>
                <a:cs typeface="+mn-cs"/>
              </a:rPr>
              <a:t>регистры общего назначения (РО</a:t>
            </a:r>
            <a:r>
              <a:rPr lang="en-US" u="sng" dirty="0">
                <a:latin typeface="+mn-lt"/>
                <a:cs typeface="+mn-cs"/>
              </a:rPr>
              <a:t>H</a:t>
            </a:r>
            <a:r>
              <a:rPr lang="ru-RU" u="sng" dirty="0">
                <a:latin typeface="+mn-lt"/>
                <a:cs typeface="+mn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655079589"/>
      </p:ext>
    </p:extLst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6408712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Команды ввода вывода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273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1583" y="5186809"/>
            <a:ext cx="9062417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Примеры:</a:t>
            </a:r>
            <a:r>
              <a:rPr lang="en-US" dirty="0">
                <a:latin typeface="+mn-lt"/>
                <a:cs typeface="+mn-cs"/>
              </a:rPr>
              <a:t> (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красным</a:t>
            </a:r>
            <a:r>
              <a:rPr lang="ru-RU" dirty="0">
                <a:latin typeface="+mn-lt"/>
                <a:cs typeface="+mn-cs"/>
              </a:rPr>
              <a:t> выделим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данные с прямой адресацией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MOV</a:t>
            </a:r>
            <a:r>
              <a:rPr lang="en-US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b="1" dirty="0">
                <a:latin typeface="+mn-lt"/>
                <a:cs typeface="+mn-cs"/>
              </a:rPr>
              <a:t>AX</a:t>
            </a:r>
            <a:r>
              <a:rPr lang="en-US" dirty="0">
                <a:latin typeface="+mn-lt"/>
                <a:cs typeface="+mn-cs"/>
              </a:rPr>
              <a:t>,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BLOCK 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; В команде</a:t>
            </a:r>
            <a:endParaRPr lang="en-US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HCHG</a:t>
            </a:r>
            <a:r>
              <a:rPr lang="en-US" b="1" dirty="0">
                <a:latin typeface="+mn-lt"/>
                <a:cs typeface="+mn-cs"/>
              </a:rPr>
              <a:t> AX,DX 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; В команде </a:t>
            </a:r>
            <a:r>
              <a:rPr lang="en-US" dirty="0">
                <a:solidFill>
                  <a:srgbClr val="00B050"/>
                </a:solidFill>
              </a:rPr>
              <a:t>… </a:t>
            </a:r>
            <a:r>
              <a:rPr lang="en-US" b="1" dirty="0">
                <a:solidFill>
                  <a:srgbClr val="FF0000"/>
                </a:solidFill>
              </a:rPr>
              <a:t>COUNTER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584" y="893614"/>
            <a:ext cx="8377864" cy="34163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См.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порты в/в</a:t>
            </a:r>
            <a:r>
              <a:rPr lang="ru-RU" sz="2400" b="1" dirty="0">
                <a:latin typeface="+mn-lt"/>
                <a:cs typeface="+mn-cs"/>
              </a:rPr>
              <a:t> (</a:t>
            </a: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СМ</a:t>
            </a:r>
            <a:r>
              <a:rPr lang="ru-RU" sz="2400" b="1" dirty="0">
                <a:latin typeface="+mn-lt"/>
                <a:cs typeface="+mn-cs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Команды</a:t>
            </a:r>
            <a:r>
              <a:rPr lang="en-US" sz="2400" u="sng" dirty="0">
                <a:latin typeface="+mn-lt"/>
                <a:cs typeface="+mn-cs"/>
              </a:rPr>
              <a:t> </a:t>
            </a:r>
            <a:r>
              <a:rPr lang="ru-RU" sz="2400" u="sng" dirty="0">
                <a:latin typeface="+mn-lt"/>
                <a:cs typeface="+mn-cs"/>
              </a:rPr>
              <a:t>ввода и вывода</a:t>
            </a:r>
            <a:r>
              <a:rPr lang="ru-RU" sz="2400" dirty="0">
                <a:latin typeface="+mn-lt"/>
                <a:cs typeface="+mn-cs"/>
              </a:rPr>
              <a:t> (</a:t>
            </a: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СМ</a:t>
            </a:r>
            <a:r>
              <a:rPr lang="ru-RU" sz="2400" dirty="0">
                <a:latin typeface="+mn-lt"/>
                <a:cs typeface="+mn-cs"/>
              </a:rPr>
              <a:t>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IN </a:t>
            </a:r>
            <a:r>
              <a:rPr lang="en-US" sz="2400" dirty="0">
                <a:latin typeface="+mn-lt"/>
                <a:cs typeface="+mn-cs"/>
              </a:rPr>
              <a:t>- </a:t>
            </a:r>
            <a:r>
              <a:rPr lang="en-US" sz="2400" dirty="0"/>
              <a:t>…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OUT</a:t>
            </a:r>
            <a:r>
              <a:rPr lang="en-US" sz="2400" dirty="0"/>
              <a:t>- …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…</a:t>
            </a:r>
            <a:endParaRPr lang="ru-RU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2260813"/>
      </p:ext>
    </p:extLst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5904656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Работа с прерываниями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8790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274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89087" y="764704"/>
            <a:ext cx="9008664" cy="230832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Команды</a:t>
            </a:r>
            <a:r>
              <a:rPr lang="en-US" sz="2400" u="sng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INT </a:t>
            </a:r>
            <a:r>
              <a:rPr lang="en-US" sz="2400" dirty="0">
                <a:latin typeface="+mn-lt"/>
                <a:cs typeface="+mn-cs"/>
              </a:rPr>
              <a:t>–</a:t>
            </a:r>
            <a:r>
              <a:rPr lang="ru-RU" sz="2400" dirty="0">
                <a:latin typeface="+mn-lt"/>
                <a:cs typeface="+mn-cs"/>
              </a:rPr>
              <a:t>Вызов процедуры прерывания через </a:t>
            </a:r>
            <a:r>
              <a:rPr lang="ru-RU" sz="2400" u="sng" dirty="0">
                <a:latin typeface="+mn-lt"/>
                <a:cs typeface="+mn-cs"/>
              </a:rPr>
              <a:t>Вектор Прерываний </a:t>
            </a:r>
            <a:r>
              <a:rPr lang="ru-RU" sz="2400" dirty="0">
                <a:latin typeface="+mn-lt"/>
                <a:cs typeface="+mn-cs"/>
              </a:rPr>
              <a:t>(ВП)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IRET</a:t>
            </a:r>
            <a:r>
              <a:rPr lang="en-US" sz="2400" dirty="0"/>
              <a:t>- </a:t>
            </a:r>
            <a:r>
              <a:rPr lang="ru-RU" sz="2400" dirty="0"/>
              <a:t>Возврат из процедуры прерывания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CLI</a:t>
            </a:r>
            <a:r>
              <a:rPr lang="ru-RU" sz="2400" dirty="0"/>
              <a:t> – запрещение аппаратных прерываний</a:t>
            </a: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STI</a:t>
            </a:r>
            <a:r>
              <a:rPr lang="ru-RU" sz="2400" dirty="0"/>
              <a:t> – разрешение аппаратных прерываний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При вызове процедур прерываний активно </a:t>
            </a:r>
            <a:r>
              <a:rPr lang="ru-RU" sz="2400" dirty="0">
                <a:hlinkClick r:id="rId2" action="ppaction://hlinksldjump"/>
              </a:rPr>
              <a:t>используется стек</a:t>
            </a:r>
            <a:r>
              <a:rPr lang="ru-RU" sz="2400" dirty="0"/>
              <a:t>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334" y="3064644"/>
            <a:ext cx="9062417" cy="317009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INT</a:t>
            </a:r>
            <a:r>
              <a:rPr lang="en-US" sz="20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2000" b="1" u="sng" dirty="0">
                <a:solidFill>
                  <a:srgbClr val="00B050"/>
                </a:solidFill>
                <a:latin typeface="+mn-lt"/>
                <a:cs typeface="+mn-cs"/>
              </a:rPr>
              <a:t>2FH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 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; 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Вызов процедуры прерывания </a:t>
            </a:r>
            <a:r>
              <a:rPr lang="en-US" sz="2000" b="1" u="sng" dirty="0">
                <a:solidFill>
                  <a:srgbClr val="00B050"/>
                </a:solidFill>
                <a:latin typeface="+mn-lt"/>
                <a:cs typeface="+mn-cs"/>
              </a:rPr>
              <a:t>2FH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00B050"/>
                </a:solidFill>
              </a:rPr>
              <a:t>MY_2FH</a:t>
            </a:r>
            <a:r>
              <a:rPr lang="ru-RU" sz="2000" dirty="0">
                <a:solidFill>
                  <a:srgbClr val="00B050"/>
                </a:solidFill>
              </a:rPr>
              <a:t>  </a:t>
            </a:r>
            <a:r>
              <a:rPr lang="en-US" sz="2000" b="1" dirty="0">
                <a:solidFill>
                  <a:srgbClr val="FF0000"/>
                </a:solidFill>
              </a:rPr>
              <a:t>PROC</a:t>
            </a:r>
            <a:r>
              <a:rPr lang="en-US" sz="2000" dirty="0">
                <a:solidFill>
                  <a:srgbClr val="00B050"/>
                </a:solidFill>
              </a:rPr>
              <a:t>   </a:t>
            </a:r>
            <a:r>
              <a:rPr lang="ru-RU" sz="2000" dirty="0">
                <a:solidFill>
                  <a:srgbClr val="00B050"/>
                </a:solidFill>
              </a:rPr>
              <a:t>; 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ru-RU" sz="2000" dirty="0">
                <a:solidFill>
                  <a:srgbClr val="00B050"/>
                </a:solidFill>
              </a:rPr>
              <a:t>Новая процедура обработки прерывания </a:t>
            </a:r>
            <a:r>
              <a:rPr lang="en-US" sz="2000" dirty="0">
                <a:solidFill>
                  <a:srgbClr val="00B050"/>
                </a:solidFill>
              </a:rPr>
              <a:t>2FH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</a:rPr>
              <a:t>CLI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</a:rPr>
              <a:t>STI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</a:rPr>
              <a:t>IRET </a:t>
            </a:r>
            <a:r>
              <a:rPr lang="ru-RU" sz="2000" dirty="0">
                <a:solidFill>
                  <a:srgbClr val="00B050"/>
                </a:solidFill>
              </a:rPr>
              <a:t>; 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ru-RU" sz="2000" dirty="0">
                <a:solidFill>
                  <a:srgbClr val="00B050"/>
                </a:solidFill>
              </a:rPr>
              <a:t>Выход из процедуры прерывания  </a:t>
            </a:r>
            <a:endParaRPr lang="en-US" sz="20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00B050"/>
                </a:solidFill>
              </a:rPr>
              <a:t>MY_2FH</a:t>
            </a:r>
            <a:r>
              <a:rPr lang="ru-RU" sz="2000" dirty="0">
                <a:solidFill>
                  <a:srgbClr val="00B050"/>
                </a:solidFill>
              </a:rPr>
              <a:t>  </a:t>
            </a:r>
            <a:r>
              <a:rPr lang="en-US" sz="2000" b="1" dirty="0">
                <a:solidFill>
                  <a:srgbClr val="FF0000"/>
                </a:solidFill>
              </a:rPr>
              <a:t>ENDP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endParaRPr lang="en-US" sz="2000" dirty="0">
              <a:solidFill>
                <a:srgbClr val="00B05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004420"/>
      </p:ext>
    </p:extLst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0"/>
            <a:ext cx="4608512" cy="70609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Работа с адресами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5610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275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2472680"/>
            <a:ext cx="8423602" cy="3477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Примеры:</a:t>
            </a:r>
            <a:r>
              <a:rPr lang="en-US" sz="2000" u="sng" dirty="0"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; Переменная для загрузки адреса </a:t>
            </a:r>
            <a:endParaRPr lang="en-US" sz="2000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u="sng" dirty="0"/>
              <a:t>000</a:t>
            </a:r>
            <a:r>
              <a:rPr lang="ru-RU" sz="2000" b="1" u="sng" dirty="0"/>
              <a:t>5</a:t>
            </a:r>
            <a:r>
              <a:rPr lang="ru-RU" sz="2000" b="1" dirty="0"/>
              <a:t> 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AD1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 DD  </a:t>
            </a:r>
            <a:r>
              <a:rPr lang="en-US" sz="2000" b="1" dirty="0">
                <a:solidFill>
                  <a:srgbClr val="3333FF"/>
                </a:solidFill>
                <a:latin typeface="+mn-lt"/>
                <a:cs typeface="+mn-cs"/>
              </a:rPr>
              <a:t>1111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2222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h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  ; по адресе </a:t>
            </a:r>
            <a:r>
              <a:rPr lang="ru-RU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0005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h</a:t>
            </a:r>
            <a:endParaRPr lang="ru-RU" sz="2000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…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LDS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r>
              <a:rPr lang="en-US" sz="2000" b="1" dirty="0">
                <a:latin typeface="+mn-lt"/>
                <a:cs typeface="+mn-cs"/>
              </a:rPr>
              <a:t>AX ,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AD1</a:t>
            </a:r>
            <a:r>
              <a:rPr lang="en-US" sz="2000" b="1" dirty="0">
                <a:latin typeface="+mn-lt"/>
                <a:cs typeface="+mn-cs"/>
              </a:rPr>
              <a:t>  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;  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После </a:t>
            </a:r>
            <a:r>
              <a:rPr lang="ru-RU" sz="2000" u="sng" dirty="0">
                <a:solidFill>
                  <a:srgbClr val="00B050"/>
                </a:solidFill>
                <a:latin typeface="+mn-lt"/>
                <a:cs typeface="+mn-cs"/>
              </a:rPr>
              <a:t>команды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: 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DS = </a:t>
            </a:r>
            <a:r>
              <a:rPr lang="en-US" sz="2000" b="1" dirty="0">
                <a:solidFill>
                  <a:srgbClr val="3333FF"/>
                </a:solidFill>
                <a:latin typeface="+mn-lt"/>
                <a:cs typeface="+mn-cs"/>
              </a:rPr>
              <a:t>1111h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   AX =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2222h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    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LES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r>
              <a:rPr lang="en-US" sz="2000" b="1" dirty="0">
                <a:latin typeface="+mn-lt"/>
                <a:cs typeface="+mn-cs"/>
              </a:rPr>
              <a:t>AX ,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AD1</a:t>
            </a:r>
            <a:r>
              <a:rPr lang="en-US" sz="2000" b="1" dirty="0">
                <a:latin typeface="+mn-lt"/>
                <a:cs typeface="+mn-cs"/>
              </a:rPr>
              <a:t>   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; 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После </a:t>
            </a:r>
            <a:r>
              <a:rPr lang="ru-RU" sz="2000" u="sng" dirty="0">
                <a:solidFill>
                  <a:srgbClr val="00B050"/>
                </a:solidFill>
                <a:latin typeface="+mn-lt"/>
                <a:cs typeface="+mn-cs"/>
              </a:rPr>
              <a:t>команды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: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ES = </a:t>
            </a:r>
            <a:r>
              <a:rPr lang="en-US" sz="2000" b="1" dirty="0">
                <a:solidFill>
                  <a:srgbClr val="3333FF"/>
                </a:solidFill>
                <a:latin typeface="+mn-lt"/>
                <a:cs typeface="+mn-cs"/>
              </a:rPr>
              <a:t>1111h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   AX =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2222h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LEA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BX ,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AD1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  </a:t>
            </a:r>
            <a:r>
              <a:rPr lang="en-US" sz="2000" dirty="0">
                <a:solidFill>
                  <a:srgbClr val="00B050"/>
                </a:solidFill>
              </a:rPr>
              <a:t>; </a:t>
            </a:r>
            <a:r>
              <a:rPr lang="ru-RU" sz="2000" dirty="0">
                <a:solidFill>
                  <a:srgbClr val="00B050"/>
                </a:solidFill>
              </a:rPr>
              <a:t>После </a:t>
            </a:r>
            <a:r>
              <a:rPr lang="ru-RU" sz="2000" u="sng" dirty="0">
                <a:solidFill>
                  <a:srgbClr val="00B050"/>
                </a:solidFill>
              </a:rPr>
              <a:t>команды</a:t>
            </a:r>
            <a:r>
              <a:rPr lang="en-US" sz="2000" dirty="0">
                <a:solidFill>
                  <a:srgbClr val="00B050"/>
                </a:solidFill>
              </a:rPr>
              <a:t>: BX = </a:t>
            </a:r>
            <a:r>
              <a:rPr 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000</a:t>
            </a:r>
            <a:r>
              <a:rPr lang="ru-RU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5</a:t>
            </a:r>
            <a:r>
              <a:rPr 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h  </a:t>
            </a:r>
            <a:r>
              <a:rPr lang="ru-RU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если адрес </a:t>
            </a:r>
            <a:r>
              <a:rPr lang="en-US" sz="2000" b="1" dirty="0">
                <a:solidFill>
                  <a:srgbClr val="FF0000"/>
                </a:solidFill>
              </a:rPr>
              <a:t>AD1</a:t>
            </a:r>
            <a:r>
              <a:rPr lang="ru-RU" sz="2000" b="1" dirty="0">
                <a:solidFill>
                  <a:srgbClr val="FF0000"/>
                </a:solidFill>
              </a:rPr>
              <a:t> = </a:t>
            </a:r>
            <a:r>
              <a:rPr lang="en-US" sz="2000" b="1" dirty="0">
                <a:solidFill>
                  <a:srgbClr val="FF0000"/>
                </a:solidFill>
              </a:rPr>
              <a:t>000</a:t>
            </a:r>
            <a:r>
              <a:rPr lang="ru-RU" sz="2000" b="1" dirty="0">
                <a:solidFill>
                  <a:srgbClr val="FF0000"/>
                </a:solidFill>
              </a:rPr>
              <a:t>5</a:t>
            </a:r>
            <a:r>
              <a:rPr lang="ru-RU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 </a:t>
            </a:r>
            <a:r>
              <a:rPr 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XOR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BX,BX           ; BX = 000</a:t>
            </a:r>
            <a:r>
              <a:rPr lang="ru-RU" sz="2000" dirty="0">
                <a:solidFill>
                  <a:srgbClr val="00B050"/>
                </a:solidFill>
                <a:latin typeface="+mn-lt"/>
                <a:cs typeface="+mn-cs"/>
              </a:rPr>
              <a:t>0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MOV BX,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OFFSET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 AD1  ; </a:t>
            </a:r>
            <a:r>
              <a:rPr lang="en-US" sz="2000" dirty="0">
                <a:solidFill>
                  <a:srgbClr val="00B050"/>
                </a:solidFill>
              </a:rPr>
              <a:t> </a:t>
            </a:r>
            <a:r>
              <a:rPr lang="ru-RU" sz="2000" dirty="0">
                <a:solidFill>
                  <a:srgbClr val="00B050"/>
                </a:solidFill>
              </a:rPr>
              <a:t>После </a:t>
            </a:r>
            <a:r>
              <a:rPr lang="ru-RU" sz="2000" u="sng" dirty="0">
                <a:solidFill>
                  <a:srgbClr val="00B050"/>
                </a:solidFill>
              </a:rPr>
              <a:t>команды</a:t>
            </a:r>
            <a:r>
              <a:rPr lang="en-US" sz="2000" dirty="0">
                <a:solidFill>
                  <a:srgbClr val="00B050"/>
                </a:solidFill>
              </a:rPr>
              <a:t>: </a:t>
            </a:r>
            <a:r>
              <a:rPr lang="en-US" sz="2000" dirty="0">
                <a:solidFill>
                  <a:srgbClr val="00B050"/>
                </a:solidFill>
                <a:latin typeface="+mn-lt"/>
                <a:cs typeface="+mn-cs"/>
              </a:rPr>
              <a:t>BX = </a:t>
            </a:r>
            <a:r>
              <a:rPr 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lt"/>
                <a:cs typeface="+mn-cs"/>
              </a:rPr>
              <a:t>0005h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HCHG</a:t>
            </a:r>
            <a:r>
              <a:rPr lang="en-US" sz="2000" b="1" dirty="0">
                <a:latin typeface="+mn-lt"/>
                <a:cs typeface="+mn-cs"/>
              </a:rPr>
              <a:t> AX,DX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620688"/>
            <a:ext cx="8856984" cy="15696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Команды </a:t>
            </a:r>
            <a:r>
              <a:rPr lang="ru-RU" sz="2400" dirty="0">
                <a:latin typeface="+mn-lt"/>
                <a:cs typeface="+mn-cs"/>
              </a:rPr>
              <a:t>для работы с адресами </a:t>
            </a:r>
            <a:r>
              <a:rPr lang="ru-RU" sz="2400" dirty="0"/>
              <a:t>( </a:t>
            </a:r>
            <a:r>
              <a:rPr lang="ru-RU" sz="24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400" dirty="0">
                <a:solidFill>
                  <a:srgbClr val="FF0000"/>
                </a:solidFill>
              </a:rPr>
              <a:t> К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LEA </a:t>
            </a:r>
            <a:r>
              <a:rPr lang="en-US" sz="2400" dirty="0">
                <a:latin typeface="+mn-lt"/>
                <a:cs typeface="+mn-cs"/>
              </a:rPr>
              <a:t>-</a:t>
            </a:r>
            <a:r>
              <a:rPr lang="ru-RU" sz="2400" dirty="0">
                <a:latin typeface="+mn-lt"/>
                <a:cs typeface="+mn-cs"/>
              </a:rPr>
              <a:t> Загрузка исполнительного адреса (указателя) переменной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LDS </a:t>
            </a:r>
            <a:r>
              <a:rPr lang="en-US" sz="2400" dirty="0"/>
              <a:t>- </a:t>
            </a:r>
            <a:r>
              <a:rPr lang="ru-RU" sz="2400" dirty="0"/>
              <a:t>загрузка указателя с использованием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DS</a:t>
            </a:r>
            <a:endParaRPr lang="ru-RU" sz="20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</a:rPr>
              <a:t>LES</a:t>
            </a:r>
            <a:r>
              <a:rPr lang="en-US" sz="2400" dirty="0"/>
              <a:t> - </a:t>
            </a:r>
            <a:r>
              <a:rPr lang="ru-RU" sz="2400" dirty="0"/>
              <a:t>загрузка указателя с использованием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ES</a:t>
            </a:r>
          </a:p>
        </p:txBody>
      </p:sp>
    </p:spTree>
    <p:extLst>
      <p:ext uri="{BB962C8B-B14F-4D97-AF65-F5344CB8AC3E}">
        <p14:creationId xmlns:p14="http://schemas.microsoft.com/office/powerpoint/2010/main" val="4186683234"/>
      </p:ext>
    </p:extLst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***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276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5282301"/>
      </p:ext>
    </p:extLst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Специальные команды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34DC242C-0462-426B-B7FE-8028AC816C2D}" type="slidenum">
              <a:rPr/>
              <a:pPr algn="l">
                <a:defRPr/>
              </a:pPr>
              <a:t>277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</a:rPr>
              <a:t>***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9606358"/>
      </p:ext>
    </p:extLst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593" y="740296"/>
            <a:ext cx="7848600" cy="434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6435" name="Заголовок 1"/>
          <p:cNvSpPr>
            <a:spLocks noGrp="1"/>
          </p:cNvSpPr>
          <p:nvPr>
            <p:ph type="title"/>
          </p:nvPr>
        </p:nvSpPr>
        <p:spPr>
          <a:xfrm>
            <a:off x="1907704" y="116632"/>
            <a:ext cx="4536504" cy="777875"/>
          </a:xfrm>
        </p:spPr>
        <p:txBody>
          <a:bodyPr/>
          <a:lstStyle/>
          <a:p>
            <a:pPr eaLnBrk="1" hangingPunct="1"/>
            <a:r>
              <a:rPr lang="ru-RU" altLang="ru-RU" sz="2800" dirty="0"/>
              <a:t>Форматы данных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9597" y="375171"/>
            <a:ext cx="585787" cy="365125"/>
          </a:xfrm>
        </p:spPr>
        <p:txBody>
          <a:bodyPr/>
          <a:lstStyle/>
          <a:p>
            <a:pPr algn="l">
              <a:defRPr/>
            </a:pPr>
            <a:fld id="{EBDE4237-1914-44A7-A49E-07C23DEACDB7}" type="slidenum">
              <a:rPr/>
              <a:pPr algn="l">
                <a:defRPr/>
              </a:pPr>
              <a:t>278</a:t>
            </a:fld>
            <a:endParaRPr dirty="0"/>
          </a:p>
        </p:txBody>
      </p:sp>
      <p:sp>
        <p:nvSpPr>
          <p:cNvPr id="2" name="TextBox 1"/>
          <p:cNvSpPr txBox="1"/>
          <p:nvPr/>
        </p:nvSpPr>
        <p:spPr>
          <a:xfrm>
            <a:off x="198401" y="5040699"/>
            <a:ext cx="8856983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u="sng" dirty="0">
                <a:solidFill>
                  <a:srgbClr val="FF0000"/>
                </a:solidFill>
                <a:latin typeface="+mn-lt"/>
                <a:cs typeface="+mn-cs"/>
              </a:rPr>
              <a:t>Запомните</a:t>
            </a:r>
            <a:r>
              <a:rPr lang="ru-RU" sz="20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числа в ОП хранятся в обратном порядке: Для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двухбайтового числа </a:t>
            </a:r>
            <a:r>
              <a:rPr lang="ru-RU" sz="2000" b="1" dirty="0">
                <a:solidFill>
                  <a:srgbClr val="00B050"/>
                </a:solidFill>
                <a:latin typeface="+mn-lt"/>
                <a:cs typeface="+mn-cs"/>
              </a:rPr>
              <a:t>12</a:t>
            </a:r>
            <a:r>
              <a:rPr lang="ru-RU" sz="2000" b="1" dirty="0">
                <a:solidFill>
                  <a:srgbClr val="00B0F0"/>
                </a:solidFill>
                <a:latin typeface="+mn-lt"/>
                <a:cs typeface="+mn-cs"/>
              </a:rPr>
              <a:t>34</a:t>
            </a:r>
            <a:r>
              <a:rPr lang="en-US" sz="2000" b="1" dirty="0">
                <a:latin typeface="+mn-lt"/>
                <a:cs typeface="+mn-cs"/>
              </a:rPr>
              <a:t>H</a:t>
            </a:r>
            <a:r>
              <a:rPr lang="ru-RU" sz="2000" dirty="0">
                <a:latin typeface="+mn-lt"/>
                <a:cs typeface="+mn-cs"/>
              </a:rPr>
              <a:t> по имени </a:t>
            </a:r>
            <a:r>
              <a:rPr lang="en-US" sz="2000" b="1" dirty="0">
                <a:latin typeface="+mn-lt"/>
                <a:cs typeface="+mn-cs"/>
              </a:rPr>
              <a:t>NUM</a:t>
            </a:r>
            <a:r>
              <a:rPr lang="en-US" sz="2000" dirty="0">
                <a:latin typeface="+mn-lt"/>
                <a:cs typeface="+mn-cs"/>
              </a:rPr>
              <a:t>,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b="1" dirty="0">
                <a:solidFill>
                  <a:srgbClr val="00B0F0"/>
                </a:solidFill>
                <a:latin typeface="+mn-lt"/>
                <a:cs typeface="+mn-cs"/>
              </a:rPr>
              <a:t>34</a:t>
            </a:r>
            <a:r>
              <a:rPr lang="en-US" sz="2000" b="1" dirty="0">
                <a:solidFill>
                  <a:srgbClr val="00B0F0"/>
                </a:solidFill>
                <a:latin typeface="+mn-lt"/>
                <a:cs typeface="+mn-cs"/>
              </a:rPr>
              <a:t>H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размещается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по адресу </a:t>
            </a:r>
            <a:r>
              <a:rPr lang="en-US" sz="2000" dirty="0">
                <a:latin typeface="+mn-lt"/>
                <a:cs typeface="+mn-cs"/>
              </a:rPr>
              <a:t>MUN+1</a:t>
            </a:r>
            <a:r>
              <a:rPr lang="ru-RU" sz="2000" dirty="0">
                <a:latin typeface="+mn-lt"/>
                <a:cs typeface="+mn-cs"/>
              </a:rPr>
              <a:t>, а </a:t>
            </a:r>
            <a:r>
              <a:rPr lang="ru-RU" sz="2000" b="1" dirty="0">
                <a:solidFill>
                  <a:srgbClr val="00B050"/>
                </a:solidFill>
              </a:rPr>
              <a:t>12</a:t>
            </a:r>
            <a:r>
              <a:rPr lang="en-US" sz="2000" b="1" dirty="0">
                <a:solidFill>
                  <a:srgbClr val="00B050"/>
                </a:solidFill>
              </a:rPr>
              <a:t>H</a:t>
            </a:r>
            <a:r>
              <a:rPr lang="ru-RU" sz="2000" b="1" dirty="0">
                <a:solidFill>
                  <a:srgbClr val="00B050"/>
                </a:solidFill>
              </a:rPr>
              <a:t>, по адресу </a:t>
            </a:r>
            <a:r>
              <a:rPr lang="en-US" sz="2000" b="1" dirty="0">
                <a:latin typeface="+mn-lt"/>
                <a:cs typeface="+mn-cs"/>
              </a:rPr>
              <a:t>NUM!!!</a:t>
            </a:r>
            <a:r>
              <a:rPr lang="ru-RU" sz="2000" dirty="0">
                <a:latin typeface="+mn-lt"/>
                <a:cs typeface="+mn-cs"/>
              </a:rPr>
              <a:t> При чтении </a:t>
            </a:r>
            <a:r>
              <a:rPr lang="ru-RU" sz="2000" u="sng" dirty="0">
                <a:solidFill>
                  <a:srgbClr val="FF0000"/>
                </a:solidFill>
                <a:latin typeface="+mn-lt"/>
                <a:cs typeface="+mn-cs"/>
              </a:rPr>
              <a:t>дампа</a:t>
            </a:r>
            <a:r>
              <a:rPr lang="ru-RU" sz="2000" dirty="0">
                <a:latin typeface="+mn-lt"/>
                <a:cs typeface="+mn-cs"/>
              </a:rPr>
              <a:t> ОП </a:t>
            </a:r>
            <a:r>
              <a:rPr lang="en-US" sz="2000" dirty="0">
                <a:latin typeface="+mn-lt"/>
                <a:cs typeface="+mn-cs"/>
              </a:rPr>
              <a:t> </a:t>
            </a:r>
            <a:endParaRPr lang="ru-RU" sz="20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4624"/>
            <a:ext cx="5616624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Двоично-десятичные данные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279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686891"/>
            <a:ext cx="9036496" cy="26776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u="sng" dirty="0">
                <a:latin typeface="+mn-lt"/>
                <a:cs typeface="+mn-cs"/>
              </a:rPr>
              <a:t>Двоично-десятичные данные </a:t>
            </a:r>
            <a:r>
              <a:rPr lang="ru-RU" sz="2400" dirty="0">
                <a:latin typeface="+mn-lt"/>
                <a:cs typeface="+mn-cs"/>
              </a:rPr>
              <a:t>(последовательность десятичных цифр) могут быть представлены в двух </a:t>
            </a:r>
            <a:r>
              <a:rPr lang="ru-RU" sz="2400" u="sng" dirty="0">
                <a:latin typeface="+mn-lt"/>
                <a:cs typeface="+mn-cs"/>
              </a:rPr>
              <a:t>форматах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+mn-lt"/>
                <a:cs typeface="+mn-cs"/>
              </a:rPr>
              <a:t>В упакованном формате (одна </a:t>
            </a:r>
            <a:r>
              <a:rPr lang="ru-RU" sz="2400" u="sng" dirty="0" err="1">
                <a:latin typeface="+mn-lt"/>
                <a:cs typeface="+mn-cs"/>
              </a:rPr>
              <a:t>тетрада</a:t>
            </a:r>
            <a:r>
              <a:rPr lang="ru-RU" sz="2400" u="sng" dirty="0">
                <a:latin typeface="+mn-lt"/>
                <a:cs typeface="+mn-cs"/>
              </a:rPr>
              <a:t> (4-бита)</a:t>
            </a:r>
            <a:r>
              <a:rPr lang="ru-RU" sz="2400" dirty="0">
                <a:latin typeface="+mn-lt"/>
                <a:cs typeface="+mn-cs"/>
              </a:rPr>
              <a:t> на цифру) 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+mn-lt"/>
                <a:cs typeface="+mn-cs"/>
              </a:rPr>
              <a:t>Неупакованном формате (один байт на цифру)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latin typeface="+mn-lt"/>
                <a:cs typeface="+mn-cs"/>
              </a:rPr>
              <a:t>Для упакованных (</a:t>
            </a:r>
            <a:r>
              <a:rPr lang="en-US" sz="2400" dirty="0">
                <a:latin typeface="+mn-lt"/>
                <a:cs typeface="+mn-cs"/>
              </a:rPr>
              <a:t>DDA, DDS</a:t>
            </a:r>
            <a:r>
              <a:rPr lang="ru-RU" sz="2400" dirty="0">
                <a:latin typeface="+mn-lt"/>
                <a:cs typeface="+mn-cs"/>
              </a:rPr>
              <a:t>) и неупакованных (</a:t>
            </a:r>
            <a:r>
              <a:rPr lang="en-US" sz="2400" dirty="0">
                <a:latin typeface="+mn-lt"/>
                <a:cs typeface="+mn-cs"/>
              </a:rPr>
              <a:t>DAA, DAS, DAD,DAM</a:t>
            </a:r>
            <a:r>
              <a:rPr lang="ru-RU" sz="2400" dirty="0">
                <a:latin typeface="+mn-lt"/>
                <a:cs typeface="+mn-cs"/>
              </a:rPr>
              <a:t>) данных предусмотрены разные операции и </a:t>
            </a: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команды МП</a:t>
            </a:r>
            <a:r>
              <a:rPr lang="ru-RU" sz="2400" dirty="0">
                <a:latin typeface="+mn-lt"/>
                <a:cs typeface="+mn-cs"/>
              </a:rPr>
              <a:t>.</a:t>
            </a:r>
          </a:p>
        </p:txBody>
      </p:sp>
      <p:grpSp>
        <p:nvGrpSpPr>
          <p:cNvPr id="42" name="Группа 41"/>
          <p:cNvGrpSpPr/>
          <p:nvPr/>
        </p:nvGrpSpPr>
        <p:grpSpPr>
          <a:xfrm>
            <a:off x="395536" y="4008483"/>
            <a:ext cx="6336704" cy="428629"/>
            <a:chOff x="395536" y="3861045"/>
            <a:chExt cx="6336704" cy="428629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395536" y="3861047"/>
              <a:ext cx="1584176" cy="428626"/>
              <a:chOff x="395536" y="3861047"/>
              <a:chExt cx="1584176" cy="428626"/>
            </a:xfrm>
          </p:grpSpPr>
          <p:sp>
            <p:nvSpPr>
              <p:cNvPr id="12" name="Прямоугольник 11"/>
              <p:cNvSpPr/>
              <p:nvPr/>
            </p:nvSpPr>
            <p:spPr bwMode="auto">
              <a:xfrm>
                <a:off x="1187550" y="3861048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D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1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Прямоугольник 13"/>
              <p:cNvSpPr/>
              <p:nvPr/>
            </p:nvSpPr>
            <p:spPr bwMode="auto">
              <a:xfrm>
                <a:off x="395536" y="3861047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0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6" name="Группа 25"/>
            <p:cNvGrpSpPr/>
            <p:nvPr/>
          </p:nvGrpSpPr>
          <p:grpSpPr>
            <a:xfrm>
              <a:off x="1979712" y="3861046"/>
              <a:ext cx="1584176" cy="428626"/>
              <a:chOff x="395536" y="3861047"/>
              <a:chExt cx="1584176" cy="428626"/>
            </a:xfrm>
          </p:grpSpPr>
          <p:sp>
            <p:nvSpPr>
              <p:cNvPr id="27" name="Прямоугольник 26"/>
              <p:cNvSpPr/>
              <p:nvPr/>
            </p:nvSpPr>
            <p:spPr bwMode="auto">
              <a:xfrm>
                <a:off x="1187550" y="3861048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D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2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Прямоугольник 27"/>
              <p:cNvSpPr/>
              <p:nvPr/>
            </p:nvSpPr>
            <p:spPr bwMode="auto">
              <a:xfrm>
                <a:off x="395536" y="3861047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0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9" name="Группа 28"/>
            <p:cNvGrpSpPr/>
            <p:nvPr/>
          </p:nvGrpSpPr>
          <p:grpSpPr>
            <a:xfrm>
              <a:off x="5148064" y="3861045"/>
              <a:ext cx="1584176" cy="428626"/>
              <a:chOff x="395536" y="3861047"/>
              <a:chExt cx="1584176" cy="428626"/>
            </a:xfrm>
          </p:grpSpPr>
          <p:sp>
            <p:nvSpPr>
              <p:cNvPr id="30" name="Прямоугольник 29"/>
              <p:cNvSpPr/>
              <p:nvPr/>
            </p:nvSpPr>
            <p:spPr bwMode="auto">
              <a:xfrm>
                <a:off x="1187550" y="3861048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D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4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Прямоугольник 30"/>
              <p:cNvSpPr/>
              <p:nvPr/>
            </p:nvSpPr>
            <p:spPr bwMode="auto">
              <a:xfrm>
                <a:off x="395536" y="3861047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0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2" name="Группа 31"/>
            <p:cNvGrpSpPr/>
            <p:nvPr/>
          </p:nvGrpSpPr>
          <p:grpSpPr>
            <a:xfrm>
              <a:off x="3563888" y="3861048"/>
              <a:ext cx="1584176" cy="428626"/>
              <a:chOff x="395536" y="3861047"/>
              <a:chExt cx="1584176" cy="428626"/>
            </a:xfrm>
          </p:grpSpPr>
          <p:sp>
            <p:nvSpPr>
              <p:cNvPr id="33" name="Прямоугольник 32"/>
              <p:cNvSpPr/>
              <p:nvPr/>
            </p:nvSpPr>
            <p:spPr bwMode="auto">
              <a:xfrm>
                <a:off x="1187550" y="3861048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D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3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Прямоугольник 33"/>
              <p:cNvSpPr/>
              <p:nvPr/>
            </p:nvSpPr>
            <p:spPr bwMode="auto">
              <a:xfrm>
                <a:off x="395536" y="3861047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0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1" name="Группа 40"/>
          <p:cNvGrpSpPr/>
          <p:nvPr/>
        </p:nvGrpSpPr>
        <p:grpSpPr>
          <a:xfrm>
            <a:off x="395536" y="5376637"/>
            <a:ext cx="3168352" cy="428627"/>
            <a:chOff x="611560" y="4869159"/>
            <a:chExt cx="3168352" cy="428627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2195736" y="4869160"/>
              <a:ext cx="1584176" cy="428626"/>
              <a:chOff x="395536" y="3861047"/>
              <a:chExt cx="1584176" cy="428626"/>
            </a:xfrm>
          </p:grpSpPr>
          <p:sp>
            <p:nvSpPr>
              <p:cNvPr id="36" name="Прямоугольник 35"/>
              <p:cNvSpPr/>
              <p:nvPr/>
            </p:nvSpPr>
            <p:spPr bwMode="auto">
              <a:xfrm>
                <a:off x="1187550" y="3861048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D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4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Прямоугольник 36"/>
              <p:cNvSpPr/>
              <p:nvPr/>
            </p:nvSpPr>
            <p:spPr bwMode="auto">
              <a:xfrm>
                <a:off x="395536" y="3861047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D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3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8" name="Группа 37"/>
            <p:cNvGrpSpPr/>
            <p:nvPr/>
          </p:nvGrpSpPr>
          <p:grpSpPr>
            <a:xfrm>
              <a:off x="611560" y="4869159"/>
              <a:ext cx="1584176" cy="428626"/>
              <a:chOff x="395536" y="3861047"/>
              <a:chExt cx="1584176" cy="428626"/>
            </a:xfrm>
          </p:grpSpPr>
          <p:sp>
            <p:nvSpPr>
              <p:cNvPr id="39" name="Прямоугольник 38"/>
              <p:cNvSpPr/>
              <p:nvPr/>
            </p:nvSpPr>
            <p:spPr bwMode="auto">
              <a:xfrm>
                <a:off x="1187550" y="3861048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D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2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Прямоугольник 39"/>
              <p:cNvSpPr/>
              <p:nvPr/>
            </p:nvSpPr>
            <p:spPr bwMode="auto">
              <a:xfrm>
                <a:off x="395536" y="3861047"/>
                <a:ext cx="792162" cy="42862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dirty="0">
                    <a:solidFill>
                      <a:schemeClr val="tx1"/>
                    </a:solidFill>
                  </a:rPr>
                  <a:t>D</a:t>
                </a:r>
                <a:r>
                  <a:rPr lang="en-US" baseline="-25000" dirty="0">
                    <a:solidFill>
                      <a:schemeClr val="tx1"/>
                    </a:solidFill>
                  </a:rPr>
                  <a:t>1</a:t>
                </a:r>
                <a:endParaRPr lang="ru-RU" baseline="-250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3" name="TextBox 42"/>
          <p:cNvSpPr txBox="1"/>
          <p:nvPr/>
        </p:nvSpPr>
        <p:spPr>
          <a:xfrm>
            <a:off x="539552" y="3334310"/>
            <a:ext cx="5904656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u="sng" dirty="0">
                <a:latin typeface="+mn-lt"/>
                <a:cs typeface="+mn-cs"/>
              </a:rPr>
              <a:t>Неупакованный</a:t>
            </a:r>
            <a:r>
              <a:rPr lang="ru-RU" sz="2400" dirty="0">
                <a:latin typeface="+mn-lt"/>
                <a:cs typeface="+mn-cs"/>
              </a:rPr>
              <a:t> формат </a:t>
            </a:r>
            <a:r>
              <a:rPr lang="en-US" sz="2400" dirty="0">
                <a:latin typeface="+mn-lt"/>
                <a:cs typeface="+mn-cs"/>
              </a:rPr>
              <a:t>=</a:t>
            </a:r>
            <a:r>
              <a:rPr lang="ru-RU" sz="2400" b="1" dirty="0">
                <a:latin typeface="+mn-lt"/>
                <a:cs typeface="+mn-cs"/>
              </a:rPr>
              <a:t> 0</a:t>
            </a:r>
            <a:r>
              <a:rPr lang="en-US" sz="2400" b="1" dirty="0">
                <a:latin typeface="+mn-lt"/>
                <a:cs typeface="+mn-cs"/>
              </a:rPr>
              <a:t>D</a:t>
            </a:r>
            <a:r>
              <a:rPr lang="en-US" sz="2400" b="1" baseline="-25000" dirty="0">
                <a:latin typeface="+mn-lt"/>
                <a:cs typeface="+mn-cs"/>
              </a:rPr>
              <a:t>1</a:t>
            </a:r>
            <a:r>
              <a:rPr lang="en-US" sz="2400" b="1" dirty="0"/>
              <a:t> </a:t>
            </a:r>
            <a:r>
              <a:rPr lang="ru-RU" sz="2400" b="1" dirty="0"/>
              <a:t>0</a:t>
            </a:r>
            <a:r>
              <a:rPr lang="en-US" sz="2400" b="1" dirty="0"/>
              <a:t>D</a:t>
            </a:r>
            <a:r>
              <a:rPr lang="en-US" sz="2400" b="1" baseline="-25000" dirty="0"/>
              <a:t>1</a:t>
            </a:r>
            <a:r>
              <a:rPr lang="en-US" sz="2400" b="1" dirty="0"/>
              <a:t> </a:t>
            </a:r>
            <a:r>
              <a:rPr lang="ru-RU" sz="2400" b="1" dirty="0"/>
              <a:t>0</a:t>
            </a:r>
            <a:r>
              <a:rPr lang="en-US" sz="2400" b="1" dirty="0"/>
              <a:t>D</a:t>
            </a:r>
            <a:r>
              <a:rPr lang="en-US" sz="2400" b="1" baseline="-25000" dirty="0"/>
              <a:t>1</a:t>
            </a:r>
            <a:r>
              <a:rPr lang="en-US" sz="2400" b="1" dirty="0"/>
              <a:t> </a:t>
            </a:r>
            <a:r>
              <a:rPr lang="ru-RU" sz="2400" b="1" dirty="0"/>
              <a:t>0</a:t>
            </a:r>
            <a:r>
              <a:rPr lang="en-US" sz="2400" b="1" dirty="0"/>
              <a:t>D</a:t>
            </a:r>
            <a:r>
              <a:rPr lang="en-US" sz="2400" b="1" baseline="-25000" dirty="0"/>
              <a:t>1</a:t>
            </a:r>
            <a:r>
              <a:rPr lang="en-US" sz="2400" b="1" dirty="0"/>
              <a:t>H</a:t>
            </a:r>
            <a:endParaRPr lang="ru-RU" sz="2400" b="1" baseline="-25000" dirty="0">
              <a:latin typeface="+mn-lt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9552" y="4623519"/>
            <a:ext cx="5904656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u="sng" dirty="0">
                <a:latin typeface="+mn-lt"/>
                <a:cs typeface="+mn-cs"/>
              </a:rPr>
              <a:t>Упакованный</a:t>
            </a:r>
            <a:r>
              <a:rPr lang="ru-RU" sz="2400" dirty="0">
                <a:latin typeface="+mn-lt"/>
                <a:cs typeface="+mn-cs"/>
              </a:rPr>
              <a:t> формат </a:t>
            </a:r>
            <a:r>
              <a:rPr lang="en-US" sz="2400" dirty="0">
                <a:latin typeface="+mn-lt"/>
                <a:cs typeface="+mn-cs"/>
              </a:rPr>
              <a:t>=</a:t>
            </a:r>
            <a:r>
              <a:rPr lang="ru-RU" sz="2400" b="1" dirty="0">
                <a:latin typeface="+mn-lt"/>
                <a:cs typeface="+mn-cs"/>
              </a:rPr>
              <a:t> </a:t>
            </a:r>
            <a:r>
              <a:rPr lang="en-US" sz="2400" b="1" dirty="0">
                <a:latin typeface="+mn-lt"/>
                <a:cs typeface="+mn-cs"/>
              </a:rPr>
              <a:t>D</a:t>
            </a:r>
            <a:r>
              <a:rPr lang="en-US" sz="2400" b="1" baseline="-25000" dirty="0">
                <a:latin typeface="+mn-lt"/>
                <a:cs typeface="+mn-cs"/>
              </a:rPr>
              <a:t>1</a:t>
            </a:r>
            <a:r>
              <a:rPr lang="en-US" sz="2400" b="1" dirty="0"/>
              <a:t>D</a:t>
            </a:r>
            <a:r>
              <a:rPr lang="en-US" sz="2400" b="1" baseline="-25000" dirty="0"/>
              <a:t>1</a:t>
            </a:r>
            <a:r>
              <a:rPr lang="en-US" sz="2400" b="1" dirty="0"/>
              <a:t>D</a:t>
            </a:r>
            <a:r>
              <a:rPr lang="en-US" sz="2400" b="1" baseline="-25000" dirty="0"/>
              <a:t>1</a:t>
            </a:r>
            <a:r>
              <a:rPr lang="en-US" sz="2400" b="1" dirty="0"/>
              <a:t>D</a:t>
            </a:r>
            <a:r>
              <a:rPr lang="en-US" sz="2400" b="1" baseline="-25000" dirty="0"/>
              <a:t>1</a:t>
            </a:r>
            <a:r>
              <a:rPr lang="en-US" sz="2400" b="1" dirty="0"/>
              <a:t>H</a:t>
            </a:r>
            <a:endParaRPr lang="ru-RU" sz="2400" b="1" baseline="-250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80312" y="5085184"/>
            <a:ext cx="1005403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+mn-lt"/>
                <a:cs typeface="+mn-cs"/>
              </a:rPr>
              <a:t>1 </a:t>
            </a:r>
            <a:r>
              <a:rPr lang="ru-RU" sz="2400" dirty="0">
                <a:latin typeface="+mn-lt"/>
                <a:cs typeface="+mn-cs"/>
              </a:rPr>
              <a:t>байт</a:t>
            </a:r>
          </a:p>
        </p:txBody>
      </p:sp>
      <p:cxnSp>
        <p:nvCxnSpPr>
          <p:cNvPr id="7" name="Прямая со стрелкой 6"/>
          <p:cNvCxnSpPr>
            <a:stCxn id="5" idx="1"/>
          </p:cNvCxnSpPr>
          <p:nvPr/>
        </p:nvCxnSpPr>
        <p:spPr>
          <a:xfrm flipH="1" flipV="1">
            <a:off x="6084168" y="4893152"/>
            <a:ext cx="1296144" cy="42286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5" idx="1"/>
          </p:cNvCxnSpPr>
          <p:nvPr/>
        </p:nvCxnSpPr>
        <p:spPr>
          <a:xfrm flipH="1">
            <a:off x="3635896" y="5316017"/>
            <a:ext cx="3744416" cy="63247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авая фигурная скобка 14"/>
          <p:cNvSpPr/>
          <p:nvPr/>
        </p:nvSpPr>
        <p:spPr>
          <a:xfrm>
            <a:off x="4751983" y="5316016"/>
            <a:ext cx="1476201" cy="561256"/>
          </a:xfrm>
          <a:prstGeom prst="rightBrace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авая круглая скобка 45"/>
          <p:cNvSpPr/>
          <p:nvPr/>
        </p:nvSpPr>
        <p:spPr>
          <a:xfrm rot="5400000">
            <a:off x="5796922" y="3860263"/>
            <a:ext cx="286459" cy="1584176"/>
          </a:xfrm>
          <a:prstGeom prst="rightBracket">
            <a:avLst/>
          </a:prstGeom>
          <a:noFill/>
          <a:ln w="254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7" name="Правая круглая скобка 46"/>
          <p:cNvSpPr/>
          <p:nvPr/>
        </p:nvSpPr>
        <p:spPr>
          <a:xfrm rot="5400000">
            <a:off x="2628570" y="5156404"/>
            <a:ext cx="286459" cy="1584176"/>
          </a:xfrm>
          <a:prstGeom prst="rightBracket">
            <a:avLst/>
          </a:prstGeom>
          <a:noFill/>
          <a:ln w="254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4291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857"/>
            <a:ext cx="6912818" cy="4905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/>
              <a:t>Общие требования к ЛР по СП</a:t>
            </a:r>
            <a:endParaRPr lang="ru-RU" dirty="0"/>
          </a:p>
        </p:txBody>
      </p:sp>
      <p:sp>
        <p:nvSpPr>
          <p:cNvPr id="28675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5760640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ru-RU" altLang="ru-RU" sz="1900" dirty="0"/>
              <a:t>	</a:t>
            </a:r>
            <a:r>
              <a:rPr lang="ru-RU" altLang="ru-RU" sz="1900" b="1" dirty="0"/>
              <a:t>Для успешного выполнения и защиты ЛР СП нужно (</a:t>
            </a:r>
            <a:r>
              <a:rPr lang="ru-RU" altLang="ru-RU" sz="1900" b="1" dirty="0">
                <a:hlinkClick r:id="rId2" action="ppaction://hlinksldjump"/>
              </a:rPr>
              <a:t>Все ЛР</a:t>
            </a:r>
            <a:r>
              <a:rPr lang="ru-RU" altLang="ru-RU" sz="1900" b="1" dirty="0"/>
              <a:t>):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ru-RU" altLang="ru-RU" sz="1900" b="1" dirty="0"/>
              <a:t>Предварительно </a:t>
            </a:r>
            <a:r>
              <a:rPr lang="ru-RU" altLang="ru-RU" sz="1900" b="1" u="sng" dirty="0"/>
              <a:t>проработать</a:t>
            </a:r>
            <a:r>
              <a:rPr lang="ru-RU" altLang="ru-RU" sz="1900" b="1" dirty="0"/>
              <a:t> МУ данной ЛР и изучить </a:t>
            </a:r>
            <a:r>
              <a:rPr lang="ru-RU" altLang="ru-RU" sz="1900" b="1" u="sng" dirty="0"/>
              <a:t>задания</a:t>
            </a:r>
            <a:r>
              <a:rPr lang="ru-RU" altLang="ru-RU" sz="1900" b="1" dirty="0"/>
              <a:t> на данную ЛР (дома МУ с сайта). Для допуска к ЛР предварительно ответить на </a:t>
            </a:r>
            <a:r>
              <a:rPr lang="ru-RU" altLang="ru-RU" sz="1900" b="1" u="sng" dirty="0"/>
              <a:t>один</a:t>
            </a:r>
            <a:r>
              <a:rPr lang="ru-RU" altLang="ru-RU" sz="1900" b="1" dirty="0"/>
              <a:t> из </a:t>
            </a:r>
            <a:r>
              <a:rPr lang="ru-RU" altLang="ru-RU" sz="1900" b="1" u="sng" dirty="0"/>
              <a:t>контрольных</a:t>
            </a:r>
            <a:r>
              <a:rPr lang="ru-RU" altLang="ru-RU" sz="1900" b="1" dirty="0"/>
              <a:t> вопросов из МУ. Правильно </a:t>
            </a:r>
            <a:r>
              <a:rPr lang="ru-RU" altLang="ru-RU" sz="1900" b="1" u="sng" dirty="0"/>
              <a:t>выбрать</a:t>
            </a:r>
            <a:r>
              <a:rPr lang="ru-RU" altLang="ru-RU" sz="1900" b="1" dirty="0"/>
              <a:t> данные своего </a:t>
            </a:r>
            <a:r>
              <a:rPr lang="ru-RU" altLang="ru-RU" sz="1900" b="1" dirty="0">
                <a:solidFill>
                  <a:srgbClr val="FF0000"/>
                </a:solidFill>
              </a:rPr>
              <a:t>ВАРИАНТА</a:t>
            </a:r>
            <a:r>
              <a:rPr lang="ru-RU" altLang="ru-RU" sz="1900" b="1" dirty="0"/>
              <a:t>!!!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ru-RU" altLang="ru-RU" sz="1900" b="1" u="sng" dirty="0"/>
              <a:t>Выполнить</a:t>
            </a:r>
            <a:r>
              <a:rPr lang="ru-RU" altLang="ru-RU" sz="1900" b="1" dirty="0"/>
              <a:t> задания ЛР (контроль полноты выполнения проверяется на основе перечня </a:t>
            </a:r>
            <a:r>
              <a:rPr lang="ru-RU" altLang="ru-RU" sz="1900" b="1" u="sng" dirty="0"/>
              <a:t>контролируемых</a:t>
            </a:r>
            <a:r>
              <a:rPr lang="ru-RU" altLang="ru-RU" sz="1900" b="1" dirty="0"/>
              <a:t> требований из МУ). Пропуск ЛР </a:t>
            </a:r>
            <a:r>
              <a:rPr lang="ru-RU" altLang="ru-RU" sz="1900" b="1" u="sng" dirty="0"/>
              <a:t>не допустим</a:t>
            </a:r>
            <a:r>
              <a:rPr lang="ru-RU" altLang="ru-RU" sz="1900" b="1" dirty="0"/>
              <a:t>.</a:t>
            </a:r>
          </a:p>
          <a:p>
            <a:pPr marL="457200" indent="-457200" eaLnBrk="1" hangingPunct="1">
              <a:buFont typeface="Arial" pitchFamily="34" charset="0"/>
              <a:buAutoNum type="arabicPeriod"/>
              <a:defRPr/>
            </a:pPr>
            <a:r>
              <a:rPr lang="ru-RU" altLang="ru-RU" sz="1900" b="1" dirty="0"/>
              <a:t>Во время проведения ЛР в дисплейном зале </a:t>
            </a:r>
            <a:r>
              <a:rPr lang="ru-RU" altLang="ru-RU" sz="1900" b="1" u="sng" dirty="0"/>
              <a:t>продемонстрировать</a:t>
            </a:r>
            <a:r>
              <a:rPr lang="ru-RU" altLang="ru-RU" sz="1900" b="1" dirty="0"/>
              <a:t> результат  ее выполнения  ЛР преподавателю (Это </a:t>
            </a:r>
            <a:r>
              <a:rPr lang="ru-RU" altLang="ru-RU" sz="1900" b="1" u="sng" dirty="0"/>
              <a:t>отмечается</a:t>
            </a:r>
            <a:r>
              <a:rPr lang="ru-RU" altLang="ru-RU" sz="1900" b="1" dirty="0"/>
              <a:t> в журнале ЛР)</a:t>
            </a:r>
          </a:p>
          <a:p>
            <a:pPr marL="457200" indent="-457200" eaLnBrk="1" hangingPunct="1">
              <a:buFont typeface="Arial" pitchFamily="34" charset="0"/>
              <a:buAutoNum type="arabicPeriod"/>
              <a:defRPr/>
            </a:pPr>
            <a:r>
              <a:rPr lang="ru-RU" altLang="ru-RU" sz="1900" b="1" u="sng" dirty="0"/>
              <a:t>Оформить</a:t>
            </a:r>
            <a:r>
              <a:rPr lang="ru-RU" altLang="ru-RU" sz="1900" b="1" dirty="0"/>
              <a:t> отчет в электроном виде на основе шаблона с сайта. Заготовку отчета (или даже весь отчет) можно сделать предварительно.</a:t>
            </a:r>
          </a:p>
          <a:p>
            <a:pPr marL="457200" indent="-457200" eaLnBrk="1" hangingPunct="1">
              <a:buFont typeface="Arial" pitchFamily="34" charset="0"/>
              <a:buAutoNum type="arabicPeriod"/>
              <a:defRPr/>
            </a:pPr>
            <a:r>
              <a:rPr lang="ru-RU" altLang="ru-RU" sz="1900" b="1" u="sng" dirty="0"/>
              <a:t>Распечатать</a:t>
            </a:r>
            <a:r>
              <a:rPr lang="ru-RU" altLang="ru-RU" sz="1900" b="1" dirty="0"/>
              <a:t> индивидуальный </a:t>
            </a:r>
            <a:r>
              <a:rPr lang="ru-RU" altLang="ru-RU" sz="1900" b="1" u="sng" dirty="0"/>
              <a:t>отчет</a:t>
            </a:r>
            <a:r>
              <a:rPr lang="ru-RU" altLang="ru-RU" sz="1900" b="1" dirty="0"/>
              <a:t> по ЛР и проверить выполнение всех требований к нему (см. раздел МУ).</a:t>
            </a:r>
            <a:r>
              <a:rPr lang="en-US" altLang="ru-RU" sz="1900" b="1" dirty="0"/>
              <a:t> </a:t>
            </a:r>
            <a:endParaRPr lang="ru-RU" altLang="ru-RU" sz="1900" b="1" dirty="0"/>
          </a:p>
          <a:p>
            <a:pPr marL="457200" indent="-457200" eaLnBrk="1" hangingPunct="1">
              <a:buFont typeface="Arial" pitchFamily="34" charset="0"/>
              <a:buAutoNum type="arabicPeriod"/>
              <a:defRPr/>
            </a:pPr>
            <a:r>
              <a:rPr lang="ru-RU" altLang="ru-RU" sz="1900" b="1" u="sng" dirty="0"/>
              <a:t>Защитить</a:t>
            </a:r>
            <a:r>
              <a:rPr lang="ru-RU" altLang="ru-RU" sz="1900" b="1" dirty="0"/>
              <a:t> ЛР с отчетом, отвечая на любой </a:t>
            </a:r>
            <a:r>
              <a:rPr lang="ru-RU" altLang="ru-RU" sz="1900" b="1" u="sng" dirty="0"/>
              <a:t>контрольный</a:t>
            </a:r>
            <a:r>
              <a:rPr lang="ru-RU" altLang="ru-RU" sz="1900" b="1" dirty="0"/>
              <a:t> вопрос из МУ и по представленным материалам в отчете, (Это </a:t>
            </a:r>
            <a:r>
              <a:rPr lang="ru-RU" altLang="ru-RU" sz="1900" b="1" u="sng" dirty="0">
                <a:solidFill>
                  <a:srgbClr val="00B050"/>
                </a:solidFill>
              </a:rPr>
              <a:t>отмечается</a:t>
            </a:r>
            <a:r>
              <a:rPr lang="ru-RU" altLang="ru-RU" sz="1900" b="1" dirty="0">
                <a:solidFill>
                  <a:srgbClr val="FF0000"/>
                </a:solidFill>
              </a:rPr>
              <a:t> </a:t>
            </a:r>
            <a:r>
              <a:rPr lang="ru-RU" altLang="ru-RU" sz="1900" b="1" dirty="0"/>
              <a:t>в журнале ЛР).</a:t>
            </a:r>
          </a:p>
          <a:p>
            <a:pPr marL="457200" indent="-457200" eaLnBrk="1" hangingPunct="1">
              <a:buFont typeface="Arial" pitchFamily="34" charset="0"/>
              <a:buAutoNum type="arabicPeriod"/>
              <a:defRPr/>
            </a:pPr>
            <a:r>
              <a:rPr lang="ru-RU" altLang="ru-RU" sz="1900" b="1" dirty="0"/>
              <a:t>Если работа выполнена с </a:t>
            </a:r>
            <a:r>
              <a:rPr lang="ru-RU" altLang="ru-RU" sz="1900" b="1" u="sng" dirty="0"/>
              <a:t>дополнительными</a:t>
            </a:r>
            <a:r>
              <a:rPr lang="ru-RU" altLang="ru-RU" sz="1900" b="1" dirty="0"/>
              <a:t> требованиями, то это </a:t>
            </a:r>
            <a:r>
              <a:rPr lang="ru-RU" altLang="ru-RU" sz="1900" b="1" u="sng" dirty="0">
                <a:solidFill>
                  <a:srgbClr val="00B050"/>
                </a:solidFill>
              </a:rPr>
              <a:t>отмечается</a:t>
            </a:r>
            <a:r>
              <a:rPr lang="ru-RU" altLang="ru-RU" sz="1900" b="1" dirty="0">
                <a:solidFill>
                  <a:srgbClr val="FF0000"/>
                </a:solidFill>
              </a:rPr>
              <a:t> </a:t>
            </a:r>
            <a:r>
              <a:rPr lang="ru-RU" altLang="ru-RU" sz="1900" b="1" dirty="0"/>
              <a:t>на титульном листе отчета и в журнале ЛР.</a:t>
            </a:r>
          </a:p>
          <a:p>
            <a:pPr marL="0" indent="0" eaLnBrk="1" hangingPunct="1">
              <a:buNone/>
              <a:defRPr/>
            </a:pPr>
            <a:r>
              <a:rPr lang="ru-RU" altLang="ru-RU" sz="1900" b="1" dirty="0"/>
              <a:t>ВНИМАНИЕ: При </a:t>
            </a:r>
            <a:r>
              <a:rPr lang="ru-RU" altLang="ru-RU" sz="1900" b="1" u="sng" dirty="0"/>
              <a:t>распечатке</a:t>
            </a:r>
            <a:r>
              <a:rPr lang="ru-RU" altLang="ru-RU" sz="1900" b="1" dirty="0"/>
              <a:t> отчета в 306Э в тексте не должно скриншотов со сплошной </a:t>
            </a:r>
            <a:r>
              <a:rPr lang="ru-RU" altLang="ru-RU" sz="1900" b="1" dirty="0">
                <a:solidFill>
                  <a:srgbClr val="FF0000"/>
                </a:solidFill>
              </a:rPr>
              <a:t>черной</a:t>
            </a:r>
            <a:r>
              <a:rPr lang="ru-RU" altLang="ru-RU" sz="1900" b="1" dirty="0"/>
              <a:t> заливкой текста (</a:t>
            </a:r>
            <a:r>
              <a:rPr lang="ru-RU" altLang="ru-RU" sz="1900" b="1" dirty="0">
                <a:solidFill>
                  <a:srgbClr val="FF0000"/>
                </a:solidFill>
              </a:rPr>
              <a:t>ЧЕРНОМУ </a:t>
            </a:r>
            <a:r>
              <a:rPr lang="ru-RU" altLang="ru-RU" sz="1900" b="1" dirty="0"/>
              <a:t>НЕТ!!!). Иначе к защите </a:t>
            </a:r>
            <a:r>
              <a:rPr lang="ru-RU" altLang="ru-RU" sz="1900" b="1" u="sng" dirty="0"/>
              <a:t>нет допуска</a:t>
            </a:r>
            <a:r>
              <a:rPr lang="ru-RU" altLang="ru-RU" sz="1900" b="1" dirty="0"/>
              <a:t>!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endParaRPr lang="en-US" altLang="ru-RU" sz="1900" b="1" dirty="0">
              <a:solidFill>
                <a:srgbClr val="FF0000"/>
              </a:solidFill>
            </a:endParaRPr>
          </a:p>
          <a:p>
            <a:pPr marL="0" indent="0" eaLnBrk="1" hangingPunct="1">
              <a:buNone/>
              <a:defRPr/>
            </a:pPr>
            <a:endParaRPr lang="ru-RU" altLang="ru-RU" sz="1900" b="1" dirty="0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endParaRPr lang="en-US" altLang="ru-RU" sz="1900" dirty="0"/>
          </a:p>
        </p:txBody>
      </p:sp>
    </p:spTree>
    <p:extLst>
      <p:ext uri="{BB962C8B-B14F-4D97-AF65-F5344CB8AC3E}">
        <p14:creationId xmlns:p14="http://schemas.microsoft.com/office/powerpoint/2010/main" val="3314623405"/>
      </p:ext>
    </p:extLst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00B050"/>
                </a:solidFill>
              </a:rPr>
              <a:t>РАЗДЕЛИТЕЛЬ ЛЕКЦИЙ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607968" y="332656"/>
            <a:ext cx="585787" cy="365125"/>
          </a:xfrm>
        </p:spPr>
        <p:txBody>
          <a:bodyPr/>
          <a:lstStyle/>
          <a:p>
            <a:pPr algn="l">
              <a:defRPr/>
            </a:pPr>
            <a:fld id="{34DC242C-0462-426B-B7FE-8028AC816C2D}" type="slidenum">
              <a:rPr/>
              <a:pPr algn="l">
                <a:defRPr/>
              </a:pPr>
              <a:t>280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688" y="260648"/>
            <a:ext cx="8229600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Модель процесса разработки программ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34639" y="404664"/>
            <a:ext cx="585787" cy="365125"/>
          </a:xfrm>
        </p:spPr>
        <p:txBody>
          <a:bodyPr/>
          <a:lstStyle/>
          <a:p>
            <a:pPr algn="l">
              <a:defRPr/>
            </a:pPr>
            <a:fld id="{6540331B-D2B7-4A69-B74B-702073B76350}" type="slidenum">
              <a:rPr/>
              <a:pPr algn="l">
                <a:defRPr/>
              </a:pPr>
              <a:t>281</a:t>
            </a:fld>
            <a:endParaRPr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50" y="1851175"/>
            <a:ext cx="1152525" cy="1812925"/>
          </a:xfrm>
          <a:prstGeom prst="round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ТЗ, Задача, Исследование по  теме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19250" y="1851175"/>
            <a:ext cx="1152525" cy="1812925"/>
          </a:xfrm>
          <a:prstGeom prst="round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Разработка алгоритма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87675" y="1851175"/>
            <a:ext cx="1439863" cy="1812925"/>
          </a:xfrm>
          <a:prstGeom prst="round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Создание блок-схемы программы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43438" y="1851175"/>
            <a:ext cx="1296987" cy="1812925"/>
          </a:xfrm>
          <a:prstGeom prst="round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Написание текста программы на ЯП (выбор)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84888" y="1851175"/>
            <a:ext cx="1150937" cy="1812925"/>
          </a:xfrm>
          <a:prstGeom prst="round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Отладка и тестирование программы</a:t>
            </a:r>
          </a:p>
        </p:txBody>
      </p:sp>
      <p:cxnSp>
        <p:nvCxnSpPr>
          <p:cNvPr id="12" name="Соединительная линия уступом 11"/>
          <p:cNvCxnSpPr>
            <a:stCxn id="5" idx="0"/>
            <a:endCxn id="4" idx="0"/>
          </p:cNvCxnSpPr>
          <p:nvPr/>
        </p:nvCxnSpPr>
        <p:spPr>
          <a:xfrm rot="16200000" flipV="1">
            <a:off x="1528763" y="1184425"/>
            <a:ext cx="12700" cy="1333500"/>
          </a:xfrm>
          <a:prstGeom prst="bentConnector3">
            <a:avLst>
              <a:gd name="adj1" fmla="val 1800000"/>
            </a:avLst>
          </a:prstGeom>
          <a:ln w="15875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ная линия уступом 19"/>
          <p:cNvCxnSpPr>
            <a:stCxn id="7" idx="0"/>
            <a:endCxn id="4" idx="0"/>
          </p:cNvCxnSpPr>
          <p:nvPr/>
        </p:nvCxnSpPr>
        <p:spPr>
          <a:xfrm rot="16200000" flipV="1">
            <a:off x="3077369" y="-364181"/>
            <a:ext cx="12700" cy="4430712"/>
          </a:xfrm>
          <a:prstGeom prst="bentConnector3">
            <a:avLst>
              <a:gd name="adj1" fmla="val 1800000"/>
            </a:avLst>
          </a:prstGeom>
          <a:ln w="15875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ная линия уступом 25"/>
          <p:cNvCxnSpPr>
            <a:stCxn id="8" idx="0"/>
            <a:endCxn id="4" idx="0"/>
          </p:cNvCxnSpPr>
          <p:nvPr/>
        </p:nvCxnSpPr>
        <p:spPr>
          <a:xfrm rot="16200000" flipV="1">
            <a:off x="3760788" y="-1047600"/>
            <a:ext cx="12700" cy="5797550"/>
          </a:xfrm>
          <a:prstGeom prst="bentConnector3">
            <a:avLst>
              <a:gd name="adj1" fmla="val 1800000"/>
            </a:avLst>
          </a:prstGeom>
          <a:ln w="15875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468" name="Объект 2"/>
          <p:cNvSpPr txBox="1">
            <a:spLocks/>
          </p:cNvSpPr>
          <p:nvPr/>
        </p:nvSpPr>
        <p:spPr bwMode="auto">
          <a:xfrm>
            <a:off x="334260" y="4149080"/>
            <a:ext cx="8229600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2400" dirty="0"/>
              <a:t>В данном процессе на каждом из этапов возможен возврат к любому из предыдущих этапов :процесс разработки программ является </a:t>
            </a:r>
            <a:r>
              <a:rPr lang="ru-RU" altLang="ru-RU" sz="2400" u="sng" dirty="0"/>
              <a:t>итерационным</a:t>
            </a:r>
            <a:r>
              <a:rPr lang="ru-RU" altLang="ru-RU" sz="2400" dirty="0"/>
              <a:t>.</a:t>
            </a:r>
          </a:p>
          <a:p>
            <a:pPr eaLnBrk="1" hangingPunct="1"/>
            <a:r>
              <a:rPr lang="ru-RU" altLang="ru-RU" sz="2400" dirty="0"/>
              <a:t>      Шаги разработки              Шаги итераций </a:t>
            </a:r>
          </a:p>
          <a:p>
            <a:pPr eaLnBrk="1" hangingPunct="1"/>
            <a:endParaRPr lang="ru-RU" altLang="ru-RU" sz="2400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380288" y="1851175"/>
            <a:ext cx="1168400" cy="1812925"/>
          </a:xfrm>
          <a:prstGeom prst="roundRect">
            <a:avLst>
              <a:gd name="adj" fmla="val 9250"/>
            </a:avLst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Документация и анализ результатов работы</a:t>
            </a:r>
          </a:p>
        </p:txBody>
      </p:sp>
      <p:cxnSp>
        <p:nvCxnSpPr>
          <p:cNvPr id="51" name="Соединительная линия уступом 50"/>
          <p:cNvCxnSpPr>
            <a:stCxn id="43" idx="0"/>
            <a:endCxn id="4" idx="0"/>
          </p:cNvCxnSpPr>
          <p:nvPr/>
        </p:nvCxnSpPr>
        <p:spPr>
          <a:xfrm rot="16200000" flipH="1" flipV="1">
            <a:off x="4413251" y="-1700063"/>
            <a:ext cx="0" cy="7102475"/>
          </a:xfrm>
          <a:prstGeom prst="bentConnector3">
            <a:avLst>
              <a:gd name="adj1" fmla="val -22860000000"/>
            </a:avLst>
          </a:prstGeom>
          <a:ln w="15875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Соединительная линия уступом 66"/>
          <p:cNvCxnSpPr>
            <a:stCxn id="6" idx="0"/>
            <a:endCxn id="4" idx="0"/>
          </p:cNvCxnSpPr>
          <p:nvPr/>
        </p:nvCxnSpPr>
        <p:spPr>
          <a:xfrm rot="16200000" flipH="1" flipV="1">
            <a:off x="2285207" y="427981"/>
            <a:ext cx="0" cy="2846387"/>
          </a:xfrm>
          <a:prstGeom prst="bentConnector3">
            <a:avLst>
              <a:gd name="adj1" fmla="val -22860000000"/>
            </a:avLst>
          </a:prstGeom>
          <a:ln w="15875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5" idx="3"/>
            <a:endCxn id="6" idx="1"/>
          </p:cNvCxnSpPr>
          <p:nvPr/>
        </p:nvCxnSpPr>
        <p:spPr>
          <a:xfrm flipV="1">
            <a:off x="2771775" y="2757638"/>
            <a:ext cx="215900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6" idx="3"/>
            <a:endCxn id="7" idx="1"/>
          </p:cNvCxnSpPr>
          <p:nvPr/>
        </p:nvCxnSpPr>
        <p:spPr>
          <a:xfrm>
            <a:off x="4427538" y="2757638"/>
            <a:ext cx="215900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7" idx="3"/>
            <a:endCxn id="8" idx="1"/>
          </p:cNvCxnSpPr>
          <p:nvPr/>
        </p:nvCxnSpPr>
        <p:spPr>
          <a:xfrm>
            <a:off x="5940425" y="2757638"/>
            <a:ext cx="144463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862013" y="6165850"/>
            <a:ext cx="180975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8" idx="3"/>
            <a:endCxn id="43" idx="1"/>
          </p:cNvCxnSpPr>
          <p:nvPr/>
        </p:nvCxnSpPr>
        <p:spPr>
          <a:xfrm flipV="1">
            <a:off x="7235825" y="2757638"/>
            <a:ext cx="144463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4067174" y="5589240"/>
            <a:ext cx="182563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478" name="TextBox 8"/>
          <p:cNvSpPr txBox="1">
            <a:spLocks noChangeArrowheads="1"/>
          </p:cNvSpPr>
          <p:nvPr/>
        </p:nvSpPr>
        <p:spPr bwMode="auto">
          <a:xfrm>
            <a:off x="6875463" y="1033463"/>
            <a:ext cx="1882775" cy="369887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Отладка</a:t>
            </a:r>
            <a:r>
              <a:rPr lang="ru-RU" altLang="ru-RU" sz="1800"/>
              <a:t> !!!</a:t>
            </a:r>
          </a:p>
        </p:txBody>
      </p:sp>
    </p:spTree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/>
              <a:t>Модели для программирования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F710F31F-4E61-47FC-A460-22CDD9ADFD60}" type="slidenum">
              <a:rPr/>
              <a:pPr algn="l">
                <a:defRPr/>
              </a:pPr>
              <a:t>282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251520" y="1196752"/>
            <a:ext cx="8640960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3" action="ppaction://hlinksldjump"/>
              </a:rPr>
              <a:t>Физическая модель ЭВМ </a:t>
            </a:r>
            <a:r>
              <a:rPr lang="ru-RU" sz="2400" b="1" dirty="0">
                <a:latin typeface="+mn-lt"/>
                <a:cs typeface="+mn-cs"/>
              </a:rPr>
              <a:t>(модель фон Неймана)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4" action="ppaction://hlinksldjump"/>
              </a:rPr>
              <a:t>Современная ЭВМ</a:t>
            </a:r>
            <a:endParaRPr lang="ru-RU" sz="2400" b="1" dirty="0">
              <a:latin typeface="+mn-lt"/>
              <a:cs typeface="+mn-cs"/>
              <a:hlinkClick r:id="rId5" action="ppaction://hlinksldjump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5" action="ppaction://hlinksldjump"/>
              </a:rPr>
              <a:t>модель МП </a:t>
            </a:r>
            <a:r>
              <a:rPr lang="ru-RU" sz="2400" b="1" dirty="0">
                <a:latin typeface="+mn-lt"/>
                <a:cs typeface="+mn-cs"/>
              </a:rPr>
              <a:t>(Регистры: команд, данных, адресов, сегментов и флагов.)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</a:rPr>
              <a:t>Модель </a:t>
            </a:r>
            <a:r>
              <a:rPr lang="ru-RU" sz="2400" b="1" u="sng" dirty="0">
                <a:latin typeface="+mn-lt"/>
                <a:cs typeface="+mn-cs"/>
                <a:hlinkClick r:id="rId6" action="ppaction://hlinksldjump"/>
              </a:rPr>
              <a:t>абстрактная</a:t>
            </a:r>
            <a:r>
              <a:rPr lang="ru-RU" sz="2400" b="1" dirty="0">
                <a:latin typeface="+mn-lt"/>
                <a:cs typeface="+mn-cs"/>
                <a:hlinkClick r:id="rId6" action="ppaction://hlinksldjump"/>
              </a:rPr>
              <a:t>  </a:t>
            </a:r>
            <a:r>
              <a:rPr lang="ru-RU" sz="2400" b="1" dirty="0">
                <a:latin typeface="+mn-lt"/>
                <a:cs typeface="+mn-cs"/>
              </a:rPr>
              <a:t>программы и алгоритма (</a:t>
            </a:r>
            <a:r>
              <a:rPr lang="ru-RU" sz="2400" b="1" dirty="0">
                <a:latin typeface="+mn-lt"/>
                <a:cs typeface="+mn-cs"/>
                <a:hlinkClick r:id="rId6" action="ppaction://hlinksldjump"/>
              </a:rPr>
              <a:t>машина Тьюринга)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7" action="ppaction://hlinksldjump"/>
              </a:rPr>
              <a:t>Модель программы и ее работы</a:t>
            </a:r>
            <a:r>
              <a:rPr lang="ru-RU" sz="2400" b="1" dirty="0">
                <a:latin typeface="+mn-lt"/>
                <a:cs typeface="+mn-cs"/>
              </a:rPr>
              <a:t>, </a:t>
            </a:r>
            <a:r>
              <a:rPr lang="ru-RU" sz="2400" b="1" dirty="0">
                <a:latin typeface="+mn-lt"/>
                <a:cs typeface="+mn-cs"/>
                <a:hlinkClick r:id="rId8" action="ppaction://hlinksldjump"/>
              </a:rPr>
              <a:t>блок-схемы программ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9" action="ppaction://hlinksldjump"/>
              </a:rPr>
              <a:t>Модели регистра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10" action="ppaction://hlinksldjump"/>
              </a:rPr>
              <a:t>Модель данных в ОП</a:t>
            </a:r>
            <a:endParaRPr lang="ru-RU" sz="2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7" action="ppaction://hlinksldjump"/>
              </a:rPr>
              <a:t>Модель Программы</a:t>
            </a:r>
            <a:endParaRPr lang="ru-RU" sz="24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5" action="ppaction://hlinksldjump"/>
              </a:rPr>
              <a:t>Модель МП 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11" action="ppaction://hlinksldjump"/>
              </a:rPr>
              <a:t>Модель технологии обработки программ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  <a:hlinkClick r:id="rId12" action="ppaction://hlinksldjump"/>
              </a:rPr>
              <a:t>Модель разработки программ </a:t>
            </a: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715200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Модель процесса разработки программ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5344" y="332656"/>
            <a:ext cx="585787" cy="365125"/>
          </a:xfrm>
        </p:spPr>
        <p:txBody>
          <a:bodyPr/>
          <a:lstStyle/>
          <a:p>
            <a:pPr algn="l">
              <a:defRPr/>
            </a:pPr>
            <a:fld id="{6540331B-D2B7-4A69-B74B-702073B76350}" type="slidenum">
              <a:rPr/>
              <a:pPr algn="l">
                <a:defRPr/>
              </a:pPr>
              <a:t>283</a:t>
            </a:fld>
            <a:endParaRPr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50" y="1707159"/>
            <a:ext cx="1152525" cy="1812925"/>
          </a:xfrm>
          <a:prstGeom prst="round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ТЗ, Задача, Исследование по  теме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19250" y="1707159"/>
            <a:ext cx="1152525" cy="1812925"/>
          </a:xfrm>
          <a:prstGeom prst="round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Разработка алгоритма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987675" y="1707159"/>
            <a:ext cx="1439863" cy="1812925"/>
          </a:xfrm>
          <a:prstGeom prst="round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Создание блок-схемы программы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43438" y="1707159"/>
            <a:ext cx="1296987" cy="1812925"/>
          </a:xfrm>
          <a:prstGeom prst="round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Написание текста программы на ЯП (выбор)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84888" y="1707159"/>
            <a:ext cx="1150937" cy="1812925"/>
          </a:xfrm>
          <a:prstGeom prst="round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Отладка и тестирование программы</a:t>
            </a:r>
          </a:p>
        </p:txBody>
      </p:sp>
      <p:cxnSp>
        <p:nvCxnSpPr>
          <p:cNvPr id="12" name="Соединительная линия уступом 11"/>
          <p:cNvCxnSpPr>
            <a:stCxn id="5" idx="0"/>
            <a:endCxn id="4" idx="0"/>
          </p:cNvCxnSpPr>
          <p:nvPr/>
        </p:nvCxnSpPr>
        <p:spPr>
          <a:xfrm rot="16200000" flipV="1">
            <a:off x="1528763" y="1040409"/>
            <a:ext cx="12700" cy="1333500"/>
          </a:xfrm>
          <a:prstGeom prst="bentConnector3">
            <a:avLst>
              <a:gd name="adj1" fmla="val 1800000"/>
            </a:avLst>
          </a:prstGeom>
          <a:ln w="15875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Соединительная линия уступом 19"/>
          <p:cNvCxnSpPr>
            <a:stCxn id="7" idx="0"/>
            <a:endCxn id="4" idx="0"/>
          </p:cNvCxnSpPr>
          <p:nvPr/>
        </p:nvCxnSpPr>
        <p:spPr>
          <a:xfrm rot="16200000" flipV="1">
            <a:off x="3077369" y="-508197"/>
            <a:ext cx="12700" cy="4430712"/>
          </a:xfrm>
          <a:prstGeom prst="bentConnector3">
            <a:avLst>
              <a:gd name="adj1" fmla="val 1800000"/>
            </a:avLst>
          </a:prstGeom>
          <a:ln w="15875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ная линия уступом 25"/>
          <p:cNvCxnSpPr>
            <a:stCxn id="8" idx="0"/>
            <a:endCxn id="4" idx="0"/>
          </p:cNvCxnSpPr>
          <p:nvPr/>
        </p:nvCxnSpPr>
        <p:spPr>
          <a:xfrm rot="16200000" flipV="1">
            <a:off x="3760788" y="-1191616"/>
            <a:ext cx="12700" cy="5797550"/>
          </a:xfrm>
          <a:prstGeom prst="bentConnector3">
            <a:avLst>
              <a:gd name="adj1" fmla="val 1800000"/>
            </a:avLst>
          </a:prstGeom>
          <a:ln w="15875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468" name="Объект 2"/>
          <p:cNvSpPr txBox="1">
            <a:spLocks/>
          </p:cNvSpPr>
          <p:nvPr/>
        </p:nvSpPr>
        <p:spPr bwMode="auto">
          <a:xfrm>
            <a:off x="319088" y="3723904"/>
            <a:ext cx="8229600" cy="113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2400" dirty="0"/>
              <a:t>В данном процессе на каждом из этапов возможен возврат к любому из предыдущих этапов :процесс разработки программ является </a:t>
            </a:r>
            <a:r>
              <a:rPr lang="ru-RU" altLang="ru-RU" sz="2400" u="sng" dirty="0"/>
              <a:t>итерационным</a:t>
            </a:r>
            <a:r>
              <a:rPr lang="ru-RU" altLang="ru-RU" sz="2400" dirty="0"/>
              <a:t>.</a:t>
            </a:r>
          </a:p>
          <a:p>
            <a:pPr eaLnBrk="1" hangingPunct="1"/>
            <a:r>
              <a:rPr lang="ru-RU" altLang="ru-RU" sz="2400" dirty="0"/>
              <a:t>      Шаги разработки              Шаги итераций </a:t>
            </a:r>
          </a:p>
          <a:p>
            <a:pPr eaLnBrk="1" hangingPunct="1"/>
            <a:endParaRPr lang="ru-RU" altLang="ru-RU" sz="2400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380288" y="1707159"/>
            <a:ext cx="1168400" cy="1812925"/>
          </a:xfrm>
          <a:prstGeom prst="roundRect">
            <a:avLst>
              <a:gd name="adj" fmla="val 9250"/>
            </a:avLst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Документация и анализ результатов работы</a:t>
            </a:r>
          </a:p>
        </p:txBody>
      </p:sp>
      <p:cxnSp>
        <p:nvCxnSpPr>
          <p:cNvPr id="51" name="Соединительная линия уступом 50"/>
          <p:cNvCxnSpPr>
            <a:stCxn id="43" idx="0"/>
            <a:endCxn id="4" idx="0"/>
          </p:cNvCxnSpPr>
          <p:nvPr/>
        </p:nvCxnSpPr>
        <p:spPr>
          <a:xfrm rot="16200000" flipH="1" flipV="1">
            <a:off x="4413251" y="-1844079"/>
            <a:ext cx="0" cy="7102475"/>
          </a:xfrm>
          <a:prstGeom prst="bentConnector3">
            <a:avLst>
              <a:gd name="adj1" fmla="val -22860000000"/>
            </a:avLst>
          </a:prstGeom>
          <a:ln w="15875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Соединительная линия уступом 66"/>
          <p:cNvCxnSpPr>
            <a:stCxn id="6" idx="0"/>
            <a:endCxn id="4" idx="0"/>
          </p:cNvCxnSpPr>
          <p:nvPr/>
        </p:nvCxnSpPr>
        <p:spPr>
          <a:xfrm rot="16200000" flipH="1" flipV="1">
            <a:off x="2285207" y="283965"/>
            <a:ext cx="0" cy="2846387"/>
          </a:xfrm>
          <a:prstGeom prst="bentConnector3">
            <a:avLst>
              <a:gd name="adj1" fmla="val -22860000000"/>
            </a:avLst>
          </a:prstGeom>
          <a:ln w="15875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5" idx="3"/>
            <a:endCxn id="6" idx="1"/>
          </p:cNvCxnSpPr>
          <p:nvPr/>
        </p:nvCxnSpPr>
        <p:spPr>
          <a:xfrm flipV="1">
            <a:off x="2771775" y="2613622"/>
            <a:ext cx="215900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6" idx="3"/>
            <a:endCxn id="7" idx="1"/>
          </p:cNvCxnSpPr>
          <p:nvPr/>
        </p:nvCxnSpPr>
        <p:spPr>
          <a:xfrm>
            <a:off x="4427538" y="2613622"/>
            <a:ext cx="215900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7" idx="3"/>
            <a:endCxn id="8" idx="1"/>
          </p:cNvCxnSpPr>
          <p:nvPr/>
        </p:nvCxnSpPr>
        <p:spPr>
          <a:xfrm>
            <a:off x="5940425" y="2613622"/>
            <a:ext cx="144463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862013" y="5380634"/>
            <a:ext cx="180975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8" idx="3"/>
            <a:endCxn id="43" idx="1"/>
          </p:cNvCxnSpPr>
          <p:nvPr/>
        </p:nvCxnSpPr>
        <p:spPr>
          <a:xfrm flipV="1">
            <a:off x="7235825" y="2613622"/>
            <a:ext cx="144463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4067175" y="5380634"/>
            <a:ext cx="182563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478" name="TextBox 8"/>
          <p:cNvSpPr txBox="1">
            <a:spLocks noChangeArrowheads="1"/>
          </p:cNvSpPr>
          <p:nvPr/>
        </p:nvSpPr>
        <p:spPr bwMode="auto">
          <a:xfrm>
            <a:off x="6875463" y="1033463"/>
            <a:ext cx="1882775" cy="369887"/>
          </a:xfrm>
          <a:prstGeom prst="rect">
            <a:avLst/>
          </a:prstGeom>
          <a:noFill/>
          <a:ln w="158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Отладка</a:t>
            </a:r>
            <a:r>
              <a:rPr lang="ru-RU" altLang="ru-RU" sz="1800"/>
              <a:t> !!!</a:t>
            </a:r>
          </a:p>
        </p:txBody>
      </p:sp>
    </p:spTree>
    <p:extLst>
      <p:ext uri="{BB962C8B-B14F-4D97-AF65-F5344CB8AC3E}">
        <p14:creationId xmlns:p14="http://schemas.microsoft.com/office/powerpoint/2010/main" val="740860510"/>
      </p:ext>
    </p:extLst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Заголовок 1"/>
          <p:cNvSpPr>
            <a:spLocks noGrp="1"/>
          </p:cNvSpPr>
          <p:nvPr>
            <p:ph type="title"/>
          </p:nvPr>
        </p:nvSpPr>
        <p:spPr>
          <a:xfrm>
            <a:off x="1334294" y="115888"/>
            <a:ext cx="5397946" cy="706437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Микропроцессор (МП)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6747" y="366712"/>
            <a:ext cx="585787" cy="365125"/>
          </a:xfrm>
        </p:spPr>
        <p:txBody>
          <a:bodyPr/>
          <a:lstStyle/>
          <a:p>
            <a:pPr algn="l">
              <a:defRPr/>
            </a:pPr>
            <a:fld id="{2D94A1B3-F49E-4017-B978-1476F3747F8C}" type="slidenum">
              <a:rPr/>
              <a:pPr algn="l">
                <a:defRPr/>
              </a:pPr>
              <a:t>284</a:t>
            </a:fld>
            <a:endParaRPr dirty="0"/>
          </a:p>
        </p:txBody>
      </p:sp>
      <p:sp>
        <p:nvSpPr>
          <p:cNvPr id="132100" name="Объект 2"/>
          <p:cNvSpPr txBox="1">
            <a:spLocks/>
          </p:cNvSpPr>
          <p:nvPr/>
        </p:nvSpPr>
        <p:spPr bwMode="auto">
          <a:xfrm>
            <a:off x="433388" y="4762500"/>
            <a:ext cx="3754437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/>
              <a:t>МП, </a:t>
            </a:r>
            <a:r>
              <a:rPr lang="ru-RU" altLang="ru-RU" sz="1600"/>
              <a:t>ОП</a:t>
            </a:r>
            <a:r>
              <a:rPr lang="ru-RU" altLang="ru-RU" sz="1800"/>
              <a:t> (</a:t>
            </a:r>
            <a:r>
              <a:rPr lang="ru-RU" altLang="ru-RU" sz="1800" u="sng"/>
              <a:t>оперативная память</a:t>
            </a:r>
            <a:r>
              <a:rPr lang="ru-RU" altLang="ru-RU" sz="1800"/>
              <a:t>) и ВП </a:t>
            </a:r>
            <a:r>
              <a:rPr lang="en-US" altLang="ru-RU" sz="1800"/>
              <a:t>(</a:t>
            </a:r>
            <a:r>
              <a:rPr lang="ru-RU" altLang="ru-RU" sz="1800" u="sng"/>
              <a:t>вектор прерываний </a:t>
            </a:r>
            <a:r>
              <a:rPr lang="ru-RU" altLang="ru-RU" sz="1800"/>
              <a:t>в ОП</a:t>
            </a:r>
            <a:r>
              <a:rPr lang="en-US" altLang="ru-RU" sz="1800"/>
              <a:t>)</a:t>
            </a:r>
            <a:endParaRPr lang="ru-RU" altLang="ru-RU" sz="1800"/>
          </a:p>
          <a:p>
            <a:pPr eaLnBrk="1" hangingPunct="1"/>
            <a:r>
              <a:rPr lang="ru-RU" altLang="ru-RU" sz="1800" b="1"/>
              <a:t>РК</a:t>
            </a:r>
            <a:r>
              <a:rPr lang="ru-RU" altLang="ru-RU" sz="1800"/>
              <a:t> (регистр команд), </a:t>
            </a:r>
            <a:r>
              <a:rPr lang="en-US" altLang="ru-RU" sz="1800" b="1"/>
              <a:t>IP</a:t>
            </a:r>
            <a:r>
              <a:rPr lang="en-US" altLang="ru-RU" sz="1800"/>
              <a:t> (</a:t>
            </a:r>
            <a:r>
              <a:rPr lang="ru-RU" altLang="ru-RU" sz="1800"/>
              <a:t>счетчик команд</a:t>
            </a:r>
            <a:r>
              <a:rPr lang="en-US" altLang="ru-RU" sz="1800"/>
              <a:t>)</a:t>
            </a:r>
            <a:r>
              <a:rPr lang="ru-RU" altLang="ru-RU" sz="1800"/>
              <a:t> и </a:t>
            </a:r>
            <a:r>
              <a:rPr lang="en-US" altLang="ru-RU" sz="1800" b="1"/>
              <a:t>Flags</a:t>
            </a:r>
            <a:r>
              <a:rPr lang="en-US" altLang="ru-RU" sz="1800"/>
              <a:t> (</a:t>
            </a:r>
            <a:r>
              <a:rPr lang="ru-RU" altLang="ru-RU" sz="1800"/>
              <a:t>регистр флагов</a:t>
            </a:r>
            <a:r>
              <a:rPr lang="en-US" altLang="ru-RU" sz="1800"/>
              <a:t>)</a:t>
            </a:r>
            <a:r>
              <a:rPr lang="ru-RU" altLang="ru-RU" sz="1800"/>
              <a:t> явное занесение </a:t>
            </a:r>
            <a:r>
              <a:rPr lang="ru-RU" altLang="ru-RU" sz="1800" b="1"/>
              <a:t>невозможно</a:t>
            </a:r>
          </a:p>
        </p:txBody>
      </p:sp>
      <p:grpSp>
        <p:nvGrpSpPr>
          <p:cNvPr id="132101" name="Группа 4"/>
          <p:cNvGrpSpPr>
            <a:grpSpLocks/>
          </p:cNvGrpSpPr>
          <p:nvPr/>
        </p:nvGrpSpPr>
        <p:grpSpPr bwMode="auto">
          <a:xfrm>
            <a:off x="1930400" y="1936750"/>
            <a:ext cx="1511300" cy="2825750"/>
            <a:chOff x="1187624" y="2564408"/>
            <a:chExt cx="1512168" cy="3812573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187624" y="2564408"/>
              <a:ext cx="1512168" cy="381257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440182" y="4400013"/>
              <a:ext cx="1151598" cy="20347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457654" y="4031607"/>
              <a:ext cx="1151599" cy="20347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АХ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435416" y="5395993"/>
              <a:ext cx="1151599" cy="2034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 </a:t>
              </a:r>
              <a:r>
                <a:rPr lang="en-US" sz="1400" dirty="0">
                  <a:solidFill>
                    <a:schemeClr val="tx1"/>
                  </a:solidFill>
                </a:rPr>
                <a:t>SP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435416" y="4963330"/>
              <a:ext cx="1151599" cy="2034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</a:t>
              </a:r>
              <a:r>
                <a:rPr lang="en-US" sz="1400" dirty="0">
                  <a:solidFill>
                    <a:schemeClr val="tx1"/>
                  </a:solidFill>
                </a:rPr>
                <a:t>CS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32154" name="TextBox 10"/>
            <p:cNvSpPr txBox="1">
              <a:spLocks noChangeArrowheads="1"/>
            </p:cNvSpPr>
            <p:nvPr/>
          </p:nvSpPr>
          <p:spPr bwMode="auto">
            <a:xfrm>
              <a:off x="1824098" y="4647359"/>
              <a:ext cx="308098" cy="30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grpSp>
        <p:nvGrpSpPr>
          <p:cNvPr id="132102" name="Группа 12"/>
          <p:cNvGrpSpPr>
            <a:grpSpLocks/>
          </p:cNvGrpSpPr>
          <p:nvPr/>
        </p:nvGrpSpPr>
        <p:grpSpPr bwMode="auto">
          <a:xfrm>
            <a:off x="4833938" y="1546225"/>
            <a:ext cx="1368425" cy="2493963"/>
            <a:chOff x="1331640" y="1936251"/>
            <a:chExt cx="1368152" cy="3364461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331640" y="1936251"/>
              <a:ext cx="1368152" cy="336446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439568" y="3728774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457027" y="3360419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434806" y="4724620"/>
              <a:ext cx="1152295" cy="20345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Данные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434806" y="4294158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Данные</a:t>
              </a:r>
            </a:p>
          </p:txBody>
        </p:sp>
        <p:sp>
          <p:nvSpPr>
            <p:cNvPr id="132147" name="TextBox 18"/>
            <p:cNvSpPr txBox="1">
              <a:spLocks noChangeArrowheads="1"/>
            </p:cNvSpPr>
            <p:nvPr/>
          </p:nvSpPr>
          <p:spPr bwMode="auto">
            <a:xfrm>
              <a:off x="1824098" y="4365104"/>
              <a:ext cx="30809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  <p:sp>
          <p:nvSpPr>
            <p:cNvPr id="132148" name="TextBox 19"/>
            <p:cNvSpPr txBox="1">
              <a:spLocks noChangeArrowheads="1"/>
            </p:cNvSpPr>
            <p:nvPr/>
          </p:nvSpPr>
          <p:spPr bwMode="auto">
            <a:xfrm>
              <a:off x="1879669" y="3462768"/>
              <a:ext cx="30809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sp>
        <p:nvSpPr>
          <p:cNvPr id="132103" name="TextBox 20"/>
          <p:cNvSpPr txBox="1">
            <a:spLocks noChangeArrowheads="1"/>
          </p:cNvSpPr>
          <p:nvPr/>
        </p:nvSpPr>
        <p:spPr bwMode="auto">
          <a:xfrm>
            <a:off x="4794250" y="993775"/>
            <a:ext cx="612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ОП</a:t>
            </a:r>
          </a:p>
        </p:txBody>
      </p:sp>
      <p:sp>
        <p:nvSpPr>
          <p:cNvPr id="132104" name="TextBox 21"/>
          <p:cNvSpPr txBox="1">
            <a:spLocks noChangeArrowheads="1"/>
          </p:cNvSpPr>
          <p:nvPr/>
        </p:nvSpPr>
        <p:spPr bwMode="auto">
          <a:xfrm>
            <a:off x="2379663" y="1254125"/>
            <a:ext cx="612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МП</a:t>
            </a:r>
          </a:p>
        </p:txBody>
      </p:sp>
      <p:sp>
        <p:nvSpPr>
          <p:cNvPr id="132105" name="TextBox 23"/>
          <p:cNvSpPr txBox="1">
            <a:spLocks noChangeArrowheads="1"/>
          </p:cNvSpPr>
          <p:nvPr/>
        </p:nvSpPr>
        <p:spPr bwMode="auto">
          <a:xfrm>
            <a:off x="2566988" y="3787775"/>
            <a:ext cx="307975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130425" y="2170113"/>
            <a:ext cx="1150938" cy="1508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РК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144713" y="2500313"/>
            <a:ext cx="1152525" cy="1508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IP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8" name="Левая фигурная скобка 27"/>
          <p:cNvSpPr/>
          <p:nvPr/>
        </p:nvSpPr>
        <p:spPr>
          <a:xfrm>
            <a:off x="4449763" y="2416175"/>
            <a:ext cx="239712" cy="674688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30" name="Левая фигурная скобка 29"/>
          <p:cNvSpPr/>
          <p:nvPr/>
        </p:nvSpPr>
        <p:spPr>
          <a:xfrm>
            <a:off x="4449763" y="3178175"/>
            <a:ext cx="239712" cy="674688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cxnSp>
        <p:nvCxnSpPr>
          <p:cNvPr id="31" name="Прямая со стрелкой 30"/>
          <p:cNvCxnSpPr>
            <a:stCxn id="28" idx="1"/>
            <a:endCxn id="25" idx="3"/>
          </p:cNvCxnSpPr>
          <p:nvPr/>
        </p:nvCxnSpPr>
        <p:spPr>
          <a:xfrm flipH="1" flipV="1">
            <a:off x="3281363" y="2244725"/>
            <a:ext cx="1168400" cy="509588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30" idx="1"/>
            <a:endCxn id="8" idx="3"/>
          </p:cNvCxnSpPr>
          <p:nvPr/>
        </p:nvCxnSpPr>
        <p:spPr>
          <a:xfrm flipH="1" flipV="1">
            <a:off x="3352800" y="3100388"/>
            <a:ext cx="1096963" cy="414337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30" idx="1"/>
            <a:endCxn id="10" idx="3"/>
          </p:cNvCxnSpPr>
          <p:nvPr/>
        </p:nvCxnSpPr>
        <p:spPr>
          <a:xfrm flipH="1">
            <a:off x="3328988" y="3514725"/>
            <a:ext cx="1120775" cy="276225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2130425" y="4297363"/>
            <a:ext cx="1239838" cy="1841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Flags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42" name="Прямая со стрелкой 41"/>
          <p:cNvCxnSpPr>
            <a:stCxn id="132115" idx="2"/>
          </p:cNvCxnSpPr>
          <p:nvPr/>
        </p:nvCxnSpPr>
        <p:spPr>
          <a:xfrm flipV="1">
            <a:off x="712788" y="2951163"/>
            <a:ext cx="1243012" cy="317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115" name="TextBox 49"/>
          <p:cNvSpPr txBox="1">
            <a:spLocks noChangeArrowheads="1"/>
          </p:cNvSpPr>
          <p:nvPr/>
        </p:nvSpPr>
        <p:spPr bwMode="auto">
          <a:xfrm>
            <a:off x="407988" y="2586038"/>
            <a:ext cx="6111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INT</a:t>
            </a:r>
            <a:endParaRPr lang="ru-RU" altLang="ru-RU" sz="1800"/>
          </a:p>
        </p:txBody>
      </p:sp>
      <p:grpSp>
        <p:nvGrpSpPr>
          <p:cNvPr id="132116" name="Группа 50"/>
          <p:cNvGrpSpPr>
            <a:grpSpLocks/>
          </p:cNvGrpSpPr>
          <p:nvPr/>
        </p:nvGrpSpPr>
        <p:grpSpPr bwMode="auto">
          <a:xfrm>
            <a:off x="4787900" y="4221163"/>
            <a:ext cx="1368425" cy="2027237"/>
            <a:chOff x="1331640" y="2564408"/>
            <a:chExt cx="1368152" cy="2736304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1331640" y="2564408"/>
              <a:ext cx="1368152" cy="273630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1349100" y="2667260"/>
              <a:ext cx="1264985" cy="20356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Адрес п/п 1</a:t>
              </a:r>
            </a:p>
          </p:txBody>
        </p:sp>
        <p:sp>
          <p:nvSpPr>
            <p:cNvPr id="132141" name="TextBox 57"/>
            <p:cNvSpPr txBox="1">
              <a:spLocks noChangeArrowheads="1"/>
            </p:cNvSpPr>
            <p:nvPr/>
          </p:nvSpPr>
          <p:spPr bwMode="auto">
            <a:xfrm>
              <a:off x="1765325" y="2921306"/>
              <a:ext cx="308098" cy="30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sp>
        <p:nvSpPr>
          <p:cNvPr id="132117" name="TextBox 58"/>
          <p:cNvSpPr txBox="1">
            <a:spLocks noChangeArrowheads="1"/>
          </p:cNvSpPr>
          <p:nvPr/>
        </p:nvSpPr>
        <p:spPr bwMode="auto">
          <a:xfrm>
            <a:off x="2551113" y="2735263"/>
            <a:ext cx="309562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132118" name="TextBox 59"/>
          <p:cNvSpPr txBox="1">
            <a:spLocks noChangeArrowheads="1"/>
          </p:cNvSpPr>
          <p:nvPr/>
        </p:nvSpPr>
        <p:spPr bwMode="auto">
          <a:xfrm>
            <a:off x="5359400" y="3024188"/>
            <a:ext cx="3079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132119" name="TextBox 61"/>
          <p:cNvSpPr txBox="1">
            <a:spLocks noChangeArrowheads="1"/>
          </p:cNvSpPr>
          <p:nvPr/>
        </p:nvSpPr>
        <p:spPr bwMode="auto">
          <a:xfrm>
            <a:off x="5081588" y="2112963"/>
            <a:ext cx="863600" cy="307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п/п 1</a:t>
            </a:r>
          </a:p>
        </p:txBody>
      </p:sp>
      <p:sp>
        <p:nvSpPr>
          <p:cNvPr id="132120" name="TextBox 62"/>
          <p:cNvSpPr txBox="1">
            <a:spLocks noChangeArrowheads="1"/>
          </p:cNvSpPr>
          <p:nvPr/>
        </p:nvSpPr>
        <p:spPr bwMode="auto">
          <a:xfrm>
            <a:off x="5086350" y="1711325"/>
            <a:ext cx="863600" cy="3063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п/п 2</a:t>
            </a:r>
          </a:p>
        </p:txBody>
      </p:sp>
      <p:sp>
        <p:nvSpPr>
          <p:cNvPr id="132121" name="TextBox 63"/>
          <p:cNvSpPr txBox="1">
            <a:spLocks noChangeArrowheads="1"/>
          </p:cNvSpPr>
          <p:nvPr/>
        </p:nvSpPr>
        <p:spPr bwMode="auto">
          <a:xfrm>
            <a:off x="8118475" y="5875338"/>
            <a:ext cx="611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ВП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4805363" y="4802188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2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4805363" y="5018088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…</a:t>
            </a:r>
          </a:p>
        </p:txBody>
      </p:sp>
      <p:sp>
        <p:nvSpPr>
          <p:cNvPr id="70" name="Правая круглая скобка 69"/>
          <p:cNvSpPr/>
          <p:nvPr/>
        </p:nvSpPr>
        <p:spPr>
          <a:xfrm>
            <a:off x="6089650" y="1865313"/>
            <a:ext cx="1003300" cy="3011487"/>
          </a:xfrm>
          <a:prstGeom prst="rightBracket">
            <a:avLst/>
          </a:prstGeom>
          <a:ln w="19050">
            <a:solidFill>
              <a:srgbClr val="FF0000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" name="Правая круглая скобка 70"/>
          <p:cNvSpPr/>
          <p:nvPr/>
        </p:nvSpPr>
        <p:spPr>
          <a:xfrm>
            <a:off x="6070600" y="2244725"/>
            <a:ext cx="733425" cy="2128838"/>
          </a:xfrm>
          <a:prstGeom prst="rightBracket">
            <a:avLst/>
          </a:prstGeom>
          <a:ln w="19050">
            <a:solidFill>
              <a:srgbClr val="FF0000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2126" name="TextBox 71"/>
          <p:cNvSpPr txBox="1">
            <a:spLocks noChangeArrowheads="1"/>
          </p:cNvSpPr>
          <p:nvPr/>
        </p:nvSpPr>
        <p:spPr bwMode="auto">
          <a:xfrm>
            <a:off x="7235825" y="731837"/>
            <a:ext cx="15033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Обработчики прерываний</a:t>
            </a:r>
          </a:p>
        </p:txBody>
      </p:sp>
      <p:cxnSp>
        <p:nvCxnSpPr>
          <p:cNvPr id="73" name="Прямая со стрелкой 72"/>
          <p:cNvCxnSpPr>
            <a:stCxn id="132126" idx="1"/>
            <a:endCxn id="132120" idx="0"/>
          </p:cNvCxnSpPr>
          <p:nvPr/>
        </p:nvCxnSpPr>
        <p:spPr>
          <a:xfrm flipH="1">
            <a:off x="5518150" y="992981"/>
            <a:ext cx="1717675" cy="71834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128" name="TextBox 76"/>
          <p:cNvSpPr txBox="1">
            <a:spLocks noChangeArrowheads="1"/>
          </p:cNvSpPr>
          <p:nvPr/>
        </p:nvSpPr>
        <p:spPr bwMode="auto">
          <a:xfrm>
            <a:off x="6948488" y="4921250"/>
            <a:ext cx="19431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Вектор прерываний Адреса Обработчиков: прерываний (0000Н – 0</a:t>
            </a:r>
            <a:r>
              <a:rPr lang="en-US" altLang="ru-RU" sz="1400" u="sng"/>
              <a:t>3FF</a:t>
            </a:r>
            <a:r>
              <a:rPr lang="ru-RU" altLang="ru-RU" sz="1400" u="sng"/>
              <a:t>Н)</a:t>
            </a:r>
          </a:p>
        </p:txBody>
      </p:sp>
      <p:sp>
        <p:nvSpPr>
          <p:cNvPr id="132129" name="TextBox 77"/>
          <p:cNvSpPr txBox="1">
            <a:spLocks noChangeArrowheads="1"/>
          </p:cNvSpPr>
          <p:nvPr/>
        </p:nvSpPr>
        <p:spPr bwMode="auto">
          <a:xfrm>
            <a:off x="195263" y="1152525"/>
            <a:ext cx="14160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Сигнал аппаратного прерывания</a:t>
            </a:r>
          </a:p>
        </p:txBody>
      </p:sp>
      <p:cxnSp>
        <p:nvCxnSpPr>
          <p:cNvPr id="79" name="Прямая со стрелкой 78"/>
          <p:cNvCxnSpPr>
            <a:stCxn id="132129" idx="2"/>
            <a:endCxn id="132115" idx="0"/>
          </p:cNvCxnSpPr>
          <p:nvPr/>
        </p:nvCxnSpPr>
        <p:spPr>
          <a:xfrm flipH="1">
            <a:off x="712788" y="1890713"/>
            <a:ext cx="190500" cy="69532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>
            <a:stCxn id="132128" idx="1"/>
            <a:endCxn id="52" idx="3"/>
          </p:cNvCxnSpPr>
          <p:nvPr/>
        </p:nvCxnSpPr>
        <p:spPr>
          <a:xfrm flipH="1" flipV="1">
            <a:off x="6156325" y="5235575"/>
            <a:ext cx="792163" cy="16351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Левая фигурная скобка 86"/>
          <p:cNvSpPr/>
          <p:nvPr/>
        </p:nvSpPr>
        <p:spPr>
          <a:xfrm>
            <a:off x="1955800" y="2084388"/>
            <a:ext cx="239713" cy="2514600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132133" name="TextBox 88"/>
          <p:cNvSpPr txBox="1">
            <a:spLocks noChangeArrowheads="1"/>
          </p:cNvSpPr>
          <p:nvPr/>
        </p:nvSpPr>
        <p:spPr bwMode="auto">
          <a:xfrm>
            <a:off x="109538" y="4110038"/>
            <a:ext cx="1501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Регистры МП</a:t>
            </a:r>
          </a:p>
        </p:txBody>
      </p:sp>
      <p:cxnSp>
        <p:nvCxnSpPr>
          <p:cNvPr id="91" name="Прямая со стрелкой 90"/>
          <p:cNvCxnSpPr>
            <a:stCxn id="132133" idx="0"/>
            <a:endCxn id="87" idx="1"/>
          </p:cNvCxnSpPr>
          <p:nvPr/>
        </p:nvCxnSpPr>
        <p:spPr>
          <a:xfrm flipV="1">
            <a:off x="860425" y="3341688"/>
            <a:ext cx="1095375" cy="7683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Прямоугольник 97"/>
          <p:cNvSpPr/>
          <p:nvPr/>
        </p:nvSpPr>
        <p:spPr>
          <a:xfrm>
            <a:off x="4805363" y="5802313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255</a:t>
            </a:r>
          </a:p>
        </p:txBody>
      </p:sp>
      <p:sp>
        <p:nvSpPr>
          <p:cNvPr id="132136" name="TextBox 98"/>
          <p:cNvSpPr txBox="1">
            <a:spLocks noChangeArrowheads="1"/>
          </p:cNvSpPr>
          <p:nvPr/>
        </p:nvSpPr>
        <p:spPr bwMode="auto">
          <a:xfrm>
            <a:off x="3684588" y="1614488"/>
            <a:ext cx="100488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Обмен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ОП-МП МП-ОП</a:t>
            </a:r>
          </a:p>
        </p:txBody>
      </p:sp>
      <p:sp>
        <p:nvSpPr>
          <p:cNvPr id="132137" name="TextBox 99"/>
          <p:cNvSpPr txBox="1">
            <a:spLocks noChangeArrowheads="1"/>
          </p:cNvSpPr>
          <p:nvPr/>
        </p:nvSpPr>
        <p:spPr bwMode="auto">
          <a:xfrm>
            <a:off x="4022725" y="4186238"/>
            <a:ext cx="679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/>
              <a:t>000</a:t>
            </a:r>
            <a:r>
              <a:rPr lang="en-US" altLang="ru-RU" sz="1600"/>
              <a:t>H</a:t>
            </a:r>
            <a:endParaRPr lang="ru-RU" altLang="ru-RU" sz="1600"/>
          </a:p>
        </p:txBody>
      </p:sp>
      <p:sp>
        <p:nvSpPr>
          <p:cNvPr id="132138" name="TextBox 100"/>
          <p:cNvSpPr txBox="1">
            <a:spLocks noChangeArrowheads="1"/>
          </p:cNvSpPr>
          <p:nvPr/>
        </p:nvSpPr>
        <p:spPr bwMode="auto">
          <a:xfrm>
            <a:off x="4095750" y="5915025"/>
            <a:ext cx="8461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u="sng"/>
              <a:t>0</a:t>
            </a:r>
            <a:r>
              <a:rPr lang="en-US" altLang="ru-RU" sz="1600" u="sng"/>
              <a:t>3FF</a:t>
            </a:r>
            <a:r>
              <a:rPr lang="ru-RU" altLang="ru-RU" sz="1600" u="sng"/>
              <a:t>Н</a:t>
            </a:r>
            <a:endParaRPr lang="ru-RU" altLang="ru-RU" sz="1600"/>
          </a:p>
        </p:txBody>
      </p:sp>
    </p:spTree>
    <p:extLst>
      <p:ext uri="{BB962C8B-B14F-4D97-AF65-F5344CB8AC3E}">
        <p14:creationId xmlns:p14="http://schemas.microsoft.com/office/powerpoint/2010/main" val="3550103208"/>
      </p:ext>
    </p:extLst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Заголовок 1"/>
          <p:cNvSpPr>
            <a:spLocks noGrp="1"/>
          </p:cNvSpPr>
          <p:nvPr>
            <p:ph type="title"/>
          </p:nvPr>
        </p:nvSpPr>
        <p:spPr>
          <a:xfrm>
            <a:off x="1403648" y="44450"/>
            <a:ext cx="619268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Машина Тьюринга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7599" y="332656"/>
            <a:ext cx="585787" cy="365125"/>
          </a:xfrm>
        </p:spPr>
        <p:txBody>
          <a:bodyPr/>
          <a:lstStyle/>
          <a:p>
            <a:pPr algn="l">
              <a:defRPr/>
            </a:pPr>
            <a:fld id="{93B380C7-819E-466D-B755-181B7F3C14BC}" type="slidenum">
              <a:rPr/>
              <a:pPr algn="l">
                <a:defRPr/>
              </a:pPr>
              <a:t>285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254148" y="764704"/>
            <a:ext cx="8063911" cy="155427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u="sng" dirty="0">
                <a:latin typeface="+mn-lt"/>
                <a:cs typeface="+mn-cs"/>
              </a:rPr>
              <a:t>Принципы  построения Машины Тьюринга (МТ):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>
                <a:latin typeface="+mn-lt"/>
                <a:cs typeface="+mn-cs"/>
              </a:rPr>
              <a:t>МТ - </a:t>
            </a:r>
            <a:r>
              <a:rPr lang="ru-RU" sz="1900" u="sng" dirty="0">
                <a:latin typeface="+mn-lt"/>
                <a:cs typeface="+mn-cs"/>
              </a:rPr>
              <a:t>Это математическое построение </a:t>
            </a:r>
            <a:r>
              <a:rPr lang="ru-RU" sz="1900" dirty="0">
                <a:latin typeface="+mn-lt"/>
                <a:cs typeface="+mn-cs"/>
              </a:rPr>
              <a:t>предназначенное для уточнения понятия АЛГОРИТМА (конечный автомат)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>
                <a:latin typeface="+mn-lt"/>
                <a:cs typeface="+mn-cs"/>
              </a:rPr>
              <a:t>Это </a:t>
            </a:r>
            <a:r>
              <a:rPr lang="ru-RU" sz="1900" b="1" u="sng" dirty="0">
                <a:latin typeface="+mn-lt"/>
                <a:cs typeface="+mn-cs"/>
              </a:rPr>
              <a:t>Машина</a:t>
            </a:r>
            <a:r>
              <a:rPr lang="ru-RU" sz="1900" dirty="0">
                <a:latin typeface="+mn-lt"/>
                <a:cs typeface="+mn-cs"/>
              </a:rPr>
              <a:t> так как используются понятия: память, команда, Устройство управления (УУ) и т.д.  </a:t>
            </a:r>
          </a:p>
        </p:txBody>
      </p:sp>
      <p:grpSp>
        <p:nvGrpSpPr>
          <p:cNvPr id="122887" name="Группа 25"/>
          <p:cNvGrpSpPr>
            <a:grpSpLocks/>
          </p:cNvGrpSpPr>
          <p:nvPr/>
        </p:nvGrpSpPr>
        <p:grpSpPr bwMode="auto">
          <a:xfrm>
            <a:off x="614363" y="2205038"/>
            <a:ext cx="8410575" cy="1833562"/>
            <a:chOff x="403920" y="2161966"/>
            <a:chExt cx="8410563" cy="2086291"/>
          </a:xfrm>
        </p:grpSpPr>
        <p:sp>
          <p:nvSpPr>
            <p:cNvPr id="7" name="Правильный пятиугольник 6"/>
            <p:cNvSpPr/>
            <p:nvPr/>
          </p:nvSpPr>
          <p:spPr>
            <a:xfrm>
              <a:off x="3726552" y="3095829"/>
              <a:ext cx="1498598" cy="1152428"/>
            </a:xfrm>
            <a:prstGeom prst="pentagon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b="1" dirty="0">
                  <a:solidFill>
                    <a:schemeClr val="tx1"/>
                  </a:solidFill>
                </a:rPr>
                <a:t>Головка</a:t>
              </a:r>
              <a:r>
                <a:rPr lang="ru-RU" sz="1600" dirty="0">
                  <a:solidFill>
                    <a:schemeClr val="tx1"/>
                  </a:solidFill>
                </a:rPr>
                <a:t> </a:t>
              </a:r>
              <a:r>
                <a:rPr lang="ru-RU" sz="1600" b="1" dirty="0">
                  <a:solidFill>
                    <a:schemeClr val="tx1"/>
                  </a:solidFill>
                </a:rPr>
                <a:t>чтения</a:t>
              </a:r>
              <a:r>
                <a:rPr lang="ru-RU" sz="1600" dirty="0">
                  <a:solidFill>
                    <a:schemeClr val="tx1"/>
                  </a:solidFill>
                </a:rPr>
                <a:t> (УУ)</a:t>
              </a:r>
            </a:p>
          </p:txBody>
        </p:sp>
        <p:sp>
          <p:nvSpPr>
            <p:cNvPr id="8" name="Горизонтальный свиток 7"/>
            <p:cNvSpPr/>
            <p:nvPr/>
          </p:nvSpPr>
          <p:spPr>
            <a:xfrm>
              <a:off x="2123180" y="2420268"/>
              <a:ext cx="4681531" cy="469641"/>
            </a:xfrm>
            <a:prstGeom prst="horizontalScroll">
              <a:avLst>
                <a:gd name="adj" fmla="val 25000"/>
              </a:avLst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483542" y="2541292"/>
              <a:ext cx="431799" cy="22217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S</a:t>
              </a:r>
              <a:r>
                <a:rPr lang="en-US" baseline="-25000" dirty="0">
                  <a:solidFill>
                    <a:schemeClr val="tx1"/>
                  </a:solidFill>
                </a:rPr>
                <a:t>0</a:t>
              </a:r>
              <a:endParaRPr lang="ru-RU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155424" y="2541292"/>
              <a:ext cx="504824" cy="222176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S</a:t>
              </a:r>
              <a:r>
                <a:rPr lang="en-US" baseline="-25000" dirty="0">
                  <a:solidFill>
                    <a:schemeClr val="tx1"/>
                  </a:solidFill>
                </a:rPr>
                <a:t>K</a:t>
              </a:r>
              <a:endParaRPr lang="ru-RU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220265" y="2539485"/>
              <a:ext cx="495299" cy="223983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S</a:t>
              </a:r>
              <a:r>
                <a:rPr lang="en-US" baseline="-25000" dirty="0">
                  <a:solidFill>
                    <a:schemeClr val="tx1"/>
                  </a:solidFill>
                </a:rPr>
                <a:t>i</a:t>
              </a:r>
              <a:endParaRPr lang="ru-RU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147363" y="2539485"/>
              <a:ext cx="433386" cy="222177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…</a:t>
              </a:r>
              <a:endParaRPr lang="ru-RU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293166" y="2539485"/>
              <a:ext cx="433386" cy="222177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…</a:t>
              </a:r>
              <a:endParaRPr lang="ru-RU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122899" name="TextBox 17"/>
            <p:cNvSpPr txBox="1">
              <a:spLocks noChangeArrowheads="1"/>
            </p:cNvSpPr>
            <p:nvPr/>
          </p:nvSpPr>
          <p:spPr bwMode="auto">
            <a:xfrm>
              <a:off x="5441671" y="2768817"/>
              <a:ext cx="3168367" cy="136511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b="1"/>
                <a:t>Головка</a:t>
              </a:r>
              <a:r>
                <a:rPr lang="ru-RU" altLang="ru-RU" sz="1800"/>
                <a:t> считывает символы</a:t>
              </a:r>
              <a:r>
                <a:rPr lang="en-US" altLang="ru-RU" sz="1800"/>
                <a:t> (a</a:t>
              </a:r>
              <a:r>
                <a:rPr lang="en-US" altLang="ru-RU" sz="1800" baseline="-25000"/>
                <a:t>j</a:t>
              </a:r>
              <a:r>
                <a:rPr lang="en-US" altLang="ru-RU" sz="1800"/>
                <a:t>)</a:t>
              </a:r>
              <a:r>
                <a:rPr lang="ru-RU" altLang="ru-RU" sz="1800"/>
                <a:t> с ленты, и выполняет команды, соответствующие символам.</a:t>
              </a:r>
            </a:p>
          </p:txBody>
        </p:sp>
        <p:sp>
          <p:nvSpPr>
            <p:cNvPr id="122900" name="TextBox 18"/>
            <p:cNvSpPr txBox="1">
              <a:spLocks noChangeArrowheads="1"/>
            </p:cNvSpPr>
            <p:nvPr/>
          </p:nvSpPr>
          <p:spPr bwMode="auto">
            <a:xfrm>
              <a:off x="403920" y="3044859"/>
              <a:ext cx="1935832" cy="9450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/>
                <a:t>Бесконечная лента, содержащая символы</a:t>
              </a:r>
            </a:p>
          </p:txBody>
        </p:sp>
        <p:cxnSp>
          <p:nvCxnSpPr>
            <p:cNvPr id="21" name="Прямая со стрелкой 20"/>
            <p:cNvCxnSpPr/>
            <p:nvPr/>
          </p:nvCxnSpPr>
          <p:spPr>
            <a:xfrm>
              <a:off x="7661960" y="2161966"/>
              <a:ext cx="1152523" cy="0"/>
            </a:xfrm>
            <a:prstGeom prst="straightConnector1">
              <a:avLst/>
            </a:prstGeom>
            <a:noFill/>
            <a:ln w="15875">
              <a:solidFill>
                <a:schemeClr val="tx1"/>
              </a:solidFill>
              <a:headEnd type="stealth"/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Прямая со стрелкой 21"/>
            <p:cNvCxnSpPr>
              <a:stCxn id="122900" idx="3"/>
            </p:cNvCxnSpPr>
            <p:nvPr/>
          </p:nvCxnSpPr>
          <p:spPr>
            <a:xfrm flipV="1">
              <a:off x="2339079" y="2889910"/>
              <a:ext cx="1081086" cy="626791"/>
            </a:xfrm>
            <a:prstGeom prst="straightConnector1">
              <a:avLst/>
            </a:prstGeom>
            <a:noFill/>
            <a:ln w="15875">
              <a:solidFill>
                <a:schemeClr val="tx1"/>
              </a:solidFill>
              <a:headEnd type="none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cxnSp>
        <p:nvCxnSpPr>
          <p:cNvPr id="27" name="Прямая со стрелкой 26"/>
          <p:cNvCxnSpPr>
            <a:stCxn id="13" idx="2"/>
            <a:endCxn id="7" idx="0"/>
          </p:cNvCxnSpPr>
          <p:nvPr/>
        </p:nvCxnSpPr>
        <p:spPr>
          <a:xfrm>
            <a:off x="4678363" y="2733675"/>
            <a:ext cx="7937" cy="292100"/>
          </a:xfrm>
          <a:prstGeom prst="straightConnector1">
            <a:avLst/>
          </a:prstGeom>
          <a:noFill/>
          <a:ln w="15875">
            <a:solidFill>
              <a:schemeClr val="tx1"/>
            </a:solidFill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2889" name="Прямоугольник 31"/>
          <p:cNvSpPr>
            <a:spLocks noChangeArrowheads="1"/>
          </p:cNvSpPr>
          <p:nvPr/>
        </p:nvSpPr>
        <p:spPr bwMode="auto">
          <a:xfrm>
            <a:off x="4716463" y="2924175"/>
            <a:ext cx="330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a</a:t>
            </a:r>
            <a:r>
              <a:rPr lang="en-US" altLang="ru-RU" sz="1800" baseline="-25000"/>
              <a:t>j</a:t>
            </a:r>
            <a:endParaRPr lang="ru-RU" altLang="ru-RU" sz="1800"/>
          </a:p>
        </p:txBody>
      </p:sp>
      <p:sp>
        <p:nvSpPr>
          <p:cNvPr id="122890" name="TextBox 32"/>
          <p:cNvSpPr txBox="1">
            <a:spLocks noChangeArrowheads="1"/>
          </p:cNvSpPr>
          <p:nvPr/>
        </p:nvSpPr>
        <p:spPr bwMode="auto">
          <a:xfrm>
            <a:off x="8239125" y="2384425"/>
            <a:ext cx="3778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d</a:t>
            </a:r>
            <a:r>
              <a:rPr lang="en-US" altLang="ru-RU" sz="1800" baseline="-25000"/>
              <a:t>k</a:t>
            </a:r>
            <a:endParaRPr lang="ru-RU" altLang="ru-RU" sz="1800" baseline="-25000"/>
          </a:p>
        </p:txBody>
      </p:sp>
      <p:pic>
        <p:nvPicPr>
          <p:cNvPr id="12289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4052888"/>
            <a:ext cx="8058150" cy="203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5199485"/>
      </p:ext>
    </p:extLst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Заголовок 1"/>
          <p:cNvSpPr>
            <a:spLocks noGrp="1"/>
          </p:cNvSpPr>
          <p:nvPr>
            <p:ph type="title"/>
          </p:nvPr>
        </p:nvSpPr>
        <p:spPr>
          <a:xfrm>
            <a:off x="1331640" y="44450"/>
            <a:ext cx="6336704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Модель программы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4164" y="332656"/>
            <a:ext cx="585787" cy="365125"/>
          </a:xfrm>
        </p:spPr>
        <p:txBody>
          <a:bodyPr/>
          <a:lstStyle/>
          <a:p>
            <a:pPr algn="l">
              <a:defRPr/>
            </a:pPr>
            <a:fld id="{97E44BA0-402F-41DF-BB80-4D3DDFABB84E}" type="slidenum">
              <a:rPr/>
              <a:pPr algn="l">
                <a:defRPr/>
              </a:pPr>
              <a:t>286</a:t>
            </a:fld>
            <a:endParaRPr dirty="0"/>
          </a:p>
        </p:txBody>
      </p:sp>
      <p:sp>
        <p:nvSpPr>
          <p:cNvPr id="123908" name="Объект 2"/>
          <p:cNvSpPr txBox="1">
            <a:spLocks/>
          </p:cNvSpPr>
          <p:nvPr/>
        </p:nvSpPr>
        <p:spPr bwMode="auto">
          <a:xfrm>
            <a:off x="323850" y="620713"/>
            <a:ext cx="8712646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2000" dirty="0"/>
              <a:t>Программа воспринимается как последовательность инструкций, команд, предписаний или операторов, команды расположены последовательно.</a:t>
            </a:r>
          </a:p>
          <a:p>
            <a:pPr eaLnBrk="1" hangingPunct="1"/>
            <a:r>
              <a:rPr lang="ru-RU" altLang="ru-RU" sz="2000" dirty="0"/>
              <a:t>В программе отводиться место под данные – переменные программы</a:t>
            </a:r>
          </a:p>
          <a:p>
            <a:pPr eaLnBrk="1" hangingPunct="1"/>
            <a:r>
              <a:rPr lang="ru-RU" altLang="ru-RU" sz="2000" dirty="0"/>
              <a:t>Основной порядок выполнения команд последовательный - </a:t>
            </a:r>
            <a:r>
              <a:rPr lang="ru-RU" altLang="ru-RU" sz="2000" u="sng" dirty="0"/>
              <a:t>сверху вниз</a:t>
            </a:r>
          </a:p>
          <a:p>
            <a:pPr eaLnBrk="1" hangingPunct="1"/>
            <a:r>
              <a:rPr lang="ru-RU" altLang="ru-RU" sz="2000" dirty="0"/>
              <a:t>В программе возможно </a:t>
            </a:r>
            <a:r>
              <a:rPr lang="ru-RU" altLang="ru-RU" sz="2000" u="sng" dirty="0"/>
              <a:t>изменение</a:t>
            </a:r>
            <a:r>
              <a:rPr lang="ru-RU" altLang="ru-RU" sz="2000" dirty="0"/>
              <a:t> </a:t>
            </a:r>
            <a:r>
              <a:rPr lang="ru-RU" altLang="ru-RU" sz="2000" u="sng" dirty="0"/>
              <a:t>порядка</a:t>
            </a:r>
            <a:r>
              <a:rPr lang="ru-RU" altLang="ru-RU" sz="2000" dirty="0"/>
              <a:t> выполнения инструкций (переходы, циклы и ветвления).</a:t>
            </a:r>
          </a:p>
          <a:p>
            <a:pPr eaLnBrk="1" hangingPunct="1"/>
            <a:endParaRPr lang="ru-RU" altLang="ru-RU" sz="2000" dirty="0"/>
          </a:p>
        </p:txBody>
      </p:sp>
      <p:sp>
        <p:nvSpPr>
          <p:cNvPr id="123909" name="Объект 2"/>
          <p:cNvSpPr txBox="1">
            <a:spLocks/>
          </p:cNvSpPr>
          <p:nvPr/>
        </p:nvSpPr>
        <p:spPr bwMode="auto">
          <a:xfrm>
            <a:off x="250825" y="5373689"/>
            <a:ext cx="8497888" cy="935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 dirty="0"/>
              <a:t>Для графического описания программы используется специальный графический язык блок-схем  (процесс, цикл, переход, ветвление, процедура и т.д.) Для изменения основного порядка работы программы используются метки.</a:t>
            </a:r>
          </a:p>
        </p:txBody>
      </p:sp>
      <p:graphicFrame>
        <p:nvGraphicFramePr>
          <p:cNvPr id="123910" name="Объект 60"/>
          <p:cNvGraphicFramePr>
            <a:graphicFrameLocks noChangeAspect="1"/>
          </p:cNvGraphicFramePr>
          <p:nvPr/>
        </p:nvGraphicFramePr>
        <p:xfrm>
          <a:off x="1258888" y="2627313"/>
          <a:ext cx="4992687" cy="296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065231" imgH="3665520" progId="Visio.Drawing.11">
                  <p:embed/>
                </p:oleObj>
              </mc:Choice>
              <mc:Fallback>
                <p:oleObj name="Visio" r:id="rId3" imgW="4065231" imgH="36655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2627313"/>
                        <a:ext cx="4992687" cy="296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2920490"/>
      </p:ext>
    </p:extLst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Модель ЭВМ (Принципы построения)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80688" y="332656"/>
            <a:ext cx="585787" cy="365125"/>
          </a:xfrm>
        </p:spPr>
        <p:txBody>
          <a:bodyPr/>
          <a:lstStyle/>
          <a:p>
            <a:pPr algn="l">
              <a:defRPr/>
            </a:pPr>
            <a:fld id="{1C7B6345-C7C2-45F1-A620-3D7AEC0996CA}" type="slidenum">
              <a:rPr/>
              <a:pPr algn="l">
                <a:defRPr/>
              </a:pPr>
              <a:t>287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553357" y="3434063"/>
            <a:ext cx="8063911" cy="28623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latin typeface="+mn-lt"/>
                <a:cs typeface="+mn-cs"/>
              </a:rPr>
              <a:t>Принципы  </a:t>
            </a:r>
            <a:r>
              <a:rPr lang="ru-RU" sz="1600" u="sng" dirty="0">
                <a:solidFill>
                  <a:srgbClr val="FF0000"/>
                </a:solidFill>
                <a:latin typeface="+mn-lt"/>
                <a:cs typeface="+mn-cs"/>
              </a:rPr>
              <a:t>построения</a:t>
            </a:r>
            <a:r>
              <a:rPr lang="ru-RU" sz="1600" u="sng" dirty="0">
                <a:latin typeface="+mn-lt"/>
                <a:cs typeface="+mn-cs"/>
              </a:rPr>
              <a:t> ЭВМ Фон Неймана</a:t>
            </a:r>
            <a:r>
              <a:rPr lang="ru-RU" sz="16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u="sng" dirty="0">
                <a:latin typeface="+mn-lt"/>
                <a:cs typeface="+mn-cs"/>
              </a:rPr>
              <a:t>Принцип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однородности</a:t>
            </a:r>
            <a:r>
              <a:rPr lang="ru-RU" sz="1600" b="1" u="sng" dirty="0">
                <a:latin typeface="+mn-lt"/>
                <a:cs typeface="+mn-cs"/>
              </a:rPr>
              <a:t> памяти: (неразличимость команд и данных в ОП : можно сформировать и изменить команды в ОП – трансляторы!)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u="sng" dirty="0">
                <a:latin typeface="+mn-lt"/>
                <a:cs typeface="+mn-cs"/>
              </a:rPr>
              <a:t>Принцип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адресации</a:t>
            </a:r>
            <a:r>
              <a:rPr lang="ru-RU" sz="1600" b="1" u="sng" dirty="0">
                <a:latin typeface="+mn-lt"/>
                <a:cs typeface="+mn-cs"/>
              </a:rPr>
              <a:t> (пронумерованная память ячеек с адресом каждой: память разделена на адресуемые части ячейки)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u="sng" dirty="0">
                <a:latin typeface="+mn-lt"/>
                <a:cs typeface="+mn-cs"/>
              </a:rPr>
              <a:t>Принцип программного </a:t>
            </a:r>
            <a:r>
              <a:rPr lang="ru-RU" sz="1400" b="1" u="sng" dirty="0">
                <a:latin typeface="+mn-lt"/>
                <a:cs typeface="+mn-cs"/>
              </a:rPr>
              <a:t>управления</a:t>
            </a:r>
            <a:r>
              <a:rPr lang="ru-RU" sz="1600" b="1" u="sng" dirty="0">
                <a:latin typeface="+mn-lt"/>
                <a:cs typeface="+mn-cs"/>
              </a:rPr>
              <a:t> (программа состоит из команд, размещенных в  памяти, которые выполняются последовательно УУ)</a:t>
            </a:r>
            <a:r>
              <a:rPr lang="ru-RU" sz="16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u="sng" dirty="0">
                <a:latin typeface="+mn-lt"/>
                <a:cs typeface="+mn-cs"/>
              </a:rPr>
              <a:t>Принцип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двоичного</a:t>
            </a:r>
            <a:r>
              <a:rPr lang="ru-RU" sz="1600" b="1" u="sng" dirty="0">
                <a:latin typeface="+mn-lt"/>
                <a:cs typeface="+mn-cs"/>
              </a:rPr>
              <a:t>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кодирования</a:t>
            </a:r>
            <a:r>
              <a:rPr lang="ru-RU" sz="1600" b="1" u="sng" dirty="0">
                <a:latin typeface="+mn-lt"/>
                <a:cs typeface="+mn-cs"/>
              </a:rPr>
              <a:t>: все данные и команды кодируются двоичными числами:</a:t>
            </a:r>
            <a:r>
              <a:rPr lang="ru-RU" sz="1600" b="1" dirty="0">
                <a:latin typeface="+mn-lt"/>
                <a:cs typeface="+mn-cs"/>
              </a:rPr>
              <a:t> </a:t>
            </a:r>
            <a:r>
              <a:rPr lang="en-US" sz="1600" b="1" dirty="0">
                <a:latin typeface="+mn-lt"/>
                <a:cs typeface="+mn-cs"/>
              </a:rPr>
              <a:t>“</a:t>
            </a:r>
            <a:r>
              <a:rPr lang="ru-RU" sz="1600" b="1" dirty="0">
                <a:latin typeface="+mn-lt"/>
                <a:cs typeface="+mn-cs"/>
              </a:rPr>
              <a:t>0</a:t>
            </a:r>
            <a:r>
              <a:rPr lang="en-US" sz="1600" b="1" dirty="0">
                <a:latin typeface="+mn-lt"/>
                <a:cs typeface="+mn-cs"/>
              </a:rPr>
              <a:t>”</a:t>
            </a:r>
            <a:r>
              <a:rPr lang="ru-RU" sz="1600" b="1" dirty="0">
                <a:latin typeface="+mn-lt"/>
                <a:cs typeface="+mn-cs"/>
              </a:rPr>
              <a:t> и </a:t>
            </a:r>
            <a:r>
              <a:rPr lang="en-US" sz="1600" b="1" dirty="0">
                <a:latin typeface="+mn-lt"/>
                <a:cs typeface="+mn-cs"/>
              </a:rPr>
              <a:t>“</a:t>
            </a:r>
            <a:r>
              <a:rPr lang="ru-RU" sz="1600" b="1" dirty="0">
                <a:latin typeface="+mn-lt"/>
                <a:cs typeface="+mn-cs"/>
              </a:rPr>
              <a:t>1</a:t>
            </a:r>
            <a:r>
              <a:rPr lang="en-US" sz="1600" b="1" dirty="0">
                <a:latin typeface="+mn-lt"/>
                <a:cs typeface="+mn-cs"/>
              </a:rPr>
              <a:t>”</a:t>
            </a:r>
            <a:r>
              <a:rPr lang="ru-RU" sz="1600" b="1" dirty="0">
                <a:latin typeface="+mn-lt"/>
                <a:cs typeface="+mn-cs"/>
              </a:rPr>
              <a:t>: </a:t>
            </a:r>
            <a:r>
              <a:rPr lang="ru-RU" sz="1600" b="1" dirty="0">
                <a:latin typeface="+mn-lt"/>
                <a:cs typeface="+mn-cs"/>
                <a:hlinkClick r:id="rId3" action="ppaction://hlinksldjump"/>
              </a:rPr>
              <a:t>форматы команд и данных</a:t>
            </a:r>
            <a:r>
              <a:rPr lang="ru-RU" sz="1600" b="1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latin typeface="+mn-lt"/>
                <a:cs typeface="+mn-cs"/>
              </a:rPr>
              <a:t>Безразличие к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содержанию</a:t>
            </a:r>
            <a:r>
              <a:rPr lang="ru-RU" sz="1600" b="1" dirty="0">
                <a:latin typeface="+mn-lt"/>
                <a:cs typeface="+mn-cs"/>
              </a:rPr>
              <a:t> данных!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b="1" dirty="0">
                <a:latin typeface="+mn-lt"/>
                <a:cs typeface="+mn-cs"/>
              </a:rPr>
              <a:t>Микропрограммирование.</a:t>
            </a:r>
            <a:endParaRPr lang="ru-RU" sz="1600" dirty="0">
              <a:latin typeface="+mn-lt"/>
              <a:cs typeface="+mn-cs"/>
            </a:endParaRPr>
          </a:p>
        </p:txBody>
      </p:sp>
      <p:grpSp>
        <p:nvGrpSpPr>
          <p:cNvPr id="121863" name="Группа 3"/>
          <p:cNvGrpSpPr>
            <a:grpSpLocks/>
          </p:cNvGrpSpPr>
          <p:nvPr/>
        </p:nvGrpSpPr>
        <p:grpSpPr bwMode="auto">
          <a:xfrm>
            <a:off x="1692275" y="836613"/>
            <a:ext cx="5400675" cy="2592387"/>
            <a:chOff x="1691680" y="836712"/>
            <a:chExt cx="5400600" cy="2304256"/>
          </a:xfrm>
        </p:grpSpPr>
        <p:pic>
          <p:nvPicPr>
            <p:cNvPr id="121864" name="Picture 2" descr="250px-Архитектура_фон_Неймана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836712"/>
              <a:ext cx="5256584" cy="230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1865" name="Picture 2" descr="250px-Архитектура_фон_Неймана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1680" y="836712"/>
              <a:ext cx="5256584" cy="180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1866" name="TextBox 6"/>
            <p:cNvSpPr txBox="1">
              <a:spLocks noChangeArrowheads="1"/>
            </p:cNvSpPr>
            <p:nvPr/>
          </p:nvSpPr>
          <p:spPr bwMode="auto">
            <a:xfrm>
              <a:off x="5220072" y="836712"/>
              <a:ext cx="50405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b="1" dirty="0">
                  <a:solidFill>
                    <a:srgbClr val="FF0000"/>
                  </a:solidFill>
                </a:rPr>
                <a:t>ОП</a:t>
              </a:r>
            </a:p>
          </p:txBody>
        </p:sp>
        <p:sp>
          <p:nvSpPr>
            <p:cNvPr id="121867" name="TextBox 7"/>
            <p:cNvSpPr txBox="1">
              <a:spLocks noChangeArrowheads="1"/>
            </p:cNvSpPr>
            <p:nvPr/>
          </p:nvSpPr>
          <p:spPr bwMode="auto">
            <a:xfrm>
              <a:off x="6444208" y="1601995"/>
              <a:ext cx="64807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b="1" dirty="0">
                  <a:solidFill>
                    <a:srgbClr val="FF0000"/>
                  </a:solidFill>
                </a:rPr>
                <a:t>АЛУ</a:t>
              </a:r>
            </a:p>
          </p:txBody>
        </p:sp>
        <p:sp>
          <p:nvSpPr>
            <p:cNvPr id="121868" name="TextBox 8"/>
            <p:cNvSpPr txBox="1">
              <a:spLocks noChangeArrowheads="1"/>
            </p:cNvSpPr>
            <p:nvPr/>
          </p:nvSpPr>
          <p:spPr bwMode="auto">
            <a:xfrm>
              <a:off x="1691680" y="1786661"/>
              <a:ext cx="50405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b="1">
                  <a:solidFill>
                    <a:srgbClr val="FF0000"/>
                  </a:solidFill>
                </a:rPr>
                <a:t>УУ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6694968"/>
      </p:ext>
    </p:extLst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Заголовок 1"/>
          <p:cNvSpPr>
            <a:spLocks noGrp="1"/>
          </p:cNvSpPr>
          <p:nvPr>
            <p:ph type="title"/>
          </p:nvPr>
        </p:nvSpPr>
        <p:spPr>
          <a:xfrm>
            <a:off x="457200" y="250825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/>
              <a:t>Структура современной ЭВМ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4030" y="404664"/>
            <a:ext cx="585787" cy="365125"/>
          </a:xfrm>
        </p:spPr>
        <p:txBody>
          <a:bodyPr/>
          <a:lstStyle/>
          <a:p>
            <a:pPr algn="l">
              <a:defRPr/>
            </a:pPr>
            <a:fld id="{BAA0A14B-4BCA-4253-97AE-0367167A1EED}" type="slidenum">
              <a:rPr/>
              <a:pPr algn="l">
                <a:defRPr/>
              </a:pPr>
              <a:t>288</a:t>
            </a:fld>
            <a:endParaRPr dirty="0"/>
          </a:p>
        </p:txBody>
      </p:sp>
      <p:sp>
        <p:nvSpPr>
          <p:cNvPr id="12083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20837" name="Объект 4"/>
          <p:cNvGraphicFramePr>
            <a:graphicFrameLocks noChangeAspect="1"/>
          </p:cNvGraphicFramePr>
          <p:nvPr/>
        </p:nvGraphicFramePr>
        <p:xfrm>
          <a:off x="703263" y="1557338"/>
          <a:ext cx="7488237" cy="348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600634" imgH="2771820" progId="Visio.Drawing.11">
                  <p:embed/>
                </p:oleObj>
              </mc:Choice>
              <mc:Fallback>
                <p:oleObj name="Visio" r:id="rId3" imgW="4600634" imgH="27718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263" y="1557338"/>
                        <a:ext cx="7488237" cy="3487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0838" name="TextBox 5"/>
          <p:cNvSpPr txBox="1">
            <a:spLocks noChangeArrowheads="1"/>
          </p:cNvSpPr>
          <p:nvPr/>
        </p:nvSpPr>
        <p:spPr bwMode="auto">
          <a:xfrm>
            <a:off x="827088" y="981075"/>
            <a:ext cx="770572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Можно представить структуру </a:t>
            </a:r>
            <a:r>
              <a:rPr lang="ru-RU" altLang="ru-RU" sz="1800">
                <a:solidFill>
                  <a:srgbClr val="FF0000"/>
                </a:solidFill>
              </a:rPr>
              <a:t>ЭЦВМ</a:t>
            </a:r>
            <a:r>
              <a:rPr lang="ru-RU" altLang="ru-RU" sz="1800"/>
              <a:t> (</a:t>
            </a:r>
            <a:r>
              <a:rPr lang="ru-RU" altLang="ru-RU" sz="1800">
                <a:solidFill>
                  <a:srgbClr val="FF0000"/>
                </a:solidFill>
              </a:rPr>
              <a:t>Э</a:t>
            </a:r>
            <a:r>
              <a:rPr lang="ru-RU" altLang="ru-RU" sz="1800"/>
              <a:t>лектронной </a:t>
            </a:r>
            <a:r>
              <a:rPr lang="ru-RU" altLang="ru-RU" sz="1800">
                <a:solidFill>
                  <a:srgbClr val="FF0000"/>
                </a:solidFill>
              </a:rPr>
              <a:t>Ц</a:t>
            </a:r>
            <a:r>
              <a:rPr lang="ru-RU" altLang="ru-RU" sz="1800"/>
              <a:t>ифровой </a:t>
            </a:r>
            <a:r>
              <a:rPr lang="ru-RU" altLang="ru-RU" sz="1800">
                <a:solidFill>
                  <a:srgbClr val="FF0000"/>
                </a:solidFill>
              </a:rPr>
              <a:t>В</a:t>
            </a:r>
            <a:r>
              <a:rPr lang="ru-RU" altLang="ru-RU" sz="1800"/>
              <a:t>ычислительной </a:t>
            </a:r>
            <a:r>
              <a:rPr lang="ru-RU" altLang="ru-RU" sz="1800">
                <a:solidFill>
                  <a:srgbClr val="FF0000"/>
                </a:solidFill>
              </a:rPr>
              <a:t>М</a:t>
            </a:r>
            <a:r>
              <a:rPr lang="ru-RU" altLang="ru-RU" sz="1800"/>
              <a:t>ашины) и так(см. ниже) – несколько устаревший термин, которым раньше называли </a:t>
            </a:r>
            <a:r>
              <a:rPr lang="ru-RU" altLang="ru-RU" sz="1800">
                <a:solidFill>
                  <a:srgbClr val="FF0000"/>
                </a:solidFill>
              </a:rPr>
              <a:t>компьютеры</a:t>
            </a:r>
            <a:r>
              <a:rPr lang="ru-RU" altLang="ru-RU" sz="1800"/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4213" y="4797425"/>
            <a:ext cx="8351837" cy="1416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  <a:cs typeface="+mn-cs"/>
              </a:rPr>
              <a:t>Здесь </a:t>
            </a:r>
            <a:r>
              <a:rPr lang="ru-RU" sz="1400" u="sng" dirty="0">
                <a:latin typeface="+mn-lt"/>
                <a:cs typeface="+mn-cs"/>
              </a:rPr>
              <a:t>выделены</a:t>
            </a:r>
            <a:r>
              <a:rPr lang="ru-RU" sz="1400" dirty="0">
                <a:latin typeface="+mn-lt"/>
                <a:cs typeface="+mn-cs"/>
              </a:rPr>
              <a:t> кроме того: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FF0000"/>
                </a:solidFill>
                <a:latin typeface="+mn-lt"/>
                <a:cs typeface="+mn-cs"/>
              </a:rPr>
              <a:t>Шины</a:t>
            </a:r>
            <a:r>
              <a:rPr lang="ru-RU" sz="1400" dirty="0">
                <a:latin typeface="+mn-lt"/>
                <a:cs typeface="+mn-cs"/>
              </a:rPr>
              <a:t> (Множество линий - проводов), по которым передаются данные (Шина данных), адреса (шина адреса) и управляющие сигналы (шина управления).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latin typeface="+mn-lt"/>
                <a:cs typeface="+mn-cs"/>
              </a:rPr>
              <a:t>Устройства </a:t>
            </a:r>
            <a:r>
              <a:rPr lang="ru-RU" sz="1600" dirty="0">
                <a:latin typeface="+mn-lt"/>
                <a:cs typeface="+mn-cs"/>
              </a:rPr>
              <a:t>управления</a:t>
            </a:r>
            <a:r>
              <a:rPr lang="ru-RU" sz="1400" dirty="0">
                <a:latin typeface="+mn-lt"/>
                <a:cs typeface="+mn-cs"/>
              </a:rPr>
              <a:t> вводом и выводом – контроллеры ВВ – УУВВ;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solidFill>
                  <a:srgbClr val="FF0000"/>
                </a:solidFill>
                <a:latin typeface="+mn-lt"/>
                <a:cs typeface="+mn-cs"/>
              </a:rPr>
              <a:t>МП</a:t>
            </a:r>
            <a:r>
              <a:rPr lang="ru-RU" sz="1400" dirty="0">
                <a:latin typeface="+mn-lt"/>
                <a:cs typeface="+mn-cs"/>
              </a:rPr>
              <a:t> и </a:t>
            </a:r>
            <a:r>
              <a:rPr lang="ru-RU" sz="1400" dirty="0">
                <a:solidFill>
                  <a:srgbClr val="FF0000"/>
                </a:solidFill>
                <a:latin typeface="+mn-lt"/>
                <a:cs typeface="+mn-cs"/>
              </a:rPr>
              <a:t>регистры</a:t>
            </a:r>
            <a:r>
              <a:rPr lang="ru-RU" sz="1400" dirty="0">
                <a:latin typeface="+mn-lt"/>
                <a:cs typeface="+mn-cs"/>
              </a:rPr>
              <a:t> данных (</a:t>
            </a:r>
            <a:r>
              <a:rPr lang="ru-RU" sz="1400" dirty="0">
                <a:solidFill>
                  <a:srgbClr val="FF0000"/>
                </a:solidFill>
                <a:latin typeface="+mn-lt"/>
                <a:cs typeface="+mn-cs"/>
              </a:rPr>
              <a:t>РГ</a:t>
            </a:r>
            <a:r>
              <a:rPr lang="ru-RU" sz="1400" dirty="0">
                <a:latin typeface="+mn-lt"/>
                <a:cs typeface="+mn-cs"/>
              </a:rPr>
              <a:t>) в нем (Например </a:t>
            </a:r>
            <a:r>
              <a:rPr lang="ru-RU" sz="1400" dirty="0">
                <a:solidFill>
                  <a:srgbClr val="FF0000"/>
                </a:solidFill>
                <a:latin typeface="+mn-lt"/>
                <a:cs typeface="+mn-cs"/>
              </a:rPr>
              <a:t>АХ</a:t>
            </a:r>
            <a:r>
              <a:rPr lang="ru-RU" sz="1400" dirty="0">
                <a:latin typeface="+mn-lt"/>
                <a:cs typeface="+mn-cs"/>
              </a:rPr>
              <a:t>).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400" dirty="0">
                <a:latin typeface="+mn-lt"/>
                <a:cs typeface="+mn-cs"/>
              </a:rPr>
              <a:t>Передача данных, команд и адресов выполняется под управлением МП</a:t>
            </a:r>
          </a:p>
        </p:txBody>
      </p:sp>
    </p:spTree>
    <p:extLst>
      <p:ext uri="{BB962C8B-B14F-4D97-AF65-F5344CB8AC3E}">
        <p14:creationId xmlns:p14="http://schemas.microsoft.com/office/powerpoint/2010/main" val="2629238255"/>
      </p:ext>
    </p:extLst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342312" cy="6477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Представление программ в виде блок-схем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65356" y="700700"/>
            <a:ext cx="585787" cy="365125"/>
          </a:xfrm>
        </p:spPr>
        <p:txBody>
          <a:bodyPr/>
          <a:lstStyle/>
          <a:p>
            <a:pPr algn="l">
              <a:defRPr/>
            </a:pPr>
            <a:fld id="{81896C9D-71AF-4247-8576-4F89A8B06B84}" type="slidenum">
              <a:rPr/>
              <a:pPr algn="l">
                <a:defRPr/>
              </a:pPr>
              <a:t>289</a:t>
            </a:fld>
            <a:endParaRPr dirty="0"/>
          </a:p>
        </p:txBody>
      </p:sp>
      <p:sp>
        <p:nvSpPr>
          <p:cNvPr id="128004" name="Объект 2"/>
          <p:cNvSpPr txBox="1">
            <a:spLocks/>
          </p:cNvSpPr>
          <p:nvPr/>
        </p:nvSpPr>
        <p:spPr bwMode="auto">
          <a:xfrm>
            <a:off x="395536" y="883263"/>
            <a:ext cx="82296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(1)Процесс</a:t>
            </a:r>
            <a:r>
              <a:rPr lang="ru-RU" altLang="ru-RU" sz="2400" dirty="0"/>
              <a:t>  - последовательное выполнение группы команд.</a:t>
            </a:r>
          </a:p>
        </p:txBody>
      </p:sp>
      <p:graphicFrame>
        <p:nvGraphicFramePr>
          <p:cNvPr id="12800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9153074"/>
              </p:ext>
            </p:extLst>
          </p:nvPr>
        </p:nvGraphicFramePr>
        <p:xfrm>
          <a:off x="2916238" y="1341438"/>
          <a:ext cx="19431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1132667" imgH="1049220" progId="Visio.Drawing.11">
                  <p:embed/>
                </p:oleObj>
              </mc:Choice>
              <mc:Fallback>
                <p:oleObj name="Visio" r:id="rId2" imgW="1132667" imgH="1049220" progId="Visio.Drawing.11">
                  <p:embed/>
                  <p:pic>
                    <p:nvPicPr>
                      <p:cNvPr id="0" name="Объект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6238" y="1341438"/>
                        <a:ext cx="1943100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8006" name="Объект 2"/>
          <p:cNvSpPr txBox="1">
            <a:spLocks/>
          </p:cNvSpPr>
          <p:nvPr/>
        </p:nvSpPr>
        <p:spPr bwMode="auto">
          <a:xfrm>
            <a:off x="628650" y="2492375"/>
            <a:ext cx="82296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/>
              <a:t>Ветвление</a:t>
            </a:r>
            <a:r>
              <a:rPr lang="ru-RU" altLang="ru-RU" sz="2400"/>
              <a:t>- Выбор пути выполнения по условию</a:t>
            </a:r>
          </a:p>
        </p:txBody>
      </p:sp>
      <p:graphicFrame>
        <p:nvGraphicFramePr>
          <p:cNvPr id="128007" name="Объект 6"/>
          <p:cNvGraphicFramePr>
            <a:graphicFrameLocks noChangeAspect="1"/>
          </p:cNvGraphicFramePr>
          <p:nvPr/>
        </p:nvGraphicFramePr>
        <p:xfrm>
          <a:off x="2640013" y="2781300"/>
          <a:ext cx="2579687" cy="180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1983856" imgH="1193400" progId="Visio.Drawing.11">
                  <p:embed/>
                </p:oleObj>
              </mc:Choice>
              <mc:Fallback>
                <p:oleObj name="Visio" r:id="rId4" imgW="1983856" imgH="1193400" progId="Visio.Drawing.11">
                  <p:embed/>
                  <p:pic>
                    <p:nvPicPr>
                      <p:cNvPr id="0" name="Объект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0013" y="2781300"/>
                        <a:ext cx="2579687" cy="180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8008" name="Объект 2"/>
          <p:cNvSpPr txBox="1">
            <a:spLocks/>
          </p:cNvSpPr>
          <p:nvPr/>
        </p:nvSpPr>
        <p:spPr bwMode="auto">
          <a:xfrm>
            <a:off x="628650" y="4365625"/>
            <a:ext cx="82296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/>
              <a:t>Цикл</a:t>
            </a:r>
            <a:r>
              <a:rPr lang="ru-RU" altLang="ru-RU" sz="2400"/>
              <a:t>  - Повторное  выполнения группы команд</a:t>
            </a:r>
          </a:p>
        </p:txBody>
      </p:sp>
      <p:graphicFrame>
        <p:nvGraphicFramePr>
          <p:cNvPr id="128009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9332909"/>
              </p:ext>
            </p:extLst>
          </p:nvPr>
        </p:nvGraphicFramePr>
        <p:xfrm>
          <a:off x="2771800" y="4653136"/>
          <a:ext cx="2562225" cy="15121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1674014" imgH="1209060" progId="Visio.Drawing.11">
                  <p:embed/>
                </p:oleObj>
              </mc:Choice>
              <mc:Fallback>
                <p:oleObj name="Visio" r:id="rId6" imgW="1674014" imgH="1209060" progId="Visio.Drawing.11">
                  <p:embed/>
                  <p:pic>
                    <p:nvPicPr>
                      <p:cNvPr id="0" name="Объект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4653136"/>
                        <a:ext cx="2562225" cy="15121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>
            <a:hlinkClick r:id="" action="ppaction://hlinkshowjump?jump=nextslide"/>
          </p:cNvPr>
          <p:cNvSpPr/>
          <p:nvPr/>
        </p:nvSpPr>
        <p:spPr>
          <a:xfrm>
            <a:off x="930487" y="6392645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857"/>
            <a:ext cx="6768752" cy="490066"/>
          </a:xfrm>
        </p:spPr>
        <p:txBody>
          <a:bodyPr/>
          <a:lstStyle/>
          <a:p>
            <a:r>
              <a:rPr lang="ru-RU" sz="3600" dirty="0"/>
              <a:t>Контроль ЛР №1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216008" cy="5616624"/>
          </a:xfrm>
        </p:spPr>
        <p:txBody>
          <a:bodyPr/>
          <a:lstStyle/>
          <a:p>
            <a:pPr marL="0" indent="0">
              <a:buNone/>
            </a:pPr>
            <a:r>
              <a:rPr lang="ru-RU" sz="2200" dirty="0"/>
              <a:t>При защите ЛР № 1 проверяются </a:t>
            </a:r>
            <a:r>
              <a:rPr lang="ru-RU" sz="2200" u="sng" dirty="0"/>
              <a:t>следующие требования</a:t>
            </a:r>
            <a:r>
              <a:rPr lang="en-US" sz="2200" u="sng" dirty="0"/>
              <a:t>(</a:t>
            </a:r>
            <a:r>
              <a:rPr lang="ru-RU" sz="2200" u="sng" dirty="0">
                <a:hlinkClick r:id="rId2" action="ppaction://hlinksldjump"/>
              </a:rPr>
              <a:t>ОТ</a:t>
            </a:r>
            <a:r>
              <a:rPr lang="en-US" sz="2200" u="sng" dirty="0"/>
              <a:t>)</a:t>
            </a:r>
            <a:r>
              <a:rPr lang="ru-RU" sz="2200" dirty="0"/>
              <a:t>:</a:t>
            </a:r>
          </a:p>
          <a:p>
            <a:pPr lvl="0"/>
            <a:r>
              <a:rPr lang="ru-RU" sz="2200" dirty="0"/>
              <a:t>Наличие </a:t>
            </a:r>
            <a:r>
              <a:rPr lang="ru-RU" sz="2200" u="sng" dirty="0"/>
              <a:t>ответов</a:t>
            </a:r>
            <a:r>
              <a:rPr lang="ru-RU" sz="2200" dirty="0"/>
              <a:t> (</a:t>
            </a:r>
            <a:r>
              <a:rPr lang="ru-RU" sz="2200" b="1" dirty="0">
                <a:solidFill>
                  <a:srgbClr val="FF0000"/>
                </a:solidFill>
              </a:rPr>
              <a:t>3 </a:t>
            </a:r>
            <a:r>
              <a:rPr lang="ru-RU" sz="2200" b="1" dirty="0">
                <a:solidFill>
                  <a:srgbClr val="FF0000"/>
                </a:solidFill>
                <a:hlinkClick r:id="rId3" action="ppaction://hlinksldjump"/>
              </a:rPr>
              <a:t>раздела</a:t>
            </a:r>
            <a:r>
              <a:rPr lang="ru-RU" sz="2200" dirty="0"/>
              <a:t>) по вариантам студента (</a:t>
            </a:r>
            <a:r>
              <a:rPr lang="ru-RU" altLang="ru-RU" sz="2200" dirty="0">
                <a:solidFill>
                  <a:srgbClr val="0070C0"/>
                </a:solidFill>
                <a:hlinkClick r:id="rId4" action="ppaction://hlinkfile"/>
              </a:rPr>
              <a:t>МУ</a:t>
            </a:r>
            <a:r>
              <a:rPr lang="ru-RU" sz="2200" dirty="0"/>
              <a:t>) и </a:t>
            </a:r>
            <a:r>
              <a:rPr lang="ru-RU" sz="2200" b="1" dirty="0">
                <a:solidFill>
                  <a:srgbClr val="FF0000"/>
                </a:solidFill>
              </a:rPr>
              <a:t>отчета</a:t>
            </a:r>
            <a:r>
              <a:rPr lang="ru-RU" sz="2200" dirty="0"/>
              <a:t> по ЛР.</a:t>
            </a:r>
          </a:p>
          <a:p>
            <a:pPr lvl="0"/>
            <a:r>
              <a:rPr lang="ru-RU" sz="2200" dirty="0"/>
              <a:t>Наличие в каждом разделе </a:t>
            </a:r>
            <a:r>
              <a:rPr lang="ru-RU" sz="2200" u="sng" dirty="0"/>
              <a:t>краткого</a:t>
            </a:r>
            <a:r>
              <a:rPr lang="ru-RU" sz="2200" dirty="0"/>
              <a:t> </a:t>
            </a:r>
            <a:r>
              <a:rPr lang="ru-RU" sz="2200" b="1" dirty="0">
                <a:solidFill>
                  <a:srgbClr val="FF0000"/>
                </a:solidFill>
              </a:rPr>
              <a:t>пояснения(!)</a:t>
            </a:r>
            <a:r>
              <a:rPr lang="ru-RU" sz="2200" dirty="0"/>
              <a:t> по теме задания (По отчету). </a:t>
            </a:r>
            <a:r>
              <a:rPr lang="ru-RU" sz="2200" b="1" dirty="0">
                <a:solidFill>
                  <a:srgbClr val="FF0000"/>
                </a:solidFill>
              </a:rPr>
              <a:t>Проверка</a:t>
            </a:r>
            <a:r>
              <a:rPr lang="ru-RU" sz="2200" dirty="0"/>
              <a:t> </a:t>
            </a:r>
            <a:r>
              <a:rPr lang="ru-RU" sz="2200" dirty="0">
                <a:hlinkClick r:id="rId5" action="ppaction://hlinksldjump"/>
              </a:rPr>
              <a:t>команды </a:t>
            </a:r>
            <a:r>
              <a:rPr lang="ru-RU" sz="2200" dirty="0"/>
              <a:t>ОС. </a:t>
            </a:r>
            <a:r>
              <a:rPr lang="ru-RU" sz="2200" b="1" dirty="0">
                <a:solidFill>
                  <a:srgbClr val="FF0000"/>
                </a:solidFill>
              </a:rPr>
              <a:t>Поиск</a:t>
            </a:r>
            <a:r>
              <a:rPr lang="ru-RU" sz="2200" dirty="0"/>
              <a:t> информации: </a:t>
            </a:r>
            <a:r>
              <a:rPr lang="ru-RU" sz="2200" dirty="0">
                <a:hlinkClick r:id="rId6" action="ppaction://hlinksldjump"/>
              </a:rPr>
              <a:t>УБ </a:t>
            </a:r>
            <a:r>
              <a:rPr lang="ru-RU" sz="2200" dirty="0"/>
              <a:t>и </a:t>
            </a:r>
            <a:r>
              <a:rPr lang="ru-RU" sz="2200" dirty="0">
                <a:hlinkClick r:id="rId7" action="ppaction://hlinksldjump"/>
              </a:rPr>
              <a:t>Прерыван</a:t>
            </a:r>
            <a:r>
              <a:rPr lang="ru-RU" sz="2200" dirty="0"/>
              <a:t>ие.</a:t>
            </a:r>
          </a:p>
          <a:p>
            <a:pPr lvl="0"/>
            <a:r>
              <a:rPr lang="ru-RU" sz="2200" dirty="0"/>
              <a:t>Четкое </a:t>
            </a:r>
            <a:r>
              <a:rPr lang="ru-RU" sz="2200" u="sng" dirty="0"/>
              <a:t>понимание</a:t>
            </a:r>
            <a:r>
              <a:rPr lang="ru-RU" sz="2200" dirty="0"/>
              <a:t> </a:t>
            </a:r>
            <a:r>
              <a:rPr lang="ru-RU" sz="2200" b="1" dirty="0">
                <a:solidFill>
                  <a:srgbClr val="FF0000"/>
                </a:solidFill>
              </a:rPr>
              <a:t>содержания</a:t>
            </a:r>
            <a:r>
              <a:rPr lang="ru-RU" sz="2200" dirty="0"/>
              <a:t> изучаемого раздела справочника, даже в том случае, когда содержание раздела вставлено в отчет не </a:t>
            </a:r>
            <a:r>
              <a:rPr lang="ru-RU" sz="2200" u="sng" dirty="0"/>
              <a:t>по-русски</a:t>
            </a:r>
            <a:r>
              <a:rPr lang="ru-RU" sz="2200" dirty="0"/>
              <a:t> и </a:t>
            </a:r>
            <a:r>
              <a:rPr lang="ru-RU" sz="2200" b="1" dirty="0">
                <a:solidFill>
                  <a:srgbClr val="FF0000"/>
                </a:solidFill>
              </a:rPr>
              <a:t>пояснение</a:t>
            </a:r>
            <a:r>
              <a:rPr lang="ru-RU" sz="2200" dirty="0"/>
              <a:t> справочной информации по отчету для ответа при защите.</a:t>
            </a:r>
          </a:p>
          <a:p>
            <a:pPr lvl="0"/>
            <a:r>
              <a:rPr lang="ru-RU" sz="2200" u="sng" dirty="0"/>
              <a:t>Ответы</a:t>
            </a:r>
            <a:r>
              <a:rPr lang="ru-RU" sz="2200" dirty="0"/>
              <a:t> на любой </a:t>
            </a:r>
            <a:r>
              <a:rPr lang="ru-RU" sz="2200" b="1" dirty="0">
                <a:solidFill>
                  <a:srgbClr val="FF0000"/>
                </a:solidFill>
              </a:rPr>
              <a:t>контрольный</a:t>
            </a:r>
            <a:r>
              <a:rPr lang="ru-RU" sz="2200" dirty="0"/>
              <a:t> вопрос ЛР №1 (см. </a:t>
            </a:r>
            <a:r>
              <a:rPr lang="ru-RU" altLang="ru-RU" sz="2200" dirty="0">
                <a:solidFill>
                  <a:srgbClr val="0070C0"/>
                </a:solidFill>
                <a:hlinkClick r:id="rId4" action="ppaction://hlinkfile"/>
              </a:rPr>
              <a:t>МУ</a:t>
            </a:r>
            <a:r>
              <a:rPr lang="ru-RU" sz="2200" dirty="0"/>
              <a:t>).</a:t>
            </a:r>
          </a:p>
          <a:p>
            <a:pPr lvl="0"/>
            <a:r>
              <a:rPr lang="ru-RU" sz="2200" dirty="0"/>
              <a:t>Наличие </a:t>
            </a:r>
            <a:r>
              <a:rPr lang="ru-RU" sz="2200" b="1" dirty="0">
                <a:solidFill>
                  <a:srgbClr val="FF0000"/>
                </a:solidFill>
              </a:rPr>
              <a:t>автоматизированного</a:t>
            </a:r>
            <a:r>
              <a:rPr lang="ru-RU" sz="2200" dirty="0"/>
              <a:t> </a:t>
            </a:r>
            <a:r>
              <a:rPr lang="ru-RU" sz="2200" u="sng" dirty="0"/>
              <a:t>оглавления</a:t>
            </a:r>
            <a:r>
              <a:rPr lang="ru-RU" sz="2200" dirty="0"/>
              <a:t> в отчете</a:t>
            </a:r>
            <a:r>
              <a:rPr lang="en-US" sz="2200" dirty="0"/>
              <a:t> (</a:t>
            </a:r>
            <a:r>
              <a:rPr lang="ru-RU" sz="2200" dirty="0">
                <a:hlinkClick r:id="rId8" action="ppaction://hlinkfile"/>
              </a:rPr>
              <a:t>шаблон</a:t>
            </a:r>
            <a:r>
              <a:rPr lang="en-US" sz="2200" dirty="0"/>
              <a:t>)</a:t>
            </a:r>
            <a:r>
              <a:rPr lang="ru-RU" sz="2200" dirty="0"/>
              <a:t>.</a:t>
            </a:r>
          </a:p>
          <a:p>
            <a:r>
              <a:rPr lang="ru-RU" sz="2200" dirty="0">
                <a:hlinkClick r:id="rId9" action="ppaction://hlinksldjump"/>
              </a:rPr>
              <a:t>Режим КС</a:t>
            </a:r>
            <a:r>
              <a:rPr lang="ru-RU" sz="2200" dirty="0"/>
              <a:t>. </a:t>
            </a:r>
            <a:r>
              <a:rPr lang="ru-RU" sz="2200" u="sng" dirty="0"/>
              <a:t>Умение</a:t>
            </a:r>
            <a:r>
              <a:rPr lang="ru-RU" sz="2200" dirty="0"/>
              <a:t> </a:t>
            </a:r>
            <a:r>
              <a:rPr lang="ru-RU" sz="2200" b="1" dirty="0">
                <a:solidFill>
                  <a:srgbClr val="FF0000"/>
                </a:solidFill>
              </a:rPr>
              <a:t>запускать</a:t>
            </a:r>
            <a:r>
              <a:rPr lang="ru-RU" sz="2200" dirty="0"/>
              <a:t>, русифицировать и завершать </a:t>
            </a:r>
            <a:r>
              <a:rPr lang="ru-RU" sz="2200" b="1" dirty="0">
                <a:solidFill>
                  <a:srgbClr val="FF0000"/>
                </a:solidFill>
              </a:rPr>
              <a:t>эмуляторы</a:t>
            </a:r>
            <a:r>
              <a:rPr lang="ru-RU" sz="2200" dirty="0"/>
              <a:t> </a:t>
            </a:r>
            <a:r>
              <a:rPr lang="ru-RU" sz="2200" b="1" dirty="0">
                <a:solidFill>
                  <a:srgbClr val="FF0000"/>
                </a:solidFill>
              </a:rPr>
              <a:t>ДОС</a:t>
            </a:r>
            <a:r>
              <a:rPr lang="ru-RU" sz="2200" dirty="0"/>
              <a:t> (в режиме </a:t>
            </a:r>
            <a:r>
              <a:rPr lang="ru-RU" sz="2200" dirty="0">
                <a:hlinkClick r:id="rId10" action="ppaction://hlinksldjump"/>
              </a:rPr>
              <a:t>КС </a:t>
            </a:r>
            <a:r>
              <a:rPr lang="ru-RU" sz="2200" dirty="0"/>
              <a:t>или </a:t>
            </a:r>
            <a:r>
              <a:rPr lang="en-US" sz="2200" dirty="0">
                <a:hlinkClick r:id="rId11" action="ppaction://hlinksldjump"/>
              </a:rPr>
              <a:t>DOSBox</a:t>
            </a:r>
            <a:r>
              <a:rPr lang="ru-RU" sz="2200" dirty="0"/>
              <a:t>) и </a:t>
            </a:r>
            <a:r>
              <a:rPr lang="ru-RU" sz="2200" dirty="0">
                <a:hlinkClick r:id="rId12" action="ppaction://hlinksldjump"/>
              </a:rPr>
              <a:t>файл – менеджеры </a:t>
            </a:r>
            <a:r>
              <a:rPr lang="ru-RU" sz="2200" dirty="0"/>
              <a:t>(</a:t>
            </a:r>
            <a:r>
              <a:rPr lang="en-US" sz="2200" dirty="0">
                <a:hlinkClick r:id="rId13" action="ppaction://hlinksldjump"/>
              </a:rPr>
              <a:t>FAR </a:t>
            </a:r>
            <a:r>
              <a:rPr lang="ru-RU" sz="2200" dirty="0"/>
              <a:t>и </a:t>
            </a:r>
            <a:r>
              <a:rPr lang="en-US" sz="2200" dirty="0">
                <a:hlinkClick r:id="rId14" action="ppaction://hlinksldjump"/>
              </a:rPr>
              <a:t>VC</a:t>
            </a:r>
            <a:r>
              <a:rPr lang="ru-RU" sz="2200" dirty="0"/>
              <a:t>). </a:t>
            </a:r>
            <a:r>
              <a:rPr lang="ru-RU" sz="2200" dirty="0">
                <a:hlinkClick r:id="rId15" action="ppaction://hlinksldjump"/>
              </a:rPr>
              <a:t>ФМ</a:t>
            </a:r>
            <a:r>
              <a:rPr lang="ru-RU" sz="2200" dirty="0"/>
              <a:t> </a:t>
            </a:r>
            <a:r>
              <a:rPr lang="ru-RU" sz="2200" b="1" dirty="0">
                <a:solidFill>
                  <a:srgbClr val="FF0000"/>
                </a:solidFill>
              </a:rPr>
              <a:t>Получение</a:t>
            </a:r>
            <a:r>
              <a:rPr lang="ru-RU" sz="2200" dirty="0"/>
              <a:t> </a:t>
            </a:r>
            <a:r>
              <a:rPr lang="ru-RU" sz="2200" dirty="0">
                <a:hlinkClick r:id="rId16" action="ppaction://hlinksldjump"/>
              </a:rPr>
              <a:t>справок </a:t>
            </a:r>
            <a:r>
              <a:rPr lang="ru-RU" sz="2200" dirty="0"/>
              <a:t>по командам и утилитам в </a:t>
            </a:r>
            <a:r>
              <a:rPr lang="ru-RU" sz="2200" b="1" dirty="0">
                <a:solidFill>
                  <a:srgbClr val="FF0000"/>
                </a:solidFill>
              </a:rPr>
              <a:t>режиме </a:t>
            </a:r>
            <a:r>
              <a:rPr lang="ru-RU" sz="2200" b="1" dirty="0">
                <a:solidFill>
                  <a:srgbClr val="FF0000"/>
                </a:solidFill>
                <a:hlinkClick r:id="rId9" action="ppaction://hlinksldjump"/>
              </a:rPr>
              <a:t>КС</a:t>
            </a:r>
            <a:r>
              <a:rPr lang="ru-RU" sz="2200" b="1" dirty="0">
                <a:hlinkClick r:id="rId9" action="ppaction://hlinksldjump"/>
              </a:rPr>
              <a:t> </a:t>
            </a:r>
            <a:r>
              <a:rPr lang="ru-RU" sz="2200" b="1" dirty="0"/>
              <a:t>и </a:t>
            </a:r>
            <a:r>
              <a:rPr lang="ru-RU" sz="2200" b="1" dirty="0">
                <a:solidFill>
                  <a:srgbClr val="FF0000"/>
                </a:solidFill>
              </a:rPr>
              <a:t>демонстрация</a:t>
            </a:r>
            <a:r>
              <a:rPr lang="ru-RU" sz="2200" dirty="0"/>
              <a:t> </a:t>
            </a:r>
            <a:r>
              <a:rPr lang="ru-RU" sz="2200" b="1" dirty="0">
                <a:solidFill>
                  <a:srgbClr val="FF0000"/>
                </a:solidFill>
              </a:rPr>
              <a:t>получения</a:t>
            </a:r>
            <a:r>
              <a:rPr lang="ru-RU" sz="2200" dirty="0"/>
              <a:t> справки для своей команды ОС.</a:t>
            </a:r>
          </a:p>
          <a:p>
            <a:pPr lvl="0"/>
            <a:r>
              <a:rPr lang="ru-RU" sz="2200" b="1" dirty="0">
                <a:solidFill>
                  <a:srgbClr val="FF0000"/>
                </a:solidFill>
              </a:rPr>
              <a:t>Умение</a:t>
            </a:r>
            <a:r>
              <a:rPr lang="ru-RU" sz="2200" dirty="0"/>
              <a:t> </a:t>
            </a:r>
            <a:r>
              <a:rPr lang="ru-RU" sz="2200" u="sng" dirty="0"/>
              <a:t>работать</a:t>
            </a:r>
            <a:r>
              <a:rPr lang="ru-RU" sz="2200" dirty="0"/>
              <a:t> в среде </a:t>
            </a:r>
            <a:r>
              <a:rPr lang="ru-RU" sz="2200" b="1" dirty="0">
                <a:solidFill>
                  <a:srgbClr val="FF0000"/>
                </a:solidFill>
              </a:rPr>
              <a:t>файл - </a:t>
            </a:r>
            <a:r>
              <a:rPr lang="ru-RU" sz="2200" b="1" dirty="0">
                <a:solidFill>
                  <a:srgbClr val="FF0000"/>
                </a:solidFill>
                <a:hlinkClick r:id="rId12" action="ppaction://hlinksldjump"/>
              </a:rPr>
              <a:t>менеджеров </a:t>
            </a:r>
            <a:r>
              <a:rPr lang="ru-RU" sz="2200" dirty="0"/>
              <a:t>(</a:t>
            </a:r>
            <a:r>
              <a:rPr lang="en-US" sz="2200" dirty="0"/>
              <a:t>FAR </a:t>
            </a:r>
            <a:r>
              <a:rPr lang="ru-RU" sz="2200" dirty="0"/>
              <a:t>или </a:t>
            </a:r>
            <a:r>
              <a:rPr lang="en-US" sz="2200" dirty="0"/>
              <a:t>VC</a:t>
            </a:r>
            <a:r>
              <a:rPr lang="ru-RU" sz="2200" dirty="0"/>
              <a:t>).</a:t>
            </a:r>
            <a:endParaRPr lang="en-US" sz="2200" dirty="0"/>
          </a:p>
          <a:p>
            <a:pPr lvl="0"/>
            <a:r>
              <a:rPr lang="ru-RU" sz="2200" dirty="0"/>
              <a:t>Правильные и оперативные </a:t>
            </a:r>
            <a:r>
              <a:rPr lang="ru-RU" sz="2200" b="1" dirty="0">
                <a:solidFill>
                  <a:srgbClr val="FF0000"/>
                </a:solidFill>
              </a:rPr>
              <a:t>ответы</a:t>
            </a:r>
            <a:r>
              <a:rPr lang="ru-RU" sz="2200" dirty="0"/>
              <a:t> на вопросы ЛР №1 (</a:t>
            </a:r>
            <a:r>
              <a:rPr lang="ru-RU" sz="2200" dirty="0">
                <a:hlinkClick r:id="rId4" action="ppaction://hlinkfile"/>
              </a:rPr>
              <a:t>МУ</a:t>
            </a:r>
            <a:r>
              <a:rPr lang="ru-RU" sz="2200" dirty="0"/>
              <a:t>)</a:t>
            </a:r>
          </a:p>
          <a:p>
            <a:pPr marL="0" indent="0">
              <a:buNone/>
            </a:pP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957864219"/>
      </p:ext>
    </p:extLst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569325" cy="6477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Представление программ в виде блок-схем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C0BD6159-A87E-46BC-83FF-2BBE072DB406}" type="slidenum">
              <a:rPr/>
              <a:pPr algn="l">
                <a:defRPr/>
              </a:pPr>
              <a:t>290</a:t>
            </a:fld>
            <a:endParaRPr dirty="0"/>
          </a:p>
        </p:txBody>
      </p:sp>
      <p:sp>
        <p:nvSpPr>
          <p:cNvPr id="129028" name="Объект 2"/>
          <p:cNvSpPr txBox="1">
            <a:spLocks/>
          </p:cNvSpPr>
          <p:nvPr/>
        </p:nvSpPr>
        <p:spPr bwMode="auto">
          <a:xfrm>
            <a:off x="476250" y="908050"/>
            <a:ext cx="82296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/>
              <a:t>(Переключатель</a:t>
            </a:r>
            <a:r>
              <a:rPr lang="ru-RU" altLang="ru-RU" sz="2400"/>
              <a:t>- выбор пути ветвления из множества</a:t>
            </a:r>
          </a:p>
        </p:txBody>
      </p:sp>
      <p:sp>
        <p:nvSpPr>
          <p:cNvPr id="129029" name="Объект 2"/>
          <p:cNvSpPr txBox="1">
            <a:spLocks/>
          </p:cNvSpPr>
          <p:nvPr/>
        </p:nvSpPr>
        <p:spPr bwMode="auto">
          <a:xfrm>
            <a:off x="604838" y="3357563"/>
            <a:ext cx="61991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/>
              <a:t>Ввод/Вывод:</a:t>
            </a:r>
            <a:r>
              <a:rPr lang="ru-RU" altLang="ru-RU" sz="2400"/>
              <a:t> печать на экран и ручной ввод :</a:t>
            </a:r>
          </a:p>
        </p:txBody>
      </p:sp>
      <p:graphicFrame>
        <p:nvGraphicFramePr>
          <p:cNvPr id="129030" name="Объект 8"/>
          <p:cNvGraphicFramePr>
            <a:graphicFrameLocks noChangeAspect="1"/>
          </p:cNvGraphicFramePr>
          <p:nvPr/>
        </p:nvGraphicFramePr>
        <p:xfrm>
          <a:off x="2555875" y="1268413"/>
          <a:ext cx="2652713" cy="221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041395" imgH="1755000" progId="Visio.Drawing.11">
                  <p:embed/>
                </p:oleObj>
              </mc:Choice>
              <mc:Fallback>
                <p:oleObj name="Visio" r:id="rId2" imgW="2041395" imgH="1755000" progId="Visio.Drawing.11">
                  <p:embed/>
                  <p:pic>
                    <p:nvPicPr>
                      <p:cNvPr id="0" name="Объект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75" y="1268413"/>
                        <a:ext cx="2652713" cy="2212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31" name="Объект 10"/>
          <p:cNvGraphicFramePr>
            <a:graphicFrameLocks noChangeAspect="1"/>
          </p:cNvGraphicFramePr>
          <p:nvPr/>
        </p:nvGraphicFramePr>
        <p:xfrm>
          <a:off x="539750" y="3860800"/>
          <a:ext cx="1871663" cy="151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1245410" imgH="1493985" progId="Visio.Drawing.11">
                  <p:embed/>
                </p:oleObj>
              </mc:Choice>
              <mc:Fallback>
                <p:oleObj name="Visio" r:id="rId4" imgW="1245410" imgH="1493985" progId="Visio.Drawing.11">
                  <p:embed/>
                  <p:pic>
                    <p:nvPicPr>
                      <p:cNvPr id="0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3860800"/>
                        <a:ext cx="1871663" cy="1512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32" name="Объект 23"/>
          <p:cNvGraphicFramePr>
            <a:graphicFrameLocks noChangeAspect="1"/>
          </p:cNvGraphicFramePr>
          <p:nvPr/>
        </p:nvGraphicFramePr>
        <p:xfrm>
          <a:off x="2843213" y="3789363"/>
          <a:ext cx="2632075" cy="172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3245647" imgH="1917270" progId="Visio.Drawing.11">
                  <p:embed/>
                </p:oleObj>
              </mc:Choice>
              <mc:Fallback>
                <p:oleObj name="Visio" r:id="rId6" imgW="3245647" imgH="1917270" progId="Visio.Drawing.11">
                  <p:embed/>
                  <p:pic>
                    <p:nvPicPr>
                      <p:cNvPr id="0" name="Объект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3789363"/>
                        <a:ext cx="2632075" cy="172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33" name="Объект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819520"/>
              </p:ext>
            </p:extLst>
          </p:nvPr>
        </p:nvGraphicFramePr>
        <p:xfrm>
          <a:off x="577751" y="1989138"/>
          <a:ext cx="1728787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8" imgW="1676611" imgH="1297408" progId="Visio.Drawing.11">
                  <p:embed/>
                </p:oleObj>
              </mc:Choice>
              <mc:Fallback>
                <p:oleObj name="Visio" r:id="rId8" imgW="1676611" imgH="1297408" progId="Visio.Drawing.11">
                  <p:embed/>
                  <p:pic>
                    <p:nvPicPr>
                      <p:cNvPr id="0" name="Объект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751" y="1989138"/>
                        <a:ext cx="1728787" cy="120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9034" name="Объект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7502103"/>
              </p:ext>
            </p:extLst>
          </p:nvPr>
        </p:nvGraphicFramePr>
        <p:xfrm>
          <a:off x="6555581" y="1989138"/>
          <a:ext cx="1831975" cy="1331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0" imgW="1676611" imgH="1297408" progId="Visio.Drawing.11">
                  <p:embed/>
                </p:oleObj>
              </mc:Choice>
              <mc:Fallback>
                <p:oleObj name="Visio" r:id="rId10" imgW="1676611" imgH="1297408" progId="Visio.Drawing.11">
                  <p:embed/>
                  <p:pic>
                    <p:nvPicPr>
                      <p:cNvPr id="0" name="Объект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5581" y="1989138"/>
                        <a:ext cx="1831975" cy="1331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9035" name="Объект 2"/>
          <p:cNvSpPr txBox="1">
            <a:spLocks/>
          </p:cNvSpPr>
          <p:nvPr/>
        </p:nvSpPr>
        <p:spPr bwMode="auto">
          <a:xfrm>
            <a:off x="6876256" y="1412876"/>
            <a:ext cx="122237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Конец</a:t>
            </a:r>
            <a:r>
              <a:rPr lang="ru-RU" altLang="ru-RU" sz="2400" dirty="0"/>
              <a:t>:</a:t>
            </a:r>
          </a:p>
        </p:txBody>
      </p:sp>
      <p:sp>
        <p:nvSpPr>
          <p:cNvPr id="129036" name="Объект 2"/>
          <p:cNvSpPr txBox="1">
            <a:spLocks/>
          </p:cNvSpPr>
          <p:nvPr/>
        </p:nvSpPr>
        <p:spPr bwMode="auto">
          <a:xfrm>
            <a:off x="680938" y="1412875"/>
            <a:ext cx="121443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Начало</a:t>
            </a:r>
            <a:r>
              <a:rPr lang="ru-RU" altLang="ru-RU" sz="2400" dirty="0"/>
              <a:t>:</a:t>
            </a:r>
          </a:p>
        </p:txBody>
      </p:sp>
      <p:sp>
        <p:nvSpPr>
          <p:cNvPr id="14" name="Прямоугольник 13">
            <a:hlinkClick r:id="" action="ppaction://hlinkshowjump?jump=nextslide"/>
          </p:cNvPr>
          <p:cNvSpPr/>
          <p:nvPr/>
        </p:nvSpPr>
        <p:spPr>
          <a:xfrm>
            <a:off x="961077" y="6396335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15" name="Объект 2"/>
          <p:cNvSpPr txBox="1">
            <a:spLocks/>
          </p:cNvSpPr>
          <p:nvPr/>
        </p:nvSpPr>
        <p:spPr bwMode="auto">
          <a:xfrm>
            <a:off x="5865887" y="3873996"/>
            <a:ext cx="280831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 u="sng" dirty="0"/>
              <a:t>Вызов процедур</a:t>
            </a:r>
            <a:r>
              <a:rPr lang="ru-RU" altLang="ru-RU" sz="2400" dirty="0"/>
              <a:t>: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0592251"/>
              </p:ext>
            </p:extLst>
          </p:nvPr>
        </p:nvGraphicFramePr>
        <p:xfrm>
          <a:off x="5362575" y="4495800"/>
          <a:ext cx="332422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2" imgW="3423665" imgH="857520" progId="Visio.Drawing.11">
                  <p:embed/>
                </p:oleObj>
              </mc:Choice>
              <mc:Fallback>
                <p:oleObj name="Visio" r:id="rId12" imgW="3423665" imgH="857520" progId="Visio.Drawing.11">
                  <p:embed/>
                  <p:pic>
                    <p:nvPicPr>
                      <p:cNvPr id="0" name="Object 11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2575" y="4495800"/>
                        <a:ext cx="3324225" cy="819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Заголовок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569325" cy="647700"/>
          </a:xfrm>
        </p:spPr>
        <p:txBody>
          <a:bodyPr/>
          <a:lstStyle/>
          <a:p>
            <a:pPr eaLnBrk="1" hangingPunct="1"/>
            <a:r>
              <a:rPr lang="ru-RU" altLang="ru-RU"/>
              <a:t>Пример Блок-схемы программы ЛР №2 (3)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836712"/>
            <a:ext cx="585787" cy="365125"/>
          </a:xfrm>
        </p:spPr>
        <p:txBody>
          <a:bodyPr/>
          <a:lstStyle/>
          <a:p>
            <a:pPr algn="l">
              <a:defRPr/>
            </a:pPr>
            <a:fld id="{E7101941-CA07-4095-8402-0F0BC0F1583E}" type="slidenum">
              <a:rPr/>
              <a:pPr algn="l">
                <a:defRPr/>
              </a:pPr>
              <a:t>291</a:t>
            </a:fld>
            <a:endParaRPr dirty="0"/>
          </a:p>
        </p:txBody>
      </p:sp>
      <p:graphicFrame>
        <p:nvGraphicFramePr>
          <p:cNvPr id="130052" name="Объект 4"/>
          <p:cNvGraphicFramePr>
            <a:graphicFrameLocks noChangeAspect="1"/>
          </p:cNvGraphicFramePr>
          <p:nvPr/>
        </p:nvGraphicFramePr>
        <p:xfrm>
          <a:off x="1692275" y="908050"/>
          <a:ext cx="5472113" cy="482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645682" imgH="3449520" progId="Visio.Drawing.11">
                  <p:embed/>
                </p:oleObj>
              </mc:Choice>
              <mc:Fallback>
                <p:oleObj name="Visio" r:id="rId2" imgW="2645682" imgH="34495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908050"/>
                        <a:ext cx="5472113" cy="482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053" name="Объект 2"/>
          <p:cNvSpPr txBox="1">
            <a:spLocks/>
          </p:cNvSpPr>
          <p:nvPr/>
        </p:nvSpPr>
        <p:spPr bwMode="auto">
          <a:xfrm>
            <a:off x="900113" y="5732463"/>
            <a:ext cx="813593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400"/>
              <a:t>Данная блок-схема соответствует второй ЛР СП. </a:t>
            </a:r>
          </a:p>
        </p:txBody>
      </p:sp>
      <p:sp>
        <p:nvSpPr>
          <p:cNvPr id="7" name="Прямоугольник 6">
            <a:hlinkClick r:id="" action="ppaction://hlinkshowjump?jump=nextslide"/>
          </p:cNvPr>
          <p:cNvSpPr/>
          <p:nvPr/>
        </p:nvSpPr>
        <p:spPr>
          <a:xfrm>
            <a:off x="961076" y="6396335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483633962"/>
      </p:ext>
    </p:extLst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Заголовок 1"/>
          <p:cNvSpPr>
            <a:spLocks noGrp="1"/>
          </p:cNvSpPr>
          <p:nvPr>
            <p:ph type="title"/>
          </p:nvPr>
        </p:nvSpPr>
        <p:spPr>
          <a:xfrm>
            <a:off x="1334294" y="115888"/>
            <a:ext cx="5397946" cy="706437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Микропроцессор (МП)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66713"/>
            <a:ext cx="585787" cy="365125"/>
          </a:xfrm>
        </p:spPr>
        <p:txBody>
          <a:bodyPr/>
          <a:lstStyle/>
          <a:p>
            <a:pPr algn="l">
              <a:defRPr/>
            </a:pPr>
            <a:fld id="{2D94A1B3-F49E-4017-B978-1476F3747F8C}" type="slidenum">
              <a:rPr/>
              <a:pPr algn="l">
                <a:defRPr/>
              </a:pPr>
              <a:t>292</a:t>
            </a:fld>
            <a:endParaRPr dirty="0"/>
          </a:p>
        </p:txBody>
      </p:sp>
      <p:sp>
        <p:nvSpPr>
          <p:cNvPr id="132100" name="Объект 2"/>
          <p:cNvSpPr txBox="1">
            <a:spLocks/>
          </p:cNvSpPr>
          <p:nvPr/>
        </p:nvSpPr>
        <p:spPr bwMode="auto">
          <a:xfrm>
            <a:off x="433388" y="4762500"/>
            <a:ext cx="3754437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/>
              <a:t>МП, </a:t>
            </a:r>
            <a:r>
              <a:rPr lang="ru-RU" altLang="ru-RU" sz="1600"/>
              <a:t>ОП</a:t>
            </a:r>
            <a:r>
              <a:rPr lang="ru-RU" altLang="ru-RU" sz="1800"/>
              <a:t> (</a:t>
            </a:r>
            <a:r>
              <a:rPr lang="ru-RU" altLang="ru-RU" sz="1800" u="sng"/>
              <a:t>оперативная память</a:t>
            </a:r>
            <a:r>
              <a:rPr lang="ru-RU" altLang="ru-RU" sz="1800"/>
              <a:t>) и ВП </a:t>
            </a:r>
            <a:r>
              <a:rPr lang="en-US" altLang="ru-RU" sz="1800"/>
              <a:t>(</a:t>
            </a:r>
            <a:r>
              <a:rPr lang="ru-RU" altLang="ru-RU" sz="1800" u="sng"/>
              <a:t>вектор прерываний </a:t>
            </a:r>
            <a:r>
              <a:rPr lang="ru-RU" altLang="ru-RU" sz="1800"/>
              <a:t>в ОП</a:t>
            </a:r>
            <a:r>
              <a:rPr lang="en-US" altLang="ru-RU" sz="1800"/>
              <a:t>)</a:t>
            </a:r>
            <a:endParaRPr lang="ru-RU" altLang="ru-RU" sz="1800"/>
          </a:p>
          <a:p>
            <a:pPr eaLnBrk="1" hangingPunct="1"/>
            <a:r>
              <a:rPr lang="ru-RU" altLang="ru-RU" sz="1800" b="1"/>
              <a:t>РК</a:t>
            </a:r>
            <a:r>
              <a:rPr lang="ru-RU" altLang="ru-RU" sz="1800"/>
              <a:t> (регистр команд), </a:t>
            </a:r>
            <a:r>
              <a:rPr lang="en-US" altLang="ru-RU" sz="1800" b="1"/>
              <a:t>IP</a:t>
            </a:r>
            <a:r>
              <a:rPr lang="en-US" altLang="ru-RU" sz="1800"/>
              <a:t> (</a:t>
            </a:r>
            <a:r>
              <a:rPr lang="ru-RU" altLang="ru-RU" sz="1800"/>
              <a:t>счетчик команд</a:t>
            </a:r>
            <a:r>
              <a:rPr lang="en-US" altLang="ru-RU" sz="1800"/>
              <a:t>)</a:t>
            </a:r>
            <a:r>
              <a:rPr lang="ru-RU" altLang="ru-RU" sz="1800"/>
              <a:t> и </a:t>
            </a:r>
            <a:r>
              <a:rPr lang="en-US" altLang="ru-RU" sz="1800" b="1"/>
              <a:t>Flags</a:t>
            </a:r>
            <a:r>
              <a:rPr lang="en-US" altLang="ru-RU" sz="1800"/>
              <a:t> (</a:t>
            </a:r>
            <a:r>
              <a:rPr lang="ru-RU" altLang="ru-RU" sz="1800"/>
              <a:t>регистр флагов</a:t>
            </a:r>
            <a:r>
              <a:rPr lang="en-US" altLang="ru-RU" sz="1800"/>
              <a:t>)</a:t>
            </a:r>
            <a:r>
              <a:rPr lang="ru-RU" altLang="ru-RU" sz="1800"/>
              <a:t> явное занесение </a:t>
            </a:r>
            <a:r>
              <a:rPr lang="ru-RU" altLang="ru-RU" sz="1800" b="1"/>
              <a:t>невозможно</a:t>
            </a:r>
          </a:p>
        </p:txBody>
      </p:sp>
      <p:grpSp>
        <p:nvGrpSpPr>
          <p:cNvPr id="132101" name="Группа 4"/>
          <p:cNvGrpSpPr>
            <a:grpSpLocks/>
          </p:cNvGrpSpPr>
          <p:nvPr/>
        </p:nvGrpSpPr>
        <p:grpSpPr bwMode="auto">
          <a:xfrm>
            <a:off x="1930400" y="1936750"/>
            <a:ext cx="1511300" cy="2825750"/>
            <a:chOff x="1187624" y="2564408"/>
            <a:chExt cx="1512168" cy="3812573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187624" y="2564408"/>
              <a:ext cx="1512168" cy="381257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440182" y="4400013"/>
              <a:ext cx="1151598" cy="20347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457654" y="4031607"/>
              <a:ext cx="1151599" cy="20347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АХ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435416" y="5395993"/>
              <a:ext cx="1151599" cy="2034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 </a:t>
              </a:r>
              <a:r>
                <a:rPr lang="en-US" sz="1400" dirty="0">
                  <a:solidFill>
                    <a:schemeClr val="tx1"/>
                  </a:solidFill>
                </a:rPr>
                <a:t>SP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435416" y="4963330"/>
              <a:ext cx="1151599" cy="2034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</a:t>
              </a:r>
              <a:r>
                <a:rPr lang="en-US" sz="1400" dirty="0">
                  <a:solidFill>
                    <a:schemeClr val="tx1"/>
                  </a:solidFill>
                </a:rPr>
                <a:t>CS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32154" name="TextBox 10"/>
            <p:cNvSpPr txBox="1">
              <a:spLocks noChangeArrowheads="1"/>
            </p:cNvSpPr>
            <p:nvPr/>
          </p:nvSpPr>
          <p:spPr bwMode="auto">
            <a:xfrm>
              <a:off x="1824098" y="4647359"/>
              <a:ext cx="308098" cy="30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grpSp>
        <p:nvGrpSpPr>
          <p:cNvPr id="132102" name="Группа 12"/>
          <p:cNvGrpSpPr>
            <a:grpSpLocks/>
          </p:cNvGrpSpPr>
          <p:nvPr/>
        </p:nvGrpSpPr>
        <p:grpSpPr bwMode="auto">
          <a:xfrm>
            <a:off x="4833938" y="1546225"/>
            <a:ext cx="1368425" cy="2493963"/>
            <a:chOff x="1331640" y="1936251"/>
            <a:chExt cx="1368152" cy="3364461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331640" y="1936251"/>
              <a:ext cx="1368152" cy="336446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439568" y="3728774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457027" y="3360419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434806" y="4724620"/>
              <a:ext cx="1152295" cy="20345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Данные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434806" y="4294158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Данные</a:t>
              </a:r>
            </a:p>
          </p:txBody>
        </p:sp>
        <p:sp>
          <p:nvSpPr>
            <p:cNvPr id="132147" name="TextBox 18"/>
            <p:cNvSpPr txBox="1">
              <a:spLocks noChangeArrowheads="1"/>
            </p:cNvSpPr>
            <p:nvPr/>
          </p:nvSpPr>
          <p:spPr bwMode="auto">
            <a:xfrm>
              <a:off x="1824098" y="4365104"/>
              <a:ext cx="30809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  <p:sp>
          <p:nvSpPr>
            <p:cNvPr id="132148" name="TextBox 19"/>
            <p:cNvSpPr txBox="1">
              <a:spLocks noChangeArrowheads="1"/>
            </p:cNvSpPr>
            <p:nvPr/>
          </p:nvSpPr>
          <p:spPr bwMode="auto">
            <a:xfrm>
              <a:off x="1879669" y="3462768"/>
              <a:ext cx="30809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sp>
        <p:nvSpPr>
          <p:cNvPr id="132103" name="TextBox 20"/>
          <p:cNvSpPr txBox="1">
            <a:spLocks noChangeArrowheads="1"/>
          </p:cNvSpPr>
          <p:nvPr/>
        </p:nvSpPr>
        <p:spPr bwMode="auto">
          <a:xfrm>
            <a:off x="4794250" y="993775"/>
            <a:ext cx="612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ОП</a:t>
            </a:r>
          </a:p>
        </p:txBody>
      </p:sp>
      <p:sp>
        <p:nvSpPr>
          <p:cNvPr id="132104" name="TextBox 21"/>
          <p:cNvSpPr txBox="1">
            <a:spLocks noChangeArrowheads="1"/>
          </p:cNvSpPr>
          <p:nvPr/>
        </p:nvSpPr>
        <p:spPr bwMode="auto">
          <a:xfrm>
            <a:off x="2379663" y="1254125"/>
            <a:ext cx="612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МП</a:t>
            </a:r>
          </a:p>
        </p:txBody>
      </p:sp>
      <p:sp>
        <p:nvSpPr>
          <p:cNvPr id="132105" name="TextBox 23"/>
          <p:cNvSpPr txBox="1">
            <a:spLocks noChangeArrowheads="1"/>
          </p:cNvSpPr>
          <p:nvPr/>
        </p:nvSpPr>
        <p:spPr bwMode="auto">
          <a:xfrm>
            <a:off x="2566988" y="3787775"/>
            <a:ext cx="307975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130425" y="2170113"/>
            <a:ext cx="1150938" cy="1508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РК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144713" y="2500313"/>
            <a:ext cx="1152525" cy="1508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IP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8" name="Левая фигурная скобка 27"/>
          <p:cNvSpPr/>
          <p:nvPr/>
        </p:nvSpPr>
        <p:spPr>
          <a:xfrm>
            <a:off x="4449763" y="2416175"/>
            <a:ext cx="239712" cy="674688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30" name="Левая фигурная скобка 29"/>
          <p:cNvSpPr/>
          <p:nvPr/>
        </p:nvSpPr>
        <p:spPr>
          <a:xfrm>
            <a:off x="4449763" y="3178175"/>
            <a:ext cx="239712" cy="674688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cxnSp>
        <p:nvCxnSpPr>
          <p:cNvPr id="31" name="Прямая со стрелкой 30"/>
          <p:cNvCxnSpPr>
            <a:stCxn id="28" idx="1"/>
            <a:endCxn id="25" idx="3"/>
          </p:cNvCxnSpPr>
          <p:nvPr/>
        </p:nvCxnSpPr>
        <p:spPr>
          <a:xfrm flipH="1" flipV="1">
            <a:off x="3281363" y="2244725"/>
            <a:ext cx="1168400" cy="509588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30" idx="1"/>
            <a:endCxn id="8" idx="3"/>
          </p:cNvCxnSpPr>
          <p:nvPr/>
        </p:nvCxnSpPr>
        <p:spPr>
          <a:xfrm flipH="1" flipV="1">
            <a:off x="3352800" y="3100388"/>
            <a:ext cx="1096963" cy="414337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30" idx="1"/>
            <a:endCxn id="10" idx="3"/>
          </p:cNvCxnSpPr>
          <p:nvPr/>
        </p:nvCxnSpPr>
        <p:spPr>
          <a:xfrm flipH="1">
            <a:off x="3328988" y="3514725"/>
            <a:ext cx="1120775" cy="276225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2130425" y="4297363"/>
            <a:ext cx="1239838" cy="1841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Flags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42" name="Прямая со стрелкой 41"/>
          <p:cNvCxnSpPr>
            <a:stCxn id="132115" idx="2"/>
          </p:cNvCxnSpPr>
          <p:nvPr/>
        </p:nvCxnSpPr>
        <p:spPr>
          <a:xfrm flipV="1">
            <a:off x="712788" y="2951163"/>
            <a:ext cx="1243012" cy="317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115" name="TextBox 49"/>
          <p:cNvSpPr txBox="1">
            <a:spLocks noChangeArrowheads="1"/>
          </p:cNvSpPr>
          <p:nvPr/>
        </p:nvSpPr>
        <p:spPr bwMode="auto">
          <a:xfrm>
            <a:off x="407988" y="2586038"/>
            <a:ext cx="6111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INT</a:t>
            </a:r>
            <a:endParaRPr lang="ru-RU" altLang="ru-RU" sz="1800"/>
          </a:p>
        </p:txBody>
      </p:sp>
      <p:grpSp>
        <p:nvGrpSpPr>
          <p:cNvPr id="132116" name="Группа 50"/>
          <p:cNvGrpSpPr>
            <a:grpSpLocks/>
          </p:cNvGrpSpPr>
          <p:nvPr/>
        </p:nvGrpSpPr>
        <p:grpSpPr bwMode="auto">
          <a:xfrm>
            <a:off x="4787900" y="4221163"/>
            <a:ext cx="1368425" cy="2027237"/>
            <a:chOff x="1331640" y="2564408"/>
            <a:chExt cx="1368152" cy="2736304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1331640" y="2564408"/>
              <a:ext cx="1368152" cy="273630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1349100" y="2667260"/>
              <a:ext cx="1264985" cy="20356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Адрес п/п 1</a:t>
              </a:r>
            </a:p>
          </p:txBody>
        </p:sp>
        <p:sp>
          <p:nvSpPr>
            <p:cNvPr id="132141" name="TextBox 57"/>
            <p:cNvSpPr txBox="1">
              <a:spLocks noChangeArrowheads="1"/>
            </p:cNvSpPr>
            <p:nvPr/>
          </p:nvSpPr>
          <p:spPr bwMode="auto">
            <a:xfrm>
              <a:off x="1765325" y="2921306"/>
              <a:ext cx="308098" cy="30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sp>
        <p:nvSpPr>
          <p:cNvPr id="132117" name="TextBox 58"/>
          <p:cNvSpPr txBox="1">
            <a:spLocks noChangeArrowheads="1"/>
          </p:cNvSpPr>
          <p:nvPr/>
        </p:nvSpPr>
        <p:spPr bwMode="auto">
          <a:xfrm>
            <a:off x="2551113" y="2735263"/>
            <a:ext cx="309562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132118" name="TextBox 59"/>
          <p:cNvSpPr txBox="1">
            <a:spLocks noChangeArrowheads="1"/>
          </p:cNvSpPr>
          <p:nvPr/>
        </p:nvSpPr>
        <p:spPr bwMode="auto">
          <a:xfrm>
            <a:off x="5359400" y="3024188"/>
            <a:ext cx="3079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132119" name="TextBox 61"/>
          <p:cNvSpPr txBox="1">
            <a:spLocks noChangeArrowheads="1"/>
          </p:cNvSpPr>
          <p:nvPr/>
        </p:nvSpPr>
        <p:spPr bwMode="auto">
          <a:xfrm>
            <a:off x="5081588" y="2112963"/>
            <a:ext cx="863600" cy="307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п/п 1</a:t>
            </a:r>
          </a:p>
        </p:txBody>
      </p:sp>
      <p:sp>
        <p:nvSpPr>
          <p:cNvPr id="132120" name="TextBox 62"/>
          <p:cNvSpPr txBox="1">
            <a:spLocks noChangeArrowheads="1"/>
          </p:cNvSpPr>
          <p:nvPr/>
        </p:nvSpPr>
        <p:spPr bwMode="auto">
          <a:xfrm>
            <a:off x="5086350" y="1711325"/>
            <a:ext cx="863600" cy="3063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п/п 2</a:t>
            </a:r>
          </a:p>
        </p:txBody>
      </p:sp>
      <p:sp>
        <p:nvSpPr>
          <p:cNvPr id="132121" name="TextBox 63"/>
          <p:cNvSpPr txBox="1">
            <a:spLocks noChangeArrowheads="1"/>
          </p:cNvSpPr>
          <p:nvPr/>
        </p:nvSpPr>
        <p:spPr bwMode="auto">
          <a:xfrm>
            <a:off x="8118475" y="5875338"/>
            <a:ext cx="611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ВП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4805363" y="4802188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2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4805363" y="5018088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…</a:t>
            </a:r>
          </a:p>
        </p:txBody>
      </p:sp>
      <p:sp>
        <p:nvSpPr>
          <p:cNvPr id="70" name="Правая круглая скобка 69"/>
          <p:cNvSpPr/>
          <p:nvPr/>
        </p:nvSpPr>
        <p:spPr>
          <a:xfrm>
            <a:off x="6089650" y="1865313"/>
            <a:ext cx="1003300" cy="3011487"/>
          </a:xfrm>
          <a:prstGeom prst="rightBracket">
            <a:avLst/>
          </a:prstGeom>
          <a:ln w="19050">
            <a:solidFill>
              <a:srgbClr val="FF0000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" name="Правая круглая скобка 70"/>
          <p:cNvSpPr/>
          <p:nvPr/>
        </p:nvSpPr>
        <p:spPr>
          <a:xfrm>
            <a:off x="6070600" y="2244725"/>
            <a:ext cx="733425" cy="2128838"/>
          </a:xfrm>
          <a:prstGeom prst="rightBracket">
            <a:avLst/>
          </a:prstGeom>
          <a:ln w="19050">
            <a:solidFill>
              <a:srgbClr val="FF0000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2126" name="TextBox 71"/>
          <p:cNvSpPr txBox="1">
            <a:spLocks noChangeArrowheads="1"/>
          </p:cNvSpPr>
          <p:nvPr/>
        </p:nvSpPr>
        <p:spPr bwMode="auto">
          <a:xfrm>
            <a:off x="7235825" y="731838"/>
            <a:ext cx="15033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Обработчики прерываний</a:t>
            </a:r>
          </a:p>
        </p:txBody>
      </p:sp>
      <p:cxnSp>
        <p:nvCxnSpPr>
          <p:cNvPr id="73" name="Прямая со стрелкой 72"/>
          <p:cNvCxnSpPr>
            <a:stCxn id="132126" idx="1"/>
            <a:endCxn id="132120" idx="0"/>
          </p:cNvCxnSpPr>
          <p:nvPr/>
        </p:nvCxnSpPr>
        <p:spPr>
          <a:xfrm flipH="1">
            <a:off x="5518150" y="993775"/>
            <a:ext cx="1717675" cy="7175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128" name="TextBox 76"/>
          <p:cNvSpPr txBox="1">
            <a:spLocks noChangeArrowheads="1"/>
          </p:cNvSpPr>
          <p:nvPr/>
        </p:nvSpPr>
        <p:spPr bwMode="auto">
          <a:xfrm>
            <a:off x="6948488" y="4921250"/>
            <a:ext cx="19431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Вектор прерываний Адреса Обработчиков: прерываний (0000Н – 0</a:t>
            </a:r>
            <a:r>
              <a:rPr lang="en-US" altLang="ru-RU" sz="1400" u="sng"/>
              <a:t>3FF</a:t>
            </a:r>
            <a:r>
              <a:rPr lang="ru-RU" altLang="ru-RU" sz="1400" u="sng"/>
              <a:t>Н)</a:t>
            </a:r>
          </a:p>
        </p:txBody>
      </p:sp>
      <p:sp>
        <p:nvSpPr>
          <p:cNvPr id="132129" name="TextBox 77"/>
          <p:cNvSpPr txBox="1">
            <a:spLocks noChangeArrowheads="1"/>
          </p:cNvSpPr>
          <p:nvPr/>
        </p:nvSpPr>
        <p:spPr bwMode="auto">
          <a:xfrm>
            <a:off x="195263" y="1152525"/>
            <a:ext cx="14160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Сигнал аппаратного прерывания</a:t>
            </a:r>
          </a:p>
        </p:txBody>
      </p:sp>
      <p:cxnSp>
        <p:nvCxnSpPr>
          <p:cNvPr id="79" name="Прямая со стрелкой 78"/>
          <p:cNvCxnSpPr>
            <a:stCxn id="132129" idx="2"/>
            <a:endCxn id="132115" idx="0"/>
          </p:cNvCxnSpPr>
          <p:nvPr/>
        </p:nvCxnSpPr>
        <p:spPr>
          <a:xfrm flipH="1">
            <a:off x="712788" y="1890713"/>
            <a:ext cx="190500" cy="69532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>
            <a:stCxn id="132128" idx="1"/>
            <a:endCxn id="52" idx="3"/>
          </p:cNvCxnSpPr>
          <p:nvPr/>
        </p:nvCxnSpPr>
        <p:spPr>
          <a:xfrm flipH="1" flipV="1">
            <a:off x="6156325" y="5235575"/>
            <a:ext cx="792163" cy="16351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Левая фигурная скобка 86"/>
          <p:cNvSpPr/>
          <p:nvPr/>
        </p:nvSpPr>
        <p:spPr>
          <a:xfrm>
            <a:off x="1955800" y="2084388"/>
            <a:ext cx="239713" cy="2514600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132133" name="TextBox 88"/>
          <p:cNvSpPr txBox="1">
            <a:spLocks noChangeArrowheads="1"/>
          </p:cNvSpPr>
          <p:nvPr/>
        </p:nvSpPr>
        <p:spPr bwMode="auto">
          <a:xfrm>
            <a:off x="109538" y="4110038"/>
            <a:ext cx="1501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Регистры МП</a:t>
            </a:r>
          </a:p>
        </p:txBody>
      </p:sp>
      <p:cxnSp>
        <p:nvCxnSpPr>
          <p:cNvPr id="91" name="Прямая со стрелкой 90"/>
          <p:cNvCxnSpPr>
            <a:stCxn id="132133" idx="0"/>
            <a:endCxn id="87" idx="1"/>
          </p:cNvCxnSpPr>
          <p:nvPr/>
        </p:nvCxnSpPr>
        <p:spPr>
          <a:xfrm flipV="1">
            <a:off x="860425" y="3341688"/>
            <a:ext cx="1095375" cy="7683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Прямоугольник 97"/>
          <p:cNvSpPr/>
          <p:nvPr/>
        </p:nvSpPr>
        <p:spPr>
          <a:xfrm>
            <a:off x="4805363" y="5802313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255</a:t>
            </a:r>
          </a:p>
        </p:txBody>
      </p:sp>
      <p:sp>
        <p:nvSpPr>
          <p:cNvPr id="132136" name="TextBox 98"/>
          <p:cNvSpPr txBox="1">
            <a:spLocks noChangeArrowheads="1"/>
          </p:cNvSpPr>
          <p:nvPr/>
        </p:nvSpPr>
        <p:spPr bwMode="auto">
          <a:xfrm>
            <a:off x="3684588" y="1614488"/>
            <a:ext cx="100488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Обмен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ОП-МП МП-ОП</a:t>
            </a:r>
          </a:p>
        </p:txBody>
      </p:sp>
      <p:sp>
        <p:nvSpPr>
          <p:cNvPr id="132137" name="TextBox 99"/>
          <p:cNvSpPr txBox="1">
            <a:spLocks noChangeArrowheads="1"/>
          </p:cNvSpPr>
          <p:nvPr/>
        </p:nvSpPr>
        <p:spPr bwMode="auto">
          <a:xfrm>
            <a:off x="4022725" y="4186238"/>
            <a:ext cx="679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/>
              <a:t>000</a:t>
            </a:r>
            <a:r>
              <a:rPr lang="en-US" altLang="ru-RU" sz="1600"/>
              <a:t>H</a:t>
            </a:r>
            <a:endParaRPr lang="ru-RU" altLang="ru-RU" sz="1600"/>
          </a:p>
        </p:txBody>
      </p:sp>
      <p:sp>
        <p:nvSpPr>
          <p:cNvPr id="132138" name="TextBox 100"/>
          <p:cNvSpPr txBox="1">
            <a:spLocks noChangeArrowheads="1"/>
          </p:cNvSpPr>
          <p:nvPr/>
        </p:nvSpPr>
        <p:spPr bwMode="auto">
          <a:xfrm>
            <a:off x="4095750" y="5915025"/>
            <a:ext cx="8461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u="sng"/>
              <a:t>0</a:t>
            </a:r>
            <a:r>
              <a:rPr lang="en-US" altLang="ru-RU" sz="1600" u="sng"/>
              <a:t>3FF</a:t>
            </a:r>
            <a:r>
              <a:rPr lang="ru-RU" altLang="ru-RU" sz="1600" u="sng"/>
              <a:t>Н</a:t>
            </a:r>
            <a:endParaRPr lang="ru-RU" altLang="ru-RU" sz="1600"/>
          </a:p>
        </p:txBody>
      </p:sp>
    </p:spTree>
    <p:extLst>
      <p:ext uri="{BB962C8B-B14F-4D97-AF65-F5344CB8AC3E}">
        <p14:creationId xmlns:p14="http://schemas.microsoft.com/office/powerpoint/2010/main" val="2012753371"/>
      </p:ext>
    </p:extLst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Заголовок 1"/>
          <p:cNvSpPr>
            <a:spLocks noGrp="1"/>
          </p:cNvSpPr>
          <p:nvPr>
            <p:ph type="title"/>
          </p:nvPr>
        </p:nvSpPr>
        <p:spPr>
          <a:xfrm>
            <a:off x="1334294" y="115888"/>
            <a:ext cx="5397946" cy="706437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Микропроцессор (МП)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98694" y="366713"/>
            <a:ext cx="585787" cy="365125"/>
          </a:xfrm>
        </p:spPr>
        <p:txBody>
          <a:bodyPr/>
          <a:lstStyle/>
          <a:p>
            <a:pPr algn="l">
              <a:defRPr/>
            </a:pPr>
            <a:fld id="{2D94A1B3-F49E-4017-B978-1476F3747F8C}" type="slidenum">
              <a:rPr/>
              <a:pPr algn="l">
                <a:defRPr/>
              </a:pPr>
              <a:t>293</a:t>
            </a:fld>
            <a:endParaRPr dirty="0"/>
          </a:p>
        </p:txBody>
      </p:sp>
      <p:sp>
        <p:nvSpPr>
          <p:cNvPr id="132100" name="Объект 2"/>
          <p:cNvSpPr txBox="1">
            <a:spLocks/>
          </p:cNvSpPr>
          <p:nvPr/>
        </p:nvSpPr>
        <p:spPr bwMode="auto">
          <a:xfrm>
            <a:off x="433388" y="4762500"/>
            <a:ext cx="3754437" cy="149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/>
              <a:t>МП, </a:t>
            </a:r>
            <a:r>
              <a:rPr lang="ru-RU" altLang="ru-RU" sz="1600"/>
              <a:t>ОП</a:t>
            </a:r>
            <a:r>
              <a:rPr lang="ru-RU" altLang="ru-RU" sz="1800"/>
              <a:t> (</a:t>
            </a:r>
            <a:r>
              <a:rPr lang="ru-RU" altLang="ru-RU" sz="1800" u="sng"/>
              <a:t>оперативная память</a:t>
            </a:r>
            <a:r>
              <a:rPr lang="ru-RU" altLang="ru-RU" sz="1800"/>
              <a:t>) и ВП </a:t>
            </a:r>
            <a:r>
              <a:rPr lang="en-US" altLang="ru-RU" sz="1800"/>
              <a:t>(</a:t>
            </a:r>
            <a:r>
              <a:rPr lang="ru-RU" altLang="ru-RU" sz="1800" u="sng"/>
              <a:t>вектор прерываний </a:t>
            </a:r>
            <a:r>
              <a:rPr lang="ru-RU" altLang="ru-RU" sz="1800"/>
              <a:t>в ОП</a:t>
            </a:r>
            <a:r>
              <a:rPr lang="en-US" altLang="ru-RU" sz="1800"/>
              <a:t>)</a:t>
            </a:r>
            <a:endParaRPr lang="ru-RU" altLang="ru-RU" sz="1800"/>
          </a:p>
          <a:p>
            <a:pPr eaLnBrk="1" hangingPunct="1"/>
            <a:r>
              <a:rPr lang="ru-RU" altLang="ru-RU" sz="1800" b="1"/>
              <a:t>РК</a:t>
            </a:r>
            <a:r>
              <a:rPr lang="ru-RU" altLang="ru-RU" sz="1800"/>
              <a:t> (регистр команд), </a:t>
            </a:r>
            <a:r>
              <a:rPr lang="en-US" altLang="ru-RU" sz="1800" b="1"/>
              <a:t>IP</a:t>
            </a:r>
            <a:r>
              <a:rPr lang="en-US" altLang="ru-RU" sz="1800"/>
              <a:t> (</a:t>
            </a:r>
            <a:r>
              <a:rPr lang="ru-RU" altLang="ru-RU" sz="1800"/>
              <a:t>счетчик команд</a:t>
            </a:r>
            <a:r>
              <a:rPr lang="en-US" altLang="ru-RU" sz="1800"/>
              <a:t>)</a:t>
            </a:r>
            <a:r>
              <a:rPr lang="ru-RU" altLang="ru-RU" sz="1800"/>
              <a:t> и </a:t>
            </a:r>
            <a:r>
              <a:rPr lang="en-US" altLang="ru-RU" sz="1800" b="1"/>
              <a:t>Flags</a:t>
            </a:r>
            <a:r>
              <a:rPr lang="en-US" altLang="ru-RU" sz="1800"/>
              <a:t> (</a:t>
            </a:r>
            <a:r>
              <a:rPr lang="ru-RU" altLang="ru-RU" sz="1800"/>
              <a:t>регистр флагов</a:t>
            </a:r>
            <a:r>
              <a:rPr lang="en-US" altLang="ru-RU" sz="1800"/>
              <a:t>)</a:t>
            </a:r>
            <a:r>
              <a:rPr lang="ru-RU" altLang="ru-RU" sz="1800"/>
              <a:t> явное занесение </a:t>
            </a:r>
            <a:r>
              <a:rPr lang="ru-RU" altLang="ru-RU" sz="1800" b="1"/>
              <a:t>невозможно</a:t>
            </a:r>
          </a:p>
        </p:txBody>
      </p:sp>
      <p:grpSp>
        <p:nvGrpSpPr>
          <p:cNvPr id="132101" name="Группа 4"/>
          <p:cNvGrpSpPr>
            <a:grpSpLocks/>
          </p:cNvGrpSpPr>
          <p:nvPr/>
        </p:nvGrpSpPr>
        <p:grpSpPr bwMode="auto">
          <a:xfrm>
            <a:off x="1930400" y="1936750"/>
            <a:ext cx="1511300" cy="2825750"/>
            <a:chOff x="1187624" y="2564408"/>
            <a:chExt cx="1512168" cy="3812573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187624" y="2564408"/>
              <a:ext cx="1512168" cy="381257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440182" y="4400013"/>
              <a:ext cx="1151598" cy="20347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457654" y="4031607"/>
              <a:ext cx="1151599" cy="20347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АХ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435416" y="5395993"/>
              <a:ext cx="1151599" cy="2034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 </a:t>
              </a:r>
              <a:r>
                <a:rPr lang="en-US" sz="1400" dirty="0">
                  <a:solidFill>
                    <a:schemeClr val="tx1"/>
                  </a:solidFill>
                </a:rPr>
                <a:t>SP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1435416" y="4963330"/>
              <a:ext cx="1151599" cy="2034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Регистр </a:t>
              </a:r>
              <a:r>
                <a:rPr lang="en-US" sz="1400" dirty="0">
                  <a:solidFill>
                    <a:schemeClr val="tx1"/>
                  </a:solidFill>
                </a:rPr>
                <a:t>CS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32154" name="TextBox 10"/>
            <p:cNvSpPr txBox="1">
              <a:spLocks noChangeArrowheads="1"/>
            </p:cNvSpPr>
            <p:nvPr/>
          </p:nvSpPr>
          <p:spPr bwMode="auto">
            <a:xfrm>
              <a:off x="1824098" y="4647359"/>
              <a:ext cx="308098" cy="30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grpSp>
        <p:nvGrpSpPr>
          <p:cNvPr id="132102" name="Группа 12"/>
          <p:cNvGrpSpPr>
            <a:grpSpLocks/>
          </p:cNvGrpSpPr>
          <p:nvPr/>
        </p:nvGrpSpPr>
        <p:grpSpPr bwMode="auto">
          <a:xfrm>
            <a:off x="4833938" y="1546225"/>
            <a:ext cx="1368425" cy="2493963"/>
            <a:chOff x="1331640" y="1936251"/>
            <a:chExt cx="1368152" cy="3364461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331640" y="1936251"/>
              <a:ext cx="1368152" cy="336446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439568" y="3728774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457027" y="3360419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434806" y="4724620"/>
              <a:ext cx="1152295" cy="20345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Данные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434806" y="4294158"/>
              <a:ext cx="1152295" cy="20345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Данные</a:t>
              </a:r>
            </a:p>
          </p:txBody>
        </p:sp>
        <p:sp>
          <p:nvSpPr>
            <p:cNvPr id="132147" name="TextBox 18"/>
            <p:cNvSpPr txBox="1">
              <a:spLocks noChangeArrowheads="1"/>
            </p:cNvSpPr>
            <p:nvPr/>
          </p:nvSpPr>
          <p:spPr bwMode="auto">
            <a:xfrm>
              <a:off x="1824098" y="4365104"/>
              <a:ext cx="30809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  <p:sp>
          <p:nvSpPr>
            <p:cNvPr id="132148" name="TextBox 19"/>
            <p:cNvSpPr txBox="1">
              <a:spLocks noChangeArrowheads="1"/>
            </p:cNvSpPr>
            <p:nvPr/>
          </p:nvSpPr>
          <p:spPr bwMode="auto">
            <a:xfrm>
              <a:off x="1879669" y="3462768"/>
              <a:ext cx="30809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sp>
        <p:nvSpPr>
          <p:cNvPr id="132103" name="TextBox 20"/>
          <p:cNvSpPr txBox="1">
            <a:spLocks noChangeArrowheads="1"/>
          </p:cNvSpPr>
          <p:nvPr/>
        </p:nvSpPr>
        <p:spPr bwMode="auto">
          <a:xfrm>
            <a:off x="4794250" y="993775"/>
            <a:ext cx="612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ОП</a:t>
            </a:r>
          </a:p>
        </p:txBody>
      </p:sp>
      <p:sp>
        <p:nvSpPr>
          <p:cNvPr id="132104" name="TextBox 21"/>
          <p:cNvSpPr txBox="1">
            <a:spLocks noChangeArrowheads="1"/>
          </p:cNvSpPr>
          <p:nvPr/>
        </p:nvSpPr>
        <p:spPr bwMode="auto">
          <a:xfrm>
            <a:off x="2379663" y="1254125"/>
            <a:ext cx="612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МП</a:t>
            </a:r>
          </a:p>
        </p:txBody>
      </p:sp>
      <p:sp>
        <p:nvSpPr>
          <p:cNvPr id="132105" name="TextBox 23"/>
          <p:cNvSpPr txBox="1">
            <a:spLocks noChangeArrowheads="1"/>
          </p:cNvSpPr>
          <p:nvPr/>
        </p:nvSpPr>
        <p:spPr bwMode="auto">
          <a:xfrm>
            <a:off x="2566988" y="3787775"/>
            <a:ext cx="307975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130425" y="2170113"/>
            <a:ext cx="1150938" cy="1508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РК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144713" y="2500313"/>
            <a:ext cx="1152525" cy="1508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IP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8" name="Левая фигурная скобка 27"/>
          <p:cNvSpPr/>
          <p:nvPr/>
        </p:nvSpPr>
        <p:spPr>
          <a:xfrm>
            <a:off x="4449763" y="2416175"/>
            <a:ext cx="239712" cy="674688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30" name="Левая фигурная скобка 29"/>
          <p:cNvSpPr/>
          <p:nvPr/>
        </p:nvSpPr>
        <p:spPr>
          <a:xfrm>
            <a:off x="4449763" y="3178175"/>
            <a:ext cx="239712" cy="674688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cxnSp>
        <p:nvCxnSpPr>
          <p:cNvPr id="31" name="Прямая со стрелкой 30"/>
          <p:cNvCxnSpPr>
            <a:stCxn id="28" idx="1"/>
            <a:endCxn id="25" idx="3"/>
          </p:cNvCxnSpPr>
          <p:nvPr/>
        </p:nvCxnSpPr>
        <p:spPr>
          <a:xfrm flipH="1" flipV="1">
            <a:off x="3281363" y="2244725"/>
            <a:ext cx="1168400" cy="509588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30" idx="1"/>
            <a:endCxn id="8" idx="3"/>
          </p:cNvCxnSpPr>
          <p:nvPr/>
        </p:nvCxnSpPr>
        <p:spPr>
          <a:xfrm flipH="1" flipV="1">
            <a:off x="3352800" y="3100388"/>
            <a:ext cx="1096963" cy="414337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30" idx="1"/>
            <a:endCxn id="10" idx="3"/>
          </p:cNvCxnSpPr>
          <p:nvPr/>
        </p:nvCxnSpPr>
        <p:spPr>
          <a:xfrm flipH="1">
            <a:off x="3328988" y="3514725"/>
            <a:ext cx="1120775" cy="276225"/>
          </a:xfrm>
          <a:prstGeom prst="straightConnector1">
            <a:avLst/>
          </a:prstGeom>
          <a:ln w="19050">
            <a:solidFill>
              <a:srgbClr val="FF0000"/>
            </a:solidFill>
            <a:headEnd type="triangl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/>
          <p:cNvSpPr/>
          <p:nvPr/>
        </p:nvSpPr>
        <p:spPr>
          <a:xfrm>
            <a:off x="2130425" y="4297363"/>
            <a:ext cx="1239838" cy="1841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Регистр</a:t>
            </a:r>
            <a:r>
              <a:rPr lang="en-US" sz="1400" dirty="0">
                <a:solidFill>
                  <a:schemeClr val="tx1"/>
                </a:solidFill>
              </a:rPr>
              <a:t> Flags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42" name="Прямая со стрелкой 41"/>
          <p:cNvCxnSpPr>
            <a:stCxn id="132115" idx="2"/>
          </p:cNvCxnSpPr>
          <p:nvPr/>
        </p:nvCxnSpPr>
        <p:spPr>
          <a:xfrm flipV="1">
            <a:off x="712788" y="2951163"/>
            <a:ext cx="1243012" cy="317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115" name="TextBox 49"/>
          <p:cNvSpPr txBox="1">
            <a:spLocks noChangeArrowheads="1"/>
          </p:cNvSpPr>
          <p:nvPr/>
        </p:nvSpPr>
        <p:spPr bwMode="auto">
          <a:xfrm>
            <a:off x="407988" y="2586038"/>
            <a:ext cx="6111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INT</a:t>
            </a:r>
            <a:endParaRPr lang="ru-RU" altLang="ru-RU" sz="1800"/>
          </a:p>
        </p:txBody>
      </p:sp>
      <p:grpSp>
        <p:nvGrpSpPr>
          <p:cNvPr id="132116" name="Группа 50"/>
          <p:cNvGrpSpPr>
            <a:grpSpLocks/>
          </p:cNvGrpSpPr>
          <p:nvPr/>
        </p:nvGrpSpPr>
        <p:grpSpPr bwMode="auto">
          <a:xfrm>
            <a:off x="4787900" y="4221163"/>
            <a:ext cx="1368425" cy="2027237"/>
            <a:chOff x="1331640" y="2564408"/>
            <a:chExt cx="1368152" cy="2736304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1331640" y="2564408"/>
              <a:ext cx="1368152" cy="273630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1349100" y="2667260"/>
              <a:ext cx="1264985" cy="203562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Адрес п/п 1</a:t>
              </a:r>
            </a:p>
          </p:txBody>
        </p:sp>
        <p:sp>
          <p:nvSpPr>
            <p:cNvPr id="132141" name="TextBox 57"/>
            <p:cNvSpPr txBox="1">
              <a:spLocks noChangeArrowheads="1"/>
            </p:cNvSpPr>
            <p:nvPr/>
          </p:nvSpPr>
          <p:spPr bwMode="auto">
            <a:xfrm>
              <a:off x="1765325" y="2921306"/>
              <a:ext cx="308098" cy="307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…</a:t>
              </a:r>
            </a:p>
          </p:txBody>
        </p:sp>
      </p:grpSp>
      <p:sp>
        <p:nvSpPr>
          <p:cNvPr id="132117" name="TextBox 58"/>
          <p:cNvSpPr txBox="1">
            <a:spLocks noChangeArrowheads="1"/>
          </p:cNvSpPr>
          <p:nvPr/>
        </p:nvSpPr>
        <p:spPr bwMode="auto">
          <a:xfrm>
            <a:off x="2551113" y="2735263"/>
            <a:ext cx="309562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132118" name="TextBox 59"/>
          <p:cNvSpPr txBox="1">
            <a:spLocks noChangeArrowheads="1"/>
          </p:cNvSpPr>
          <p:nvPr/>
        </p:nvSpPr>
        <p:spPr bwMode="auto">
          <a:xfrm>
            <a:off x="5359400" y="3024188"/>
            <a:ext cx="3079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…</a:t>
            </a:r>
          </a:p>
        </p:txBody>
      </p:sp>
      <p:sp>
        <p:nvSpPr>
          <p:cNvPr id="132119" name="TextBox 61"/>
          <p:cNvSpPr txBox="1">
            <a:spLocks noChangeArrowheads="1"/>
          </p:cNvSpPr>
          <p:nvPr/>
        </p:nvSpPr>
        <p:spPr bwMode="auto">
          <a:xfrm>
            <a:off x="5081588" y="2112963"/>
            <a:ext cx="863600" cy="307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п/п 1</a:t>
            </a:r>
          </a:p>
        </p:txBody>
      </p:sp>
      <p:sp>
        <p:nvSpPr>
          <p:cNvPr id="132120" name="TextBox 62"/>
          <p:cNvSpPr txBox="1">
            <a:spLocks noChangeArrowheads="1"/>
          </p:cNvSpPr>
          <p:nvPr/>
        </p:nvSpPr>
        <p:spPr bwMode="auto">
          <a:xfrm>
            <a:off x="5086350" y="1711325"/>
            <a:ext cx="863600" cy="3063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/>
              <a:t>п/п 2</a:t>
            </a:r>
          </a:p>
        </p:txBody>
      </p:sp>
      <p:sp>
        <p:nvSpPr>
          <p:cNvPr id="132121" name="TextBox 63"/>
          <p:cNvSpPr txBox="1">
            <a:spLocks noChangeArrowheads="1"/>
          </p:cNvSpPr>
          <p:nvPr/>
        </p:nvSpPr>
        <p:spPr bwMode="auto">
          <a:xfrm>
            <a:off x="8118475" y="5875338"/>
            <a:ext cx="6111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ВП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4805363" y="4802188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2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4805363" y="5018088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…</a:t>
            </a:r>
          </a:p>
        </p:txBody>
      </p:sp>
      <p:sp>
        <p:nvSpPr>
          <p:cNvPr id="70" name="Правая круглая скобка 69"/>
          <p:cNvSpPr/>
          <p:nvPr/>
        </p:nvSpPr>
        <p:spPr>
          <a:xfrm>
            <a:off x="6089650" y="1865313"/>
            <a:ext cx="1003300" cy="3011487"/>
          </a:xfrm>
          <a:prstGeom prst="rightBracket">
            <a:avLst/>
          </a:prstGeom>
          <a:ln w="19050">
            <a:solidFill>
              <a:srgbClr val="FF0000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" name="Правая круглая скобка 70"/>
          <p:cNvSpPr/>
          <p:nvPr/>
        </p:nvSpPr>
        <p:spPr>
          <a:xfrm>
            <a:off x="6070600" y="2244725"/>
            <a:ext cx="733425" cy="2128838"/>
          </a:xfrm>
          <a:prstGeom prst="rightBracket">
            <a:avLst/>
          </a:prstGeom>
          <a:ln w="19050">
            <a:solidFill>
              <a:srgbClr val="FF0000"/>
            </a:solidFill>
            <a:headEnd type="triangl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2126" name="TextBox 71"/>
          <p:cNvSpPr txBox="1">
            <a:spLocks noChangeArrowheads="1"/>
          </p:cNvSpPr>
          <p:nvPr/>
        </p:nvSpPr>
        <p:spPr bwMode="auto">
          <a:xfrm>
            <a:off x="7235825" y="731838"/>
            <a:ext cx="15033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Обработчики прерываний</a:t>
            </a:r>
          </a:p>
        </p:txBody>
      </p:sp>
      <p:cxnSp>
        <p:nvCxnSpPr>
          <p:cNvPr id="73" name="Прямая со стрелкой 72"/>
          <p:cNvCxnSpPr>
            <a:stCxn id="132126" idx="1"/>
            <a:endCxn id="132120" idx="0"/>
          </p:cNvCxnSpPr>
          <p:nvPr/>
        </p:nvCxnSpPr>
        <p:spPr>
          <a:xfrm flipH="1">
            <a:off x="5518150" y="993775"/>
            <a:ext cx="1717675" cy="7175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128" name="TextBox 76"/>
          <p:cNvSpPr txBox="1">
            <a:spLocks noChangeArrowheads="1"/>
          </p:cNvSpPr>
          <p:nvPr/>
        </p:nvSpPr>
        <p:spPr bwMode="auto">
          <a:xfrm>
            <a:off x="6948488" y="4921250"/>
            <a:ext cx="19431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Вектор прерываний Адреса Обработчиков: прерываний (0000Н – 0</a:t>
            </a:r>
            <a:r>
              <a:rPr lang="en-US" altLang="ru-RU" sz="1400" u="sng"/>
              <a:t>3FF</a:t>
            </a:r>
            <a:r>
              <a:rPr lang="ru-RU" altLang="ru-RU" sz="1400" u="sng"/>
              <a:t>Н)</a:t>
            </a:r>
          </a:p>
        </p:txBody>
      </p:sp>
      <p:sp>
        <p:nvSpPr>
          <p:cNvPr id="132129" name="TextBox 77"/>
          <p:cNvSpPr txBox="1">
            <a:spLocks noChangeArrowheads="1"/>
          </p:cNvSpPr>
          <p:nvPr/>
        </p:nvSpPr>
        <p:spPr bwMode="auto">
          <a:xfrm>
            <a:off x="195263" y="1152525"/>
            <a:ext cx="14160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Сигнал аппаратного прерывания</a:t>
            </a:r>
          </a:p>
        </p:txBody>
      </p:sp>
      <p:cxnSp>
        <p:nvCxnSpPr>
          <p:cNvPr id="79" name="Прямая со стрелкой 78"/>
          <p:cNvCxnSpPr>
            <a:stCxn id="132129" idx="2"/>
            <a:endCxn id="132115" idx="0"/>
          </p:cNvCxnSpPr>
          <p:nvPr/>
        </p:nvCxnSpPr>
        <p:spPr>
          <a:xfrm flipH="1">
            <a:off x="712788" y="1890713"/>
            <a:ext cx="190500" cy="695325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>
            <a:stCxn id="132128" idx="1"/>
            <a:endCxn id="52" idx="3"/>
          </p:cNvCxnSpPr>
          <p:nvPr/>
        </p:nvCxnSpPr>
        <p:spPr>
          <a:xfrm flipH="1" flipV="1">
            <a:off x="6156325" y="5235575"/>
            <a:ext cx="792163" cy="16351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Левая фигурная скобка 86"/>
          <p:cNvSpPr/>
          <p:nvPr/>
        </p:nvSpPr>
        <p:spPr>
          <a:xfrm>
            <a:off x="1955800" y="2084388"/>
            <a:ext cx="239713" cy="2514600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132133" name="TextBox 88"/>
          <p:cNvSpPr txBox="1">
            <a:spLocks noChangeArrowheads="1"/>
          </p:cNvSpPr>
          <p:nvPr/>
        </p:nvSpPr>
        <p:spPr bwMode="auto">
          <a:xfrm>
            <a:off x="109538" y="4110038"/>
            <a:ext cx="15017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Регистры МП</a:t>
            </a:r>
          </a:p>
        </p:txBody>
      </p:sp>
      <p:cxnSp>
        <p:nvCxnSpPr>
          <p:cNvPr id="91" name="Прямая со стрелкой 90"/>
          <p:cNvCxnSpPr>
            <a:stCxn id="132133" idx="0"/>
            <a:endCxn id="87" idx="1"/>
          </p:cNvCxnSpPr>
          <p:nvPr/>
        </p:nvCxnSpPr>
        <p:spPr>
          <a:xfrm flipV="1">
            <a:off x="860425" y="3341688"/>
            <a:ext cx="1095375" cy="7683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Прямоугольник 97"/>
          <p:cNvSpPr/>
          <p:nvPr/>
        </p:nvSpPr>
        <p:spPr>
          <a:xfrm>
            <a:off x="4805363" y="5802313"/>
            <a:ext cx="1265237" cy="1508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1"/>
                </a:solidFill>
              </a:rPr>
              <a:t>Адрес п/п 255</a:t>
            </a:r>
          </a:p>
        </p:txBody>
      </p:sp>
      <p:sp>
        <p:nvSpPr>
          <p:cNvPr id="132136" name="TextBox 98"/>
          <p:cNvSpPr txBox="1">
            <a:spLocks noChangeArrowheads="1"/>
          </p:cNvSpPr>
          <p:nvPr/>
        </p:nvSpPr>
        <p:spPr bwMode="auto">
          <a:xfrm>
            <a:off x="3684588" y="1614488"/>
            <a:ext cx="100488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Обмен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u="sng"/>
              <a:t>ОП-МП МП-ОП</a:t>
            </a:r>
          </a:p>
        </p:txBody>
      </p:sp>
      <p:sp>
        <p:nvSpPr>
          <p:cNvPr id="132137" name="TextBox 99"/>
          <p:cNvSpPr txBox="1">
            <a:spLocks noChangeArrowheads="1"/>
          </p:cNvSpPr>
          <p:nvPr/>
        </p:nvSpPr>
        <p:spPr bwMode="auto">
          <a:xfrm>
            <a:off x="4022725" y="4186238"/>
            <a:ext cx="679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/>
              <a:t>000</a:t>
            </a:r>
            <a:r>
              <a:rPr lang="en-US" altLang="ru-RU" sz="1600"/>
              <a:t>H</a:t>
            </a:r>
            <a:endParaRPr lang="ru-RU" altLang="ru-RU" sz="1600"/>
          </a:p>
        </p:txBody>
      </p:sp>
      <p:sp>
        <p:nvSpPr>
          <p:cNvPr id="132138" name="TextBox 100"/>
          <p:cNvSpPr txBox="1">
            <a:spLocks noChangeArrowheads="1"/>
          </p:cNvSpPr>
          <p:nvPr/>
        </p:nvSpPr>
        <p:spPr bwMode="auto">
          <a:xfrm>
            <a:off x="4095750" y="5915025"/>
            <a:ext cx="8461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u="sng"/>
              <a:t>0</a:t>
            </a:r>
            <a:r>
              <a:rPr lang="en-US" altLang="ru-RU" sz="1600" u="sng"/>
              <a:t>3FF</a:t>
            </a:r>
            <a:r>
              <a:rPr lang="ru-RU" altLang="ru-RU" sz="1600" u="sng"/>
              <a:t>Н</a:t>
            </a:r>
            <a:endParaRPr lang="ru-RU" altLang="ru-RU" sz="1600"/>
          </a:p>
        </p:txBody>
      </p:sp>
    </p:spTree>
    <p:extLst>
      <p:ext uri="{BB962C8B-B14F-4D97-AF65-F5344CB8AC3E}">
        <p14:creationId xmlns:p14="http://schemas.microsoft.com/office/powerpoint/2010/main" val="3210675302"/>
      </p:ext>
    </p:extLst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Форматы команд и данных в ОП (общее)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31947" y="437892"/>
            <a:ext cx="585787" cy="365125"/>
          </a:xfrm>
        </p:spPr>
        <p:txBody>
          <a:bodyPr/>
          <a:lstStyle/>
          <a:p>
            <a:pPr algn="l">
              <a:defRPr/>
            </a:pPr>
            <a:fld id="{6ACAE63B-23E8-46A4-A811-EB4E1A0B0AD4}" type="slidenum">
              <a:rPr/>
              <a:pPr algn="l">
                <a:defRPr/>
              </a:pPr>
              <a:t>294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468036" y="803017"/>
            <a:ext cx="8063911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Формат Команд</a:t>
            </a:r>
            <a:r>
              <a:rPr lang="ru-RU" sz="2400" dirty="0">
                <a:latin typeface="+mn-lt"/>
                <a:cs typeface="+mn-cs"/>
              </a:rPr>
              <a:t> в общем виде (команды в ОП оперативной памяти компьютера):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5" y="3645024"/>
            <a:ext cx="6552728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Формат данных</a:t>
            </a:r>
            <a:r>
              <a:rPr lang="ru-RU" sz="2400" dirty="0">
                <a:latin typeface="+mn-lt"/>
                <a:cs typeface="+mn-cs"/>
              </a:rPr>
              <a:t> в общем виде(данные в ОП):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856" y="2075887"/>
            <a:ext cx="6117226" cy="1631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latin typeface="+mn-lt"/>
                <a:cs typeface="+mn-cs"/>
              </a:rPr>
              <a:t>Составляющие команды (в двоичном представлении)</a:t>
            </a:r>
            <a:r>
              <a:rPr lang="ru-RU" sz="16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КОП</a:t>
            </a:r>
            <a:r>
              <a:rPr lang="ru-RU" sz="1600" dirty="0">
                <a:latin typeface="+mn-lt"/>
                <a:cs typeface="+mn-cs"/>
              </a:rPr>
              <a:t> –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К</a:t>
            </a:r>
            <a:r>
              <a:rPr lang="ru-RU" sz="1600" dirty="0">
                <a:latin typeface="+mn-lt"/>
                <a:cs typeface="+mn-cs"/>
              </a:rPr>
              <a:t>од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О</a:t>
            </a:r>
            <a:r>
              <a:rPr lang="ru-RU" sz="1600" dirty="0">
                <a:latin typeface="+mn-lt"/>
                <a:cs typeface="+mn-cs"/>
              </a:rPr>
              <a:t>перации для команды (определяет действия МП)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u="sng" dirty="0">
                <a:latin typeface="+mn-lt"/>
                <a:cs typeface="+mn-cs"/>
              </a:rPr>
              <a:t>Адреса, </a:t>
            </a:r>
            <a:r>
              <a:rPr lang="ru-RU" sz="1600" u="sng" dirty="0" err="1">
                <a:latin typeface="+mn-lt"/>
                <a:cs typeface="+mn-cs"/>
              </a:rPr>
              <a:t>ДанныеЮ</a:t>
            </a:r>
            <a:r>
              <a:rPr lang="ru-RU" sz="1600" u="sng" dirty="0">
                <a:latin typeface="+mn-lt"/>
                <a:cs typeface="+mn-cs"/>
              </a:rPr>
              <a:t> Операнды</a:t>
            </a:r>
            <a:r>
              <a:rPr lang="ru-RU" sz="1600" dirty="0">
                <a:latin typeface="+mn-lt"/>
                <a:cs typeface="+mn-cs"/>
              </a:rPr>
              <a:t> – данные или адреса данных, над которыми производятся действия</a:t>
            </a:r>
            <a:endParaRPr lang="en-US" sz="16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US" dirty="0">
                <a:solidFill>
                  <a:srgbClr val="FF0000"/>
                </a:solidFill>
                <a:latin typeface="+mn-lt"/>
                <a:cs typeface="+mn-cs"/>
              </a:rPr>
              <a:t>0-n</a:t>
            </a:r>
            <a:r>
              <a:rPr lang="en-US" sz="1600" dirty="0">
                <a:latin typeface="+mn-lt"/>
                <a:cs typeface="+mn-cs"/>
              </a:rPr>
              <a:t> – </a:t>
            </a:r>
            <a:r>
              <a:rPr lang="ru-RU" sz="1600" dirty="0">
                <a:latin typeface="+mn-lt"/>
                <a:cs typeface="+mn-cs"/>
              </a:rPr>
              <a:t>число бит в команде (нумерация слева направо!)  </a:t>
            </a:r>
            <a:r>
              <a:rPr lang="en-US" sz="1600" dirty="0">
                <a:latin typeface="+mn-lt"/>
                <a:cs typeface="+mn-cs"/>
              </a:rPr>
              <a:t>n -</a:t>
            </a:r>
            <a:r>
              <a:rPr lang="ru-RU" sz="1600" dirty="0">
                <a:latin typeface="+mn-lt"/>
                <a:cs typeface="+mn-cs"/>
              </a:rPr>
              <a:t>размер формата команды.</a:t>
            </a:r>
          </a:p>
        </p:txBody>
      </p:sp>
      <p:grpSp>
        <p:nvGrpSpPr>
          <p:cNvPr id="149517" name="Группа 14"/>
          <p:cNvGrpSpPr>
            <a:grpSpLocks/>
          </p:cNvGrpSpPr>
          <p:nvPr/>
        </p:nvGrpSpPr>
        <p:grpSpPr bwMode="auto">
          <a:xfrm>
            <a:off x="614363" y="1254125"/>
            <a:ext cx="7758112" cy="796925"/>
            <a:chOff x="559297" y="1700808"/>
            <a:chExt cx="7757119" cy="670509"/>
          </a:xfrm>
        </p:grpSpPr>
        <p:grpSp>
          <p:nvGrpSpPr>
            <p:cNvPr id="149535" name="Группа 11"/>
            <p:cNvGrpSpPr>
              <a:grpSpLocks/>
            </p:cNvGrpSpPr>
            <p:nvPr/>
          </p:nvGrpSpPr>
          <p:grpSpPr bwMode="auto">
            <a:xfrm>
              <a:off x="1115616" y="2011277"/>
              <a:ext cx="7128792" cy="360040"/>
              <a:chOff x="1331640" y="2060848"/>
              <a:chExt cx="7128792" cy="360040"/>
            </a:xfrm>
          </p:grpSpPr>
          <p:sp>
            <p:nvSpPr>
              <p:cNvPr id="6" name="Прямоугольник 5"/>
              <p:cNvSpPr/>
              <p:nvPr/>
            </p:nvSpPr>
            <p:spPr>
              <a:xfrm>
                <a:off x="1330875" y="2060256"/>
                <a:ext cx="1584122" cy="36063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rgbClr val="FF0000"/>
                    </a:solidFill>
                  </a:rPr>
                  <a:t>КОП</a:t>
                </a:r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5292768" y="2060256"/>
                <a:ext cx="1584122" cy="36063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Адреса</a:t>
                </a:r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2914997" y="2060256"/>
                <a:ext cx="1584122" cy="36063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Данные</a:t>
                </a: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4502294" y="2060256"/>
                <a:ext cx="792061" cy="36063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…</a:t>
                </a: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6876890" y="2060256"/>
                <a:ext cx="1584122" cy="36063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Операнды</a:t>
                </a:r>
              </a:p>
            </p:txBody>
          </p:sp>
        </p:grpSp>
        <p:sp>
          <p:nvSpPr>
            <p:cNvPr id="149536" name="TextBox 12"/>
            <p:cNvSpPr txBox="1">
              <a:spLocks noChangeArrowheads="1"/>
            </p:cNvSpPr>
            <p:nvPr/>
          </p:nvSpPr>
          <p:spPr bwMode="auto">
            <a:xfrm>
              <a:off x="7956376" y="1700808"/>
              <a:ext cx="3600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149537" name="TextBox 13"/>
            <p:cNvSpPr txBox="1">
              <a:spLocks noChangeArrowheads="1"/>
            </p:cNvSpPr>
            <p:nvPr/>
          </p:nvSpPr>
          <p:spPr bwMode="auto">
            <a:xfrm>
              <a:off x="559297" y="2001985"/>
              <a:ext cx="3600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800">
                  <a:solidFill>
                    <a:srgbClr val="FF0000"/>
                  </a:solidFill>
                </a:rPr>
                <a:t>n</a:t>
              </a:r>
              <a:endParaRPr lang="ru-RU" altLang="ru-RU" sz="1800">
                <a:solidFill>
                  <a:srgbClr val="FF0000"/>
                </a:solidFill>
              </a:endParaRPr>
            </a:p>
          </p:txBody>
        </p:sp>
      </p:grpSp>
      <p:grpSp>
        <p:nvGrpSpPr>
          <p:cNvPr id="149518" name="Группа 21"/>
          <p:cNvGrpSpPr>
            <a:grpSpLocks/>
          </p:cNvGrpSpPr>
          <p:nvPr/>
        </p:nvGrpSpPr>
        <p:grpSpPr bwMode="auto">
          <a:xfrm>
            <a:off x="1220788" y="4005263"/>
            <a:ext cx="3279775" cy="765175"/>
            <a:chOff x="1187624" y="4870469"/>
            <a:chExt cx="3279326" cy="764650"/>
          </a:xfrm>
        </p:grpSpPr>
        <p:grpSp>
          <p:nvGrpSpPr>
            <p:cNvPr id="149530" name="Группа 19"/>
            <p:cNvGrpSpPr>
              <a:grpSpLocks/>
            </p:cNvGrpSpPr>
            <p:nvPr/>
          </p:nvGrpSpPr>
          <p:grpSpPr bwMode="auto">
            <a:xfrm>
              <a:off x="1206832" y="5275079"/>
              <a:ext cx="3150108" cy="360040"/>
              <a:chOff x="1277876" y="5229200"/>
              <a:chExt cx="3150108" cy="360040"/>
            </a:xfrm>
          </p:grpSpPr>
          <p:sp>
            <p:nvSpPr>
              <p:cNvPr id="16" name="Прямоугольник 15"/>
              <p:cNvSpPr/>
              <p:nvPr/>
            </p:nvSpPr>
            <p:spPr>
              <a:xfrm>
                <a:off x="1907866" y="5229124"/>
                <a:ext cx="2520605" cy="36011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Значение</a:t>
                </a:r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  <a:r>
                  <a:rPr lang="ru-RU" dirty="0">
                    <a:solidFill>
                      <a:schemeClr val="tx1"/>
                    </a:solidFill>
                  </a:rPr>
                  <a:t>числа</a:t>
                </a:r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1277715" y="5229124"/>
                <a:ext cx="630151" cy="36011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rgbClr val="FF0000"/>
                    </a:solidFill>
                  </a:rPr>
                  <a:t>Знак</a:t>
                </a:r>
              </a:p>
            </p:txBody>
          </p:sp>
        </p:grpSp>
        <p:sp>
          <p:nvSpPr>
            <p:cNvPr id="149531" name="TextBox 17"/>
            <p:cNvSpPr txBox="1">
              <a:spLocks noChangeArrowheads="1"/>
            </p:cNvSpPr>
            <p:nvPr/>
          </p:nvSpPr>
          <p:spPr bwMode="auto">
            <a:xfrm>
              <a:off x="4106910" y="4895085"/>
              <a:ext cx="3600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149532" name="TextBox 18"/>
            <p:cNvSpPr txBox="1">
              <a:spLocks noChangeArrowheads="1"/>
            </p:cNvSpPr>
            <p:nvPr/>
          </p:nvSpPr>
          <p:spPr bwMode="auto">
            <a:xfrm>
              <a:off x="1187624" y="4870469"/>
              <a:ext cx="3600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800">
                  <a:solidFill>
                    <a:srgbClr val="FF0000"/>
                  </a:solidFill>
                </a:rPr>
                <a:t>n</a:t>
              </a:r>
              <a:endParaRPr lang="ru-RU" altLang="ru-RU" sz="1800">
                <a:solidFill>
                  <a:srgbClr val="FF0000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974650" y="5002580"/>
            <a:ext cx="7557297" cy="150810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Составляющие данных (двоичное)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rgbClr val="FF0000"/>
                </a:solidFill>
                <a:latin typeface="+mn-lt"/>
                <a:cs typeface="+mn-cs"/>
              </a:rPr>
              <a:t>Знак</a:t>
            </a:r>
            <a:r>
              <a:rPr lang="ru-RU" dirty="0">
                <a:latin typeface="+mn-lt"/>
                <a:cs typeface="+mn-cs"/>
              </a:rPr>
              <a:t> данных (</a:t>
            </a:r>
            <a:r>
              <a:rPr lang="ru-RU" dirty="0">
                <a:solidFill>
                  <a:srgbClr val="FF0000"/>
                </a:solidFill>
                <a:latin typeface="+mn-lt"/>
                <a:cs typeface="+mn-cs"/>
              </a:rPr>
              <a:t>1 бит </a:t>
            </a:r>
            <a:r>
              <a:rPr lang="ru-RU" dirty="0">
                <a:latin typeface="+mn-lt"/>
                <a:cs typeface="+mn-cs"/>
              </a:rPr>
              <a:t>определяет знак числа, 1- минус , 0 - плюс)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US" sz="2000" dirty="0">
                <a:solidFill>
                  <a:srgbClr val="FF0000"/>
                </a:solidFill>
                <a:latin typeface="+mn-lt"/>
                <a:cs typeface="+mn-cs"/>
              </a:rPr>
              <a:t>0-n</a:t>
            </a:r>
            <a:r>
              <a:rPr lang="en-US" dirty="0">
                <a:latin typeface="+mn-lt"/>
                <a:cs typeface="+mn-cs"/>
              </a:rPr>
              <a:t> – </a:t>
            </a:r>
            <a:r>
              <a:rPr lang="ru-RU" dirty="0">
                <a:latin typeface="+mn-lt"/>
                <a:cs typeface="+mn-cs"/>
              </a:rPr>
              <a:t>число бит в двоичном числе (нумерация слева направо!)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dirty="0">
                <a:latin typeface="+mn-lt"/>
                <a:cs typeface="+mn-cs"/>
              </a:rPr>
              <a:t>Значение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числа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dirty="0">
                <a:latin typeface="+mn-lt"/>
                <a:cs typeface="+mn-cs"/>
              </a:rPr>
              <a:t>- Битовое значение числа ( 000…1010…0)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215188" y="2565400"/>
            <a:ext cx="1655762" cy="2303463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9523" name="TextBox 23"/>
          <p:cNvSpPr txBox="1">
            <a:spLocks noChangeArrowheads="1"/>
          </p:cNvSpPr>
          <p:nvPr/>
        </p:nvSpPr>
        <p:spPr bwMode="auto">
          <a:xfrm>
            <a:off x="8316913" y="2163763"/>
            <a:ext cx="647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ОП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451725" y="2890838"/>
            <a:ext cx="1296988" cy="10636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451725" y="3324225"/>
            <a:ext cx="1296988" cy="10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443788" y="2997200"/>
            <a:ext cx="1295400" cy="1047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32" name="Прямая со стрелкой 31"/>
          <p:cNvCxnSpPr>
            <a:endCxn id="25" idx="1"/>
          </p:cNvCxnSpPr>
          <p:nvPr/>
        </p:nvCxnSpPr>
        <p:spPr>
          <a:xfrm>
            <a:off x="6516688" y="2076450"/>
            <a:ext cx="935037" cy="86836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7451725" y="4105275"/>
            <a:ext cx="1296988" cy="1063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34" name="Прямая со стрелкой 33"/>
          <p:cNvCxnSpPr>
            <a:endCxn id="33" idx="1"/>
          </p:cNvCxnSpPr>
          <p:nvPr/>
        </p:nvCxnSpPr>
        <p:spPr>
          <a:xfrm flipV="1">
            <a:off x="4389438" y="4159250"/>
            <a:ext cx="3062287" cy="47783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4467327"/>
      </p:ext>
    </p:extLst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5184576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Физическая модель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5854" y="476672"/>
            <a:ext cx="585787" cy="365125"/>
          </a:xfrm>
        </p:spPr>
        <p:txBody>
          <a:bodyPr/>
          <a:lstStyle/>
          <a:p>
            <a:pPr algn="l">
              <a:defRPr/>
            </a:pPr>
            <a:fld id="{3B41C9F8-6B30-4956-86CF-3DA64DACDE4E}" type="slidenum">
              <a:rPr/>
              <a:pPr algn="l">
                <a:defRPr/>
              </a:pPr>
              <a:t>295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15696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МП + ОП + </a:t>
            </a:r>
            <a:r>
              <a:rPr lang="ru-RU" sz="2400" b="1" dirty="0">
                <a:solidFill>
                  <a:srgbClr val="00B050"/>
                </a:solidFill>
                <a:latin typeface="+mn-lt"/>
                <a:cs typeface="+mn-cs"/>
              </a:rPr>
              <a:t>Контроллеры</a:t>
            </a:r>
            <a:r>
              <a:rPr lang="ru-RU" sz="2400" b="1" dirty="0">
                <a:latin typeface="+mn-lt"/>
                <a:cs typeface="+mn-cs"/>
              </a:rPr>
              <a:t> прерываний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  <a:hlinkClick r:id="rId3" action="ppaction://hlinksldjump"/>
              </a:rPr>
              <a:t>Регистр флагов</a:t>
            </a:r>
            <a:endParaRPr lang="ru-RU" sz="24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Сегменты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3180569"/>
      </p:ext>
    </p:extLst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Заголовок 1"/>
          <p:cNvSpPr>
            <a:spLocks noGrp="1"/>
          </p:cNvSpPr>
          <p:nvPr>
            <p:ph type="title"/>
          </p:nvPr>
        </p:nvSpPr>
        <p:spPr>
          <a:xfrm>
            <a:off x="1101725" y="115888"/>
            <a:ext cx="7292975" cy="649287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Регистр Флагов (</a:t>
            </a:r>
            <a:r>
              <a:rPr lang="en-US" altLang="ru-RU" sz="3200" dirty="0"/>
              <a:t>Flags</a:t>
            </a:r>
            <a:r>
              <a:rPr lang="ru-RU" altLang="ru-RU" sz="3200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400050"/>
            <a:ext cx="585787" cy="365125"/>
          </a:xfrm>
        </p:spPr>
        <p:txBody>
          <a:bodyPr/>
          <a:lstStyle/>
          <a:p>
            <a:pPr algn="l">
              <a:defRPr/>
            </a:pPr>
            <a:fld id="{2C8D0745-3246-410F-A9DC-8C61E1FE888F}" type="slidenum">
              <a:rPr/>
              <a:pPr algn="l">
                <a:defRPr/>
              </a:pPr>
              <a:t>296</a:t>
            </a:fld>
            <a:endParaRPr dirty="0"/>
          </a:p>
        </p:txBody>
      </p:sp>
      <p:pic>
        <p:nvPicPr>
          <p:cNvPr id="1515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765175"/>
            <a:ext cx="7451725" cy="431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33"/>
          <p:cNvSpPr txBox="1">
            <a:spLocks noChangeArrowheads="1"/>
          </p:cNvSpPr>
          <p:nvPr/>
        </p:nvSpPr>
        <p:spPr bwMode="auto">
          <a:xfrm>
            <a:off x="1043608" y="6128629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</p:spTree>
    <p:extLst>
      <p:ext uri="{BB962C8B-B14F-4D97-AF65-F5344CB8AC3E}">
        <p14:creationId xmlns:p14="http://schemas.microsoft.com/office/powerpoint/2010/main" val="669585283"/>
      </p:ext>
    </p:extLst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Заголовок 1"/>
          <p:cNvSpPr>
            <a:spLocks noGrp="1"/>
          </p:cNvSpPr>
          <p:nvPr>
            <p:ph type="title"/>
          </p:nvPr>
        </p:nvSpPr>
        <p:spPr>
          <a:xfrm>
            <a:off x="2195736" y="419100"/>
            <a:ext cx="4248472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Стек</a:t>
            </a:r>
            <a:r>
              <a:rPr lang="en-US" altLang="ru-RU" dirty="0"/>
              <a:t> </a:t>
            </a:r>
            <a:r>
              <a:rPr lang="ru-RU" altLang="ru-RU" dirty="0"/>
              <a:t>в ОП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404664"/>
            <a:ext cx="585787" cy="365125"/>
          </a:xfrm>
        </p:spPr>
        <p:txBody>
          <a:bodyPr/>
          <a:lstStyle/>
          <a:p>
            <a:pPr>
              <a:defRPr/>
            </a:pPr>
            <a:fld id="{537F4948-4AF9-429A-96DC-B8FB8F8843F4}" type="slidenum">
              <a:rPr/>
              <a:pPr>
                <a:defRPr/>
              </a:pPr>
              <a:t>297</a:t>
            </a:fld>
            <a:endParaRPr dirty="0"/>
          </a:p>
        </p:txBody>
      </p:sp>
      <p:pic>
        <p:nvPicPr>
          <p:cNvPr id="309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844824"/>
            <a:ext cx="2855565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0710364"/>
      </p:ext>
    </p:extLst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Заголовок 1"/>
          <p:cNvSpPr>
            <a:spLocks noGrp="1"/>
          </p:cNvSpPr>
          <p:nvPr>
            <p:ph type="title"/>
          </p:nvPr>
        </p:nvSpPr>
        <p:spPr>
          <a:xfrm>
            <a:off x="1835696" y="116632"/>
            <a:ext cx="4536504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Стек</a:t>
            </a:r>
            <a:r>
              <a:rPr lang="en-US" altLang="ru-RU" dirty="0"/>
              <a:t> </a:t>
            </a:r>
            <a:r>
              <a:rPr lang="ru-RU" altLang="ru-RU" dirty="0"/>
              <a:t>в ОП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404664"/>
            <a:ext cx="585787" cy="365125"/>
          </a:xfrm>
        </p:spPr>
        <p:txBody>
          <a:bodyPr/>
          <a:lstStyle/>
          <a:p>
            <a:pPr>
              <a:defRPr/>
            </a:pPr>
            <a:fld id="{537F4948-4AF9-429A-96DC-B8FB8F8843F4}" type="slidenum">
              <a:rPr/>
              <a:pPr>
                <a:defRPr/>
              </a:pPr>
              <a:t>298</a:t>
            </a:fld>
            <a:endParaRPr dirty="0"/>
          </a:p>
        </p:txBody>
      </p:sp>
      <p:pic>
        <p:nvPicPr>
          <p:cNvPr id="309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844824"/>
            <a:ext cx="2855565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7770733"/>
      </p:ext>
    </p:extLst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79388"/>
            <a:ext cx="8229600" cy="571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  Команда в памяти</a:t>
            </a:r>
            <a:r>
              <a:rPr lang="en-US" dirty="0"/>
              <a:t> (</a:t>
            </a:r>
            <a:r>
              <a:rPr lang="ru-RU" dirty="0"/>
              <a:t>ОП</a:t>
            </a:r>
            <a:r>
              <a:rPr lang="en-US" dirty="0"/>
              <a:t>)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55819" y="323850"/>
            <a:ext cx="585787" cy="365125"/>
          </a:xfrm>
        </p:spPr>
        <p:txBody>
          <a:bodyPr/>
          <a:lstStyle/>
          <a:p>
            <a:pPr algn="l">
              <a:defRPr/>
            </a:pPr>
            <a:fld id="{02A84B30-1476-4301-BC7E-3D5BFEDE464F}" type="slidenum">
              <a:rPr/>
              <a:pPr algn="l">
                <a:defRPr/>
              </a:pPr>
              <a:t>299</a:t>
            </a:fld>
            <a:endParaRPr dirty="0"/>
          </a:p>
        </p:txBody>
      </p:sp>
      <p:sp>
        <p:nvSpPr>
          <p:cNvPr id="156676" name="Прямоугольник 4"/>
          <p:cNvSpPr>
            <a:spLocks noChangeArrowheads="1"/>
          </p:cNvSpPr>
          <p:nvPr/>
        </p:nvSpPr>
        <p:spPr bwMode="auto">
          <a:xfrm>
            <a:off x="179387" y="560388"/>
            <a:ext cx="591978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;Команды Ассемблера</a:t>
            </a:r>
            <a:r>
              <a:rPr lang="en-US" altLang="ru-RU" sz="1800" b="1" dirty="0"/>
              <a:t> (</a:t>
            </a:r>
            <a:r>
              <a:rPr lang="ru-RU" altLang="ru-RU" sz="1800" b="1" dirty="0"/>
              <a:t>ОП – </a:t>
            </a:r>
            <a:r>
              <a:rPr lang="ru-RU" altLang="ru-RU" sz="1800" b="1" dirty="0">
                <a:hlinkClick r:id="rId3" action="ppaction://hlinksldjump"/>
              </a:rPr>
              <a:t>Оперативная Память</a:t>
            </a:r>
            <a:r>
              <a:rPr lang="en-US" altLang="ru-RU" sz="1800" b="1" dirty="0"/>
              <a:t>)</a:t>
            </a:r>
            <a:endParaRPr lang="ru-RU" altLang="ru-RU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</a:rPr>
              <a:t>i</a:t>
            </a:r>
            <a:r>
              <a:rPr lang="ru-RU" altLang="ru-RU" sz="1800" b="1" dirty="0"/>
              <a:t>      </a:t>
            </a:r>
            <a:r>
              <a:rPr lang="ru-RU" altLang="ru-RU" sz="1800" b="1" dirty="0" err="1"/>
              <a:t>dw</a:t>
            </a:r>
            <a:r>
              <a:rPr lang="ru-RU" altLang="ru-RU" sz="1800" b="1" dirty="0"/>
              <a:t>  </a:t>
            </a:r>
            <a:r>
              <a:rPr lang="ru-RU" altLang="ru-RU" sz="1800" b="1" dirty="0">
                <a:solidFill>
                  <a:srgbClr val="FF0000"/>
                </a:solidFill>
              </a:rPr>
              <a:t>0</a:t>
            </a:r>
            <a:r>
              <a:rPr lang="en-US" altLang="ru-RU" sz="1800" b="1" dirty="0">
                <a:solidFill>
                  <a:srgbClr val="FF0000"/>
                </a:solidFill>
              </a:rPr>
              <a:t>FF0</a:t>
            </a:r>
            <a:r>
              <a:rPr lang="en-US" altLang="ru-RU" sz="1800" b="1" dirty="0"/>
              <a:t>h</a:t>
            </a:r>
            <a:endParaRPr lang="ru-RU" altLang="ru-RU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...</a:t>
            </a:r>
            <a:endParaRPr lang="ru-RU" altLang="ru-RU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   MOV AX, </a:t>
            </a:r>
            <a:r>
              <a:rPr lang="ru-RU" altLang="ru-RU" sz="1800" b="1" dirty="0">
                <a:solidFill>
                  <a:srgbClr val="FF0000"/>
                </a:solidFill>
              </a:rPr>
              <a:t>i</a:t>
            </a:r>
            <a:endParaRPr lang="ru-RU" altLang="ru-RU" sz="1800" dirty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   ADD AX , </a:t>
            </a:r>
            <a:r>
              <a:rPr lang="ru-RU" altLang="ru-RU" sz="1800" b="1" dirty="0">
                <a:solidFill>
                  <a:srgbClr val="FF0000"/>
                </a:solidFill>
              </a:rPr>
              <a:t>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   MOV </a:t>
            </a:r>
            <a:r>
              <a:rPr lang="ru-RU" altLang="ru-RU" sz="1800" b="1" dirty="0">
                <a:solidFill>
                  <a:srgbClr val="FF0000"/>
                </a:solidFill>
              </a:rPr>
              <a:t>i</a:t>
            </a:r>
            <a:r>
              <a:rPr lang="ru-RU" altLang="ru-RU" sz="1800" b="1" dirty="0"/>
              <a:t> , AX    ...</a:t>
            </a:r>
            <a:endParaRPr lang="ru-RU" altLang="ru-RU" sz="18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70806"/>
              </p:ext>
            </p:extLst>
          </p:nvPr>
        </p:nvGraphicFramePr>
        <p:xfrm>
          <a:off x="323850" y="2309813"/>
          <a:ext cx="8640763" cy="264953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515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4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94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67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883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8317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№ п/п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C++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Язык </a:t>
                      </a:r>
                      <a:r>
                        <a:rPr lang="en-US" sz="18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Ассемблер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а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ОП (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hex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 (</a:t>
                      </a:r>
                      <a:r>
                        <a:rPr lang="en-US" sz="1800" b="1" kern="12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двоичный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формат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ОП 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800" b="1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1589">
                <a:tc>
                  <a:txBody>
                    <a:bodyPr/>
                    <a:lstStyle/>
                    <a:p>
                      <a:pPr marL="0" lvl="0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88290" algn="l"/>
                        </a:tabLs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1.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 = 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FFF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1800" b="1" kern="12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dw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FFF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endParaRPr lang="ru-RU" sz="1800" b="1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FFF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1111 1111 1111 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0000 </a:t>
                      </a:r>
                      <a:endParaRPr lang="ru-RU" sz="18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9050">
                <a:tc>
                  <a:txBody>
                    <a:bodyPr/>
                    <a:lstStyle/>
                    <a:p>
                      <a:pPr marL="0" lvl="0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88290" algn="l"/>
                        </a:tabLs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= i+</a:t>
                      </a:r>
                      <a:r>
                        <a:rPr lang="en-US" sz="1800" b="1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;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MOV AX, </a:t>
                      </a:r>
                      <a:r>
                        <a:rPr lang="en-US" sz="1800" b="1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ADD AX , </a:t>
                      </a:r>
                      <a:r>
                        <a:rPr lang="en-US" sz="1800" b="1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MOV </a:t>
                      </a:r>
                      <a:r>
                        <a:rPr lang="en-US" sz="1800" b="1" kern="120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, AX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1 000</a:t>
                      </a:r>
                      <a:r>
                        <a:rPr lang="ru-RU" sz="1800" b="1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05 000</a:t>
                      </a:r>
                      <a:r>
                        <a:rPr lang="en-US" sz="1800" b="1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ru-RU" sz="1800" b="1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A3 000</a:t>
                      </a:r>
                      <a:r>
                        <a:rPr lang="en-US" sz="1800" b="1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  <a:endParaRPr lang="ru-RU" sz="1800" b="1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1010 0001 0000 0000 0000 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111</a:t>
                      </a:r>
                      <a:endParaRPr lang="ru-RU" sz="18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0000 01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0000 0000 0000 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</a:t>
                      </a:r>
                      <a:endParaRPr lang="ru-RU" sz="1800" b="1" kern="12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1010 0011 0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000 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0000 0000 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11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5719">
                <a:tc>
                  <a:txBody>
                    <a:bodyPr/>
                    <a:lstStyle/>
                    <a:p>
                      <a:pPr marL="0" lvl="0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88290" algn="l"/>
                        </a:tabLs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После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вычисления 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lang="ru-RU" sz="1800" b="1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FFF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1111 1111 1111 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01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ru-RU" sz="18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12" name="Прямая со стрелкой 11"/>
          <p:cNvCxnSpPr/>
          <p:nvPr/>
        </p:nvCxnSpPr>
        <p:spPr>
          <a:xfrm flipH="1">
            <a:off x="6994525" y="2060575"/>
            <a:ext cx="1203325" cy="1584325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6709" name="Группа 5"/>
          <p:cNvGrpSpPr>
            <a:grpSpLocks/>
          </p:cNvGrpSpPr>
          <p:nvPr/>
        </p:nvGrpSpPr>
        <p:grpSpPr bwMode="auto">
          <a:xfrm>
            <a:off x="6440488" y="506413"/>
            <a:ext cx="2379662" cy="1554162"/>
            <a:chOff x="6441254" y="518782"/>
            <a:chExt cx="2379218" cy="2349255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444428" y="981913"/>
              <a:ext cx="2376044" cy="18861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6719" name="TextBox 8"/>
            <p:cNvSpPr txBox="1">
              <a:spLocks noChangeArrowheads="1"/>
            </p:cNvSpPr>
            <p:nvPr/>
          </p:nvSpPr>
          <p:spPr bwMode="auto">
            <a:xfrm>
              <a:off x="8172400" y="518782"/>
              <a:ext cx="48122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ОП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596738" y="1996965"/>
              <a:ext cx="1152310" cy="61431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322152" y="1101896"/>
              <a:ext cx="984066" cy="89266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Данные</a:t>
              </a:r>
              <a:endParaRPr lang="ru-RU" dirty="0">
                <a:solidFill>
                  <a:schemeClr val="tx1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FFF</a:t>
              </a:r>
              <a:r>
                <a:rPr lang="ru-RU" b="1" dirty="0">
                  <a:solidFill>
                    <a:srgbClr val="FF0000"/>
                  </a:solidFill>
                </a:rPr>
                <a:t>0</a:t>
              </a:r>
              <a:r>
                <a:rPr lang="en-US" b="1" dirty="0">
                  <a:solidFill>
                    <a:srgbClr val="FF0000"/>
                  </a:solidFill>
                </a:rPr>
                <a:t> </a:t>
              </a:r>
              <a:r>
                <a:rPr lang="en-US" sz="1100" b="1" dirty="0">
                  <a:solidFill>
                    <a:srgbClr val="FF0000"/>
                  </a:solidFill>
                </a:rPr>
                <a:t>(-16</a:t>
              </a:r>
              <a:r>
                <a:rPr lang="en-US" b="1" dirty="0">
                  <a:solidFill>
                    <a:srgbClr val="FF0000"/>
                  </a:solidFill>
                </a:rPr>
                <a:t>)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56722" name="TextBox 3"/>
            <p:cNvSpPr txBox="1">
              <a:spLocks noChangeArrowheads="1"/>
            </p:cNvSpPr>
            <p:nvPr/>
          </p:nvSpPr>
          <p:spPr bwMode="auto">
            <a:xfrm>
              <a:off x="6441254" y="1147539"/>
              <a:ext cx="867050" cy="604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000"/>
                <a:t>0007 </a:t>
              </a:r>
              <a:r>
                <a:rPr lang="en-US" altLang="ru-RU" sz="2000" b="1">
                  <a:solidFill>
                    <a:srgbClr val="FF0000"/>
                  </a:solidFill>
                </a:rPr>
                <a:t>I</a:t>
              </a:r>
              <a:endParaRPr lang="ru-RU" altLang="ru-RU" sz="20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156710" name="Группа 12"/>
          <p:cNvGrpSpPr>
            <a:grpSpLocks/>
          </p:cNvGrpSpPr>
          <p:nvPr/>
        </p:nvGrpSpPr>
        <p:grpSpPr bwMode="auto">
          <a:xfrm>
            <a:off x="6048375" y="5097463"/>
            <a:ext cx="2052638" cy="1211857"/>
            <a:chOff x="6444208" y="484386"/>
            <a:chExt cx="2376264" cy="2383651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6444208" y="981391"/>
              <a:ext cx="2376264" cy="188664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6714" name="TextBox 14"/>
            <p:cNvSpPr txBox="1">
              <a:spLocks noChangeArrowheads="1"/>
            </p:cNvSpPr>
            <p:nvPr/>
          </p:nvSpPr>
          <p:spPr bwMode="auto">
            <a:xfrm>
              <a:off x="8323877" y="484386"/>
              <a:ext cx="48122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dirty="0"/>
                <a:t>ОП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503017" y="1925950"/>
              <a:ext cx="1130242" cy="61075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7609367" y="1198986"/>
              <a:ext cx="985056" cy="29672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FFF</a:t>
              </a:r>
              <a:r>
                <a:rPr lang="ru-RU" b="1" dirty="0">
                  <a:solidFill>
                    <a:srgbClr val="FF0000"/>
                  </a:solidFill>
                </a:rPr>
                <a:t>5</a:t>
              </a:r>
              <a:r>
                <a:rPr lang="en-US" sz="900" b="1" dirty="0">
                  <a:solidFill>
                    <a:srgbClr val="FF0000"/>
                  </a:solidFill>
                </a:rPr>
                <a:t>(-11)</a:t>
              </a:r>
              <a:endParaRPr lang="ru-RU" sz="900" b="1" dirty="0">
                <a:solidFill>
                  <a:srgbClr val="FF0000"/>
                </a:solidFill>
              </a:endParaRPr>
            </a:p>
          </p:txBody>
        </p:sp>
        <p:sp>
          <p:nvSpPr>
            <p:cNvPr id="156717" name="TextBox 17"/>
            <p:cNvSpPr txBox="1">
              <a:spLocks noChangeArrowheads="1"/>
            </p:cNvSpPr>
            <p:nvPr/>
          </p:nvSpPr>
          <p:spPr bwMode="auto">
            <a:xfrm>
              <a:off x="6453696" y="1035438"/>
              <a:ext cx="1046494" cy="624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000"/>
                <a:t>0007 </a:t>
              </a:r>
              <a:r>
                <a:rPr lang="en-US" altLang="ru-RU" sz="2000" b="1">
                  <a:solidFill>
                    <a:srgbClr val="FF0000"/>
                  </a:solidFill>
                </a:rPr>
                <a:t>i</a:t>
              </a:r>
              <a:endParaRPr lang="ru-RU" altLang="ru-RU" sz="1800" b="1">
                <a:solidFill>
                  <a:srgbClr val="FF0000"/>
                </a:solidFill>
              </a:endParaRPr>
            </a:p>
          </p:txBody>
        </p:sp>
      </p:grpSp>
      <p:cxnSp>
        <p:nvCxnSpPr>
          <p:cNvPr id="21" name="Прямая со стрелкой 20"/>
          <p:cNvCxnSpPr>
            <a:stCxn id="11" idx="1"/>
          </p:cNvCxnSpPr>
          <p:nvPr/>
        </p:nvCxnSpPr>
        <p:spPr>
          <a:xfrm flipH="1">
            <a:off x="5580063" y="1187450"/>
            <a:ext cx="1741487" cy="202565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17" idx="0"/>
          </p:cNvCxnSpPr>
          <p:nvPr/>
        </p:nvCxnSpPr>
        <p:spPr>
          <a:xfrm flipH="1" flipV="1">
            <a:off x="7054850" y="4740277"/>
            <a:ext cx="425450" cy="720491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9035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1055688" y="0"/>
            <a:ext cx="6900688" cy="908050"/>
          </a:xfrm>
        </p:spPr>
        <p:txBody>
          <a:bodyPr/>
          <a:lstStyle/>
          <a:p>
            <a:pPr eaLnBrk="1" hangingPunct="1"/>
            <a:r>
              <a:rPr lang="ru-RU" altLang="ru-RU" sz="3600" dirty="0"/>
              <a:t>Системное программирование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112" y="2132857"/>
            <a:ext cx="8500367" cy="4104432"/>
          </a:xfrm>
        </p:spPr>
        <p:txBody>
          <a:bodyPr rtlCol="0">
            <a:normAutofit fontScale="550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ИУ5 2-й курс 4-й семестр, ГУИМЦ 3курс 6-й семестр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>
                <a:hlinkClick r:id="rId3" action="ppaction://hlinksldjump"/>
              </a:rPr>
              <a:t>Лекции</a:t>
            </a:r>
            <a:r>
              <a:rPr lang="ru-RU" dirty="0">
                <a:hlinkClick r:id="rId3" action="ppaction://hlinksldjump"/>
              </a:rPr>
              <a:t> СП </a:t>
            </a:r>
            <a:r>
              <a:rPr lang="ru-RU" dirty="0"/>
              <a:t>2часа. В неделю. Зачет по ЛР и лекциям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>
                <a:hlinkClick r:id="rId4" action="ppaction://hlinksldjump"/>
              </a:rPr>
              <a:t>ЛР СП </a:t>
            </a:r>
            <a:r>
              <a:rPr lang="ru-RU" dirty="0"/>
              <a:t>2часа через неделю (8 ЛР). Зачет по курсу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>
                <a:hlinkClick r:id="rId5" action="ppaction://hlinksldjump"/>
              </a:rPr>
              <a:t>КР СП</a:t>
            </a:r>
            <a:r>
              <a:rPr lang="ru-RU" dirty="0">
                <a:hlinkClick r:id="rId5" action="ppaction://hlinksldjump"/>
              </a:rPr>
              <a:t> </a:t>
            </a:r>
            <a:r>
              <a:rPr lang="ru-RU" dirty="0"/>
              <a:t>– 51час(</a:t>
            </a:r>
            <a:r>
              <a:rPr lang="ru-RU" dirty="0">
                <a:hlinkClick r:id="rId6" action="ppaction://hlinksldjump"/>
              </a:rPr>
              <a:t>Сод</a:t>
            </a:r>
            <a:r>
              <a:rPr lang="ru-RU" dirty="0"/>
              <a:t>ержание.) (сам. Срок </a:t>
            </a:r>
            <a:r>
              <a:rPr lang="ru-RU" b="1" dirty="0"/>
              <a:t>КР-</a:t>
            </a:r>
            <a:r>
              <a:rPr lang="ru-RU" dirty="0"/>
              <a:t>14 </a:t>
            </a:r>
            <a:r>
              <a:rPr lang="ru-RU" dirty="0" err="1"/>
              <a:t>нед</a:t>
            </a:r>
            <a:r>
              <a:rPr lang="ru-RU" dirty="0"/>
              <a:t>., </a:t>
            </a:r>
            <a:r>
              <a:rPr lang="ru-RU" b="1" dirty="0"/>
              <a:t>ТЗ</a:t>
            </a:r>
            <a:r>
              <a:rPr lang="ru-RU" dirty="0"/>
              <a:t> – 4-я </a:t>
            </a:r>
            <a:r>
              <a:rPr lang="ru-RU" dirty="0" err="1"/>
              <a:t>нед</a:t>
            </a:r>
            <a:r>
              <a:rPr lang="ru-RU" dirty="0"/>
              <a:t>.) – </a:t>
            </a:r>
            <a:r>
              <a:rPr lang="ru-RU" dirty="0" err="1"/>
              <a:t>Диф</a:t>
            </a:r>
            <a:r>
              <a:rPr lang="ru-RU" dirty="0"/>
              <a:t>. Зачет (с </a:t>
            </a:r>
            <a:r>
              <a:rPr lang="ru-RU" dirty="0" err="1"/>
              <a:t>оц</a:t>
            </a:r>
            <a:r>
              <a:rPr lang="ru-RU" dirty="0"/>
              <a:t>.)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2</a:t>
            </a:r>
            <a:r>
              <a:rPr lang="en-US" dirty="0"/>
              <a:t> </a:t>
            </a:r>
            <a:r>
              <a:rPr lang="ru-RU" dirty="0">
                <a:hlinkClick r:id="rId7" action="ppaction://hlinksldjump"/>
              </a:rPr>
              <a:t>РК</a:t>
            </a:r>
            <a:r>
              <a:rPr lang="ru-RU" dirty="0"/>
              <a:t> – 8 и 16 недели. Зачет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>
                <a:hlinkClick r:id="rId8" action="ppaction://hlinksldjump"/>
              </a:rPr>
              <a:t>Методический Сайт </a:t>
            </a:r>
            <a:r>
              <a:rPr lang="ru-RU" dirty="0"/>
              <a:t>- </a:t>
            </a:r>
            <a:r>
              <a:rPr lang="en-US" dirty="0">
                <a:solidFill>
                  <a:srgbClr val="00B0F0"/>
                </a:solidFill>
                <a:hlinkClick r:id="rId9"/>
              </a:rPr>
              <a:t>www.sergebolshakov.ru</a:t>
            </a:r>
            <a:endParaRPr lang="ru-RU" dirty="0">
              <a:solidFill>
                <a:srgbClr val="00B0F0"/>
              </a:solidFill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/>
              <a:t>Моя почта:</a:t>
            </a:r>
            <a:r>
              <a:rPr lang="ru-RU" dirty="0"/>
              <a:t>   </a:t>
            </a:r>
            <a:r>
              <a:rPr lang="ru-RU" sz="33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10"/>
              </a:rPr>
              <a:t>sergebolremote@gmail.com</a:t>
            </a:r>
            <a:r>
              <a:rPr lang="ru-RU" sz="3300" b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33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</a:t>
            </a:r>
            <a:r>
              <a:rPr lang="ru-RU" sz="33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11" action="ppaction://hlinksldjump"/>
              </a:rPr>
              <a:t>Тема</a:t>
            </a:r>
            <a:r>
              <a:rPr lang="ru-RU" sz="33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</a:t>
            </a:r>
            <a:endParaRPr lang="ru-RU" sz="4400" b="1" dirty="0"/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>
                <a:hlinkClick r:id="rId12" action="ppaction://hlinksldjump"/>
              </a:rPr>
              <a:t>Консультации</a:t>
            </a:r>
            <a:r>
              <a:rPr lang="ru-RU" dirty="0"/>
              <a:t> в Интернет и каф. (расписание)</a:t>
            </a:r>
            <a:endParaRPr lang="en-US" dirty="0"/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hlinkClick r:id="rId13" action="ppaction://hlinksldjump"/>
              </a:rPr>
              <a:t>Вступление в СП</a:t>
            </a:r>
            <a:endParaRPr lang="ru-RU" dirty="0"/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>
                <a:hlinkClick r:id="rId14" action="ppaction://hlinksldjump"/>
              </a:rPr>
              <a:t>Общая Информация по курсу СП и ЛК</a:t>
            </a:r>
            <a:endParaRPr lang="ru-RU" u="sng" dirty="0"/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hlinkClick r:id="rId15" action="ppaction://hlinksldjump"/>
              </a:rPr>
              <a:t>Вводная Лекция</a:t>
            </a:r>
            <a:r>
              <a:rPr lang="ru-RU" dirty="0"/>
              <a:t> (ЛК№1)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hlinkClick r:id="rId14" action="ppaction://hlinksldjump"/>
              </a:rPr>
              <a:t>Общие вопросы по СП</a:t>
            </a:r>
            <a:endParaRPr lang="ru-RU" dirty="0"/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hlinkClick r:id="rId16" action="ppaction://hlinksldjump"/>
              </a:rPr>
              <a:t>Актуальные темы</a:t>
            </a:r>
            <a:r>
              <a:rPr lang="en-US" dirty="0"/>
              <a:t> </a:t>
            </a:r>
            <a:r>
              <a:rPr lang="ru-RU" dirty="0"/>
              <a:t>на сегодня!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5365" name="TextBox 4"/>
          <p:cNvSpPr txBox="1">
            <a:spLocks noChangeArrowheads="1"/>
          </p:cNvSpPr>
          <p:nvPr/>
        </p:nvSpPr>
        <p:spPr bwMode="auto">
          <a:xfrm>
            <a:off x="899592" y="908050"/>
            <a:ext cx="7488832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u="sng" dirty="0"/>
              <a:t>Большаков Сергей Алексеевич</a:t>
            </a:r>
            <a:r>
              <a:rPr lang="ru-RU" altLang="ru-RU" dirty="0"/>
              <a:t>, к.т.н., доц. ИУ5, 905 ауд. ГЗ (9-й этаж).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857"/>
            <a:ext cx="6768752" cy="490066"/>
          </a:xfrm>
        </p:spPr>
        <p:txBody>
          <a:bodyPr/>
          <a:lstStyle/>
          <a:p>
            <a:r>
              <a:rPr lang="ru-RU" sz="3600" dirty="0"/>
              <a:t>Контроль ЛР №</a:t>
            </a:r>
            <a:r>
              <a:rPr lang="en-US" sz="3600" dirty="0"/>
              <a:t>2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12" y="502668"/>
            <a:ext cx="9135988" cy="5590628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При защите ЛР № </a:t>
            </a:r>
            <a:r>
              <a:rPr lang="en-US" sz="2000" dirty="0"/>
              <a:t>2</a:t>
            </a:r>
            <a:r>
              <a:rPr lang="ru-RU" sz="2000" dirty="0"/>
              <a:t> по проверяются </a:t>
            </a:r>
            <a:r>
              <a:rPr lang="ru-RU" sz="2000" u="sng" dirty="0"/>
              <a:t>следующие требования</a:t>
            </a:r>
            <a:r>
              <a:rPr lang="en-US" sz="2000" dirty="0"/>
              <a:t> (</a:t>
            </a:r>
            <a:r>
              <a:rPr lang="ru-RU" sz="2000" dirty="0">
                <a:hlinkClick r:id="rId3" action="ppaction://hlinksldjump"/>
              </a:rPr>
              <a:t>ОТ</a:t>
            </a:r>
            <a:r>
              <a:rPr lang="en-US" sz="2000" dirty="0"/>
              <a:t>)</a:t>
            </a:r>
            <a:r>
              <a:rPr lang="en-US" sz="2000" dirty="0">
                <a:solidFill>
                  <a:srgbClr val="FF0000"/>
                </a:solidFill>
              </a:rPr>
              <a:t> (</a:t>
            </a:r>
            <a:r>
              <a:rPr lang="ru-RU" sz="2000" dirty="0">
                <a:solidFill>
                  <a:srgbClr val="FF0000"/>
                </a:solidFill>
                <a:hlinkClick r:id="rId4" action="ppaction://hlinksldjump"/>
              </a:rPr>
              <a:t>Язык КФ</a:t>
            </a:r>
            <a:r>
              <a:rPr lang="en-US" sz="2000" dirty="0">
                <a:solidFill>
                  <a:srgbClr val="FF0000"/>
                </a:solidFill>
              </a:rPr>
              <a:t>) </a:t>
            </a:r>
            <a:r>
              <a:rPr lang="ru-RU" sz="2000" dirty="0"/>
              <a:t>:</a:t>
            </a:r>
            <a:endParaRPr lang="en-US" sz="2000" dirty="0"/>
          </a:p>
          <a:p>
            <a:pPr lvl="0"/>
            <a:r>
              <a:rPr lang="ru-RU" sz="2000" u="sng" dirty="0">
                <a:hlinkClick r:id="rId5" action="ppaction://hlinksldjump"/>
              </a:rPr>
              <a:t>Меню</a:t>
            </a:r>
            <a:r>
              <a:rPr lang="ru-RU" sz="2000" dirty="0">
                <a:hlinkClick r:id="rId5" action="ppaction://hlinksldjump"/>
              </a:rPr>
              <a:t> </a:t>
            </a:r>
            <a:r>
              <a:rPr lang="ru-RU" sz="2000" dirty="0"/>
              <a:t>из </a:t>
            </a:r>
            <a:r>
              <a:rPr lang="ru-RU" sz="2000" dirty="0">
                <a:solidFill>
                  <a:srgbClr val="FF0000"/>
                </a:solidFill>
              </a:rPr>
              <a:t>пяти</a:t>
            </a:r>
            <a:r>
              <a:rPr lang="ru-RU" sz="2000" dirty="0"/>
              <a:t> </a:t>
            </a:r>
            <a:r>
              <a:rPr lang="ru-RU" sz="2000" dirty="0">
                <a:hlinkClick r:id="rId5" action="ppaction://hlinksldjump"/>
              </a:rPr>
              <a:t>пунктов</a:t>
            </a:r>
            <a:r>
              <a:rPr lang="en-US" sz="2000" dirty="0">
                <a:solidFill>
                  <a:srgbClr val="FF0000"/>
                </a:solidFill>
              </a:rPr>
              <a:t>(!)</a:t>
            </a:r>
            <a:r>
              <a:rPr lang="ru-RU" sz="2000" dirty="0"/>
              <a:t>,</a:t>
            </a:r>
            <a:r>
              <a:rPr lang="en-US" sz="2000" dirty="0"/>
              <a:t> </a:t>
            </a:r>
            <a:r>
              <a:rPr lang="ru-RU" sz="2000" dirty="0"/>
              <a:t>причем для создания текстового меню </a:t>
            </a:r>
            <a:r>
              <a:rPr lang="ru-RU" sz="2000" u="sng" dirty="0"/>
              <a:t>должна использоваться</a:t>
            </a:r>
            <a:r>
              <a:rPr lang="ru-RU" sz="2000" dirty="0"/>
              <a:t> команда </a:t>
            </a:r>
            <a:r>
              <a:rPr lang="en-US" sz="2000" dirty="0"/>
              <a:t>ECHO</a:t>
            </a:r>
            <a:r>
              <a:rPr lang="ru-RU" sz="2000" dirty="0"/>
              <a:t>, ввод клавиши (</a:t>
            </a:r>
            <a:r>
              <a:rPr lang="en-US" sz="2000" dirty="0">
                <a:hlinkClick r:id="rId6" action="ppaction://hlinksldjump"/>
              </a:rPr>
              <a:t>BE/CHOICE</a:t>
            </a:r>
            <a:r>
              <a:rPr lang="en-US" sz="2000" dirty="0"/>
              <a:t>, </a:t>
            </a:r>
            <a:r>
              <a:rPr lang="ru-RU" sz="2000" dirty="0"/>
              <a:t>а для переключения в программе </a:t>
            </a:r>
            <a:r>
              <a:rPr lang="ru-RU" sz="2000" dirty="0">
                <a:hlinkClick r:id="rId7" action="ppaction://hlinksldjump"/>
              </a:rPr>
              <a:t>команда </a:t>
            </a:r>
            <a:r>
              <a:rPr lang="en-US" sz="2000" dirty="0">
                <a:hlinkClick r:id="rId7" action="ppaction://hlinksldjump"/>
              </a:rPr>
              <a:t>OC IF</a:t>
            </a:r>
            <a:r>
              <a:rPr lang="ru-RU" sz="2000" dirty="0"/>
              <a:t>. )</a:t>
            </a:r>
            <a:r>
              <a:rPr lang="en-US" sz="2000" dirty="0">
                <a:solidFill>
                  <a:srgbClr val="FF0000"/>
                </a:solidFill>
              </a:rPr>
              <a:t> (</a:t>
            </a:r>
            <a:r>
              <a:rPr lang="ru-RU" sz="2000" dirty="0">
                <a:hlinkClick r:id="rId6" action="ppaction://hlinksldjump"/>
              </a:rPr>
              <a:t>переключатель</a:t>
            </a:r>
            <a:r>
              <a:rPr lang="en-US" sz="2000" dirty="0"/>
              <a:t>,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>
                <a:solidFill>
                  <a:srgbClr val="FF0000"/>
                </a:solidFill>
                <a:hlinkClick r:id="rId8" action="ppaction://hlinksldjump"/>
              </a:rPr>
              <a:t>процедур</a:t>
            </a:r>
            <a:r>
              <a:rPr lang="en-US" sz="2000" dirty="0">
                <a:solidFill>
                  <a:srgbClr val="FF0000"/>
                </a:solidFill>
              </a:rPr>
              <a:t>)</a:t>
            </a:r>
            <a:r>
              <a:rPr lang="en-US" sz="2000" dirty="0"/>
              <a:t> </a:t>
            </a:r>
          </a:p>
          <a:p>
            <a:pPr lvl="0"/>
            <a:r>
              <a:rPr lang="ru-RU" sz="2000" u="sng" dirty="0"/>
              <a:t>Вложенный</a:t>
            </a:r>
            <a:r>
              <a:rPr lang="ru-RU" sz="2000" dirty="0"/>
              <a:t> файл </a:t>
            </a:r>
            <a:r>
              <a:rPr lang="ru-RU" sz="2000" dirty="0">
                <a:solidFill>
                  <a:srgbClr val="FF0000"/>
                </a:solidFill>
                <a:hlinkClick r:id="rId9" action="ppaction://hlinksldjump"/>
              </a:rPr>
              <a:t>справки</a:t>
            </a:r>
            <a:r>
              <a:rPr lang="ru-RU" sz="2000" dirty="0">
                <a:hlinkClick r:id="rId9" action="ppaction://hlinksldjump"/>
              </a:rPr>
              <a:t> </a:t>
            </a:r>
            <a:r>
              <a:rPr lang="ru-RU" sz="2000" dirty="0"/>
              <a:t>(наличие листинга в отчете!!!) и его </a:t>
            </a:r>
            <a:r>
              <a:rPr lang="ru-RU" sz="2000" dirty="0">
                <a:solidFill>
                  <a:srgbClr val="FF0000"/>
                </a:solidFill>
                <a:hlinkClick r:id="rId9" action="ppaction://hlinksldjump"/>
              </a:rPr>
              <a:t>вызов</a:t>
            </a:r>
            <a:r>
              <a:rPr lang="en-US" sz="2000" dirty="0">
                <a:solidFill>
                  <a:srgbClr val="FF0000"/>
                </a:solidFill>
              </a:rPr>
              <a:t> (!)</a:t>
            </a:r>
            <a:r>
              <a:rPr lang="ru-RU" sz="2000" dirty="0"/>
              <a:t>. </a:t>
            </a:r>
          </a:p>
          <a:p>
            <a:pPr lvl="0"/>
            <a:r>
              <a:rPr lang="ru-RU" sz="2000" dirty="0"/>
              <a:t>Обязательное использование в своем КФ </a:t>
            </a:r>
            <a:r>
              <a:rPr lang="ru-RU" sz="2000" dirty="0">
                <a:solidFill>
                  <a:srgbClr val="FF0000"/>
                </a:solidFill>
              </a:rPr>
              <a:t>следующих</a:t>
            </a:r>
            <a:r>
              <a:rPr lang="ru-RU" sz="2000" dirty="0"/>
              <a:t> </a:t>
            </a:r>
            <a:r>
              <a:rPr lang="ru-RU" sz="2000" u="sng" dirty="0"/>
              <a:t>команд</a:t>
            </a:r>
            <a:r>
              <a:rPr lang="ru-RU" sz="2000" dirty="0"/>
              <a:t>:</a:t>
            </a:r>
            <a:r>
              <a:rPr lang="ru-RU" sz="2000" b="1" dirty="0"/>
              <a:t> GOTO, </a:t>
            </a:r>
            <a:r>
              <a:rPr lang="ru-RU" sz="2000" b="1" dirty="0">
                <a:solidFill>
                  <a:srgbClr val="FF0000"/>
                </a:solidFill>
              </a:rPr>
              <a:t>SHIFT</a:t>
            </a:r>
            <a:r>
              <a:rPr lang="ru-RU" sz="2000" b="1" dirty="0"/>
              <a:t>, REM, </a:t>
            </a:r>
            <a:r>
              <a:rPr lang="en-US" sz="2000" b="1" dirty="0"/>
              <a:t>CLS</a:t>
            </a:r>
            <a:r>
              <a:rPr lang="ru-RU" sz="2000" b="1" dirty="0"/>
              <a:t>, IF, SET, CALL, </a:t>
            </a:r>
            <a:r>
              <a:rPr lang="en-US" sz="2000" b="1" dirty="0"/>
              <a:t>PAUSE</a:t>
            </a:r>
            <a:r>
              <a:rPr lang="ru-RU" sz="2000" b="1" dirty="0"/>
              <a:t>, </a:t>
            </a:r>
            <a:r>
              <a:rPr lang="en-US" sz="2000" b="1" dirty="0">
                <a:solidFill>
                  <a:srgbClr val="FF0000"/>
                </a:solidFill>
              </a:rPr>
              <a:t>EXIT</a:t>
            </a:r>
            <a:r>
              <a:rPr lang="en-US" sz="2000" dirty="0">
                <a:solidFill>
                  <a:srgbClr val="FF0000"/>
                </a:solidFill>
              </a:rPr>
              <a:t> (</a:t>
            </a:r>
            <a:r>
              <a:rPr lang="ru-RU" sz="2000" dirty="0">
                <a:solidFill>
                  <a:srgbClr val="FF0000"/>
                </a:solidFill>
                <a:hlinkClick r:id="rId7" action="ppaction://hlinksldjump"/>
              </a:rPr>
              <a:t>Команды</a:t>
            </a:r>
            <a:r>
              <a:rPr lang="en-US" sz="2000" dirty="0">
                <a:solidFill>
                  <a:srgbClr val="FF0000"/>
                </a:solidFill>
              </a:rPr>
              <a:t>)</a:t>
            </a:r>
            <a:endParaRPr lang="ru-RU" sz="2000" dirty="0"/>
          </a:p>
          <a:p>
            <a:pPr lvl="0"/>
            <a:r>
              <a:rPr lang="ru-RU" sz="2000" dirty="0"/>
              <a:t>Возможность задания и </a:t>
            </a:r>
            <a:r>
              <a:rPr lang="ru-RU" sz="2000" dirty="0">
                <a:hlinkClick r:id="rId10" action="ppaction://hlinksldjump"/>
              </a:rPr>
              <a:t>обработки </a:t>
            </a:r>
            <a:r>
              <a:rPr lang="ru-RU" sz="2000" dirty="0"/>
              <a:t>2-х обязательных </a:t>
            </a:r>
            <a:r>
              <a:rPr lang="ru-RU" sz="2000" dirty="0">
                <a:hlinkClick r:id="rId11" action="ppaction://hlinksldjump"/>
              </a:rPr>
              <a:t>параметров </a:t>
            </a:r>
            <a:r>
              <a:rPr lang="ru-RU" sz="2000" dirty="0"/>
              <a:t>(по вариантам) их </a:t>
            </a:r>
            <a:r>
              <a:rPr lang="ru-RU" sz="2000" dirty="0">
                <a:solidFill>
                  <a:srgbClr val="FF0000"/>
                </a:solidFill>
                <a:hlinkClick r:id="rId10" action="ppaction://hlinksldjump"/>
              </a:rPr>
              <a:t>проверки</a:t>
            </a:r>
            <a:r>
              <a:rPr lang="ru-RU" sz="2000" dirty="0">
                <a:hlinkClick r:id="rId10" action="ppaction://hlinksldjump"/>
              </a:rPr>
              <a:t> </a:t>
            </a:r>
            <a:r>
              <a:rPr lang="ru-RU" sz="2000" dirty="0"/>
              <a:t>и пример запуска с параметрами( </a:t>
            </a:r>
            <a:r>
              <a:rPr lang="ru-RU" sz="2000" dirty="0">
                <a:solidFill>
                  <a:srgbClr val="FF0000"/>
                </a:solidFill>
                <a:hlinkClick r:id="rId11" action="ppaction://hlinksldjump"/>
              </a:rPr>
              <a:t>Запуск</a:t>
            </a:r>
            <a:r>
              <a:rPr lang="ru-RU" sz="2000" dirty="0"/>
              <a:t>).</a:t>
            </a:r>
          </a:p>
          <a:p>
            <a:pPr lvl="0"/>
            <a:r>
              <a:rPr lang="ru-RU" sz="2000" u="sng" dirty="0">
                <a:hlinkClick r:id="rId11" action="ppaction://hlinksldjump"/>
              </a:rPr>
              <a:t>Очистку</a:t>
            </a:r>
            <a:r>
              <a:rPr lang="ru-RU" sz="2000" dirty="0">
                <a:hlinkClick r:id="rId11" action="ppaction://hlinksldjump"/>
              </a:rPr>
              <a:t> </a:t>
            </a:r>
            <a:r>
              <a:rPr lang="ru-RU" sz="2000" dirty="0">
                <a:solidFill>
                  <a:srgbClr val="FF0000"/>
                </a:solidFill>
              </a:rPr>
              <a:t>окна</a:t>
            </a:r>
            <a:r>
              <a:rPr lang="ru-RU" sz="2000" dirty="0"/>
              <a:t> КС (</a:t>
            </a:r>
            <a:r>
              <a:rPr lang="en-US" sz="2000" b="1" dirty="0">
                <a:solidFill>
                  <a:srgbClr val="FF0000"/>
                </a:solidFill>
              </a:rPr>
              <a:t>CLS</a:t>
            </a:r>
            <a:r>
              <a:rPr lang="ru-RU" sz="2000" dirty="0"/>
              <a:t>) </a:t>
            </a:r>
            <a:r>
              <a:rPr lang="ru-RU" sz="2000" dirty="0">
                <a:hlinkClick r:id="rId9" action="ppaction://hlinksldjump"/>
              </a:rPr>
              <a:t>до вывода </a:t>
            </a:r>
            <a:r>
              <a:rPr lang="ru-RU" sz="2000" dirty="0"/>
              <a:t>меню и </a:t>
            </a:r>
            <a:r>
              <a:rPr lang="ru-RU" sz="2000" dirty="0">
                <a:solidFill>
                  <a:srgbClr val="FF0000"/>
                </a:solidFill>
              </a:rPr>
              <a:t>выдачу</a:t>
            </a:r>
            <a:r>
              <a:rPr lang="ru-RU" sz="2000" dirty="0"/>
              <a:t> </a:t>
            </a:r>
            <a:r>
              <a:rPr lang="ru-RU" sz="2000" u="sng" dirty="0">
                <a:hlinkClick r:id="rId9" action="ppaction://hlinksldjump"/>
              </a:rPr>
              <a:t>справки</a:t>
            </a:r>
            <a:r>
              <a:rPr lang="ru-RU" sz="2000" dirty="0">
                <a:hlinkClick r:id="rId9" action="ppaction://hlinksldjump"/>
              </a:rPr>
              <a:t> </a:t>
            </a:r>
            <a:r>
              <a:rPr lang="ru-RU" sz="2000" dirty="0"/>
              <a:t>при завершении КФ, выполняемые при задании соответствующих параметров при запуске КФ.</a:t>
            </a:r>
          </a:p>
          <a:p>
            <a:pPr lvl="0"/>
            <a:r>
              <a:rPr lang="ru-RU" sz="2000" dirty="0"/>
              <a:t>Наличие </a:t>
            </a:r>
            <a:r>
              <a:rPr lang="ru-RU" sz="2000" u="sng" dirty="0"/>
              <a:t>русифицированных</a:t>
            </a:r>
            <a:r>
              <a:rPr lang="ru-RU" sz="2000" dirty="0"/>
              <a:t> </a:t>
            </a:r>
            <a:r>
              <a:rPr lang="ru-RU" sz="2000" u="sng" dirty="0"/>
              <a:t>комментариев</a:t>
            </a:r>
            <a:r>
              <a:rPr lang="ru-RU" sz="2000" dirty="0"/>
              <a:t> в КФ главных частей программы.</a:t>
            </a:r>
          </a:p>
          <a:p>
            <a:pPr lvl="0"/>
            <a:r>
              <a:rPr lang="ru-RU" sz="2000" dirty="0">
                <a:solidFill>
                  <a:srgbClr val="FF0000"/>
                </a:solidFill>
              </a:rPr>
              <a:t>Возможность</a:t>
            </a:r>
            <a:r>
              <a:rPr lang="ru-RU" sz="2000" dirty="0"/>
              <a:t> </a:t>
            </a:r>
            <a:r>
              <a:rPr lang="ru-RU" sz="2000" u="sng" dirty="0">
                <a:hlinkClick r:id="rId8" action="ppaction://hlinksldjump"/>
              </a:rPr>
              <a:t>завершения</a:t>
            </a:r>
            <a:r>
              <a:rPr lang="ru-RU" sz="2000" dirty="0">
                <a:hlinkClick r:id="rId8" action="ppaction://hlinksldjump"/>
              </a:rPr>
              <a:t> </a:t>
            </a:r>
            <a:r>
              <a:rPr lang="ru-RU" sz="2000" dirty="0"/>
              <a:t>командного файла в режиме КС.</a:t>
            </a:r>
          </a:p>
          <a:p>
            <a:pPr lvl="0"/>
            <a:r>
              <a:rPr lang="ru-RU" sz="2000" dirty="0"/>
              <a:t>Наличие в отчете описания (</a:t>
            </a:r>
            <a:r>
              <a:rPr lang="ru-RU" sz="2000" dirty="0">
                <a:solidFill>
                  <a:srgbClr val="FF0000"/>
                </a:solidFill>
                <a:hlinkClick r:id="rId12" action="ppaction://hlinkfile"/>
              </a:rPr>
              <a:t>инструкции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/>
              <a:t>МУ, </a:t>
            </a:r>
            <a:r>
              <a:rPr lang="ru-RU" sz="2000" dirty="0">
                <a:hlinkClick r:id="rId13" action="ppaction://hlinksldjump"/>
              </a:rPr>
              <a:t>Слайд</a:t>
            </a:r>
            <a:r>
              <a:rPr lang="ru-RU" sz="2000" dirty="0"/>
              <a:t>) запуска КФ в формате </a:t>
            </a:r>
            <a:r>
              <a:rPr lang="ru-RU" sz="2000" dirty="0">
                <a:hlinkClick r:id="rId13" action="ppaction://hlinksldjump"/>
              </a:rPr>
              <a:t>БНФ</a:t>
            </a:r>
            <a:r>
              <a:rPr lang="ru-RU" sz="2000" dirty="0"/>
              <a:t>.</a:t>
            </a:r>
          </a:p>
          <a:p>
            <a:pPr lvl="0"/>
            <a:r>
              <a:rPr lang="ru-RU" sz="2000" dirty="0">
                <a:solidFill>
                  <a:srgbClr val="FF0000"/>
                </a:solidFill>
              </a:rPr>
              <a:t>Наличие</a:t>
            </a:r>
            <a:r>
              <a:rPr lang="ru-RU" sz="2000" dirty="0"/>
              <a:t> в отчете </a:t>
            </a:r>
            <a:r>
              <a:rPr lang="ru-RU" sz="2000" u="sng" dirty="0"/>
              <a:t>блок-схемы</a:t>
            </a:r>
            <a:r>
              <a:rPr lang="ru-RU" sz="2000" dirty="0"/>
              <a:t> программы (</a:t>
            </a:r>
            <a:r>
              <a:rPr lang="ru-RU" sz="2000" dirty="0">
                <a:hlinkClick r:id="rId14" action="ppaction://hlinksldjump"/>
              </a:rPr>
              <a:t>Упрощенная БС</a:t>
            </a:r>
            <a:r>
              <a:rPr lang="ru-RU" sz="2000" dirty="0"/>
              <a:t>). </a:t>
            </a:r>
            <a:r>
              <a:rPr lang="en-US" sz="2000" dirty="0">
                <a:solidFill>
                  <a:srgbClr val="FF0000"/>
                </a:solidFill>
              </a:rPr>
              <a:t>(</a:t>
            </a:r>
            <a:r>
              <a:rPr lang="ru-RU" sz="2000" dirty="0">
                <a:solidFill>
                  <a:srgbClr val="FF0000"/>
                </a:solidFill>
                <a:hlinkClick r:id="rId15" action="ppaction://hlinksldjump"/>
              </a:rPr>
              <a:t>Пример</a:t>
            </a:r>
            <a:r>
              <a:rPr lang="en-US" sz="2000" dirty="0">
                <a:solidFill>
                  <a:srgbClr val="FF0000"/>
                </a:solidFill>
              </a:rPr>
              <a:t>)</a:t>
            </a:r>
            <a:endParaRPr lang="ru-RU" sz="2000" dirty="0"/>
          </a:p>
          <a:p>
            <a:pPr lvl="0"/>
            <a:r>
              <a:rPr lang="ru-RU" sz="2000" dirty="0"/>
              <a:t>Ответы на все </a:t>
            </a:r>
            <a:r>
              <a:rPr lang="ru-RU" sz="2000" dirty="0">
                <a:solidFill>
                  <a:srgbClr val="FF0000"/>
                </a:solidFill>
              </a:rPr>
              <a:t>контрольные</a:t>
            </a:r>
            <a:r>
              <a:rPr lang="ru-RU" sz="2000" dirty="0"/>
              <a:t> вопросы ЛР №1(!!!) и ЛР №2 (</a:t>
            </a:r>
            <a:r>
              <a:rPr lang="ru-RU" sz="2000" dirty="0">
                <a:hlinkClick r:id="rId16" action="ppaction://hlinkfile"/>
              </a:rPr>
              <a:t>МУ1 </a:t>
            </a:r>
            <a:r>
              <a:rPr lang="ru-RU" sz="2000" dirty="0"/>
              <a:t>и </a:t>
            </a:r>
            <a:r>
              <a:rPr lang="ru-RU" sz="2000" dirty="0">
                <a:hlinkClick r:id="rId17" action="ppaction://hlinkfile"/>
              </a:rPr>
              <a:t>МУ2</a:t>
            </a:r>
            <a:r>
              <a:rPr lang="ru-RU" sz="2000" dirty="0"/>
              <a:t>).</a:t>
            </a:r>
          </a:p>
          <a:p>
            <a:pPr lvl="0"/>
            <a:r>
              <a:rPr lang="ru-RU" sz="2000" dirty="0"/>
              <a:t>Наличие </a:t>
            </a:r>
            <a:r>
              <a:rPr lang="ru-RU" sz="2000" u="sng" dirty="0"/>
              <a:t>отчета</a:t>
            </a:r>
            <a:r>
              <a:rPr lang="ru-RU" sz="2000" dirty="0"/>
              <a:t> по ЛР, оформленного в соответствии с шаблоном(</a:t>
            </a:r>
            <a:r>
              <a:rPr lang="ru-RU" sz="2000" dirty="0">
                <a:hlinkClick r:id="rId18" action="ppaction://hlinkfile"/>
              </a:rPr>
              <a:t>Шабл</a:t>
            </a:r>
            <a:r>
              <a:rPr lang="ru-RU" sz="2000" dirty="0"/>
              <a:t>он.)</a:t>
            </a:r>
          </a:p>
        </p:txBody>
      </p:sp>
    </p:spTree>
    <p:extLst>
      <p:ext uri="{BB962C8B-B14F-4D97-AF65-F5344CB8AC3E}">
        <p14:creationId xmlns:p14="http://schemas.microsoft.com/office/powerpoint/2010/main" val="3286225388"/>
      </p:ext>
    </p:extLst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7292975" cy="43279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dirty="0"/>
              <a:t>Регистр Флагов (</a:t>
            </a:r>
            <a:r>
              <a:rPr lang="en-US" altLang="ru-RU" sz="3200" dirty="0"/>
              <a:t>Flags</a:t>
            </a:r>
            <a:r>
              <a:rPr lang="ru-RU" altLang="ru-RU" sz="3200" dirty="0"/>
              <a:t>)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12050" y="439866"/>
            <a:ext cx="585787" cy="365125"/>
          </a:xfrm>
        </p:spPr>
        <p:txBody>
          <a:bodyPr/>
          <a:lstStyle/>
          <a:p>
            <a:pPr algn="l">
              <a:defRPr/>
            </a:pPr>
            <a:fld id="{2C8D0745-3246-410F-A9DC-8C61E1FE888F}" type="slidenum">
              <a:rPr/>
              <a:pPr algn="l">
                <a:defRPr/>
              </a:pPr>
              <a:t>300</a:t>
            </a:fld>
            <a:endParaRPr dirty="0"/>
          </a:p>
        </p:txBody>
      </p:sp>
      <p:pic>
        <p:nvPicPr>
          <p:cNvPr id="1515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68760"/>
            <a:ext cx="6192688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65840" y="3922103"/>
            <a:ext cx="8231997" cy="230832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На рисунке </a:t>
            </a:r>
            <a:r>
              <a:rPr lang="ru-RU" sz="1600" u="sng" dirty="0">
                <a:latin typeface="+mn-lt"/>
                <a:cs typeface="+mn-cs"/>
              </a:rPr>
              <a:t>заштрихованы</a:t>
            </a:r>
            <a:r>
              <a:rPr lang="ru-RU" sz="1600" dirty="0">
                <a:latin typeface="+mn-lt"/>
                <a:cs typeface="+mn-cs"/>
              </a:rPr>
              <a:t> неиспользуемые биты регистра флагов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При описании команд МП обычно указывается на какие флаги они могут </a:t>
            </a:r>
            <a:r>
              <a:rPr lang="ru-RU" sz="1600" u="sng" dirty="0">
                <a:latin typeface="+mn-lt"/>
                <a:cs typeface="+mn-cs"/>
              </a:rPr>
              <a:t>повлиять</a:t>
            </a:r>
            <a:r>
              <a:rPr lang="ru-RU" sz="1600" dirty="0">
                <a:latin typeface="+mn-lt"/>
                <a:cs typeface="+mn-cs"/>
              </a:rPr>
              <a:t>(ЛР)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В 32-битных МП регистры флагов имеют размерность 32, но положение основных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битов совпадают.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Специальные команды могут устанавливать значения флагов напрямую (</a:t>
            </a:r>
            <a:r>
              <a:rPr lang="en-US" sz="1600" dirty="0">
                <a:latin typeface="+mn-lt"/>
                <a:cs typeface="+mn-cs"/>
              </a:rPr>
              <a:t>CLD, CLI, STI</a:t>
            </a:r>
            <a:r>
              <a:rPr lang="ru-RU" sz="1600" dirty="0">
                <a:latin typeface="+mn-lt"/>
                <a:cs typeface="+mn-cs"/>
              </a:rPr>
              <a:t>)</a:t>
            </a:r>
            <a:endParaRPr lang="en-US" sz="16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В отладчике</a:t>
            </a:r>
            <a:r>
              <a:rPr lang="en-US" sz="1600" dirty="0">
                <a:latin typeface="+mn-lt"/>
                <a:cs typeface="+mn-cs"/>
              </a:rPr>
              <a:t> (TD)</a:t>
            </a:r>
            <a:r>
              <a:rPr lang="ru-RU" sz="1600" dirty="0">
                <a:latin typeface="+mn-lt"/>
                <a:cs typeface="+mn-cs"/>
              </a:rPr>
              <a:t> можно увидеть значение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Значения флагов можно получить командами </a:t>
            </a:r>
            <a:r>
              <a:rPr lang="en-US" sz="1600" dirty="0">
                <a:latin typeface="+mn-lt"/>
                <a:cs typeface="+mn-cs"/>
              </a:rPr>
              <a:t>PUSHF </a:t>
            </a:r>
            <a:r>
              <a:rPr lang="ru-RU" sz="1600" dirty="0">
                <a:latin typeface="+mn-lt"/>
                <a:cs typeface="+mn-cs"/>
              </a:rPr>
              <a:t>и </a:t>
            </a:r>
            <a:r>
              <a:rPr lang="en-US" sz="1600" dirty="0">
                <a:latin typeface="+mn-lt"/>
                <a:cs typeface="+mn-cs"/>
              </a:rPr>
              <a:t>POPF </a:t>
            </a:r>
            <a:r>
              <a:rPr lang="ru-RU" sz="1600" dirty="0">
                <a:latin typeface="+mn-lt"/>
                <a:cs typeface="+mn-cs"/>
              </a:rPr>
              <a:t>и проверить командой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Условного перехода (</a:t>
            </a:r>
            <a:r>
              <a:rPr lang="en-US" sz="1600" dirty="0">
                <a:latin typeface="+mn-lt"/>
                <a:cs typeface="+mn-cs"/>
              </a:rPr>
              <a:t>JC</a:t>
            </a:r>
            <a:r>
              <a:rPr lang="ru-RU" sz="1600" dirty="0">
                <a:latin typeface="+mn-lt"/>
                <a:cs typeface="+mn-cs"/>
              </a:rPr>
              <a:t>С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и др.) и сравнения </a:t>
            </a:r>
            <a:r>
              <a:rPr lang="en-US" sz="1600" dirty="0">
                <a:latin typeface="+mn-lt"/>
                <a:cs typeface="+mn-cs"/>
              </a:rPr>
              <a:t>CMP</a:t>
            </a:r>
            <a:r>
              <a:rPr lang="ru-RU" sz="1600" dirty="0">
                <a:latin typeface="+mn-lt"/>
                <a:cs typeface="+mn-cs"/>
              </a:rPr>
              <a:t>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Можно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прочитать в  </a:t>
            </a:r>
            <a:r>
              <a:rPr lang="en-US" sz="1600" dirty="0">
                <a:latin typeface="+mn-lt"/>
                <a:cs typeface="+mn-cs"/>
              </a:rPr>
              <a:t>AH (LAHF) </a:t>
            </a:r>
            <a:r>
              <a:rPr lang="ru-RU" sz="1600" dirty="0">
                <a:latin typeface="+mn-lt"/>
                <a:cs typeface="+mn-cs"/>
              </a:rPr>
              <a:t> и записать в него </a:t>
            </a:r>
            <a:r>
              <a:rPr lang="en-US" sz="1600" dirty="0">
                <a:latin typeface="+mn-lt"/>
                <a:cs typeface="+mn-cs"/>
              </a:rPr>
              <a:t>SAHF </a:t>
            </a:r>
            <a:r>
              <a:rPr lang="ru-RU" sz="1600" dirty="0">
                <a:latin typeface="+mn-lt"/>
                <a:cs typeface="+mn-cs"/>
              </a:rPr>
              <a:t>значения флагов</a:t>
            </a:r>
            <a:r>
              <a:rPr lang="en-US" sz="1600" dirty="0">
                <a:latin typeface="+mn-lt"/>
                <a:cs typeface="+mn-cs"/>
              </a:rPr>
              <a:t> </a:t>
            </a:r>
            <a:endParaRPr lang="ru-RU" sz="1600" dirty="0"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88120" y="622429"/>
            <a:ext cx="6984669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Флаги в МП составляют отдельный регистр и устанавливаются после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выполнения отдельных команд МП, зависимости от ее результата.</a:t>
            </a:r>
          </a:p>
        </p:txBody>
      </p:sp>
      <p:sp>
        <p:nvSpPr>
          <p:cNvPr id="7" name="TextBox 33"/>
          <p:cNvSpPr txBox="1">
            <a:spLocks noChangeArrowheads="1"/>
          </p:cNvSpPr>
          <p:nvPr/>
        </p:nvSpPr>
        <p:spPr bwMode="auto">
          <a:xfrm>
            <a:off x="865840" y="6030402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</p:spTree>
    <p:extLst>
      <p:ext uri="{BB962C8B-B14F-4D97-AF65-F5344CB8AC3E}">
        <p14:creationId xmlns:p14="http://schemas.microsoft.com/office/powerpoint/2010/main" val="3645508114"/>
      </p:ext>
    </p:extLst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301</a:t>
            </a:fld>
            <a:endParaRPr 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6480720" cy="43279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dirty="0"/>
              <a:t>Основные флаги МП - значения (2)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8038130"/>
              </p:ext>
            </p:extLst>
          </p:nvPr>
        </p:nvGraphicFramePr>
        <p:xfrm>
          <a:off x="1115616" y="404665"/>
          <a:ext cx="7776864" cy="584301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Флаг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Название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Номер бита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Команды для флага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0150">
                <a:tc>
                  <a:txBody>
                    <a:bodyPr/>
                    <a:lstStyle/>
                    <a:p>
                      <a:pPr algn="ctr"/>
                      <a:r>
                        <a:rPr lang="en-US" sz="13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CF</a:t>
                      </a:r>
                      <a:endParaRPr lang="ru-RU" sz="13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Бит переноса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(Carry Flag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 –при переносе или захвате переноса из старшего бита (сложение, вычитание)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CTC </a:t>
                      </a:r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или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CLC</a:t>
                      </a:r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 – сброс, 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CMC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PF</a:t>
                      </a:r>
                      <a:r>
                        <a:rPr lang="ru-RU" altLang="ru-RU" sz="1300" dirty="0"/>
                        <a:t> 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dirty="0"/>
                        <a:t>Бит четности</a:t>
                      </a:r>
                      <a:endParaRPr lang="en-US" altLang="ru-RU" sz="130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(Parity Flag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Результат операции имеет четное число единиц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5427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AF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dirty="0"/>
                        <a:t>Бит вспомогательного переноса</a:t>
                      </a:r>
                      <a:endParaRPr lang="en-US" altLang="ru-RU" sz="1300" dirty="0"/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((Auxiliary Flag )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перенос из 3-го разряда в 4-й (из младшей тетрады)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ZF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Бит нулевого значения</a:t>
                      </a:r>
                      <a:endParaRPr lang="en-US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(Zero Flag )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результат равен нулю, 1 – в противном случае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SF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dirty="0"/>
                        <a:t> Знаковый бит</a:t>
                      </a:r>
                      <a:endParaRPr lang="en-US" altLang="ru-RU" sz="1300" dirty="0"/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(Sign (Flag )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Устанавливается равным старшему биту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результата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303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IF </a:t>
                      </a:r>
                      <a:endParaRPr lang="ru-RU" sz="13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altLang="ru-RU" sz="1300" dirty="0"/>
                        <a:t>Бит прерываний</a:t>
                      </a:r>
                      <a:endParaRPr lang="en-US" altLang="ru-RU" sz="1300" dirty="0"/>
                    </a:p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(Interrupt Flag )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1- МП реагирует на внешние прерывания 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INTR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0 – не реагирует (маскирование прерываний)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STI 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или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CLI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TF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altLang="ru-RU" sz="1300" dirty="0"/>
                        <a:t>Бит пошаговой отладки</a:t>
                      </a:r>
                      <a:endParaRPr lang="en-US" altLang="ru-RU" sz="1300" dirty="0"/>
                    </a:p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(Trace Flag )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включен режим пошаговой отладки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DF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Бит направления</a:t>
                      </a:r>
                      <a:endParaRPr lang="en-US" alt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((Direction Flag )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Влияет на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работу команд </a:t>
                      </a:r>
                      <a:r>
                        <a:rPr lang="ru-RU" sz="1300" b="0" u="sng" baseline="0" dirty="0">
                          <a:solidFill>
                            <a:schemeClr val="tx1"/>
                          </a:solidFill>
                        </a:rPr>
                        <a:t>цепочек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(1 –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SI, DI ↑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на 1, 0 -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↓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на 1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STD 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или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CLD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200" b="1" dirty="0"/>
                        <a:t>OF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400" dirty="0"/>
                        <a:t> Бит переполнения</a:t>
                      </a:r>
                      <a:endParaRPr lang="en-US" altLang="ru-RU" sz="1400" dirty="0"/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(Overflow Flag )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 – целый результат переполняет разрядную сетку регистра (потеря)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6183981"/>
      </p:ext>
    </p:extLst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5256584" cy="490066"/>
          </a:xfrm>
        </p:spPr>
        <p:txBody>
          <a:bodyPr>
            <a:normAutofit fontScale="90000"/>
          </a:bodyPr>
          <a:lstStyle/>
          <a:p>
            <a:r>
              <a:rPr lang="ru-RU" dirty="0"/>
              <a:t>Флаги в отладчике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18289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302</a:t>
            </a:fld>
            <a:endParaRPr lang="ru-RU" dirty="0"/>
          </a:p>
        </p:txBody>
      </p:sp>
      <p:grpSp>
        <p:nvGrpSpPr>
          <p:cNvPr id="4" name="Группа 4"/>
          <p:cNvGrpSpPr>
            <a:grpSpLocks/>
          </p:cNvGrpSpPr>
          <p:nvPr/>
        </p:nvGrpSpPr>
        <p:grpSpPr bwMode="auto">
          <a:xfrm>
            <a:off x="939800" y="1047056"/>
            <a:ext cx="6645275" cy="5112568"/>
            <a:chOff x="1448192" y="2954052"/>
            <a:chExt cx="6645294" cy="3715308"/>
          </a:xfrm>
        </p:grpSpPr>
        <p:pic>
          <p:nvPicPr>
            <p:cNvPr id="5" name="Рисунок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8192" y="2954052"/>
              <a:ext cx="6645294" cy="371530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2340370" y="3644775"/>
              <a:ext cx="215901" cy="215407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819724" y="1293818"/>
            <a:ext cx="1451421" cy="5232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  <a:cs typeface="+mn-cs"/>
              </a:rPr>
              <a:t>Основные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  <a:cs typeface="+mn-cs"/>
              </a:rPr>
              <a:t>Флаги МП (</a:t>
            </a:r>
            <a:r>
              <a:rPr lang="en-US" sz="1400" dirty="0">
                <a:latin typeface="+mn-lt"/>
                <a:cs typeface="+mn-cs"/>
              </a:rPr>
              <a:t>CPU</a:t>
            </a:r>
            <a:r>
              <a:rPr lang="ru-RU" sz="1400" dirty="0">
                <a:latin typeface="+mn-lt"/>
                <a:cs typeface="+mn-cs"/>
              </a:rPr>
              <a:t>)</a:t>
            </a:r>
          </a:p>
        </p:txBody>
      </p:sp>
      <p:cxnSp>
        <p:nvCxnSpPr>
          <p:cNvPr id="8" name="Прямая со стрелкой 7"/>
          <p:cNvCxnSpPr>
            <a:stCxn id="7" idx="2"/>
          </p:cNvCxnSpPr>
          <p:nvPr/>
        </p:nvCxnSpPr>
        <p:spPr>
          <a:xfrm flipH="1">
            <a:off x="7164288" y="1817038"/>
            <a:ext cx="1381147" cy="891882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33"/>
          <p:cNvSpPr txBox="1">
            <a:spLocks noChangeArrowheads="1"/>
          </p:cNvSpPr>
          <p:nvPr/>
        </p:nvSpPr>
        <p:spPr bwMode="auto">
          <a:xfrm>
            <a:off x="6218799" y="6309320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</p:spTree>
    <p:extLst>
      <p:ext uri="{BB962C8B-B14F-4D97-AF65-F5344CB8AC3E}">
        <p14:creationId xmlns:p14="http://schemas.microsoft.com/office/powerpoint/2010/main" val="2622845333"/>
      </p:ext>
    </p:extLst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-157410"/>
            <a:ext cx="4824536" cy="706090"/>
          </a:xfrm>
        </p:spPr>
        <p:txBody>
          <a:bodyPr/>
          <a:lstStyle/>
          <a:p>
            <a:r>
              <a:rPr lang="ru-RU" dirty="0"/>
              <a:t>Язык Ассемблера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88424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303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332656"/>
            <a:ext cx="7776864" cy="59400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Введение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Пример </a:t>
            </a:r>
            <a:r>
              <a:rPr lang="ru-RU" sz="2000" dirty="0">
                <a:latin typeface="+mn-lt"/>
                <a:cs typeface="+mn-cs"/>
              </a:rPr>
              <a:t>простейшей программы.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5" action="ppaction://hlinksldjump"/>
              </a:rPr>
              <a:t>Программа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6" action="ppaction://hlinksldjump"/>
              </a:rPr>
              <a:t>Алфавит Ассемблера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7" action="ppaction://hlinksldjump"/>
              </a:rPr>
              <a:t>Структура команд</a:t>
            </a:r>
            <a:r>
              <a:rPr lang="ru-RU" sz="2000" dirty="0">
                <a:latin typeface="+mn-lt"/>
                <a:cs typeface="+mn-cs"/>
              </a:rPr>
              <a:t>, </a:t>
            </a:r>
            <a:r>
              <a:rPr lang="ru-RU" sz="2000" dirty="0">
                <a:latin typeface="+mn-lt"/>
                <a:cs typeface="+mn-cs"/>
                <a:hlinkClick r:id="rId8" action="ppaction://hlinksldjump"/>
              </a:rPr>
              <a:t>директивы</a:t>
            </a:r>
            <a:r>
              <a:rPr lang="ru-RU" sz="2000" dirty="0">
                <a:latin typeface="+mn-lt"/>
                <a:cs typeface="+mn-cs"/>
                <a:hlinkClick r:id="rId9" action="ppaction://hlinksldjump"/>
              </a:rPr>
              <a:t>, Команда МП</a:t>
            </a:r>
            <a:r>
              <a:rPr lang="ru-RU" sz="2000" dirty="0">
                <a:latin typeface="+mn-lt"/>
                <a:cs typeface="+mn-cs"/>
              </a:rPr>
              <a:t>, </a:t>
            </a:r>
            <a:r>
              <a:rPr lang="ru-RU" sz="2000" dirty="0">
                <a:latin typeface="+mn-lt"/>
                <a:cs typeface="+mn-cs"/>
                <a:hlinkClick r:id="rId9" action="ppaction://hlinksldjump"/>
              </a:rPr>
              <a:t>Список команд МП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10" action="ppaction://hlinksldjump"/>
              </a:rPr>
              <a:t>Константы</a:t>
            </a:r>
            <a:r>
              <a:rPr lang="ru-RU" sz="2000" dirty="0">
                <a:latin typeface="+mn-lt"/>
                <a:cs typeface="+mn-cs"/>
              </a:rPr>
              <a:t>,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11" action="ppaction://hlinksldjump"/>
              </a:rPr>
              <a:t>Описание переменных 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11" action="ppaction://hlinksldjump"/>
              </a:rPr>
              <a:t>Переменные, идентификаторы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hlinkClick r:id="rId12" action="ppaction://hlinksldjump"/>
              </a:rPr>
              <a:t>Записи</a:t>
            </a:r>
            <a:r>
              <a:rPr lang="ru-RU" sz="2000" dirty="0"/>
              <a:t> </a:t>
            </a:r>
            <a:r>
              <a:rPr lang="ru-RU" sz="2000" dirty="0">
                <a:hlinkClick r:id="rId13" action="ppaction://hlinksldjump"/>
              </a:rPr>
              <a:t>и структуры (шаблоны, переменные, использование) 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hlinkClick r:id="rId14" action="ppaction://hlinksldjump"/>
              </a:rPr>
              <a:t>Метки</a:t>
            </a:r>
            <a:endParaRPr lang="ru-RU" sz="20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hlinkClick r:id="rId15" action="ppaction://hlinksldjump"/>
              </a:rPr>
              <a:t>Выражения ( Классификация)</a:t>
            </a:r>
            <a:endParaRPr lang="ru-RU" sz="20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16" action="ppaction://hlinksldjump"/>
              </a:rPr>
              <a:t>Выражения (Приоритет операций)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8" action="ppaction://hlinksldjump"/>
              </a:rPr>
              <a:t>Директивы Ассемблера </a:t>
            </a:r>
            <a:r>
              <a:rPr lang="ru-RU" sz="2000" dirty="0">
                <a:latin typeface="+mn-lt"/>
                <a:cs typeface="+mn-cs"/>
              </a:rPr>
              <a:t>(обзор)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17" action="ppaction://hlinksldjump"/>
              </a:rPr>
              <a:t>Специальные директивы ( </a:t>
            </a:r>
            <a:r>
              <a:rPr lang="en-US" sz="2000" dirty="0">
                <a:latin typeface="+mn-lt"/>
                <a:cs typeface="+mn-cs"/>
                <a:hlinkClick r:id="rId17" action="ppaction://hlinksldjump"/>
              </a:rPr>
              <a:t>EQU, ORG</a:t>
            </a:r>
            <a:r>
              <a:rPr lang="ru-RU" sz="2000" dirty="0">
                <a:latin typeface="+mn-lt"/>
                <a:cs typeface="+mn-cs"/>
                <a:hlinkClick r:id="rId17" action="ppaction://hlinksldjump"/>
              </a:rPr>
              <a:t>,</a:t>
            </a:r>
            <a:r>
              <a:rPr lang="en-US" sz="2000" dirty="0">
                <a:latin typeface="+mn-lt"/>
                <a:cs typeface="+mn-cs"/>
                <a:hlinkClick r:id="rId17" action="ppaction://hlinksldjump"/>
              </a:rPr>
              <a:t> ASSUME</a:t>
            </a:r>
            <a:r>
              <a:rPr lang="ru-RU" sz="2000" dirty="0">
                <a:latin typeface="+mn-lt"/>
                <a:cs typeface="+mn-cs"/>
                <a:hlinkClick r:id="rId17" action="ppaction://hlinksldjump"/>
              </a:rPr>
              <a:t>, </a:t>
            </a:r>
            <a:r>
              <a:rPr lang="en-US" sz="2000" dirty="0">
                <a:latin typeface="+mn-lt"/>
                <a:cs typeface="+mn-cs"/>
                <a:hlinkClick r:id="rId17" action="ppaction://hlinksldjump"/>
              </a:rPr>
              <a:t>END</a:t>
            </a:r>
            <a:r>
              <a:rPr lang="ru-RU" sz="2000" dirty="0">
                <a:latin typeface="+mn-lt"/>
                <a:cs typeface="+mn-cs"/>
                <a:hlinkClick r:id="rId17" action="ppaction://hlinksldjump"/>
              </a:rPr>
              <a:t>, </a:t>
            </a:r>
            <a:r>
              <a:rPr lang="en-US" sz="2000" dirty="0">
                <a:latin typeface="+mn-lt"/>
                <a:cs typeface="+mn-cs"/>
                <a:hlinkClick r:id="rId17" action="ppaction://hlinksldjump"/>
              </a:rPr>
              <a:t>PAGE</a:t>
            </a:r>
            <a:r>
              <a:rPr lang="ru-RU" sz="2000" dirty="0">
                <a:latin typeface="+mn-lt"/>
                <a:cs typeface="+mn-cs"/>
                <a:hlinkClick r:id="rId17" action="ppaction://hlinksldjump"/>
              </a:rPr>
              <a:t>)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hlinkClick r:id="rId18" action="ppaction://hlinksldjump"/>
              </a:rPr>
              <a:t>Модули и связи</a:t>
            </a:r>
            <a:r>
              <a:rPr lang="en-US" sz="2000" dirty="0"/>
              <a:t> (</a:t>
            </a:r>
            <a:r>
              <a:rPr lang="ru-RU" sz="2000" dirty="0"/>
              <a:t>директивы описания связей</a:t>
            </a:r>
            <a:r>
              <a:rPr lang="en-US" sz="2000" dirty="0"/>
              <a:t>)</a:t>
            </a:r>
            <a:endParaRPr lang="ru-RU" sz="20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19" action="ppaction://hlinksldjump"/>
              </a:rPr>
              <a:t>Процедуры и прерывания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20" action="ppaction://hlinksldjump"/>
              </a:rPr>
              <a:t>Специальные операции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21" action="ppaction://hlinksldjump"/>
              </a:rPr>
              <a:t>Макрокоманды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hlinkClick r:id="rId22" action="ppaction://hlinksldjump"/>
              </a:rPr>
              <a:t>Сегменты</a:t>
            </a:r>
            <a:r>
              <a:rPr lang="en-US" sz="2000" dirty="0">
                <a:hlinkClick r:id="rId22" action="ppaction://hlinksldjump"/>
              </a:rPr>
              <a:t> </a:t>
            </a:r>
            <a:r>
              <a:rPr lang="ru-RU" sz="2000" dirty="0">
                <a:hlinkClick r:id="rId22" action="ppaction://hlinksldjump"/>
              </a:rPr>
              <a:t>и директивы сегментации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23" action="ppaction://hlinksldjump"/>
              </a:rPr>
              <a:t>Пример сегментированной программы</a:t>
            </a:r>
            <a:endParaRPr lang="ru-RU" sz="20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2898352"/>
      </p:ext>
    </p:extLst>
  </p:cSld>
  <p:clrMapOvr>
    <a:masterClrMapping/>
  </p:clrMapOvr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1857"/>
            <a:ext cx="5184576" cy="620688"/>
          </a:xfrm>
        </p:spPr>
        <p:txBody>
          <a:bodyPr>
            <a:noAutofit/>
          </a:bodyPr>
          <a:lstStyle/>
          <a:p>
            <a:r>
              <a:rPr lang="ru-RU" sz="3200" b="1" dirty="0"/>
              <a:t>Введение в Ассемблер</a:t>
            </a:r>
            <a:endParaRPr lang="ru-RU" sz="16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32440" y="352822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304</a:t>
            </a:fld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535385"/>
            <a:ext cx="8784976" cy="57554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Модель программы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Пример простейшей программы На Ассемблере</a:t>
            </a:r>
            <a:r>
              <a:rPr lang="ru-RU" sz="2400" dirty="0">
                <a:latin typeface="+mn-lt"/>
                <a:cs typeface="+mn-cs"/>
              </a:rPr>
              <a:t>, </a:t>
            </a: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Текст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программы, </a:t>
            </a: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Листинг</a:t>
            </a:r>
            <a:r>
              <a:rPr lang="ru-RU" sz="2400" dirty="0">
                <a:latin typeface="+mn-lt"/>
                <a:cs typeface="+mn-cs"/>
              </a:rPr>
              <a:t> программы.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Программа на Ассемблере рассматривается как совокупность строк, в каждой их которых </a:t>
            </a:r>
            <a:r>
              <a:rPr lang="ru-RU" sz="2400" u="sng" dirty="0">
                <a:latin typeface="+mn-lt"/>
                <a:cs typeface="+mn-cs"/>
              </a:rPr>
              <a:t>могут быть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+mn-lt"/>
                <a:cs typeface="+mn-cs"/>
                <a:hlinkClick r:id="rId6" action="ppaction://hlinksldjump"/>
              </a:rPr>
              <a:t>Машинные команды </a:t>
            </a:r>
            <a:r>
              <a:rPr lang="ru-RU" sz="2400" dirty="0">
                <a:latin typeface="+mn-lt"/>
                <a:cs typeface="+mn-cs"/>
              </a:rPr>
              <a:t>на Ассемблере (мнемоника команд);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+mn-lt"/>
                <a:cs typeface="+mn-cs"/>
                <a:hlinkClick r:id="rId7" action="ppaction://hlinksldjump"/>
              </a:rPr>
              <a:t>Директивы Ассемблера</a:t>
            </a:r>
            <a:r>
              <a:rPr lang="ru-RU" sz="2400" dirty="0">
                <a:latin typeface="+mn-lt"/>
                <a:cs typeface="+mn-cs"/>
              </a:rPr>
              <a:t>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+mn-lt"/>
                <a:cs typeface="+mn-cs"/>
                <a:hlinkClick r:id="rId8" action="ppaction://hlinksldjump"/>
              </a:rPr>
              <a:t>Строки комментариев</a:t>
            </a:r>
            <a:r>
              <a:rPr lang="ru-RU" sz="2400" dirty="0">
                <a:latin typeface="+mn-lt"/>
                <a:cs typeface="+mn-cs"/>
              </a:rPr>
              <a:t>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+mn-lt"/>
                <a:cs typeface="+mn-cs"/>
              </a:rPr>
              <a:t>Описания и вызовы </a:t>
            </a:r>
            <a:r>
              <a:rPr lang="ru-RU" sz="2400" dirty="0">
                <a:latin typeface="+mn-lt"/>
                <a:cs typeface="+mn-cs"/>
                <a:hlinkClick r:id="rId9" action="ppaction://hlinksldjump"/>
              </a:rPr>
              <a:t>макрокоманд Ассемблера</a:t>
            </a:r>
            <a:r>
              <a:rPr lang="ru-RU" sz="2400" dirty="0">
                <a:latin typeface="+mn-lt"/>
                <a:cs typeface="+mn-cs"/>
              </a:rPr>
              <a:t>;</a:t>
            </a:r>
            <a:endParaRPr lang="en-US" sz="14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  <a:hlinkClick r:id="rId10" action="ppaction://hlinksldjump"/>
              </a:rPr>
              <a:t>ВВОД ТЕКСТА</a:t>
            </a:r>
            <a:r>
              <a:rPr lang="ru-RU" sz="2400" dirty="0">
                <a:latin typeface="+mn-lt"/>
                <a:cs typeface="+mn-cs"/>
                <a:hlinkClick r:id="rId10" action="ppaction://hlinksldjump"/>
              </a:rPr>
              <a:t>: Программа </a:t>
            </a:r>
            <a:r>
              <a:rPr lang="ru-RU" sz="2400" dirty="0">
                <a:latin typeface="+mn-lt"/>
                <a:cs typeface="+mn-cs"/>
              </a:rPr>
              <a:t>может вводиться в любом текстовом редакторе (</a:t>
            </a:r>
            <a:r>
              <a:rPr lang="en-US" sz="2400" dirty="0">
                <a:latin typeface="+mn-lt"/>
                <a:cs typeface="+mn-cs"/>
              </a:rPr>
              <a:t>NOTEPAD/NOTEPAD++, </a:t>
            </a:r>
            <a:r>
              <a:rPr lang="ru-RU" sz="2400" dirty="0">
                <a:latin typeface="+mn-lt"/>
                <a:cs typeface="+mn-cs"/>
              </a:rPr>
              <a:t>любой ФМ (</a:t>
            </a:r>
            <a:r>
              <a:rPr lang="en-US" sz="2400" dirty="0">
                <a:latin typeface="+mn-lt"/>
                <a:cs typeface="+mn-cs"/>
              </a:rPr>
              <a:t>FAR, VC, TC, WC </a:t>
            </a:r>
            <a:r>
              <a:rPr lang="ru-RU" sz="2400" dirty="0">
                <a:latin typeface="+mn-lt"/>
                <a:cs typeface="+mn-cs"/>
              </a:rPr>
              <a:t>)</a:t>
            </a:r>
            <a:r>
              <a:rPr lang="en-US" sz="2400" dirty="0">
                <a:latin typeface="+mn-lt"/>
                <a:cs typeface="+mn-cs"/>
              </a:rPr>
              <a:t>, ASM_ED.exe – </a:t>
            </a:r>
            <a:r>
              <a:rPr lang="ru-RU" sz="2400" dirty="0">
                <a:latin typeface="+mn-lt"/>
                <a:cs typeface="+mn-cs"/>
              </a:rPr>
              <a:t>см. архив </a:t>
            </a:r>
            <a:r>
              <a:rPr lang="en-US" sz="2800" b="1" dirty="0">
                <a:solidFill>
                  <a:srgbClr val="FF0000"/>
                </a:solidFill>
                <a:latin typeface="+mn-lt"/>
                <a:cs typeface="+mn-cs"/>
              </a:rPr>
              <a:t>tasm3.zip </a:t>
            </a:r>
            <a:r>
              <a:rPr lang="en-US" sz="2800" dirty="0">
                <a:solidFill>
                  <a:srgbClr val="FF0000"/>
                </a:solidFill>
                <a:latin typeface="+mn-lt"/>
                <a:cs typeface="+mn-cs"/>
              </a:rPr>
              <a:t>–</a:t>
            </a:r>
            <a:r>
              <a:rPr lang="en-US" sz="2800" dirty="0">
                <a:latin typeface="+mn-lt"/>
                <a:cs typeface="+mn-cs"/>
              </a:rPr>
              <a:t> </a:t>
            </a:r>
            <a:r>
              <a:rPr lang="ru-RU" sz="2800" dirty="0">
                <a:latin typeface="+mn-lt"/>
                <a:cs typeface="+mn-cs"/>
              </a:rPr>
              <a:t>см</a:t>
            </a:r>
            <a:r>
              <a:rPr lang="en-US" sz="2800" dirty="0">
                <a:latin typeface="+mn-lt"/>
                <a:cs typeface="+mn-cs"/>
              </a:rPr>
              <a:t>.</a:t>
            </a:r>
            <a:r>
              <a:rPr lang="ru-RU" sz="2800" dirty="0">
                <a:latin typeface="+mn-lt"/>
                <a:cs typeface="+mn-cs"/>
              </a:rPr>
              <a:t> на </a:t>
            </a:r>
            <a:r>
              <a:rPr lang="ru-RU" sz="2800" u="sng" dirty="0">
                <a:latin typeface="+mn-lt"/>
                <a:cs typeface="+mn-cs"/>
              </a:rPr>
              <a:t>сайте</a:t>
            </a:r>
            <a:r>
              <a:rPr lang="ru-RU" sz="2800" dirty="0">
                <a:latin typeface="+mn-lt"/>
                <a:cs typeface="+mn-cs"/>
              </a:rPr>
              <a:t> в разделе ЛР!!)</a:t>
            </a:r>
            <a:r>
              <a:rPr lang="ru-RU" sz="2400" dirty="0">
                <a:latin typeface="+mn-lt"/>
                <a:cs typeface="+mn-cs"/>
              </a:rPr>
              <a:t>, позволяющем ввод в коде </a:t>
            </a:r>
            <a:r>
              <a:rPr lang="en-US" sz="2400" dirty="0">
                <a:latin typeface="+mn-lt"/>
                <a:cs typeface="+mn-cs"/>
              </a:rPr>
              <a:t>ASCII (DOS)</a:t>
            </a:r>
            <a:r>
              <a:rPr lang="ru-RU" sz="2400" dirty="0">
                <a:latin typeface="+mn-lt"/>
                <a:cs typeface="+mn-cs"/>
              </a:rPr>
              <a:t> или </a:t>
            </a:r>
            <a:r>
              <a:rPr lang="en-US" sz="2400" dirty="0">
                <a:latin typeface="+mn-lt"/>
                <a:cs typeface="+mn-cs"/>
              </a:rPr>
              <a:t>ANSY (Windows </a:t>
            </a:r>
            <a:r>
              <a:rPr lang="ru-RU" sz="2400" dirty="0">
                <a:latin typeface="+mn-lt"/>
                <a:cs typeface="+mn-cs"/>
              </a:rPr>
              <a:t>для отчетов и документов КР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, и должна иметь расширение </a:t>
            </a:r>
            <a:r>
              <a:rPr lang="ru-RU" sz="2400" b="1" dirty="0">
                <a:latin typeface="+mn-lt"/>
                <a:cs typeface="+mn-cs"/>
              </a:rPr>
              <a:t>*</a:t>
            </a:r>
            <a:r>
              <a:rPr lang="en-US" sz="2400" b="1" dirty="0">
                <a:latin typeface="+mn-lt"/>
                <a:cs typeface="+mn-cs"/>
              </a:rPr>
              <a:t>.</a:t>
            </a:r>
            <a:r>
              <a:rPr lang="en-US" sz="2400" b="1" dirty="0" err="1">
                <a:latin typeface="+mn-lt"/>
                <a:cs typeface="+mn-cs"/>
              </a:rPr>
              <a:t>asm</a:t>
            </a:r>
            <a:r>
              <a:rPr lang="ru-RU" sz="2400" dirty="0">
                <a:latin typeface="+mn-lt"/>
                <a:cs typeface="+mn-cs"/>
              </a:rPr>
              <a:t>. (для компилятора)</a:t>
            </a:r>
          </a:p>
        </p:txBody>
      </p:sp>
    </p:spTree>
    <p:extLst>
      <p:ext uri="{BB962C8B-B14F-4D97-AF65-F5344CB8AC3E}">
        <p14:creationId xmlns:p14="http://schemas.microsoft.com/office/powerpoint/2010/main" val="1417114876"/>
      </p:ext>
    </p:extLst>
  </p:cSld>
  <p:clrMapOvr>
    <a:masterClrMapping/>
  </p:clrMapOvr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561662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/>
              <a:t>Программа на Ассемблере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7578" y="36611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305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7504" y="548679"/>
            <a:ext cx="9001000" cy="409342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  <a:hlinkClick r:id="rId2" action="ppaction://hlinksldjump"/>
              </a:rPr>
              <a:t>Программа </a:t>
            </a:r>
            <a:r>
              <a:rPr lang="ru-RU" sz="1600" dirty="0">
                <a:latin typeface="+mn-lt"/>
                <a:cs typeface="+mn-cs"/>
              </a:rPr>
              <a:t>состоит из совокупности </a:t>
            </a:r>
            <a:r>
              <a:rPr lang="ru-RU" sz="1600" dirty="0">
                <a:latin typeface="+mn-lt"/>
                <a:cs typeface="+mn-cs"/>
                <a:hlinkClick r:id="rId3" action="ppaction://hlinksldjump"/>
              </a:rPr>
              <a:t>машинных команд</a:t>
            </a:r>
            <a:r>
              <a:rPr lang="ru-RU" sz="1600" dirty="0">
                <a:latin typeface="+mn-lt"/>
                <a:cs typeface="+mn-cs"/>
              </a:rPr>
              <a:t>, </a:t>
            </a:r>
            <a:r>
              <a:rPr lang="ru-RU" sz="1600" dirty="0">
                <a:latin typeface="+mn-lt"/>
                <a:cs typeface="+mn-cs"/>
                <a:hlinkClick r:id="rId4" action="ppaction://hlinksldjump"/>
              </a:rPr>
              <a:t>комментариев  </a:t>
            </a:r>
            <a:r>
              <a:rPr lang="ru-RU" sz="1600" dirty="0">
                <a:latin typeface="+mn-lt"/>
                <a:cs typeface="+mn-cs"/>
              </a:rPr>
              <a:t>и </a:t>
            </a:r>
            <a:r>
              <a:rPr lang="ru-RU" sz="1600" dirty="0">
                <a:latin typeface="+mn-lt"/>
                <a:cs typeface="+mn-cs"/>
                <a:hlinkClick r:id="rId5" action="ppaction://hlinksldjump"/>
              </a:rPr>
              <a:t>директив  Ассемблера</a:t>
            </a:r>
            <a:r>
              <a:rPr lang="ru-RU" sz="1600" dirty="0">
                <a:latin typeface="+mn-lt"/>
                <a:cs typeface="+mn-cs"/>
              </a:rPr>
              <a:t>.  Для написания программы используются символы, составляющие </a:t>
            </a:r>
            <a:r>
              <a:rPr lang="ru-RU" sz="1600" dirty="0">
                <a:latin typeface="+mn-lt"/>
                <a:cs typeface="+mn-cs"/>
                <a:hlinkClick r:id="rId6" action="ppaction://hlinksldjump"/>
              </a:rPr>
              <a:t>алфавит Ассемблера</a:t>
            </a:r>
            <a:r>
              <a:rPr lang="ru-RU" sz="1600" dirty="0">
                <a:latin typeface="+mn-lt"/>
                <a:cs typeface="+mn-cs"/>
              </a:rPr>
              <a:t>. В командах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Ассемблера </a:t>
            </a:r>
            <a:r>
              <a:rPr lang="ru-RU" sz="1600" u="sng" dirty="0">
                <a:latin typeface="+mn-lt"/>
                <a:cs typeface="+mn-cs"/>
              </a:rPr>
              <a:t>используются</a:t>
            </a:r>
            <a:r>
              <a:rPr lang="ru-RU" sz="1600" dirty="0">
                <a:latin typeface="+mn-lt"/>
                <a:cs typeface="+mn-cs"/>
              </a:rPr>
              <a:t>:</a:t>
            </a:r>
            <a:endParaRPr lang="en-US" sz="1600" dirty="0"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1600" u="sng" dirty="0">
                <a:latin typeface="+mn-lt"/>
                <a:cs typeface="+mn-cs"/>
                <a:hlinkClick r:id="rId7" action="ppaction://hlinksldjump"/>
              </a:rPr>
              <a:t>Операнды</a:t>
            </a:r>
            <a:r>
              <a:rPr lang="ru-RU" sz="1600" dirty="0">
                <a:latin typeface="+mn-lt"/>
                <a:cs typeface="+mn-cs"/>
                <a:hlinkClick r:id="rId7" action="ppaction://hlinksldjump"/>
              </a:rPr>
              <a:t> </a:t>
            </a:r>
            <a:r>
              <a:rPr lang="ru-RU" sz="1600" dirty="0">
                <a:latin typeface="+mn-lt"/>
                <a:cs typeface="+mn-cs"/>
              </a:rPr>
              <a:t>команд разных типов.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1600" dirty="0">
                <a:latin typeface="+mn-lt"/>
                <a:cs typeface="+mn-cs"/>
                <a:hlinkClick r:id="rId3" action="ppaction://hlinksldjump"/>
              </a:rPr>
              <a:t>Мнемонические </a:t>
            </a:r>
            <a:r>
              <a:rPr lang="ru-RU" sz="1600" dirty="0">
                <a:latin typeface="+mn-lt"/>
                <a:cs typeface="+mn-cs"/>
              </a:rPr>
              <a:t>коды операций МП,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1600" u="sng" dirty="0">
                <a:latin typeface="+mn-lt"/>
                <a:cs typeface="+mn-cs"/>
                <a:hlinkClick r:id="rId8" action="ppaction://hlinksldjump"/>
              </a:rPr>
              <a:t>Константы</a:t>
            </a:r>
            <a:r>
              <a:rPr lang="ru-RU" sz="1600" dirty="0">
                <a:latin typeface="+mn-lt"/>
                <a:cs typeface="+mn-cs"/>
                <a:hlinkClick r:id="rId8" action="ppaction://hlinksldjump"/>
              </a:rPr>
              <a:t> </a:t>
            </a:r>
            <a:r>
              <a:rPr lang="ru-RU" sz="1600" dirty="0">
                <a:latin typeface="+mn-lt"/>
                <a:cs typeface="+mn-cs"/>
              </a:rPr>
              <a:t>разных типов,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1600" dirty="0">
                <a:latin typeface="+mn-lt"/>
                <a:cs typeface="+mn-cs"/>
                <a:hlinkClick r:id="rId9" action="ppaction://hlinksldjump"/>
              </a:rPr>
              <a:t>Имена переменных </a:t>
            </a:r>
            <a:r>
              <a:rPr lang="ru-RU" sz="1600" dirty="0">
                <a:latin typeface="+mn-lt"/>
                <a:cs typeface="+mn-cs"/>
              </a:rPr>
              <a:t>в памяти и переменных этапа компиляции (ПЭК)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1600" dirty="0">
                <a:latin typeface="+mn-lt"/>
                <a:cs typeface="+mn-cs"/>
              </a:rPr>
              <a:t>Названия </a:t>
            </a:r>
            <a:r>
              <a:rPr lang="ru-RU" sz="1600" u="sng" dirty="0">
                <a:latin typeface="+mn-lt"/>
                <a:cs typeface="+mn-cs"/>
                <a:hlinkClick r:id="rId10" action="ppaction://hlinksldjump"/>
              </a:rPr>
              <a:t>регистров</a:t>
            </a:r>
            <a:r>
              <a:rPr lang="en-US" sz="1600" dirty="0">
                <a:latin typeface="+mn-lt"/>
                <a:cs typeface="+mn-cs"/>
                <a:hlinkClick r:id="rId10" action="ppaction://hlinksldjump"/>
              </a:rPr>
              <a:t> </a:t>
            </a:r>
            <a:r>
              <a:rPr lang="ru-RU" sz="1600" dirty="0">
                <a:latin typeface="+mn-lt"/>
                <a:cs typeface="+mn-cs"/>
              </a:rPr>
              <a:t>МП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1600" dirty="0">
                <a:latin typeface="+mn-lt"/>
                <a:cs typeface="+mn-cs"/>
              </a:rPr>
              <a:t>Имена </a:t>
            </a:r>
            <a:r>
              <a:rPr lang="ru-RU" sz="1600" u="sng" dirty="0">
                <a:latin typeface="+mn-lt"/>
                <a:cs typeface="+mn-cs"/>
                <a:hlinkClick r:id="rId11" action="ppaction://hlinksldjump"/>
              </a:rPr>
              <a:t>меток</a:t>
            </a:r>
            <a:r>
              <a:rPr lang="ru-RU" sz="1600" dirty="0">
                <a:latin typeface="+mn-lt"/>
                <a:cs typeface="+mn-cs"/>
                <a:hlinkClick r:id="rId11" action="ppaction://hlinksldjump"/>
              </a:rPr>
              <a:t> </a:t>
            </a:r>
            <a:r>
              <a:rPr lang="ru-RU" sz="1600" dirty="0">
                <a:latin typeface="+mn-lt"/>
                <a:cs typeface="+mn-cs"/>
              </a:rPr>
              <a:t>в программе.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1600" u="sng" dirty="0">
                <a:latin typeface="+mn-lt"/>
                <a:cs typeface="+mn-cs"/>
                <a:hlinkClick r:id="rId12" action="ppaction://hlinksldjump"/>
              </a:rPr>
              <a:t>Выражения</a:t>
            </a:r>
            <a:r>
              <a:rPr lang="ru-RU" sz="1600" dirty="0">
                <a:latin typeface="+mn-lt"/>
                <a:cs typeface="+mn-cs"/>
                <a:hlinkClick r:id="rId12" action="ppaction://hlinksldjump"/>
              </a:rPr>
              <a:t> </a:t>
            </a:r>
            <a:r>
              <a:rPr lang="ru-RU" sz="1600" dirty="0">
                <a:latin typeface="+mn-lt"/>
                <a:cs typeface="+mn-cs"/>
              </a:rPr>
              <a:t>этапов компиляции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1600" dirty="0">
                <a:latin typeface="+mn-lt"/>
                <a:cs typeface="+mn-cs"/>
              </a:rPr>
              <a:t>Строчные </a:t>
            </a:r>
            <a:r>
              <a:rPr lang="ru-RU" sz="1600" u="sng" dirty="0">
                <a:latin typeface="+mn-lt"/>
                <a:cs typeface="+mn-cs"/>
                <a:hlinkClick r:id="rId4" action="ppaction://hlinksldjump"/>
              </a:rPr>
              <a:t>комментарии</a:t>
            </a:r>
            <a:r>
              <a:rPr lang="ru-RU" sz="1600" dirty="0">
                <a:latin typeface="+mn-lt"/>
                <a:cs typeface="+mn-cs"/>
              </a:rPr>
              <a:t>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b="1" u="sng" dirty="0">
                <a:latin typeface="+mn-lt"/>
                <a:cs typeface="+mn-cs"/>
                <a:hlinkClick r:id="rId13" action="ppaction://hlinksldjump"/>
              </a:rPr>
              <a:t>Общий вид </a:t>
            </a:r>
            <a:r>
              <a:rPr lang="ru-RU" sz="1600" dirty="0">
                <a:latin typeface="+mn-lt"/>
                <a:cs typeface="+mn-cs"/>
              </a:rPr>
              <a:t>строки команд  Ассемблера </a:t>
            </a:r>
            <a:r>
              <a:rPr lang="ru-RU" sz="1600" u="sng" dirty="0">
                <a:latin typeface="+mn-lt"/>
                <a:cs typeface="+mn-cs"/>
              </a:rPr>
              <a:t>имеет вид</a:t>
            </a:r>
            <a:r>
              <a:rPr lang="ru-RU" sz="1600" dirty="0">
                <a:latin typeface="+mn-lt"/>
                <a:cs typeface="+mn-cs"/>
              </a:rPr>
              <a:t>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+mn-cs"/>
              </a:rPr>
              <a:t>[&lt;</a:t>
            </a:r>
            <a:r>
              <a:rPr lang="ru-RU" sz="2000" b="1" dirty="0">
                <a:latin typeface="+mn-lt"/>
                <a:cs typeface="+mn-cs"/>
              </a:rPr>
              <a:t>Метка</a:t>
            </a:r>
            <a:r>
              <a:rPr lang="en-US" sz="2000" dirty="0">
                <a:latin typeface="+mn-lt"/>
                <a:cs typeface="+mn-cs"/>
              </a:rPr>
              <a:t>&gt;:]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en-US" sz="2000" dirty="0">
                <a:latin typeface="+mn-lt"/>
                <a:cs typeface="+mn-cs"/>
              </a:rPr>
              <a:t>&lt;</a:t>
            </a:r>
            <a:r>
              <a:rPr lang="ru-RU" sz="2000" b="1" dirty="0">
                <a:latin typeface="+mn-lt"/>
                <a:cs typeface="+mn-cs"/>
              </a:rPr>
              <a:t>мнемокод</a:t>
            </a:r>
            <a:r>
              <a:rPr lang="en-US" sz="2000" dirty="0">
                <a:latin typeface="+mn-lt"/>
                <a:cs typeface="+mn-cs"/>
              </a:rPr>
              <a:t>&gt; [&lt;</a:t>
            </a:r>
            <a:r>
              <a:rPr lang="ru-RU" sz="2000" dirty="0"/>
              <a:t> </a:t>
            </a:r>
            <a:r>
              <a:rPr lang="ru-RU" sz="2000" b="1" dirty="0"/>
              <a:t>Операнд1</a:t>
            </a:r>
            <a:r>
              <a:rPr lang="en-US" sz="2000" dirty="0">
                <a:latin typeface="+mn-lt"/>
                <a:cs typeface="+mn-cs"/>
              </a:rPr>
              <a:t>&gt; [, </a:t>
            </a:r>
            <a:r>
              <a:rPr lang="en-US" sz="2000" b="1" dirty="0">
                <a:latin typeface="+mn-lt"/>
                <a:cs typeface="+mn-cs"/>
              </a:rPr>
              <a:t>&lt;</a:t>
            </a:r>
            <a:r>
              <a:rPr lang="ru-RU" sz="2000" b="1" dirty="0"/>
              <a:t> Операнд</a:t>
            </a:r>
            <a:r>
              <a:rPr lang="en-US" sz="2000" b="1" dirty="0"/>
              <a:t>2</a:t>
            </a:r>
            <a:r>
              <a:rPr lang="ru-RU" sz="2000" b="1" dirty="0"/>
              <a:t> </a:t>
            </a:r>
            <a:r>
              <a:rPr lang="en-US" sz="2000" dirty="0">
                <a:latin typeface="+mn-lt"/>
                <a:cs typeface="+mn-cs"/>
              </a:rPr>
              <a:t>&gt;[,</a:t>
            </a:r>
            <a:r>
              <a:rPr lang="en-US" sz="2000" dirty="0"/>
              <a:t> &lt;</a:t>
            </a:r>
            <a:r>
              <a:rPr lang="ru-RU" sz="2000" dirty="0"/>
              <a:t> </a:t>
            </a:r>
            <a:r>
              <a:rPr lang="ru-RU" sz="2000" b="1" dirty="0"/>
              <a:t>Операнд</a:t>
            </a:r>
            <a:r>
              <a:rPr lang="en-US" sz="2000" b="1" dirty="0"/>
              <a:t>3</a:t>
            </a:r>
            <a:r>
              <a:rPr lang="ru-RU" sz="2000" dirty="0"/>
              <a:t> </a:t>
            </a:r>
            <a:r>
              <a:rPr lang="en-US" sz="2000" dirty="0"/>
              <a:t>&gt;]</a:t>
            </a:r>
            <a:r>
              <a:rPr lang="en-US" sz="2000" dirty="0">
                <a:latin typeface="+mn-lt"/>
                <a:cs typeface="+mn-cs"/>
              </a:rPr>
              <a:t> </a:t>
            </a:r>
            <a:endParaRPr lang="ru-RU" sz="2000" dirty="0"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600" u="sng" dirty="0">
                <a:latin typeface="+mn-lt"/>
                <a:cs typeface="+mn-cs"/>
              </a:rPr>
              <a:t>Имена</a:t>
            </a:r>
            <a:r>
              <a:rPr lang="ru-RU" sz="1600" dirty="0">
                <a:latin typeface="+mn-lt"/>
                <a:cs typeface="+mn-cs"/>
              </a:rPr>
              <a:t> или идентификаторы – последовательность букв и цифр, которая начинается с буквы (плюс допустимы следующие  разделители: </a:t>
            </a:r>
            <a:r>
              <a:rPr lang="en-US" sz="1600" dirty="0">
                <a:latin typeface="+mn-lt"/>
                <a:cs typeface="+mn-cs"/>
              </a:rPr>
              <a:t> “</a:t>
            </a:r>
            <a:r>
              <a:rPr lang="en-US" sz="1600" b="1" dirty="0">
                <a:latin typeface="+mn-lt"/>
                <a:cs typeface="+mn-cs"/>
              </a:rPr>
              <a:t>?</a:t>
            </a:r>
            <a:r>
              <a:rPr lang="en-US" sz="1600" dirty="0">
                <a:latin typeface="+mn-lt"/>
                <a:cs typeface="+mn-cs"/>
              </a:rPr>
              <a:t>”, “</a:t>
            </a:r>
            <a:r>
              <a:rPr lang="en-US" sz="1600" b="1" dirty="0">
                <a:latin typeface="+mn-lt"/>
                <a:cs typeface="+mn-cs"/>
              </a:rPr>
              <a:t>@</a:t>
            </a:r>
            <a:r>
              <a:rPr lang="en-US" sz="1600" dirty="0">
                <a:latin typeface="+mn-lt"/>
                <a:cs typeface="+mn-cs"/>
              </a:rPr>
              <a:t>”, “</a:t>
            </a:r>
            <a:r>
              <a:rPr lang="en-US" sz="1600" b="1" dirty="0">
                <a:latin typeface="+mn-lt"/>
                <a:cs typeface="+mn-cs"/>
              </a:rPr>
              <a:t>$</a:t>
            </a:r>
            <a:r>
              <a:rPr lang="en-US" sz="1600" dirty="0">
                <a:latin typeface="+mn-lt"/>
                <a:cs typeface="+mn-cs"/>
              </a:rPr>
              <a:t>”, “</a:t>
            </a:r>
            <a:r>
              <a:rPr lang="en-US" sz="1600" b="1" dirty="0">
                <a:latin typeface="+mn-lt"/>
                <a:cs typeface="+mn-cs"/>
              </a:rPr>
              <a:t>.</a:t>
            </a:r>
            <a:r>
              <a:rPr lang="en-US" sz="1600" dirty="0">
                <a:latin typeface="+mn-lt"/>
                <a:cs typeface="+mn-cs"/>
              </a:rPr>
              <a:t>” </a:t>
            </a:r>
            <a:r>
              <a:rPr lang="ru-RU" sz="1600" dirty="0">
                <a:latin typeface="+mn-lt"/>
                <a:cs typeface="+mn-cs"/>
              </a:rPr>
              <a:t>, причем точка</a:t>
            </a:r>
            <a:r>
              <a:rPr lang="en-US" sz="1600" dirty="0">
                <a:latin typeface="+mn-lt"/>
                <a:cs typeface="+mn-cs"/>
              </a:rPr>
              <a:t>“</a:t>
            </a:r>
            <a:r>
              <a:rPr lang="en-US" sz="1600" b="1" dirty="0">
                <a:latin typeface="+mn-lt"/>
                <a:cs typeface="+mn-cs"/>
              </a:rPr>
              <a:t>.</a:t>
            </a:r>
            <a:r>
              <a:rPr lang="en-US" sz="1600" dirty="0">
                <a:latin typeface="+mn-lt"/>
                <a:cs typeface="+mn-cs"/>
              </a:rPr>
              <a:t>” </a:t>
            </a:r>
            <a:r>
              <a:rPr lang="ru-RU" sz="1600" dirty="0">
                <a:latin typeface="+mn-lt"/>
                <a:cs typeface="+mn-cs"/>
              </a:rPr>
              <a:t> должна быть первой ), число операндов зависит от типа команды и может быть </a:t>
            </a:r>
            <a:r>
              <a:rPr lang="ru-RU" sz="1600" u="sng" dirty="0">
                <a:latin typeface="+mn-lt"/>
                <a:cs typeface="+mn-cs"/>
              </a:rPr>
              <a:t>пустым</a:t>
            </a:r>
            <a:r>
              <a:rPr lang="ru-RU" sz="1600" dirty="0">
                <a:latin typeface="+mn-lt"/>
                <a:cs typeface="+mn-cs"/>
              </a:rPr>
              <a:t>. (</a:t>
            </a:r>
            <a:r>
              <a:rPr lang="ru-RU" sz="1600" dirty="0">
                <a:latin typeface="+mn-lt"/>
                <a:cs typeface="+mn-cs"/>
                <a:hlinkClick r:id="rId14" action="ppaction://hlinksldjump"/>
              </a:rPr>
              <a:t>Меню ЯА</a:t>
            </a:r>
            <a:r>
              <a:rPr lang="ru-RU" sz="1600" dirty="0">
                <a:latin typeface="+mn-lt"/>
                <a:cs typeface="+mn-cs"/>
              </a:rPr>
              <a:t>) </a:t>
            </a:r>
            <a:endParaRPr lang="en-US" sz="16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4626489"/>
            <a:ext cx="8640960" cy="163121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sng" dirty="0"/>
              <a:t>Примеры команд</a:t>
            </a:r>
            <a:r>
              <a:rPr lang="ru-RU" sz="2000" dirty="0"/>
              <a:t>:</a:t>
            </a:r>
            <a:endParaRPr lang="en-US" sz="20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3333FF"/>
                </a:solidFill>
              </a:rPr>
              <a:t>CICLE</a:t>
            </a:r>
            <a:r>
              <a:rPr lang="ru-RU" sz="2000" dirty="0"/>
              <a:t>: </a:t>
            </a:r>
            <a:r>
              <a:rPr lang="en-US" sz="2000" b="1" dirty="0">
                <a:solidFill>
                  <a:srgbClr val="FF0000"/>
                </a:solidFill>
              </a:rPr>
              <a:t>MOV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AX</a:t>
            </a:r>
            <a:r>
              <a:rPr lang="en-US" sz="2000" dirty="0"/>
              <a:t> ,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BX</a:t>
            </a:r>
            <a:r>
              <a:rPr lang="ru-RU" sz="2000" dirty="0"/>
              <a:t>  </a:t>
            </a:r>
            <a:r>
              <a:rPr lang="en-US" sz="2000" dirty="0">
                <a:solidFill>
                  <a:srgbClr val="00B050"/>
                </a:solidFill>
              </a:rPr>
              <a:t>; </a:t>
            </a:r>
            <a:r>
              <a:rPr lang="ru-RU" sz="2000" dirty="0">
                <a:solidFill>
                  <a:srgbClr val="00B050"/>
                </a:solidFill>
              </a:rPr>
              <a:t>Пересылка регистров</a:t>
            </a:r>
            <a:endParaRPr lang="en-US" sz="2000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0000"/>
                </a:solidFill>
              </a:rPr>
              <a:t>ADD</a:t>
            </a:r>
            <a:r>
              <a:rPr lang="en-US" sz="2000" dirty="0"/>
              <a:t>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</a:rPr>
              <a:t>AX</a:t>
            </a:r>
            <a:r>
              <a:rPr lang="en-US" sz="2000" dirty="0"/>
              <a:t> , </a:t>
            </a:r>
            <a:r>
              <a:rPr lang="en-US" sz="2000" b="1" dirty="0">
                <a:solidFill>
                  <a:srgbClr val="3333FF"/>
                </a:solidFill>
              </a:rPr>
              <a:t>VAR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0000"/>
                </a:solidFill>
              </a:rPr>
              <a:t>JMP</a:t>
            </a:r>
            <a:r>
              <a:rPr lang="en-US" sz="2000" dirty="0"/>
              <a:t> </a:t>
            </a:r>
            <a:r>
              <a:rPr lang="en-US" sz="2000" b="1" dirty="0">
                <a:solidFill>
                  <a:srgbClr val="3333FF"/>
                </a:solidFill>
              </a:rPr>
              <a:t>Label1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0000"/>
                </a:solidFill>
              </a:rPr>
              <a:t>LOOP</a:t>
            </a:r>
            <a:r>
              <a:rPr lang="en-US" sz="2000" dirty="0"/>
              <a:t> </a:t>
            </a:r>
            <a:r>
              <a:rPr lang="en-US" sz="2000" b="1" dirty="0">
                <a:solidFill>
                  <a:srgbClr val="3333FF"/>
                </a:solidFill>
              </a:rPr>
              <a:t>CICLE</a:t>
            </a:r>
            <a:endParaRPr lang="ru-RU" sz="20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607669"/>
      </p:ext>
    </p:extLst>
  </p:cSld>
  <p:clrMapOvr>
    <a:masterClrMapping/>
  </p:clrMapOvr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7420" y="-20409"/>
            <a:ext cx="5976664" cy="76073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2800" dirty="0"/>
              <a:t>Комментарии</a:t>
            </a:r>
            <a:r>
              <a:rPr lang="en-US" sz="2800" dirty="0"/>
              <a:t> </a:t>
            </a:r>
            <a:r>
              <a:rPr lang="ru-RU" sz="2800" dirty="0"/>
              <a:t>в тексте программы Ассемблера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327571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306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7504" y="692696"/>
            <a:ext cx="9036496" cy="2723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900" dirty="0">
                <a:latin typeface="+mn-lt"/>
                <a:cs typeface="+mn-cs"/>
              </a:rPr>
              <a:t>Комментарии в </a:t>
            </a:r>
            <a:r>
              <a:rPr lang="ru-RU" sz="1900" u="sng" dirty="0">
                <a:latin typeface="+mn-lt"/>
                <a:cs typeface="+mn-cs"/>
              </a:rPr>
              <a:t>программе</a:t>
            </a:r>
            <a:r>
              <a:rPr lang="ru-RU" sz="1900" dirty="0">
                <a:latin typeface="+mn-lt"/>
                <a:cs typeface="+mn-cs"/>
              </a:rPr>
              <a:t> записываются так (многострочные комментарии не допускаются – нужно в каждой строке </a:t>
            </a:r>
            <a:r>
              <a:rPr lang="en-US" sz="1900" dirty="0">
                <a:latin typeface="+mn-lt"/>
                <a:cs typeface="+mn-cs"/>
              </a:rPr>
              <a:t>“</a:t>
            </a:r>
            <a:r>
              <a:rPr lang="en-US" sz="1900" b="1" dirty="0">
                <a:solidFill>
                  <a:srgbClr val="FF0000"/>
                </a:solidFill>
                <a:latin typeface="+mn-lt"/>
                <a:cs typeface="+mn-cs"/>
              </a:rPr>
              <a:t>;</a:t>
            </a:r>
            <a:r>
              <a:rPr lang="en-US" sz="1900" dirty="0">
                <a:latin typeface="+mn-lt"/>
                <a:cs typeface="+mn-cs"/>
              </a:rPr>
              <a:t>”</a:t>
            </a:r>
            <a:r>
              <a:rPr lang="ru-RU" sz="1900" dirty="0">
                <a:latin typeface="+mn-lt"/>
                <a:cs typeface="+mn-cs"/>
              </a:rPr>
              <a:t>, т.е. построчно )</a:t>
            </a:r>
            <a:r>
              <a:rPr lang="ru-RU" sz="2000" dirty="0"/>
              <a:t> (</a:t>
            </a:r>
            <a:r>
              <a:rPr lang="ru-RU" sz="20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000" dirty="0"/>
              <a:t>) </a:t>
            </a:r>
            <a:r>
              <a:rPr lang="ru-RU" sz="19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b="1" dirty="0">
                <a:solidFill>
                  <a:srgbClr val="FF0000"/>
                </a:solidFill>
                <a:latin typeface="+mn-lt"/>
                <a:cs typeface="+mn-cs"/>
              </a:rPr>
              <a:t>;</a:t>
            </a:r>
            <a:r>
              <a:rPr lang="ru-RU" sz="1900" dirty="0">
                <a:latin typeface="+mn-lt"/>
                <a:cs typeface="+mn-cs"/>
              </a:rPr>
              <a:t> 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&lt;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Любой текст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&gt;</a:t>
            </a:r>
            <a:endParaRPr lang="ru-RU" dirty="0">
              <a:solidFill>
                <a:srgbClr val="00B050"/>
              </a:solidFill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900" dirty="0">
                <a:latin typeface="+mn-lt"/>
                <a:cs typeface="+mn-cs"/>
              </a:rPr>
              <a:t>Комментарии в </a:t>
            </a:r>
            <a:r>
              <a:rPr lang="ru-RU" sz="1900" u="sng" dirty="0">
                <a:latin typeface="+mn-lt"/>
                <a:cs typeface="+mn-cs"/>
              </a:rPr>
              <a:t>макрокомандах: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b="1" dirty="0">
                <a:solidFill>
                  <a:srgbClr val="FF0000"/>
                </a:solidFill>
              </a:rPr>
              <a:t>;;</a:t>
            </a:r>
            <a:r>
              <a:rPr lang="ru-RU" sz="1900" dirty="0"/>
              <a:t> 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&lt;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Любой текст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&gt;</a:t>
            </a:r>
            <a:endParaRPr lang="ru-RU" dirty="0">
              <a:solidFill>
                <a:srgbClr val="00B050"/>
              </a:solidFill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900" dirty="0"/>
              <a:t>Комментарий </a:t>
            </a:r>
            <a:r>
              <a:rPr lang="ru-RU" sz="1900" u="sng" dirty="0"/>
              <a:t>после</a:t>
            </a:r>
            <a:r>
              <a:rPr lang="ru-RU" sz="1900" dirty="0"/>
              <a:t> программы</a:t>
            </a:r>
            <a:r>
              <a:rPr lang="en-US" sz="1900" dirty="0"/>
              <a:t> (</a:t>
            </a:r>
            <a:r>
              <a:rPr lang="ru-RU" sz="1900" dirty="0"/>
              <a:t>для </a:t>
            </a:r>
            <a:r>
              <a:rPr lang="ru-RU" sz="1900" u="sng" dirty="0"/>
              <a:t>документирования</a:t>
            </a:r>
            <a:r>
              <a:rPr lang="ru-RU" sz="1900" dirty="0"/>
              <a:t> модулей программы </a:t>
            </a:r>
            <a:r>
              <a:rPr lang="en-US" sz="1900" dirty="0"/>
              <a:t>)</a:t>
            </a:r>
            <a:r>
              <a:rPr lang="ru-RU" sz="1900" dirty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900" b="1" dirty="0">
                <a:solidFill>
                  <a:srgbClr val="FF0000"/>
                </a:solidFill>
              </a:rPr>
              <a:t>END START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&lt;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Любой текст, любой длины и многострочный …..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&gt;</a:t>
            </a:r>
            <a:endParaRPr lang="ru-RU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900" dirty="0">
                <a:solidFill>
                  <a:srgbClr val="00B050"/>
                </a:solidFill>
                <a:latin typeface="+mn-lt"/>
                <a:cs typeface="+mn-cs"/>
              </a:rPr>
              <a:t>…</a:t>
            </a:r>
            <a:endParaRPr lang="ru-RU" sz="1900" dirty="0">
              <a:solidFill>
                <a:srgbClr val="00B050"/>
              </a:solidFill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843" y="3501007"/>
            <a:ext cx="9108157" cy="258532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Примеры</a:t>
            </a:r>
            <a:r>
              <a:rPr lang="ru-RU" dirty="0">
                <a:latin typeface="+mn-lt"/>
                <a:cs typeface="+mn-cs"/>
              </a:rPr>
              <a:t> комментариев</a:t>
            </a:r>
            <a:r>
              <a:rPr lang="en-US" dirty="0">
                <a:latin typeface="+mn-lt"/>
                <a:cs typeface="+mn-cs"/>
              </a:rPr>
              <a:t> (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выделено зеленым цветом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:</a:t>
            </a:r>
            <a:r>
              <a:rPr lang="en-US" dirty="0"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;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 Переменная для загрузки адреса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 (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Комментарий - отдельная строка 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)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endParaRPr lang="en-US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AD1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 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DD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  </a:t>
            </a:r>
            <a:r>
              <a:rPr lang="ru-RU" b="1" dirty="0">
                <a:solidFill>
                  <a:srgbClr val="3333FF"/>
                </a:solidFill>
                <a:latin typeface="+mn-lt"/>
                <a:cs typeface="+mn-cs"/>
              </a:rPr>
              <a:t>1234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h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 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;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r>
              <a:rPr lang="ru-RU" u="sng" dirty="0">
                <a:solidFill>
                  <a:srgbClr val="00B050"/>
                </a:solidFill>
                <a:latin typeface="+mn-lt"/>
                <a:cs typeface="+mn-cs"/>
              </a:rPr>
              <a:t>Байтовая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 Переменная с </a:t>
            </a:r>
            <a:r>
              <a:rPr lang="ru-RU" u="sng" dirty="0">
                <a:solidFill>
                  <a:srgbClr val="00B050"/>
                </a:solidFill>
                <a:latin typeface="+mn-lt"/>
                <a:cs typeface="+mn-cs"/>
              </a:rPr>
              <a:t>именем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AD1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MOV</a:t>
            </a:r>
            <a:r>
              <a:rPr lang="en-US" dirty="0">
                <a:latin typeface="+mn-lt"/>
                <a:cs typeface="+mn-cs"/>
              </a:rPr>
              <a:t> AX ,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VAR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u="sng" dirty="0">
                <a:solidFill>
                  <a:srgbClr val="00B050"/>
                </a:solidFill>
              </a:rPr>
              <a:t>Записать в </a:t>
            </a:r>
            <a:r>
              <a:rPr lang="ru-RU" dirty="0">
                <a:solidFill>
                  <a:srgbClr val="00B050"/>
                </a:solidFill>
              </a:rPr>
              <a:t>регистр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AX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переменную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VAR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dirty="0">
                <a:solidFill>
                  <a:srgbClr val="00B050"/>
                </a:solidFill>
              </a:rPr>
              <a:t>(</a:t>
            </a:r>
            <a:r>
              <a:rPr lang="ru-RU" dirty="0">
                <a:solidFill>
                  <a:srgbClr val="00B050"/>
                </a:solidFill>
              </a:rPr>
              <a:t>Комментарий в строке команды </a:t>
            </a:r>
            <a:r>
              <a:rPr lang="en-US" dirty="0">
                <a:solidFill>
                  <a:srgbClr val="00B050"/>
                </a:solidFill>
              </a:rPr>
              <a:t>)</a:t>
            </a:r>
            <a:endParaRPr lang="ru-RU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Комментарий в макрокоманде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;;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END BEGIN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&lt;…</a:t>
            </a:r>
            <a:r>
              <a:rPr lang="ru-RU" u="sng" dirty="0">
                <a:solidFill>
                  <a:srgbClr val="00B050"/>
                </a:solidFill>
                <a:latin typeface="+mn-lt"/>
                <a:cs typeface="+mn-cs"/>
              </a:rPr>
              <a:t>Документация 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- комментарий по этому исходному модулю проекта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.….&gt;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r>
              <a:rPr lang="en-US" dirty="0">
                <a:solidFill>
                  <a:srgbClr val="00B050"/>
                </a:solidFill>
                <a:latin typeface="+mn-lt"/>
                <a:cs typeface="+mn-cs"/>
              </a:rPr>
              <a:t>… </a:t>
            </a:r>
          </a:p>
        </p:txBody>
      </p:sp>
    </p:spTree>
    <p:extLst>
      <p:ext uri="{BB962C8B-B14F-4D97-AF65-F5344CB8AC3E}">
        <p14:creationId xmlns:p14="http://schemas.microsoft.com/office/powerpoint/2010/main" val="4228864665"/>
      </p:ext>
    </p:extLst>
  </p:cSld>
  <p:clrMapOvr>
    <a:masterClrMapping/>
  </p:clrMapOvr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561662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/>
              <a:t>Константы Ассемблера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6747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307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10419" y="572691"/>
            <a:ext cx="8933581" cy="572464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u="sng" dirty="0">
                <a:latin typeface="+mn-lt"/>
                <a:cs typeface="+mn-cs"/>
              </a:rPr>
              <a:t>Константы</a:t>
            </a:r>
            <a:r>
              <a:rPr lang="ru-RU" dirty="0">
                <a:latin typeface="+mn-lt"/>
                <a:cs typeface="+mn-cs"/>
              </a:rPr>
              <a:t> в Ассемблере </a:t>
            </a:r>
            <a:r>
              <a:rPr lang="ru-RU" u="sng" dirty="0">
                <a:latin typeface="+mn-lt"/>
                <a:cs typeface="+mn-cs"/>
              </a:rPr>
              <a:t>могут быть </a:t>
            </a:r>
            <a:r>
              <a:rPr lang="ru-RU" dirty="0"/>
              <a:t>(</a:t>
            </a:r>
            <a:r>
              <a:rPr lang="ru-RU" dirty="0">
                <a:hlinkClick r:id="rId2" action="ppaction://hlinksldjump"/>
              </a:rPr>
              <a:t>Меню ЯА</a:t>
            </a:r>
            <a:r>
              <a:rPr lang="ru-RU" dirty="0"/>
              <a:t>) 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+mn-lt"/>
                <a:cs typeface="+mn-cs"/>
              </a:rPr>
              <a:t>Числовые целые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+mn-lt"/>
                <a:cs typeface="+mn-cs"/>
              </a:rPr>
              <a:t>Числовые действительные (как в СИ для </a:t>
            </a:r>
            <a:r>
              <a:rPr lang="en-US" dirty="0">
                <a:latin typeface="+mn-lt"/>
                <a:cs typeface="+mn-cs"/>
              </a:rPr>
              <a:t>FPU</a:t>
            </a:r>
            <a:r>
              <a:rPr lang="ru-RU" dirty="0">
                <a:latin typeface="+mn-lt"/>
                <a:cs typeface="+mn-cs"/>
              </a:rPr>
              <a:t> 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+mn-lt"/>
                <a:cs typeface="+mn-cs"/>
              </a:rPr>
              <a:t>Символьные и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строковые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>
                <a:latin typeface="+mn-lt"/>
                <a:cs typeface="+mn-cs"/>
              </a:rPr>
              <a:t>Числовые</a:t>
            </a:r>
            <a:r>
              <a:rPr lang="ru-RU" dirty="0">
                <a:latin typeface="+mn-lt"/>
                <a:cs typeface="+mn-cs"/>
              </a:rPr>
              <a:t> целые могут быть заданы </a:t>
            </a:r>
            <a:r>
              <a:rPr lang="ru-RU" u="sng" dirty="0">
                <a:latin typeface="+mn-lt"/>
                <a:cs typeface="+mn-cs"/>
              </a:rPr>
              <a:t>разными</a:t>
            </a:r>
            <a:r>
              <a:rPr lang="ru-RU" dirty="0">
                <a:latin typeface="+mn-lt"/>
                <a:cs typeface="+mn-cs"/>
              </a:rPr>
              <a:t> представлениями: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+mn-lt"/>
                <a:cs typeface="+mn-cs"/>
              </a:rPr>
              <a:t>Двоичным (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Признак - </a:t>
            </a:r>
            <a:r>
              <a:rPr lang="en-US" dirty="0">
                <a:latin typeface="+mn-lt"/>
                <a:cs typeface="+mn-cs"/>
              </a:rPr>
              <a:t>b/B</a:t>
            </a:r>
            <a:r>
              <a:rPr lang="ru-RU" dirty="0">
                <a:latin typeface="+mn-lt"/>
                <a:cs typeface="+mn-cs"/>
              </a:rPr>
              <a:t>)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на множестве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цифр  – </a:t>
            </a:r>
            <a:r>
              <a:rPr lang="en-US" dirty="0">
                <a:latin typeface="+mn-lt"/>
                <a:cs typeface="+mn-cs"/>
              </a:rPr>
              <a:t>{0..1}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+mn-lt"/>
                <a:cs typeface="+mn-cs"/>
              </a:rPr>
              <a:t>Десятичным </a:t>
            </a:r>
            <a:r>
              <a:rPr lang="ru-RU" dirty="0"/>
              <a:t>(</a:t>
            </a:r>
            <a:r>
              <a:rPr lang="en-US" dirty="0"/>
              <a:t> </a:t>
            </a:r>
            <a:r>
              <a:rPr lang="ru-RU" dirty="0"/>
              <a:t>Признак - </a:t>
            </a:r>
            <a:r>
              <a:rPr lang="en-US" dirty="0"/>
              <a:t>d/D</a:t>
            </a:r>
            <a:r>
              <a:rPr lang="ru-RU" dirty="0"/>
              <a:t>)</a:t>
            </a:r>
            <a:r>
              <a:rPr lang="en-US" dirty="0"/>
              <a:t> </a:t>
            </a:r>
            <a:r>
              <a:rPr lang="ru-RU" dirty="0"/>
              <a:t>на множестве цифр – </a:t>
            </a:r>
            <a:r>
              <a:rPr lang="en-US" dirty="0"/>
              <a:t>{0..9}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+mn-lt"/>
                <a:cs typeface="+mn-cs"/>
              </a:rPr>
              <a:t>Восьмеричным </a:t>
            </a:r>
            <a:r>
              <a:rPr lang="ru-RU" dirty="0"/>
              <a:t>(</a:t>
            </a:r>
            <a:r>
              <a:rPr lang="en-US" dirty="0"/>
              <a:t> </a:t>
            </a:r>
            <a:r>
              <a:rPr lang="ru-RU" dirty="0"/>
              <a:t>Признак - о</a:t>
            </a:r>
            <a:r>
              <a:rPr lang="en-US" dirty="0"/>
              <a:t>/</a:t>
            </a:r>
            <a:r>
              <a:rPr lang="ru-RU" dirty="0"/>
              <a:t>О)</a:t>
            </a:r>
            <a:r>
              <a:rPr lang="en-US" dirty="0"/>
              <a:t> </a:t>
            </a:r>
            <a:r>
              <a:rPr lang="ru-RU" dirty="0"/>
              <a:t>на множестве цифр – </a:t>
            </a:r>
            <a:r>
              <a:rPr lang="en-US" dirty="0"/>
              <a:t>{0..7}</a:t>
            </a:r>
            <a:endParaRPr lang="ru-RU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+mn-lt"/>
                <a:cs typeface="+mn-cs"/>
              </a:rPr>
              <a:t>Шестнадцатеричным </a:t>
            </a:r>
            <a:r>
              <a:rPr lang="ru-RU" dirty="0"/>
              <a:t>(</a:t>
            </a:r>
            <a:r>
              <a:rPr lang="en-US" dirty="0"/>
              <a:t> </a:t>
            </a:r>
            <a:r>
              <a:rPr lang="ru-RU" dirty="0"/>
              <a:t>Признак - </a:t>
            </a:r>
            <a:r>
              <a:rPr lang="en-US" dirty="0"/>
              <a:t>h/H</a:t>
            </a:r>
            <a:r>
              <a:rPr lang="ru-RU" dirty="0"/>
              <a:t>) на множестве цифр – </a:t>
            </a:r>
            <a:r>
              <a:rPr lang="en-US" dirty="0"/>
              <a:t>{0..E,F}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u="sng" dirty="0"/>
              <a:t>По - умолчанию </a:t>
            </a:r>
            <a:r>
              <a:rPr lang="ru-RU" dirty="0"/>
              <a:t>константы считаются </a:t>
            </a:r>
            <a:r>
              <a:rPr lang="ru-RU" u="sng" dirty="0"/>
              <a:t>десятичными</a:t>
            </a:r>
            <a:r>
              <a:rPr lang="ru-RU" dirty="0"/>
              <a:t>, но можно установить другое директивой </a:t>
            </a:r>
            <a:r>
              <a:rPr lang="en-US" dirty="0"/>
              <a:t>.RADIX {2|8|10|16}. (</a:t>
            </a:r>
            <a:r>
              <a:rPr lang="ru-RU" dirty="0"/>
              <a:t>Пример - </a:t>
            </a:r>
            <a:r>
              <a:rPr lang="en-US" dirty="0"/>
              <a:t>.RADIX</a:t>
            </a:r>
            <a:r>
              <a:rPr lang="ru-RU" dirty="0"/>
              <a:t> 16 – шестнадцатеричные константы по - умолчанию </a:t>
            </a:r>
            <a:r>
              <a:rPr lang="en-US" dirty="0"/>
              <a:t>)</a:t>
            </a:r>
            <a:endParaRPr lang="ru-RU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/>
              <a:t> Шестнадцатеричная константа всегда должна начинаться с цифры: </a:t>
            </a:r>
            <a:r>
              <a:rPr lang="en-US" b="1" dirty="0">
                <a:solidFill>
                  <a:srgbClr val="FF0000"/>
                </a:solidFill>
              </a:rPr>
              <a:t>0Ah</a:t>
            </a:r>
            <a:r>
              <a:rPr lang="en-US" dirty="0"/>
              <a:t>( </a:t>
            </a:r>
            <a:r>
              <a:rPr lang="ru-RU" dirty="0"/>
              <a:t>просто </a:t>
            </a:r>
            <a:r>
              <a:rPr lang="en-US" dirty="0"/>
              <a:t>AH – </a:t>
            </a:r>
            <a:r>
              <a:rPr lang="ru-RU" dirty="0"/>
              <a:t>не правильно !</a:t>
            </a:r>
            <a:r>
              <a:rPr lang="en-US" dirty="0"/>
              <a:t>)</a:t>
            </a:r>
            <a:endParaRPr lang="ru-RU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u="sng" dirty="0"/>
              <a:t>Символьные</a:t>
            </a:r>
            <a:r>
              <a:rPr lang="ru-RU" dirty="0"/>
              <a:t> константы заключаются в одинарные кавычки: </a:t>
            </a:r>
            <a:r>
              <a:rPr lang="en-US" dirty="0"/>
              <a:t>' </a:t>
            </a:r>
            <a:r>
              <a:rPr lang="ru-RU" dirty="0"/>
              <a:t>Б</a:t>
            </a:r>
            <a:r>
              <a:rPr lang="en-US" dirty="0"/>
              <a:t> '</a:t>
            </a:r>
            <a:r>
              <a:rPr lang="ru-RU" dirty="0"/>
              <a:t>, </a:t>
            </a:r>
            <a:r>
              <a:rPr lang="en-US" dirty="0"/>
              <a:t>' $</a:t>
            </a:r>
            <a:r>
              <a:rPr lang="ru-RU" dirty="0"/>
              <a:t> </a:t>
            </a:r>
            <a:r>
              <a:rPr lang="en-US" dirty="0"/>
              <a:t>'</a:t>
            </a:r>
            <a:endParaRPr lang="ru-RU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u="sng" dirty="0"/>
              <a:t>Строковые</a:t>
            </a:r>
            <a:r>
              <a:rPr lang="ru-RU" dirty="0"/>
              <a:t>  константы заключаются в одинарные/двойные кавычки: </a:t>
            </a:r>
            <a:r>
              <a:rPr lang="ru-RU" b="1" dirty="0"/>
              <a:t>'</a:t>
            </a:r>
            <a:r>
              <a:rPr lang="ru-RU" dirty="0"/>
              <a:t>&lt;строка символов&gt;</a:t>
            </a:r>
            <a:r>
              <a:rPr lang="ru-RU" b="1" dirty="0"/>
              <a:t>'</a:t>
            </a:r>
            <a:r>
              <a:rPr lang="ru-RU" dirty="0"/>
              <a:t>, </a:t>
            </a:r>
            <a:r>
              <a:rPr lang="en-US" b="1" dirty="0"/>
              <a:t>"</a:t>
            </a:r>
            <a:r>
              <a:rPr lang="en-US" dirty="0"/>
              <a:t>&lt;</a:t>
            </a:r>
            <a:r>
              <a:rPr lang="ru-RU" dirty="0"/>
              <a:t> строка символов </a:t>
            </a:r>
            <a:r>
              <a:rPr lang="en-US" dirty="0"/>
              <a:t>&gt;</a:t>
            </a:r>
            <a:r>
              <a:rPr lang="en-US" b="1" dirty="0"/>
              <a:t>"</a:t>
            </a:r>
            <a:r>
              <a:rPr lang="en-US" dirty="0"/>
              <a:t>.</a:t>
            </a:r>
            <a:r>
              <a:rPr lang="ru-RU" dirty="0"/>
              <a:t> При необходимости иметь в строке кавычку она дублируется: </a:t>
            </a:r>
            <a:r>
              <a:rPr lang="ru-RU" b="1" dirty="0"/>
              <a:t>‘</a:t>
            </a:r>
            <a:r>
              <a:rPr lang="ru-RU" dirty="0"/>
              <a:t>фамилия -</a:t>
            </a:r>
            <a:r>
              <a:rPr lang="ru-RU" b="1" dirty="0"/>
              <a:t>''</a:t>
            </a:r>
            <a:r>
              <a:rPr lang="ru-RU" dirty="0"/>
              <a:t>ФИО</a:t>
            </a:r>
            <a:r>
              <a:rPr lang="ru-RU" b="1" dirty="0"/>
              <a:t>'' </a:t>
            </a:r>
            <a:r>
              <a:rPr lang="ru-RU" dirty="0"/>
              <a:t>символов</a:t>
            </a:r>
            <a:r>
              <a:rPr lang="ru-RU" b="1" dirty="0"/>
              <a:t>'</a:t>
            </a:r>
            <a:r>
              <a:rPr lang="ru-RU" dirty="0"/>
              <a:t>, -</a:t>
            </a:r>
            <a:r>
              <a:rPr lang="en-US" dirty="0"/>
              <a:t>&gt;</a:t>
            </a:r>
            <a:r>
              <a:rPr lang="ru-RU" dirty="0"/>
              <a:t>..</a:t>
            </a:r>
            <a:r>
              <a:rPr lang="en-US" dirty="0"/>
              <a:t> </a:t>
            </a:r>
            <a:r>
              <a:rPr lang="ru-RU" dirty="0"/>
              <a:t>-</a:t>
            </a:r>
            <a:r>
              <a:rPr lang="ru-RU" b="1" dirty="0"/>
              <a:t>'</a:t>
            </a:r>
            <a:r>
              <a:rPr lang="ru-RU" dirty="0"/>
              <a:t>ФИО</a:t>
            </a:r>
            <a:r>
              <a:rPr lang="ru-RU" b="1" dirty="0"/>
              <a:t>'</a:t>
            </a:r>
            <a:r>
              <a:rPr lang="ru-RU" dirty="0"/>
              <a:t> ..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/>
              <a:t>Числовые действительные задаются для </a:t>
            </a:r>
            <a:r>
              <a:rPr lang="en-US" dirty="0"/>
              <a:t>FPU</a:t>
            </a:r>
            <a:r>
              <a:rPr lang="ru-RU" dirty="0"/>
              <a:t> так</a:t>
            </a:r>
            <a:r>
              <a:rPr lang="en-US" dirty="0"/>
              <a:t>: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/>
              <a:t>&lt;</a:t>
            </a:r>
            <a:r>
              <a:rPr lang="ru-RU" sz="2400" dirty="0"/>
              <a:t>цифры</a:t>
            </a:r>
            <a:r>
              <a:rPr lang="en-US" sz="2400" dirty="0"/>
              <a:t>&gt;.&lt;</a:t>
            </a:r>
            <a:r>
              <a:rPr lang="ru-RU" sz="2400" dirty="0"/>
              <a:t> цифры </a:t>
            </a:r>
            <a:r>
              <a:rPr lang="en-US" sz="2400" dirty="0"/>
              <a:t>&gt; [</a:t>
            </a:r>
            <a:r>
              <a:rPr lang="ru-RU" sz="2400" dirty="0"/>
              <a:t>Е± </a:t>
            </a:r>
            <a:r>
              <a:rPr lang="en-US" sz="2400" dirty="0"/>
              <a:t>&lt;</a:t>
            </a:r>
            <a:r>
              <a:rPr lang="ru-RU" sz="2400" dirty="0"/>
              <a:t> цифры </a:t>
            </a:r>
            <a:r>
              <a:rPr lang="en-US" sz="2400" dirty="0"/>
              <a:t>&gt;]</a:t>
            </a:r>
            <a:r>
              <a:rPr lang="ru-RU" sz="2400" dirty="0"/>
              <a:t>, например – 0.25 Е+10 </a:t>
            </a:r>
            <a:r>
              <a:rPr lang="en-US" sz="2400" dirty="0"/>
              <a:t> 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4575373"/>
      </p:ext>
    </p:extLst>
  </p:cSld>
  <p:clrMapOvr>
    <a:masterClrMapping/>
  </p:clrMapOvr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4624"/>
            <a:ext cx="561662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/>
              <a:t>Алфавит языка Ассемблера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308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46076" y="728167"/>
            <a:ext cx="8397924" cy="452431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В языке Ассемблера допустимы </a:t>
            </a:r>
            <a:r>
              <a:rPr lang="ru-RU" sz="2400" u="sng" dirty="0">
                <a:latin typeface="+mn-lt"/>
                <a:cs typeface="+mn-cs"/>
              </a:rPr>
              <a:t>следующие</a:t>
            </a:r>
            <a:r>
              <a:rPr lang="ru-RU" sz="2400" dirty="0">
                <a:latin typeface="+mn-lt"/>
                <a:cs typeface="+mn-cs"/>
              </a:rPr>
              <a:t> символы </a:t>
            </a:r>
            <a:r>
              <a:rPr lang="ru-RU" sz="2400" dirty="0"/>
              <a:t>(</a:t>
            </a:r>
            <a:r>
              <a:rPr lang="ru-RU" sz="24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400" dirty="0"/>
              <a:t>) </a:t>
            </a:r>
            <a:r>
              <a:rPr lang="ru-RU" sz="2400" dirty="0">
                <a:latin typeface="+mn-lt"/>
                <a:cs typeface="+mn-cs"/>
              </a:rPr>
              <a:t>.</a:t>
            </a:r>
            <a:endParaRPr lang="en-US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u="sng" dirty="0">
                <a:latin typeface="+mn-lt"/>
                <a:cs typeface="+mn-cs"/>
              </a:rPr>
              <a:t>Символы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языка:</a:t>
            </a:r>
            <a:endParaRPr lang="en-US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u="sng" dirty="0">
                <a:latin typeface="+mn-lt"/>
                <a:cs typeface="+mn-cs"/>
              </a:rPr>
              <a:t>Буквы</a:t>
            </a:r>
            <a:r>
              <a:rPr lang="ru-RU" sz="2400" dirty="0">
                <a:latin typeface="+mn-lt"/>
                <a:cs typeface="+mn-cs"/>
              </a:rPr>
              <a:t>: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A…Z, a…z </a:t>
            </a:r>
            <a:r>
              <a:rPr lang="en-US" sz="2400" dirty="0">
                <a:latin typeface="+mn-lt"/>
                <a:cs typeface="+mn-cs"/>
              </a:rPr>
              <a:t>–</a:t>
            </a:r>
            <a:r>
              <a:rPr lang="ru-RU" sz="2400" dirty="0">
                <a:latin typeface="+mn-lt"/>
                <a:cs typeface="+mn-cs"/>
              </a:rPr>
              <a:t> только </a:t>
            </a:r>
            <a:r>
              <a:rPr lang="ru-RU" sz="2400" u="sng" dirty="0">
                <a:latin typeface="+mn-lt"/>
                <a:cs typeface="+mn-cs"/>
              </a:rPr>
              <a:t>латинские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u="sng" dirty="0">
                <a:latin typeface="+mn-lt"/>
                <a:cs typeface="+mn-cs"/>
              </a:rPr>
              <a:t>Цифры</a:t>
            </a:r>
            <a:r>
              <a:rPr lang="en-US" sz="2400" dirty="0">
                <a:latin typeface="+mn-lt"/>
                <a:cs typeface="+mn-cs"/>
              </a:rPr>
              <a:t>: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0…9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Разделители для разрешенные  имен: </a:t>
            </a:r>
            <a:r>
              <a:rPr lang="ru-RU" sz="2400" dirty="0"/>
              <a:t>: 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FF0000"/>
                </a:solidFill>
              </a:rPr>
              <a:t>“</a:t>
            </a:r>
            <a:r>
              <a:rPr lang="en-US" sz="2400" b="1" dirty="0">
                <a:solidFill>
                  <a:srgbClr val="FF0000"/>
                </a:solidFill>
              </a:rPr>
              <a:t>?</a:t>
            </a:r>
            <a:r>
              <a:rPr lang="en-US" sz="2400" dirty="0">
                <a:solidFill>
                  <a:srgbClr val="FF0000"/>
                </a:solidFill>
              </a:rPr>
              <a:t>”, “</a:t>
            </a:r>
            <a:r>
              <a:rPr lang="en-US" sz="2400" b="1" dirty="0">
                <a:solidFill>
                  <a:srgbClr val="FF0000"/>
                </a:solidFill>
              </a:rPr>
              <a:t>@</a:t>
            </a:r>
            <a:r>
              <a:rPr lang="en-US" sz="2400" dirty="0">
                <a:solidFill>
                  <a:srgbClr val="FF0000"/>
                </a:solidFill>
              </a:rPr>
              <a:t>”, “</a:t>
            </a:r>
            <a:r>
              <a:rPr lang="en-US" sz="2400" b="1" dirty="0">
                <a:solidFill>
                  <a:srgbClr val="FF0000"/>
                </a:solidFill>
              </a:rPr>
              <a:t>$</a:t>
            </a:r>
            <a:r>
              <a:rPr lang="en-US" sz="2400" dirty="0">
                <a:solidFill>
                  <a:srgbClr val="FF0000"/>
                </a:solidFill>
              </a:rPr>
              <a:t>”, “</a:t>
            </a:r>
            <a:r>
              <a:rPr lang="en-US" sz="2400" b="1" dirty="0">
                <a:solidFill>
                  <a:srgbClr val="FF0000"/>
                </a:solidFill>
              </a:rPr>
              <a:t>.</a:t>
            </a:r>
            <a:r>
              <a:rPr lang="en-US" sz="2400" dirty="0">
                <a:solidFill>
                  <a:srgbClr val="FF0000"/>
                </a:solidFill>
              </a:rPr>
              <a:t>” </a:t>
            </a:r>
            <a:endParaRPr lang="ru-RU" sz="2400" dirty="0">
              <a:solidFill>
                <a:srgbClr val="FF0000"/>
              </a:solidFill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Все </a:t>
            </a:r>
            <a:r>
              <a:rPr lang="ru-RU" sz="2400" u="sng" dirty="0">
                <a:latin typeface="+mn-lt"/>
                <a:cs typeface="+mn-cs"/>
              </a:rPr>
              <a:t>другие</a:t>
            </a:r>
            <a:r>
              <a:rPr lang="ru-RU" sz="2400" dirty="0">
                <a:latin typeface="+mn-lt"/>
                <a:cs typeface="+mn-cs"/>
              </a:rPr>
              <a:t> символы </a:t>
            </a:r>
            <a:r>
              <a:rPr lang="en-US" sz="2400" dirty="0">
                <a:latin typeface="+mn-lt"/>
                <a:cs typeface="+mn-cs"/>
              </a:rPr>
              <a:t>ASCII</a:t>
            </a:r>
            <a:r>
              <a:rPr lang="ru-RU" sz="2400" dirty="0">
                <a:latin typeface="+mn-lt"/>
                <a:cs typeface="+mn-cs"/>
              </a:rPr>
              <a:t> (разделители!): </a:t>
            </a:r>
            <a:r>
              <a:rPr lang="en-US" sz="2400" b="1" dirty="0">
                <a:solidFill>
                  <a:srgbClr val="FF0000"/>
                </a:solidFill>
              </a:rPr>
              <a:t>“,”, “:”</a:t>
            </a:r>
            <a:r>
              <a:rPr lang="en-US" sz="2400" b="1" dirty="0"/>
              <a:t> </a:t>
            </a:r>
            <a:r>
              <a:rPr lang="ru-RU" sz="2400" b="1" dirty="0"/>
              <a:t>и др.</a:t>
            </a:r>
            <a:r>
              <a:rPr lang="en-US" sz="2400" dirty="0"/>
              <a:t>….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u="sng" dirty="0">
                <a:latin typeface="+mn-lt"/>
                <a:cs typeface="+mn-cs"/>
              </a:rPr>
              <a:t>Идентификаторы</a:t>
            </a:r>
            <a:r>
              <a:rPr lang="ru-RU" sz="2400" dirty="0">
                <a:latin typeface="+mn-lt"/>
                <a:cs typeface="+mn-cs"/>
              </a:rPr>
              <a:t> или имена: последовательность букв и цифр (не более 31-го символа), которая начинается с буквы или допустимого разделителя.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u="sng" dirty="0">
                <a:latin typeface="+mn-lt"/>
                <a:cs typeface="+mn-cs"/>
              </a:rPr>
              <a:t>ПРИМЕЧАНИЕ</a:t>
            </a:r>
            <a:r>
              <a:rPr lang="ru-RU" sz="2400" dirty="0">
                <a:latin typeface="+mn-lt"/>
                <a:cs typeface="+mn-cs"/>
              </a:rPr>
              <a:t>: По умолчанию </a:t>
            </a:r>
            <a:r>
              <a:rPr lang="ru-RU" sz="2400" u="sng" dirty="0">
                <a:latin typeface="+mn-lt"/>
                <a:cs typeface="+mn-cs"/>
              </a:rPr>
              <a:t>Не различаются </a:t>
            </a:r>
            <a:r>
              <a:rPr lang="ru-RU" sz="2400" dirty="0">
                <a:latin typeface="+mn-lt"/>
                <a:cs typeface="+mn-cs"/>
              </a:rPr>
              <a:t>строчные и прописные (режимы компилятора: </a:t>
            </a:r>
            <a:r>
              <a:rPr lang="ru-RU" sz="2400" b="1" dirty="0">
                <a:latin typeface="+mn-lt"/>
                <a:cs typeface="+mn-cs"/>
              </a:rPr>
              <a:t>/</a:t>
            </a:r>
            <a:r>
              <a:rPr lang="en-US" sz="2400" b="1" dirty="0">
                <a:latin typeface="+mn-lt"/>
                <a:cs typeface="+mn-cs"/>
              </a:rPr>
              <a:t>ml </a:t>
            </a:r>
            <a:r>
              <a:rPr lang="en-US" sz="2400" dirty="0">
                <a:latin typeface="+mn-lt"/>
                <a:cs typeface="+mn-cs"/>
              </a:rPr>
              <a:t>- </a:t>
            </a:r>
            <a:r>
              <a:rPr lang="ru-RU" sz="2400" dirty="0">
                <a:latin typeface="+mn-lt"/>
                <a:cs typeface="+mn-cs"/>
              </a:rPr>
              <a:t>все), </a:t>
            </a:r>
            <a:r>
              <a:rPr lang="ru-RU" sz="2400" b="1" dirty="0">
                <a:latin typeface="+mn-lt"/>
                <a:cs typeface="+mn-cs"/>
              </a:rPr>
              <a:t>/</a:t>
            </a:r>
            <a:r>
              <a:rPr lang="en-US" sz="2400" b="1" dirty="0">
                <a:latin typeface="+mn-lt"/>
                <a:cs typeface="+mn-cs"/>
              </a:rPr>
              <a:t>mx </a:t>
            </a:r>
            <a:r>
              <a:rPr lang="en-US" sz="2400" dirty="0">
                <a:latin typeface="+mn-lt"/>
                <a:cs typeface="+mn-cs"/>
              </a:rPr>
              <a:t>– </a:t>
            </a:r>
            <a:r>
              <a:rPr lang="ru-RU" sz="2400" dirty="0">
                <a:latin typeface="+mn-lt"/>
                <a:cs typeface="+mn-cs"/>
              </a:rPr>
              <a:t>внешние , </a:t>
            </a:r>
            <a:r>
              <a:rPr lang="ru-RU" sz="2400" b="1" dirty="0"/>
              <a:t>/</a:t>
            </a:r>
            <a:r>
              <a:rPr lang="en-US" sz="2400" b="1" dirty="0"/>
              <a:t>mu</a:t>
            </a:r>
            <a:r>
              <a:rPr lang="ru-RU" sz="2400" b="1" dirty="0"/>
              <a:t> – </a:t>
            </a:r>
            <a:r>
              <a:rPr lang="ru-RU" sz="2400" dirty="0"/>
              <a:t>отмена различения (из справки </a:t>
            </a:r>
            <a:r>
              <a:rPr lang="en-US" sz="2400" dirty="0" err="1"/>
              <a:t>tasm</a:t>
            </a:r>
            <a:r>
              <a:rPr lang="en-US" sz="2400" dirty="0"/>
              <a:t> /?</a:t>
            </a:r>
            <a:r>
              <a:rPr lang="ru-RU" sz="2400" dirty="0"/>
              <a:t>)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0488465"/>
      </p:ext>
    </p:extLst>
  </p:cSld>
  <p:clrMapOvr>
    <a:masterClrMapping/>
  </p:clrMapOvr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0"/>
            <a:ext cx="5040560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/>
              <a:t>Команды Ассемблера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309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51520" y="548680"/>
            <a:ext cx="8892480" cy="35394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/>
              <a:t>Общий </a:t>
            </a:r>
            <a:r>
              <a:rPr lang="ru-RU" sz="2000" u="sng" dirty="0"/>
              <a:t>вид строки команд  Ассемблера </a:t>
            </a:r>
            <a:r>
              <a:rPr lang="ru-RU" sz="2000" dirty="0"/>
              <a:t>имеет вид (</a:t>
            </a:r>
            <a:r>
              <a:rPr lang="ru-RU" sz="20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000" dirty="0"/>
              <a:t>) 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[&lt;</a:t>
            </a:r>
            <a:r>
              <a:rPr lang="ru-RU" sz="2000" b="1" dirty="0"/>
              <a:t>Метка</a:t>
            </a:r>
            <a:r>
              <a:rPr lang="en-US" sz="2000" dirty="0"/>
              <a:t>&gt;:]</a:t>
            </a:r>
            <a:r>
              <a:rPr lang="ru-RU" sz="2000" dirty="0"/>
              <a:t> </a:t>
            </a:r>
            <a:r>
              <a:rPr lang="en-US" sz="2000" dirty="0"/>
              <a:t>&lt;</a:t>
            </a:r>
            <a:r>
              <a:rPr lang="ru-RU" sz="2000" b="1" dirty="0"/>
              <a:t>мнемокод</a:t>
            </a:r>
            <a:r>
              <a:rPr lang="en-US" sz="2000" dirty="0"/>
              <a:t>&gt; [&lt;</a:t>
            </a:r>
            <a:r>
              <a:rPr lang="ru-RU" sz="2000" dirty="0"/>
              <a:t> </a:t>
            </a:r>
            <a:r>
              <a:rPr lang="ru-RU" sz="2000" b="1" dirty="0"/>
              <a:t>Операнд1</a:t>
            </a:r>
            <a:r>
              <a:rPr lang="en-US" sz="2000" dirty="0"/>
              <a:t>&gt; [, &lt;</a:t>
            </a:r>
            <a:r>
              <a:rPr lang="ru-RU" sz="2000" dirty="0"/>
              <a:t> Операнд</a:t>
            </a:r>
            <a:r>
              <a:rPr lang="en-US" sz="2000" dirty="0"/>
              <a:t>2</a:t>
            </a:r>
            <a:r>
              <a:rPr lang="ru-RU" sz="2000" dirty="0"/>
              <a:t> </a:t>
            </a:r>
            <a:r>
              <a:rPr lang="en-US" sz="2000" dirty="0"/>
              <a:t>&gt;[, &lt;</a:t>
            </a:r>
            <a:r>
              <a:rPr lang="ru-RU" sz="2000" dirty="0"/>
              <a:t> </a:t>
            </a:r>
            <a:r>
              <a:rPr lang="ru-RU" sz="2000" b="1" dirty="0"/>
              <a:t>Операнд</a:t>
            </a:r>
            <a:r>
              <a:rPr lang="en-US" sz="2000" b="1" dirty="0"/>
              <a:t>3</a:t>
            </a:r>
            <a:r>
              <a:rPr lang="ru-RU" sz="2000" dirty="0"/>
              <a:t> </a:t>
            </a:r>
            <a:r>
              <a:rPr lang="en-US" sz="2000" dirty="0"/>
              <a:t>&gt;] </a:t>
            </a:r>
            <a:endParaRPr lang="ru-RU" sz="20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sng" dirty="0"/>
              <a:t>Имена</a:t>
            </a:r>
            <a:r>
              <a:rPr lang="ru-RU" sz="2000" dirty="0"/>
              <a:t> или идентификаторы – последовательность </a:t>
            </a:r>
            <a:r>
              <a:rPr lang="ru-RU" sz="2000" u="sng" dirty="0"/>
              <a:t>латинских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/>
              <a:t>букв и цифр, которая начинается с буквы (плюс допустимы следующие  разделители: </a:t>
            </a:r>
            <a:r>
              <a:rPr lang="en-US" sz="2000" dirty="0"/>
              <a:t> “</a:t>
            </a:r>
            <a:r>
              <a:rPr lang="en-US" sz="2000" b="1" dirty="0"/>
              <a:t>?</a:t>
            </a:r>
            <a:r>
              <a:rPr lang="en-US" sz="2000" dirty="0"/>
              <a:t>”, “</a:t>
            </a:r>
            <a:r>
              <a:rPr lang="en-US" sz="2000" b="1" dirty="0"/>
              <a:t>@</a:t>
            </a:r>
            <a:r>
              <a:rPr lang="en-US" sz="2000" dirty="0"/>
              <a:t>”, “</a:t>
            </a:r>
            <a:r>
              <a:rPr lang="en-US" sz="2000" b="1" dirty="0"/>
              <a:t>$</a:t>
            </a:r>
            <a:r>
              <a:rPr lang="en-US" sz="2000" dirty="0"/>
              <a:t>”, “</a:t>
            </a:r>
            <a:r>
              <a:rPr lang="en-US" sz="2000" b="1" dirty="0"/>
              <a:t>.</a:t>
            </a:r>
            <a:r>
              <a:rPr lang="en-US" sz="2000" dirty="0"/>
              <a:t>” </a:t>
            </a:r>
            <a:r>
              <a:rPr lang="ru-RU" sz="2000" dirty="0"/>
              <a:t>, причем точка</a:t>
            </a:r>
            <a:r>
              <a:rPr lang="en-US" sz="2000" dirty="0"/>
              <a:t>“</a:t>
            </a:r>
            <a:r>
              <a:rPr lang="en-US" sz="2000" b="1" dirty="0"/>
              <a:t>.</a:t>
            </a:r>
            <a:r>
              <a:rPr lang="en-US" sz="2000" dirty="0"/>
              <a:t>” </a:t>
            </a:r>
            <a:r>
              <a:rPr lang="ru-RU" sz="2000" dirty="0"/>
              <a:t> должна быть первой ), число операндов зависит от типа команды и может быть </a:t>
            </a:r>
            <a:r>
              <a:rPr lang="ru-RU" sz="2000" u="sng" dirty="0"/>
              <a:t>пустым</a:t>
            </a:r>
            <a:r>
              <a:rPr lang="ru-RU" sz="2000" dirty="0"/>
              <a:t>.</a:t>
            </a:r>
            <a:endParaRPr lang="en-US" sz="20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dbl" dirty="0"/>
              <a:t>Идентификаторы</a:t>
            </a:r>
            <a:r>
              <a:rPr lang="ru-RU" sz="2000" dirty="0"/>
              <a:t> (имена), примеры:</a:t>
            </a:r>
            <a:r>
              <a:rPr lang="en-US" sz="2000" b="1" dirty="0">
                <a:solidFill>
                  <a:srgbClr val="FF0000"/>
                </a:solidFill>
              </a:rPr>
              <a:t>VAR1, Counter, .MODE, @</a:t>
            </a:r>
            <a:r>
              <a:rPr lang="en-US" sz="2000" b="1" dirty="0" err="1">
                <a:solidFill>
                  <a:srgbClr val="FF0000"/>
                </a:solidFill>
              </a:rPr>
              <a:t>Regim</a:t>
            </a:r>
            <a:r>
              <a:rPr lang="en-US" sz="2000" b="1" dirty="0">
                <a:solidFill>
                  <a:srgbClr val="FF0000"/>
                </a:solidFill>
              </a:rPr>
              <a:t>, ?PUSTO</a:t>
            </a:r>
            <a:r>
              <a:rPr lang="ru-RU" sz="2000" dirty="0"/>
              <a:t> (все </a:t>
            </a:r>
            <a:r>
              <a:rPr lang="ru-RU" sz="2000" u="sng" dirty="0"/>
              <a:t>верно</a:t>
            </a:r>
            <a:r>
              <a:rPr lang="ru-RU" sz="2000" dirty="0"/>
              <a:t>)</a:t>
            </a:r>
            <a:r>
              <a:rPr lang="en-US" sz="2000" dirty="0"/>
              <a:t>, 1A (</a:t>
            </a:r>
            <a:r>
              <a:rPr lang="ru-RU" sz="2000" u="sng" dirty="0"/>
              <a:t>неверно</a:t>
            </a:r>
            <a:r>
              <a:rPr lang="en-US" sz="2000" dirty="0"/>
              <a:t>)</a:t>
            </a:r>
            <a:r>
              <a:rPr lang="ru-RU" sz="2000" dirty="0"/>
              <a:t>. </a:t>
            </a:r>
            <a:r>
              <a:rPr lang="ru-RU" sz="2000" u="sng" dirty="0">
                <a:solidFill>
                  <a:srgbClr val="FF0000"/>
                </a:solidFill>
              </a:rPr>
              <a:t>Русские</a:t>
            </a:r>
            <a:r>
              <a:rPr lang="ru-RU" sz="2000" dirty="0"/>
              <a:t> символы, даже с таким же изображением не допустимы (ошибки!!!). Число </a:t>
            </a:r>
            <a:r>
              <a:rPr lang="ru-RU" sz="2000" dirty="0">
                <a:hlinkClick r:id="rId3" action="ppaction://hlinksldjump"/>
              </a:rPr>
              <a:t>операндов</a:t>
            </a:r>
            <a:r>
              <a:rPr lang="ru-RU" sz="2000" dirty="0"/>
              <a:t>, зависит от типа команды.  Строчные и прописные символы в именах не различаются (есть специальные режимы компиляции) !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11932" y="4026555"/>
            <a:ext cx="8640960" cy="193899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u="sng" dirty="0"/>
              <a:t>Примеры команд</a:t>
            </a:r>
            <a:r>
              <a:rPr lang="ru-RU" sz="2400" dirty="0"/>
              <a:t>:</a:t>
            </a: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3333FF"/>
                </a:solidFill>
              </a:rPr>
              <a:t>CICLE</a:t>
            </a:r>
            <a:r>
              <a:rPr lang="ru-RU" sz="2400" dirty="0"/>
              <a:t>: </a:t>
            </a:r>
            <a:r>
              <a:rPr lang="en-US" sz="2400" b="1" dirty="0">
                <a:solidFill>
                  <a:srgbClr val="FF0000"/>
                </a:solidFill>
              </a:rPr>
              <a:t>MOV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AX</a:t>
            </a:r>
            <a:r>
              <a:rPr lang="en-US" sz="2400" dirty="0"/>
              <a:t> ,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BX</a:t>
            </a:r>
            <a:r>
              <a:rPr lang="ru-RU" sz="2400" dirty="0"/>
              <a:t>  </a:t>
            </a:r>
            <a:r>
              <a:rPr lang="en-US" sz="2400" dirty="0">
                <a:solidFill>
                  <a:srgbClr val="00B050"/>
                </a:solidFill>
              </a:rPr>
              <a:t>; </a:t>
            </a:r>
            <a:r>
              <a:rPr lang="ru-RU" sz="2400" dirty="0">
                <a:solidFill>
                  <a:srgbClr val="00B050"/>
                </a:solidFill>
              </a:rPr>
              <a:t>Пересылка регистров</a:t>
            </a:r>
            <a:endParaRPr lang="en-US" sz="2400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</a:rPr>
              <a:t>ADD</a:t>
            </a:r>
            <a:r>
              <a:rPr lang="en-US" sz="2400" dirty="0"/>
              <a:t> </a:t>
            </a:r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AX</a:t>
            </a:r>
            <a:r>
              <a:rPr lang="en-US" sz="2400" dirty="0"/>
              <a:t> , </a:t>
            </a:r>
            <a:r>
              <a:rPr lang="en-US" sz="2400" b="1" dirty="0">
                <a:solidFill>
                  <a:srgbClr val="3333FF"/>
                </a:solidFill>
              </a:rPr>
              <a:t>VAR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</a:rPr>
              <a:t>JMP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3333FF"/>
                </a:solidFill>
              </a:rPr>
              <a:t>Label1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</a:rPr>
              <a:t>LOOP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3333FF"/>
                </a:solidFill>
              </a:rPr>
              <a:t>CICLE</a:t>
            </a:r>
            <a:endParaRPr lang="ru-RU" sz="2400" b="1" dirty="0">
              <a:solidFill>
                <a:srgbClr val="3333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2419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6192688" cy="706090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Контроль параметров для ЛР №2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653176" y="903948"/>
            <a:ext cx="8055040" cy="299774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sz="1600" b="1" dirty="0"/>
              <a:t>IF (</a:t>
            </a:r>
            <a:r>
              <a:rPr lang="en-US" sz="1600" b="1" dirty="0">
                <a:solidFill>
                  <a:srgbClr val="FF0000"/>
                </a:solidFill>
              </a:rPr>
              <a:t>%1</a:t>
            </a:r>
            <a:r>
              <a:rPr lang="en-US" sz="1600" b="1" dirty="0"/>
              <a:t>)==() ECHO </a:t>
            </a:r>
            <a:r>
              <a:rPr lang="ru-RU" sz="1600" b="1" dirty="0"/>
              <a:t>Нет </a:t>
            </a:r>
            <a:r>
              <a:rPr lang="ru-RU" sz="1600" b="1" dirty="0">
                <a:solidFill>
                  <a:srgbClr val="FF0000"/>
                </a:solidFill>
              </a:rPr>
              <a:t>1</a:t>
            </a:r>
            <a:r>
              <a:rPr lang="ru-RU" sz="1600" b="1" dirty="0"/>
              <a:t>-го параметра</a:t>
            </a:r>
          </a:p>
          <a:p>
            <a:pPr marL="0" indent="0">
              <a:buNone/>
            </a:pPr>
            <a:r>
              <a:rPr lang="en-US" sz="1600" b="1" dirty="0"/>
              <a:t>ECHO 1-</a:t>
            </a:r>
            <a:r>
              <a:rPr lang="ru-RU" sz="1600" b="1" dirty="0"/>
              <a:t>й параметр: </a:t>
            </a:r>
            <a:r>
              <a:rPr lang="ru-RU" sz="1600" b="1" dirty="0">
                <a:solidFill>
                  <a:srgbClr val="FF0000"/>
                </a:solidFill>
              </a:rPr>
              <a:t>%1</a:t>
            </a:r>
            <a:r>
              <a:rPr lang="ru-RU" sz="1600" b="1" dirty="0"/>
              <a:t>     </a:t>
            </a:r>
          </a:p>
          <a:p>
            <a:pPr marL="0" indent="0">
              <a:buNone/>
            </a:pPr>
            <a:r>
              <a:rPr lang="en-US" sz="1600" b="1" dirty="0"/>
              <a:t>IF (%2)==() ECHO </a:t>
            </a:r>
            <a:r>
              <a:rPr lang="ru-RU" sz="1600" b="1" dirty="0"/>
              <a:t>Нет 2-го параметра</a:t>
            </a:r>
          </a:p>
          <a:p>
            <a:pPr marL="0" indent="0">
              <a:buNone/>
            </a:pPr>
            <a:r>
              <a:rPr lang="en-US" sz="1600" b="1" dirty="0"/>
              <a:t>ECHO 2-</a:t>
            </a:r>
            <a:r>
              <a:rPr lang="ru-RU" sz="1600" b="1" dirty="0"/>
              <a:t>й параметр: %2  </a:t>
            </a:r>
            <a:r>
              <a:rPr lang="ru-RU" sz="1600" b="1" dirty="0">
                <a:solidFill>
                  <a:srgbClr val="00B050"/>
                </a:solidFill>
              </a:rPr>
              <a:t>Распечатка параметра</a:t>
            </a:r>
          </a:p>
          <a:p>
            <a:pPr marL="0" indent="0">
              <a:buNone/>
            </a:pPr>
            <a:r>
              <a:rPr lang="en-US" sz="1600" b="1" dirty="0"/>
              <a:t>IF (%3)==() ECHO </a:t>
            </a:r>
            <a:r>
              <a:rPr lang="ru-RU" sz="1600" b="1" dirty="0"/>
              <a:t>Нет 3-го параметра</a:t>
            </a:r>
          </a:p>
          <a:p>
            <a:pPr marL="0" indent="0">
              <a:buNone/>
            </a:pPr>
            <a:r>
              <a:rPr lang="en-US" sz="1600" b="1" dirty="0"/>
              <a:t>ECHO 3-</a:t>
            </a:r>
            <a:r>
              <a:rPr lang="ru-RU" sz="1600" b="1" dirty="0"/>
              <a:t>й параметр: %3</a:t>
            </a:r>
          </a:p>
          <a:p>
            <a:pPr marL="0" indent="0">
              <a:buNone/>
            </a:pPr>
            <a:r>
              <a:rPr lang="en-US" sz="1600" b="1" dirty="0"/>
              <a:t>IF (%4)==() ECHO </a:t>
            </a:r>
            <a:r>
              <a:rPr lang="ru-RU" sz="1600" b="1" dirty="0"/>
              <a:t>Нет 4-го параметра</a:t>
            </a:r>
          </a:p>
          <a:p>
            <a:pPr marL="0" indent="0">
              <a:buNone/>
            </a:pPr>
            <a:r>
              <a:rPr lang="en-US" sz="1600" b="1" dirty="0"/>
              <a:t>ECHO 4-</a:t>
            </a:r>
            <a:r>
              <a:rPr lang="ru-RU" sz="1600" b="1" dirty="0"/>
              <a:t>й параметр: %4 </a:t>
            </a:r>
            <a:endParaRPr lang="en-US" sz="1600" b="1" dirty="0"/>
          </a:p>
          <a:p>
            <a:pPr marL="0" indent="0">
              <a:buNone/>
            </a:pPr>
            <a:r>
              <a:rPr lang="en-US" sz="1600" b="1" dirty="0"/>
              <a:t>REM </a:t>
            </a:r>
            <a:r>
              <a:rPr lang="ru-RU" sz="1600" b="1" dirty="0">
                <a:solidFill>
                  <a:srgbClr val="FF0000"/>
                </a:solidFill>
              </a:rPr>
              <a:t>Очистка</a:t>
            </a:r>
            <a:r>
              <a:rPr lang="ru-RU" sz="1600" b="1" dirty="0"/>
              <a:t> экрана при значении первого параметра </a:t>
            </a:r>
            <a:r>
              <a:rPr lang="ru-RU" sz="1600" b="1" dirty="0">
                <a:solidFill>
                  <a:srgbClr val="FF0000"/>
                </a:solidFill>
              </a:rPr>
              <a:t>ДА</a:t>
            </a:r>
          </a:p>
          <a:p>
            <a:pPr marL="0" indent="0">
              <a:buNone/>
            </a:pPr>
            <a:r>
              <a:rPr lang="en-US" sz="1600" b="1" dirty="0"/>
              <a:t>IF (</a:t>
            </a:r>
            <a:r>
              <a:rPr lang="en-US" sz="1600" b="1" dirty="0">
                <a:solidFill>
                  <a:srgbClr val="FF0000"/>
                </a:solidFill>
              </a:rPr>
              <a:t>%1</a:t>
            </a:r>
            <a:r>
              <a:rPr lang="en-US" sz="1600" b="1" dirty="0"/>
              <a:t>)==(</a:t>
            </a:r>
            <a:r>
              <a:rPr lang="ru-RU" sz="1600" b="1" dirty="0">
                <a:solidFill>
                  <a:srgbClr val="FF0000"/>
                </a:solidFill>
              </a:rPr>
              <a:t>ДА</a:t>
            </a:r>
            <a:r>
              <a:rPr lang="en-US" sz="1600" b="1" dirty="0"/>
              <a:t>) </a:t>
            </a:r>
            <a:r>
              <a:rPr lang="en-US" sz="1600" b="1" dirty="0">
                <a:solidFill>
                  <a:srgbClr val="FF0000"/>
                </a:solidFill>
              </a:rPr>
              <a:t>CLS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76672"/>
            <a:ext cx="88924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/>
              <a:t>Контроль задания и распечатка значений вводимых параметров</a:t>
            </a:r>
            <a:r>
              <a:rPr lang="en-US" altLang="ru-RU" dirty="0"/>
              <a:t> </a:t>
            </a:r>
            <a:r>
              <a:rPr lang="ru-RU" altLang="ru-RU" dirty="0"/>
              <a:t>и очистка (</a:t>
            </a:r>
            <a:r>
              <a:rPr lang="en-US" altLang="ru-RU" b="1" dirty="0">
                <a:solidFill>
                  <a:srgbClr val="FF0000"/>
                </a:solidFill>
              </a:rPr>
              <a:t>CLS - %1</a:t>
            </a:r>
            <a:r>
              <a:rPr lang="ru-RU" altLang="ru-RU" dirty="0"/>
              <a:t>):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3851756"/>
            <a:ext cx="8055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/>
              <a:t>При таком задании параметров в запуске КФ в КС:</a:t>
            </a: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805576" y="4149080"/>
            <a:ext cx="8055040" cy="338554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sz="1600" b="1" dirty="0"/>
              <a:t>&gt;</a:t>
            </a:r>
            <a:r>
              <a:rPr lang="en-US" sz="1600" b="1" dirty="0">
                <a:solidFill>
                  <a:schemeClr val="bg1"/>
                </a:solidFill>
              </a:rPr>
              <a:t>&gt;Lab2 </a:t>
            </a:r>
            <a:r>
              <a:rPr lang="ru-RU" sz="1600" b="1" dirty="0">
                <a:solidFill>
                  <a:schemeClr val="bg1"/>
                </a:solidFill>
              </a:rPr>
              <a:t>ДА </a:t>
            </a:r>
            <a:r>
              <a:rPr lang="ru-RU" sz="1600" b="1" dirty="0" err="1">
                <a:solidFill>
                  <a:schemeClr val="bg1"/>
                </a:solidFill>
              </a:rPr>
              <a:t>ДА</a:t>
            </a:r>
            <a:r>
              <a:rPr lang="ru-RU" sz="1600" b="1" dirty="0">
                <a:solidFill>
                  <a:schemeClr val="bg1"/>
                </a:solidFill>
              </a:rPr>
              <a:t> НЕТ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05576" y="4437112"/>
            <a:ext cx="8055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000" dirty="0"/>
              <a:t>Получим</a:t>
            </a:r>
            <a:r>
              <a:rPr lang="ru-RU" altLang="ru-RU" dirty="0"/>
              <a:t>: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667739" y="4797152"/>
            <a:ext cx="8055040" cy="152041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sz="1600" b="1" dirty="0">
                <a:solidFill>
                  <a:schemeClr val="bg1"/>
                </a:solidFill>
              </a:rPr>
              <a:t>1-</a:t>
            </a:r>
            <a:r>
              <a:rPr lang="ru-RU" sz="1600" b="1" dirty="0">
                <a:solidFill>
                  <a:schemeClr val="bg1"/>
                </a:solidFill>
              </a:rPr>
              <a:t>й параметр: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ru-RU" sz="1600" b="1" dirty="0">
                <a:solidFill>
                  <a:schemeClr val="bg1"/>
                </a:solidFill>
              </a:rPr>
              <a:t>ДА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2</a:t>
            </a:r>
            <a:r>
              <a:rPr lang="en-US" sz="1600" b="1" dirty="0">
                <a:solidFill>
                  <a:schemeClr val="bg1"/>
                </a:solidFill>
              </a:rPr>
              <a:t>-</a:t>
            </a:r>
            <a:r>
              <a:rPr lang="ru-RU" sz="1600" b="1" dirty="0">
                <a:solidFill>
                  <a:schemeClr val="bg1"/>
                </a:solidFill>
              </a:rPr>
              <a:t>й параметр: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ru-RU" sz="1600" b="1" dirty="0">
                <a:solidFill>
                  <a:schemeClr val="bg1"/>
                </a:solidFill>
              </a:rPr>
              <a:t>ДА Распечатка</a:t>
            </a:r>
            <a:r>
              <a:rPr lang="ru-RU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chemeClr val="bg1"/>
                </a:solidFill>
              </a:rPr>
              <a:t>параметра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3</a:t>
            </a:r>
            <a:r>
              <a:rPr lang="en-US" sz="1600" b="1" dirty="0">
                <a:solidFill>
                  <a:schemeClr val="bg1"/>
                </a:solidFill>
              </a:rPr>
              <a:t>-</a:t>
            </a:r>
            <a:r>
              <a:rPr lang="ru-RU" sz="1600" b="1" dirty="0">
                <a:solidFill>
                  <a:schemeClr val="bg1"/>
                </a:solidFill>
              </a:rPr>
              <a:t>й параметр: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ru-RU" sz="1600" b="1" dirty="0">
                <a:solidFill>
                  <a:schemeClr val="bg1"/>
                </a:solidFill>
              </a:rPr>
              <a:t>НЕТ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Нет 4-го параметра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4</a:t>
            </a:r>
            <a:r>
              <a:rPr lang="en-US" sz="1600" b="1" dirty="0">
                <a:solidFill>
                  <a:schemeClr val="bg1"/>
                </a:solidFill>
              </a:rPr>
              <a:t>-</a:t>
            </a:r>
            <a:r>
              <a:rPr lang="ru-RU" sz="1600" b="1" dirty="0">
                <a:solidFill>
                  <a:schemeClr val="bg1"/>
                </a:solidFill>
              </a:rPr>
              <a:t>й параметр:</a:t>
            </a:r>
          </a:p>
        </p:txBody>
      </p:sp>
    </p:spTree>
    <p:extLst>
      <p:ext uri="{BB962C8B-B14F-4D97-AF65-F5344CB8AC3E}">
        <p14:creationId xmlns:p14="http://schemas.microsoft.com/office/powerpoint/2010/main" val="2311097053"/>
      </p:ext>
    </p:extLst>
  </p:cSld>
  <p:clrMapOvr>
    <a:masterClrMapping/>
  </p:clrMapOvr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561662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b="1" dirty="0"/>
              <a:t>Директивы</a:t>
            </a:r>
            <a:r>
              <a:rPr lang="ru-RU" dirty="0"/>
              <a:t> Ассемблера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4164" y="27431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310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764704"/>
            <a:ext cx="8244409" cy="415498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latin typeface="+mn-lt"/>
                <a:cs typeface="+mn-cs"/>
              </a:rPr>
              <a:t>    </a:t>
            </a:r>
            <a:r>
              <a:rPr lang="ru-RU" sz="2200" u="sng" dirty="0">
                <a:latin typeface="+mn-lt"/>
                <a:cs typeface="+mn-cs"/>
              </a:rPr>
              <a:t>Директивы и Псевдооператоры </a:t>
            </a:r>
            <a:r>
              <a:rPr lang="ru-RU" sz="2200" dirty="0">
                <a:latin typeface="+mn-lt"/>
                <a:cs typeface="+mn-cs"/>
              </a:rPr>
              <a:t>Ассемблера (обзор) </a:t>
            </a:r>
            <a:r>
              <a:rPr lang="ru-RU" sz="2000" dirty="0"/>
              <a:t>(</a:t>
            </a:r>
            <a:r>
              <a:rPr lang="ru-RU" sz="2000" dirty="0">
                <a:solidFill>
                  <a:srgbClr val="FF0000"/>
                </a:solidFill>
                <a:hlinkClick r:id="rId3" action="ppaction://hlinksldjump"/>
              </a:rPr>
              <a:t>Меню</a:t>
            </a:r>
            <a:r>
              <a:rPr lang="ru-RU" sz="2000" dirty="0"/>
              <a:t>) </a:t>
            </a:r>
            <a:r>
              <a:rPr lang="ru-RU" sz="2200" dirty="0">
                <a:latin typeface="+mn-lt"/>
                <a:cs typeface="+mn-cs"/>
              </a:rPr>
              <a:t>:</a:t>
            </a:r>
            <a:endParaRPr lang="en-US" sz="22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200" dirty="0">
                <a:latin typeface="+mn-lt"/>
                <a:cs typeface="+mn-cs"/>
              </a:rPr>
              <a:t>Псевдооператоры/директивы</a:t>
            </a:r>
            <a:r>
              <a:rPr lang="en-US" sz="2200" dirty="0"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</a:rPr>
              <a:t> </a:t>
            </a:r>
            <a:r>
              <a:rPr lang="ru-RU" sz="2200" u="sng" dirty="0">
                <a:latin typeface="+mn-lt"/>
                <a:cs typeface="+mn-cs"/>
              </a:rPr>
              <a:t>Описания Данных</a:t>
            </a:r>
            <a:r>
              <a:rPr lang="ru-RU" sz="2200" dirty="0">
                <a:latin typeface="+mn-lt"/>
                <a:cs typeface="+mn-cs"/>
              </a:rPr>
              <a:t>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200" dirty="0">
                <a:latin typeface="+mn-lt"/>
                <a:cs typeface="+mn-cs"/>
              </a:rPr>
              <a:t>EQU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en-US" sz="2200" dirty="0">
                <a:latin typeface="+mn-lt"/>
                <a:cs typeface="+mn-cs"/>
              </a:rPr>
              <a:t>DB, DW, DT, DQ, RECORD, Label,  ORG, RECORD, STRUC. </a:t>
            </a:r>
            <a:endParaRPr lang="ru-RU" sz="22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200" dirty="0"/>
              <a:t>Псевдооператоры</a:t>
            </a:r>
            <a:r>
              <a:rPr lang="en-US" sz="2200" dirty="0"/>
              <a:t> </a:t>
            </a:r>
            <a:r>
              <a:rPr lang="ru-RU" sz="2200" dirty="0"/>
              <a:t> </a:t>
            </a:r>
            <a:r>
              <a:rPr lang="ru-RU" sz="2200" u="sng" dirty="0"/>
              <a:t>модульных связей</a:t>
            </a:r>
            <a:r>
              <a:rPr lang="ru-RU" sz="2200" dirty="0"/>
              <a:t>: </a:t>
            </a:r>
            <a:r>
              <a:rPr lang="en-US" sz="2200" dirty="0"/>
              <a:t>PUBLIC, EXTRN, INCLUDE.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200" dirty="0"/>
              <a:t>Псевдооператоры</a:t>
            </a:r>
            <a:r>
              <a:rPr lang="en-US" sz="2200" dirty="0"/>
              <a:t> </a:t>
            </a:r>
            <a:r>
              <a:rPr lang="ru-RU" sz="2200" dirty="0"/>
              <a:t> </a:t>
            </a:r>
            <a:r>
              <a:rPr lang="ru-RU" sz="2200" u="sng" dirty="0"/>
              <a:t>Описания </a:t>
            </a:r>
            <a:r>
              <a:rPr lang="ru-RU" sz="2200" dirty="0"/>
              <a:t>сегментов: </a:t>
            </a:r>
            <a:r>
              <a:rPr lang="en-US" sz="2200" dirty="0"/>
              <a:t>SEGNENT, ENDS, END, PROC, ENDP, ASSUME.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200" dirty="0"/>
              <a:t>Псевдооператоры/директивы макропрограммирования: </a:t>
            </a:r>
            <a:r>
              <a:rPr lang="en-US" sz="2200" dirty="0"/>
              <a:t>MACRO, ENDM,</a:t>
            </a:r>
            <a:r>
              <a:rPr lang="ru-RU" sz="2200" dirty="0"/>
              <a:t> </a:t>
            </a:r>
            <a:r>
              <a:rPr lang="en-US" sz="2200" dirty="0"/>
              <a:t>PEPT, IRP, IRPC, EXITM, LOCAL.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200" dirty="0"/>
              <a:t> </a:t>
            </a:r>
            <a:r>
              <a:rPr lang="ru-RU" sz="2200" dirty="0"/>
              <a:t>Псевдооператоры/директив </a:t>
            </a:r>
            <a:r>
              <a:rPr lang="ru-RU" sz="2200" u="sng" dirty="0"/>
              <a:t>условной</a:t>
            </a:r>
            <a:r>
              <a:rPr lang="ru-RU" sz="2200" dirty="0"/>
              <a:t> компиляции: </a:t>
            </a:r>
            <a:r>
              <a:rPr lang="en-US" sz="2200" dirty="0"/>
              <a:t>IF, ELSE, ENDIF,</a:t>
            </a:r>
            <a:r>
              <a:rPr lang="ru-RU" sz="2200" dirty="0"/>
              <a:t> </a:t>
            </a:r>
            <a:r>
              <a:rPr lang="en-US" sz="2200" dirty="0"/>
              <a:t>IFB, IFNB, IFDEF, IFNDEF, IFE , IFNE.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200" dirty="0"/>
              <a:t>Псевдооператоры/директивы</a:t>
            </a:r>
            <a:r>
              <a:rPr lang="en-US" sz="2200" dirty="0"/>
              <a:t> </a:t>
            </a:r>
            <a:r>
              <a:rPr lang="ru-RU" sz="2200" dirty="0"/>
              <a:t> </a:t>
            </a:r>
            <a:r>
              <a:rPr lang="ru-RU" sz="2200" u="sng" dirty="0"/>
              <a:t>управления листингом</a:t>
            </a:r>
            <a:r>
              <a:rPr lang="ru-RU" sz="2200" dirty="0"/>
              <a:t>: </a:t>
            </a:r>
            <a:r>
              <a:rPr lang="en-US" sz="2200" dirty="0"/>
              <a:t>.LALL, .SALL, .XALL, .XLIST, .PAGE.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69568836"/>
      </p:ext>
    </p:extLst>
  </p:cSld>
  <p:clrMapOvr>
    <a:masterClrMapping/>
  </p:clrMapOvr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7665"/>
            <a:ext cx="6768752" cy="706090"/>
          </a:xfrm>
        </p:spPr>
        <p:txBody>
          <a:bodyPr>
            <a:normAutofit/>
          </a:bodyPr>
          <a:lstStyle/>
          <a:p>
            <a:r>
              <a:rPr lang="ru-RU" sz="2800" dirty="0"/>
              <a:t>Операнды команд и директив Ассемблера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09034" y="27431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311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90810" y="620688"/>
            <a:ext cx="8453189" cy="53553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600" dirty="0">
                <a:latin typeface="+mn-lt"/>
                <a:cs typeface="+mn-cs"/>
              </a:rPr>
              <a:t>В качестве </a:t>
            </a:r>
            <a:r>
              <a:rPr lang="ru-RU" sz="2600" u="sng" dirty="0">
                <a:latin typeface="+mn-lt"/>
                <a:cs typeface="+mn-cs"/>
              </a:rPr>
              <a:t>операндов</a:t>
            </a:r>
            <a:r>
              <a:rPr lang="ru-RU" sz="2600" dirty="0">
                <a:latin typeface="+mn-lt"/>
                <a:cs typeface="+mn-cs"/>
              </a:rPr>
              <a:t> команд и директив </a:t>
            </a:r>
            <a:r>
              <a:rPr lang="ru-RU" sz="2800" dirty="0"/>
              <a:t>(</a:t>
            </a:r>
            <a:r>
              <a:rPr lang="ru-RU" sz="28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/>
              <a:t>ЯА)</a:t>
            </a:r>
            <a:r>
              <a:rPr lang="ru-RU" sz="2600" dirty="0">
                <a:latin typeface="+mn-lt"/>
                <a:cs typeface="+mn-cs"/>
              </a:rPr>
              <a:t>. Ассемблера могут быть </a:t>
            </a:r>
            <a:r>
              <a:rPr lang="ru-RU" sz="2600" u="sng" dirty="0">
                <a:latin typeface="+mn-lt"/>
                <a:cs typeface="+mn-cs"/>
              </a:rPr>
              <a:t>представлены</a:t>
            </a:r>
            <a:r>
              <a:rPr lang="ru-RU" sz="26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600" dirty="0">
                <a:latin typeface="+mn-lt"/>
                <a:cs typeface="+mn-cs"/>
              </a:rPr>
              <a:t>Мнемокоды </a:t>
            </a:r>
            <a:r>
              <a:rPr lang="ru-RU" sz="2600" dirty="0">
                <a:latin typeface="+mn-lt"/>
                <a:cs typeface="+mn-cs"/>
                <a:hlinkClick r:id="rId3" action="ppaction://hlinksldjump"/>
              </a:rPr>
              <a:t>регистров МП </a:t>
            </a:r>
            <a:r>
              <a:rPr lang="ru-RU" sz="2600" dirty="0">
                <a:latin typeface="+mn-lt"/>
                <a:cs typeface="+mn-cs"/>
              </a:rPr>
              <a:t>(</a:t>
            </a:r>
            <a:r>
              <a:rPr lang="en-US" sz="2600" dirty="0">
                <a:latin typeface="+mn-lt"/>
                <a:cs typeface="+mn-cs"/>
              </a:rPr>
              <a:t>AX… DH</a:t>
            </a:r>
            <a:r>
              <a:rPr lang="ru-RU" sz="2600" dirty="0">
                <a:latin typeface="+mn-lt"/>
                <a:cs typeface="+mn-cs"/>
              </a:rPr>
              <a:t>)</a:t>
            </a:r>
            <a:r>
              <a:rPr lang="en-US" sz="2600" dirty="0">
                <a:latin typeface="+mn-lt"/>
                <a:cs typeface="+mn-cs"/>
              </a:rPr>
              <a:t>;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600" dirty="0">
                <a:latin typeface="+mn-lt"/>
                <a:cs typeface="+mn-cs"/>
                <a:hlinkClick r:id="rId4" action="ppaction://hlinksldjump"/>
              </a:rPr>
              <a:t>Константы Ассемблера</a:t>
            </a:r>
            <a:endParaRPr lang="ru-RU" sz="26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600" dirty="0">
                <a:latin typeface="+mn-lt"/>
                <a:cs typeface="+mn-cs"/>
                <a:hlinkClick r:id="rId5" action="ppaction://hlinksldjump"/>
              </a:rPr>
              <a:t>Выражения </a:t>
            </a:r>
            <a:r>
              <a:rPr lang="ru-RU" sz="2600" dirty="0">
                <a:latin typeface="+mn-lt"/>
                <a:cs typeface="+mn-cs"/>
              </a:rPr>
              <a:t>этапа компиляции и переменные этапа компиляции (ПЭК)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600" dirty="0">
                <a:latin typeface="+mn-lt"/>
                <a:cs typeface="+mn-cs"/>
                <a:hlinkClick r:id="rId6" action="ppaction://hlinksldjump"/>
              </a:rPr>
              <a:t>Переменные программы </a:t>
            </a:r>
            <a:r>
              <a:rPr lang="ru-RU" sz="2600" dirty="0">
                <a:latin typeface="+mn-lt"/>
                <a:cs typeface="+mn-cs"/>
              </a:rPr>
              <a:t>Ассемблера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600" dirty="0">
                <a:latin typeface="+mn-lt"/>
                <a:cs typeface="+mn-cs"/>
                <a:hlinkClick r:id="rId7" action="ppaction://hlinksldjump"/>
              </a:rPr>
              <a:t>Метки </a:t>
            </a:r>
            <a:r>
              <a:rPr lang="ru-RU" sz="2600" dirty="0">
                <a:latin typeface="+mn-lt"/>
                <a:cs typeface="+mn-cs"/>
              </a:rPr>
              <a:t>программы(в командах управления)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600" dirty="0">
                <a:latin typeface="+mn-lt"/>
                <a:cs typeface="+mn-cs"/>
              </a:rPr>
              <a:t> </a:t>
            </a:r>
            <a:r>
              <a:rPr lang="ru-RU" sz="2600" dirty="0">
                <a:latin typeface="+mn-lt"/>
                <a:cs typeface="+mn-cs"/>
                <a:hlinkClick r:id="rId8" action="ppaction://hlinksldjump"/>
              </a:rPr>
              <a:t>Поля записей и структур</a:t>
            </a:r>
            <a:endParaRPr lang="ru-RU" sz="26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600" dirty="0">
                <a:latin typeface="+mn-lt"/>
                <a:cs typeface="+mn-cs"/>
                <a:hlinkClick r:id="rId9" action="ppaction://hlinksldjump"/>
              </a:rPr>
              <a:t>Комментарии </a:t>
            </a:r>
            <a:endParaRPr lang="ru-RU" sz="26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600" dirty="0">
                <a:latin typeface="+mn-lt"/>
                <a:cs typeface="+mn-cs"/>
              </a:rPr>
              <a:t>Типы Операндов должны удовлетворять синтаксисы и назначению команды (директивы) быть записаны в требуемом порядке!!!</a:t>
            </a:r>
          </a:p>
        </p:txBody>
      </p:sp>
    </p:spTree>
    <p:extLst>
      <p:ext uri="{BB962C8B-B14F-4D97-AF65-F5344CB8AC3E}">
        <p14:creationId xmlns:p14="http://schemas.microsoft.com/office/powerpoint/2010/main" val="1822229569"/>
      </p:ext>
    </p:extLst>
  </p:cSld>
  <p:clrMapOvr>
    <a:masterClrMapping/>
  </p:clrMapOvr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-27384"/>
            <a:ext cx="633670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3200" dirty="0"/>
              <a:t>Описание переменных Ассемблера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312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548680"/>
            <a:ext cx="9108504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+mn-lt"/>
                <a:cs typeface="+mn-cs"/>
              </a:rPr>
              <a:t>Для описания </a:t>
            </a:r>
            <a:r>
              <a:rPr lang="ru-RU" sz="2400" u="sng" dirty="0">
                <a:latin typeface="+mn-lt"/>
                <a:cs typeface="+mn-cs"/>
              </a:rPr>
              <a:t>переменных</a:t>
            </a:r>
            <a:r>
              <a:rPr lang="ru-RU" sz="2400" dirty="0">
                <a:latin typeface="+mn-lt"/>
                <a:cs typeface="+mn-cs"/>
              </a:rPr>
              <a:t> в Ассемблере есть</a:t>
            </a:r>
            <a:endParaRPr lang="ru-RU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+mn-lt"/>
                <a:cs typeface="+mn-cs"/>
              </a:rPr>
              <a:t> специальные </a:t>
            </a:r>
            <a:r>
              <a:rPr lang="ru-RU" sz="2400" u="dbl" dirty="0">
                <a:latin typeface="+mn-lt"/>
                <a:cs typeface="+mn-cs"/>
              </a:rPr>
              <a:t>директивы</a:t>
            </a:r>
            <a:r>
              <a:rPr lang="ru-RU" sz="2400" dirty="0">
                <a:latin typeface="+mn-lt"/>
                <a:cs typeface="+mn-cs"/>
              </a:rPr>
              <a:t> описания, которые </a:t>
            </a:r>
            <a:r>
              <a:rPr lang="ru-RU" sz="2400" u="sng" dirty="0">
                <a:latin typeface="+mn-lt"/>
                <a:cs typeface="+mn-cs"/>
              </a:rPr>
              <a:t>позволяют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Задать </a:t>
            </a:r>
            <a:r>
              <a:rPr lang="ru-RU" sz="2400" u="sng" dirty="0">
                <a:latin typeface="+mn-lt"/>
                <a:cs typeface="+mn-cs"/>
              </a:rPr>
              <a:t>имя</a:t>
            </a:r>
            <a:r>
              <a:rPr lang="ru-RU" sz="2400" dirty="0">
                <a:latin typeface="+mn-lt"/>
                <a:cs typeface="+mn-cs"/>
              </a:rPr>
              <a:t> и </a:t>
            </a:r>
            <a:r>
              <a:rPr lang="ru-RU" sz="2400" u="sng" dirty="0">
                <a:latin typeface="+mn-lt"/>
                <a:cs typeface="+mn-cs"/>
              </a:rPr>
              <a:t>тип</a:t>
            </a:r>
            <a:r>
              <a:rPr lang="ru-RU" sz="2400" dirty="0">
                <a:latin typeface="+mn-lt"/>
                <a:cs typeface="+mn-cs"/>
              </a:rPr>
              <a:t> переменной (и размер).</a:t>
            </a:r>
            <a:r>
              <a:rPr lang="ru-RU" sz="2400" dirty="0"/>
              <a:t> (</a:t>
            </a:r>
            <a:r>
              <a:rPr lang="ru-RU" sz="24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400" dirty="0">
                <a:solidFill>
                  <a:srgbClr val="FF0000"/>
                </a:solidFill>
              </a:rPr>
              <a:t> А</a:t>
            </a:r>
            <a:r>
              <a:rPr lang="ru-RU" sz="2400" dirty="0"/>
              <a:t>)</a:t>
            </a:r>
            <a:endParaRPr lang="ru-RU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u="sng" dirty="0">
                <a:latin typeface="+mn-lt"/>
                <a:cs typeface="+mn-cs"/>
              </a:rPr>
              <a:t>Выделить</a:t>
            </a:r>
            <a:r>
              <a:rPr lang="ru-RU" sz="2400" dirty="0">
                <a:latin typeface="+mn-lt"/>
                <a:cs typeface="+mn-cs"/>
              </a:rPr>
              <a:t> место в ОП для расположения переменной в программе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Задать определенное </a:t>
            </a:r>
            <a:r>
              <a:rPr lang="ru-RU" sz="2400" u="sng" dirty="0">
                <a:latin typeface="+mn-lt"/>
                <a:cs typeface="+mn-cs"/>
              </a:rPr>
              <a:t>начальное</a:t>
            </a:r>
            <a:r>
              <a:rPr lang="ru-RU" sz="2400" dirty="0">
                <a:latin typeface="+mn-lt"/>
                <a:cs typeface="+mn-cs"/>
              </a:rPr>
              <a:t> значение переменной или произвольное (инициализация)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latin typeface="+mn-lt"/>
                <a:cs typeface="+mn-cs"/>
              </a:rPr>
              <a:t>Предусмотрены </a:t>
            </a:r>
            <a:r>
              <a:rPr lang="ru-RU" sz="2400" u="sng" dirty="0">
                <a:latin typeface="+mn-lt"/>
                <a:cs typeface="+mn-cs"/>
              </a:rPr>
              <a:t>следующие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u="sng" dirty="0">
                <a:latin typeface="+mn-lt"/>
                <a:cs typeface="+mn-cs"/>
              </a:rPr>
              <a:t>варианты</a:t>
            </a:r>
            <a:r>
              <a:rPr lang="ru-RU" sz="2400" dirty="0">
                <a:latin typeface="+mn-lt"/>
                <a:cs typeface="+mn-cs"/>
              </a:rPr>
              <a:t> описания переменных: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u="sng" dirty="0">
                <a:latin typeface="+mn-lt"/>
                <a:cs typeface="+mn-cs"/>
                <a:hlinkClick r:id="rId3" action="ppaction://hlinksldjump"/>
              </a:rPr>
              <a:t>Скалярные</a:t>
            </a: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 </a:t>
            </a:r>
            <a:r>
              <a:rPr lang="ru-RU" sz="2400" dirty="0">
                <a:latin typeface="+mn-lt"/>
                <a:cs typeface="+mn-cs"/>
              </a:rPr>
              <a:t>описания переменных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Описания шаблонов </a:t>
            </a:r>
            <a:r>
              <a:rPr lang="ru-RU" sz="2400" u="sng" dirty="0">
                <a:latin typeface="+mn-lt"/>
                <a:cs typeface="+mn-cs"/>
                <a:hlinkClick r:id="rId4" action="ppaction://hlinksldjump"/>
              </a:rPr>
              <a:t>записей</a:t>
            </a:r>
            <a:r>
              <a:rPr lang="ru-RU" sz="2400" dirty="0">
                <a:latin typeface="+mn-lt"/>
                <a:cs typeface="+mn-cs"/>
              </a:rPr>
              <a:t> для работы с </a:t>
            </a:r>
            <a:r>
              <a:rPr lang="ru-RU" sz="2400" u="sng" dirty="0">
                <a:latin typeface="+mn-lt"/>
                <a:cs typeface="+mn-cs"/>
              </a:rPr>
              <a:t>битовыми полями</a:t>
            </a:r>
            <a:r>
              <a:rPr lang="ru-RU" sz="2400" dirty="0">
                <a:latin typeface="+mn-lt"/>
                <a:cs typeface="+mn-cs"/>
              </a:rPr>
              <a:t> и их применение</a:t>
            </a:r>
            <a:endParaRPr lang="ru-RU" sz="2400" u="sng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Описание шаблонов </a:t>
            </a:r>
            <a:r>
              <a:rPr lang="ru-RU" sz="2400" u="sng" dirty="0">
                <a:latin typeface="+mn-lt"/>
                <a:cs typeface="+mn-cs"/>
                <a:hlinkClick r:id="rId5" action="ppaction://hlinksldjump"/>
              </a:rPr>
              <a:t>структурных</a:t>
            </a: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 </a:t>
            </a:r>
            <a:r>
              <a:rPr lang="ru-RU" sz="2400" dirty="0">
                <a:latin typeface="+mn-lt"/>
                <a:cs typeface="+mn-cs"/>
              </a:rPr>
              <a:t>переменных </a:t>
            </a:r>
            <a:r>
              <a:rPr lang="ru-RU" sz="2400" dirty="0"/>
              <a:t>и их применение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dirty="0"/>
              <a:t>Место описания переменных: Переменные описываются в начале программы или в сегменте данных. Они должны быть описаны до их первого применения в командах или директивах.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7225301"/>
      </p:ext>
    </p:extLst>
  </p:cSld>
  <p:clrMapOvr>
    <a:masterClrMapping/>
  </p:clrMapOvr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4624"/>
            <a:ext cx="561662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2800" dirty="0"/>
              <a:t>Скалярные переменные (1)</a:t>
            </a:r>
            <a:br>
              <a:rPr lang="ru-RU" sz="2800" dirty="0"/>
            </a:br>
            <a:endParaRPr lang="ru-RU" sz="1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313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23528" y="404664"/>
            <a:ext cx="8712968" cy="603242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+mn-lt"/>
                <a:cs typeface="+mn-cs"/>
              </a:rPr>
              <a:t>Описание </a:t>
            </a:r>
            <a:r>
              <a:rPr lang="ru-RU" u="sng" dirty="0">
                <a:latin typeface="+mn-lt"/>
                <a:cs typeface="+mn-cs"/>
              </a:rPr>
              <a:t>скалярных</a:t>
            </a:r>
            <a:r>
              <a:rPr lang="ru-RU" dirty="0">
                <a:latin typeface="+mn-lt"/>
                <a:cs typeface="+mn-cs"/>
              </a:rPr>
              <a:t> данных имеет вид </a:t>
            </a:r>
            <a:r>
              <a:rPr lang="ru-RU" dirty="0"/>
              <a:t>(</a:t>
            </a:r>
            <a:r>
              <a:rPr lang="ru-RU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dirty="0">
                <a:solidFill>
                  <a:srgbClr val="FF0000"/>
                </a:solidFill>
              </a:rPr>
              <a:t> А</a:t>
            </a:r>
            <a:r>
              <a:rPr lang="ru-RU" dirty="0"/>
              <a:t>) 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                         </a:t>
            </a:r>
            <a:r>
              <a:rPr lang="en-US" dirty="0">
                <a:latin typeface="+mn-lt"/>
                <a:cs typeface="+mn-cs"/>
              </a:rPr>
              <a:t>DB</a:t>
            </a:r>
          </a:p>
          <a:p>
            <a:pPr marL="895350"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     </a:t>
            </a:r>
            <a:r>
              <a:rPr lang="ru-RU" dirty="0">
                <a:latin typeface="+mn-lt"/>
                <a:cs typeface="+mn-cs"/>
              </a:rPr>
              <a:t>   </a:t>
            </a:r>
            <a:r>
              <a:rPr lang="en-US" dirty="0">
                <a:latin typeface="+mn-lt"/>
                <a:cs typeface="+mn-cs"/>
              </a:rPr>
              <a:t>DW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/>
              <a:t>&lt;</a:t>
            </a:r>
            <a:r>
              <a:rPr lang="ru-RU" dirty="0"/>
              <a:t>имя </a:t>
            </a:r>
            <a:r>
              <a:rPr lang="en-US" dirty="0"/>
              <a:t>&gt;</a:t>
            </a:r>
            <a:r>
              <a:rPr lang="ru-RU" dirty="0"/>
              <a:t>           </a:t>
            </a:r>
            <a:r>
              <a:rPr lang="en-US" dirty="0">
                <a:latin typeface="+mn-lt"/>
                <a:cs typeface="+mn-cs"/>
              </a:rPr>
              <a:t>DD </a:t>
            </a:r>
            <a:r>
              <a:rPr lang="ru-RU" dirty="0">
                <a:latin typeface="+mn-lt"/>
                <a:cs typeface="+mn-cs"/>
              </a:rPr>
              <a:t>           </a:t>
            </a:r>
            <a:r>
              <a:rPr lang="en-US" dirty="0">
                <a:latin typeface="+mn-lt"/>
                <a:cs typeface="+mn-cs"/>
              </a:rPr>
              <a:t>&lt;</a:t>
            </a:r>
            <a:r>
              <a:rPr lang="ru-RU" dirty="0">
                <a:latin typeface="+mn-lt"/>
                <a:cs typeface="+mn-cs"/>
              </a:rPr>
              <a:t>Выражение</a:t>
            </a:r>
            <a:r>
              <a:rPr lang="en-US" dirty="0">
                <a:latin typeface="+mn-lt"/>
                <a:cs typeface="+mn-cs"/>
              </a:rPr>
              <a:t>&gt;</a:t>
            </a:r>
            <a:r>
              <a:rPr lang="ru-RU" dirty="0">
                <a:latin typeface="+mn-lt"/>
                <a:cs typeface="+mn-cs"/>
              </a:rPr>
              <a:t>, </a:t>
            </a:r>
            <a:r>
              <a:rPr lang="en-US" dirty="0"/>
              <a:t>&lt;</a:t>
            </a:r>
            <a:r>
              <a:rPr lang="ru-RU" dirty="0"/>
              <a:t>Выражение</a:t>
            </a:r>
            <a:r>
              <a:rPr lang="en-US" dirty="0"/>
              <a:t>&gt;</a:t>
            </a:r>
            <a:r>
              <a:rPr lang="ru-RU" dirty="0"/>
              <a:t>,…</a:t>
            </a:r>
            <a:endParaRPr lang="en-US" dirty="0">
              <a:latin typeface="+mn-lt"/>
              <a:cs typeface="+mn-cs"/>
            </a:endParaRPr>
          </a:p>
          <a:p>
            <a:pPr marL="895350"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     </a:t>
            </a:r>
            <a:r>
              <a:rPr lang="ru-RU" dirty="0">
                <a:latin typeface="+mn-lt"/>
                <a:cs typeface="+mn-cs"/>
              </a:rPr>
              <a:t>   </a:t>
            </a:r>
            <a:r>
              <a:rPr lang="en-US" dirty="0">
                <a:latin typeface="+mn-lt"/>
                <a:cs typeface="+mn-cs"/>
              </a:rPr>
              <a:t>DQ</a:t>
            </a:r>
          </a:p>
          <a:p>
            <a:pPr marL="895350"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     </a:t>
            </a:r>
            <a:r>
              <a:rPr lang="ru-RU" dirty="0">
                <a:latin typeface="+mn-lt"/>
                <a:cs typeface="+mn-cs"/>
              </a:rPr>
              <a:t>   </a:t>
            </a:r>
            <a:r>
              <a:rPr lang="en-US" dirty="0">
                <a:latin typeface="+mn-lt"/>
                <a:cs typeface="+mn-cs"/>
              </a:rPr>
              <a:t>DT</a:t>
            </a:r>
            <a:r>
              <a:rPr lang="ru-RU" dirty="0">
                <a:latin typeface="+mn-lt"/>
                <a:cs typeface="+mn-cs"/>
              </a:rPr>
              <a:t>  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1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+mn-lt"/>
                <a:cs typeface="+mn-cs"/>
              </a:rPr>
              <a:t>В качестве  </a:t>
            </a:r>
            <a:r>
              <a:rPr lang="ru-RU" sz="2000" u="sng" dirty="0">
                <a:latin typeface="+mn-lt"/>
                <a:cs typeface="+mn-cs"/>
              </a:rPr>
              <a:t>имени</a:t>
            </a:r>
            <a:r>
              <a:rPr lang="ru-RU" sz="2000" dirty="0">
                <a:latin typeface="+mn-lt"/>
                <a:cs typeface="+mn-cs"/>
              </a:rPr>
              <a:t> допустим любой идентификатор Ассемблера, кроме зарезервированных (мнемоника команд и директив, обозначения регистров,  операций Ассемблера и ключевых слов языка)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В качестве  </a:t>
            </a:r>
            <a:r>
              <a:rPr lang="ru-RU" sz="2000" u="dbl" dirty="0"/>
              <a:t>Выражения</a:t>
            </a:r>
            <a:r>
              <a:rPr lang="ru-RU" sz="2000" dirty="0"/>
              <a:t> допускаются </a:t>
            </a:r>
            <a:r>
              <a:rPr lang="ru-RU" sz="2000" dirty="0">
                <a:hlinkClick r:id="rId3" action="ppaction://hlinksldjump"/>
              </a:rPr>
              <a:t>выражения </a:t>
            </a:r>
            <a:r>
              <a:rPr lang="ru-RU" sz="2000" dirty="0"/>
              <a:t>этапа компиляции (ВЭК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Для каждого из допустимых типов  переменных выделяется память: </a:t>
            </a:r>
            <a:r>
              <a:rPr lang="en-US" sz="2000" dirty="0"/>
              <a:t>DB (1 </a:t>
            </a:r>
            <a:r>
              <a:rPr lang="ru-RU" sz="2000" dirty="0"/>
              <a:t>байт</a:t>
            </a:r>
            <a:r>
              <a:rPr lang="en-US" sz="2000" dirty="0"/>
              <a:t>), DW(</a:t>
            </a:r>
            <a:r>
              <a:rPr lang="ru-RU" sz="2000" dirty="0"/>
              <a:t>2</a:t>
            </a:r>
            <a:r>
              <a:rPr lang="en-US" sz="2000" dirty="0"/>
              <a:t> </a:t>
            </a:r>
            <a:r>
              <a:rPr lang="ru-RU" sz="2000" dirty="0"/>
              <a:t>байта</a:t>
            </a:r>
            <a:r>
              <a:rPr lang="en-US" sz="2000" dirty="0"/>
              <a:t>), DD</a:t>
            </a:r>
            <a:r>
              <a:rPr lang="ru-RU" sz="2000" dirty="0"/>
              <a:t> </a:t>
            </a:r>
            <a:r>
              <a:rPr lang="en-US" sz="2000" dirty="0"/>
              <a:t>(</a:t>
            </a:r>
            <a:r>
              <a:rPr lang="ru-RU" sz="2000" dirty="0"/>
              <a:t>4</a:t>
            </a:r>
            <a:r>
              <a:rPr lang="en-US" sz="2000" dirty="0"/>
              <a:t> </a:t>
            </a:r>
            <a:r>
              <a:rPr lang="ru-RU" sz="2000" dirty="0"/>
              <a:t>байта</a:t>
            </a:r>
            <a:r>
              <a:rPr lang="en-US" sz="2000" dirty="0"/>
              <a:t>), DQ</a:t>
            </a:r>
            <a:r>
              <a:rPr lang="ru-RU" sz="2000" dirty="0"/>
              <a:t> </a:t>
            </a:r>
            <a:r>
              <a:rPr lang="en-US" sz="2000" dirty="0"/>
              <a:t>(</a:t>
            </a:r>
            <a:r>
              <a:rPr lang="ru-RU" sz="2000" dirty="0"/>
              <a:t>8</a:t>
            </a:r>
            <a:r>
              <a:rPr lang="en-US" sz="2000" dirty="0"/>
              <a:t> </a:t>
            </a:r>
            <a:r>
              <a:rPr lang="ru-RU" sz="2000" dirty="0"/>
              <a:t>байт</a:t>
            </a:r>
            <a:r>
              <a:rPr lang="en-US" sz="2000" dirty="0"/>
              <a:t>), DT</a:t>
            </a:r>
            <a:r>
              <a:rPr lang="ru-RU" sz="2000" dirty="0"/>
              <a:t> </a:t>
            </a:r>
            <a:r>
              <a:rPr lang="en-US" sz="2000" dirty="0"/>
              <a:t>(1</a:t>
            </a:r>
            <a:r>
              <a:rPr lang="ru-RU" sz="2000" dirty="0"/>
              <a:t>0</a:t>
            </a:r>
            <a:r>
              <a:rPr lang="en-US" sz="2000" dirty="0"/>
              <a:t> </a:t>
            </a:r>
            <a:r>
              <a:rPr lang="ru-RU" sz="2000" dirty="0"/>
              <a:t>байт</a:t>
            </a:r>
            <a:r>
              <a:rPr lang="en-US" sz="2000" dirty="0"/>
              <a:t>)</a:t>
            </a:r>
            <a:r>
              <a:rPr lang="ru-RU" sz="2000" dirty="0"/>
              <a:t> для каждого значения инициализации (</a:t>
            </a:r>
            <a:r>
              <a:rPr lang="en-US" sz="2000" dirty="0"/>
              <a:t>“</a:t>
            </a:r>
            <a:r>
              <a:rPr lang="ru-RU" sz="2000" dirty="0"/>
              <a:t>,</a:t>
            </a:r>
            <a:r>
              <a:rPr lang="en-US" sz="2000" dirty="0"/>
              <a:t>”</a:t>
            </a:r>
            <a:r>
              <a:rPr lang="ru-RU" sz="2000" dirty="0"/>
              <a:t>).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При выделении памяти каждая переменная должны выводиться на кратную ее размеру границу ОП (1</a:t>
            </a:r>
            <a:r>
              <a:rPr lang="en-US" sz="2000" dirty="0"/>
              <a:t>,2,4,8</a:t>
            </a:r>
            <a:r>
              <a:rPr lang="ru-RU" sz="2000" dirty="0"/>
              <a:t> ).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+mn-lt"/>
                <a:cs typeface="+mn-cs"/>
              </a:rPr>
              <a:t>После описания переменных они могут быть использованы в командах и директивах: 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MOV</a:t>
            </a:r>
            <a:r>
              <a:rPr lang="en-US" sz="2000" dirty="0">
                <a:latin typeface="+mn-lt"/>
                <a:cs typeface="+mn-cs"/>
              </a:rPr>
              <a:t> AX , &lt;</a:t>
            </a:r>
            <a:r>
              <a:rPr lang="ru-RU" sz="2000" dirty="0">
                <a:latin typeface="+mn-lt"/>
                <a:cs typeface="+mn-cs"/>
              </a:rPr>
              <a:t>имя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переменной</a:t>
            </a: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ru-RU" sz="2000" dirty="0"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latin typeface="+mn-lt"/>
                <a:cs typeface="+mn-cs"/>
              </a:rPr>
              <a:t>ПРИМЕР: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INC</a:t>
            </a:r>
            <a:r>
              <a:rPr lang="en-US" sz="2000" dirty="0">
                <a:latin typeface="+mn-lt"/>
                <a:cs typeface="+mn-cs"/>
              </a:rPr>
              <a:t> COUNT </a:t>
            </a: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4" name="Левая фигурная скобка 3"/>
          <p:cNvSpPr/>
          <p:nvPr/>
        </p:nvSpPr>
        <p:spPr>
          <a:xfrm>
            <a:off x="1187624" y="908720"/>
            <a:ext cx="432048" cy="1512169"/>
          </a:xfrm>
          <a:prstGeom prst="leftBrace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Левая фигурная скобка 8"/>
          <p:cNvSpPr/>
          <p:nvPr/>
        </p:nvSpPr>
        <p:spPr>
          <a:xfrm rot="10800000">
            <a:off x="2123728" y="908720"/>
            <a:ext cx="432048" cy="1512169"/>
          </a:xfrm>
          <a:prstGeom prst="leftBrace">
            <a:avLst/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225301"/>
      </p:ext>
    </p:extLst>
  </p:cSld>
  <p:clrMapOvr>
    <a:masterClrMapping/>
  </p:clrMapOvr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9692" y="0"/>
            <a:ext cx="561662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3200" dirty="0"/>
              <a:t>Скалярные переменные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12598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314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99592" y="548680"/>
            <a:ext cx="7416824" cy="3477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+mn-lt"/>
                <a:cs typeface="+mn-cs"/>
              </a:rPr>
              <a:t>При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начальной  </a:t>
            </a:r>
            <a:r>
              <a:rPr lang="ru-RU" sz="2000" u="sng" dirty="0">
                <a:latin typeface="+mn-lt"/>
                <a:cs typeface="+mn-cs"/>
              </a:rPr>
              <a:t>инициализации</a:t>
            </a:r>
            <a:r>
              <a:rPr lang="ru-RU" sz="2000" dirty="0">
                <a:latin typeface="+mn-lt"/>
                <a:cs typeface="+mn-cs"/>
              </a:rPr>
              <a:t> переменных в качестве </a:t>
            </a:r>
            <a:r>
              <a:rPr lang="en-US" sz="2000" dirty="0">
                <a:latin typeface="+mn-lt"/>
                <a:cs typeface="+mn-cs"/>
              </a:rPr>
              <a:t>&lt;</a:t>
            </a:r>
            <a:r>
              <a:rPr lang="ru-RU" sz="2000" dirty="0">
                <a:latin typeface="+mn-lt"/>
                <a:cs typeface="+mn-cs"/>
              </a:rPr>
              <a:t>выражения</a:t>
            </a: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ru-RU" sz="2000" dirty="0">
                <a:latin typeface="+mn-lt"/>
                <a:cs typeface="+mn-cs"/>
              </a:rPr>
              <a:t> могут быть </a:t>
            </a:r>
            <a:r>
              <a:rPr lang="ru-RU" sz="2000" u="sng" dirty="0">
                <a:latin typeface="+mn-lt"/>
                <a:cs typeface="+mn-cs"/>
              </a:rPr>
              <a:t>заданы конструкции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latin typeface="+mn-lt"/>
                <a:cs typeface="+mn-cs"/>
              </a:rPr>
              <a:t>Знак вопроса </a:t>
            </a:r>
            <a:r>
              <a:rPr lang="en-US" sz="2000" dirty="0">
                <a:latin typeface="+mn-lt"/>
                <a:cs typeface="+mn-cs"/>
              </a:rPr>
              <a:t>“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?</a:t>
            </a:r>
            <a:r>
              <a:rPr lang="en-US" sz="2000" dirty="0">
                <a:latin typeface="+mn-lt"/>
                <a:cs typeface="+mn-cs"/>
              </a:rPr>
              <a:t>” – </a:t>
            </a:r>
            <a:r>
              <a:rPr lang="ru-RU" sz="2000" dirty="0">
                <a:latin typeface="+mn-lt"/>
                <a:cs typeface="+mn-cs"/>
              </a:rPr>
              <a:t>инициализация отсутствует ( начальные значения не определены  - Мусор)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latin typeface="+mn-lt"/>
                <a:cs typeface="+mn-cs"/>
              </a:rPr>
              <a:t>Вычисляемое выражение из констант и переменных этапа компиляции (много выражений через запятую)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latin typeface="+mn-lt"/>
                <a:cs typeface="+mn-cs"/>
              </a:rPr>
              <a:t>Для </a:t>
            </a:r>
            <a:r>
              <a:rPr lang="ru-RU" sz="2000" u="sng" dirty="0">
                <a:latin typeface="+mn-lt"/>
                <a:cs typeface="+mn-cs"/>
              </a:rPr>
              <a:t>множественного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описания данных (для массивов переменных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 и их инициализации может быть использована специальная операция дублирования </a:t>
            </a:r>
            <a:r>
              <a:rPr lang="en-US" sz="2000" dirty="0">
                <a:latin typeface="+mn-lt"/>
                <a:cs typeface="+mn-cs"/>
              </a:rPr>
              <a:t>DUP.</a:t>
            </a: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&lt;</a:t>
            </a:r>
            <a:r>
              <a:rPr lang="ru-RU" sz="2000" dirty="0">
                <a:latin typeface="+mn-lt"/>
                <a:cs typeface="+mn-cs"/>
              </a:rPr>
              <a:t>число</a:t>
            </a: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DUP</a:t>
            </a:r>
            <a:r>
              <a:rPr lang="en-US" sz="2000" dirty="0">
                <a:latin typeface="+mn-lt"/>
                <a:cs typeface="+mn-cs"/>
              </a:rPr>
              <a:t>(&lt;</a:t>
            </a:r>
            <a:r>
              <a:rPr lang="ru-RU" sz="2000" dirty="0">
                <a:latin typeface="+mn-lt"/>
                <a:cs typeface="+mn-cs"/>
              </a:rPr>
              <a:t>выражения инициализации 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через</a:t>
            </a:r>
            <a:r>
              <a:rPr lang="en-US" sz="2000" dirty="0">
                <a:latin typeface="+mn-lt"/>
                <a:cs typeface="+mn-cs"/>
              </a:rPr>
              <a:t>“,”&gt;)</a:t>
            </a:r>
            <a:r>
              <a:rPr lang="ru-RU" sz="2000" dirty="0">
                <a:latin typeface="+mn-lt"/>
                <a:cs typeface="+mn-cs"/>
              </a:rPr>
              <a:t>, допускается вложенное использование </a:t>
            </a:r>
            <a:r>
              <a:rPr lang="en-US" sz="2000" b="1" dirty="0">
                <a:solidFill>
                  <a:srgbClr val="FF0000"/>
                </a:solidFill>
              </a:rPr>
              <a:t>DUP</a:t>
            </a:r>
            <a:r>
              <a:rPr lang="ru-RU" sz="2000" dirty="0"/>
              <a:t> – в скобках!</a:t>
            </a:r>
            <a:r>
              <a:rPr lang="ru-RU" sz="2000" dirty="0">
                <a:latin typeface="+mn-lt"/>
                <a:cs typeface="+mn-cs"/>
              </a:rPr>
              <a:t>  </a:t>
            </a:r>
            <a:endParaRPr lang="en-US" sz="20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45615" y="4026554"/>
            <a:ext cx="9144000" cy="224676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sng" dirty="0"/>
              <a:t>Примеры описаний </a:t>
            </a:r>
            <a:r>
              <a:rPr lang="ru-RU" sz="2000" dirty="0"/>
              <a:t>:</a:t>
            </a:r>
            <a:endParaRPr lang="en-US" sz="20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3333FF"/>
                </a:solidFill>
              </a:rPr>
              <a:t>VAR </a:t>
            </a:r>
            <a:r>
              <a:rPr lang="ru-RU" sz="2000" dirty="0"/>
              <a:t> </a:t>
            </a:r>
            <a:r>
              <a:rPr lang="en-US" sz="2000" b="1" dirty="0">
                <a:solidFill>
                  <a:srgbClr val="FF0000"/>
                </a:solidFill>
              </a:rPr>
              <a:t>DB  10</a:t>
            </a:r>
            <a:r>
              <a:rPr lang="ru-RU" sz="2000" dirty="0"/>
              <a:t>  </a:t>
            </a:r>
            <a:r>
              <a:rPr lang="en-US" sz="2000" dirty="0">
                <a:solidFill>
                  <a:srgbClr val="00B050"/>
                </a:solidFill>
              </a:rPr>
              <a:t>; </a:t>
            </a:r>
            <a:r>
              <a:rPr lang="ru-RU" sz="2000" dirty="0">
                <a:solidFill>
                  <a:srgbClr val="00B050"/>
                </a:solidFill>
              </a:rPr>
              <a:t>Байтовая переменная инициализирована значением </a:t>
            </a:r>
            <a:r>
              <a:rPr lang="ru-RU" sz="2000" b="1" dirty="0">
                <a:solidFill>
                  <a:srgbClr val="FF0000"/>
                </a:solidFill>
              </a:rPr>
              <a:t>10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3333FF"/>
                </a:solidFill>
              </a:rPr>
              <a:t>COUNT </a:t>
            </a:r>
            <a:r>
              <a:rPr lang="ru-RU" sz="2000" dirty="0"/>
              <a:t> </a:t>
            </a:r>
            <a:r>
              <a:rPr lang="en-US" sz="2000" b="1" dirty="0">
                <a:solidFill>
                  <a:srgbClr val="FF0000"/>
                </a:solidFill>
              </a:rPr>
              <a:t>DW 0 </a:t>
            </a:r>
            <a:r>
              <a:rPr lang="en-US" sz="2000" dirty="0">
                <a:solidFill>
                  <a:srgbClr val="00B050"/>
                </a:solidFill>
              </a:rPr>
              <a:t>; </a:t>
            </a:r>
            <a:r>
              <a:rPr lang="ru-RU" sz="2000" dirty="0">
                <a:solidFill>
                  <a:srgbClr val="00B050"/>
                </a:solidFill>
              </a:rPr>
              <a:t>Переменная в слово (</a:t>
            </a:r>
            <a:r>
              <a:rPr lang="en-US" sz="2000" dirty="0">
                <a:solidFill>
                  <a:srgbClr val="00B050"/>
                </a:solidFill>
              </a:rPr>
              <a:t>WORD – 2</a:t>
            </a:r>
            <a:r>
              <a:rPr lang="ru-RU" sz="2000" dirty="0">
                <a:solidFill>
                  <a:srgbClr val="00B050"/>
                </a:solidFill>
              </a:rPr>
              <a:t>б) инициализирована значением </a:t>
            </a:r>
            <a:r>
              <a:rPr lang="en-US" sz="2000" b="1" dirty="0">
                <a:solidFill>
                  <a:srgbClr val="FF0000"/>
                </a:solidFill>
              </a:rPr>
              <a:t>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3333FF"/>
                </a:solidFill>
              </a:rPr>
              <a:t>N      </a:t>
            </a:r>
            <a:r>
              <a:rPr lang="en-US" sz="2000" b="1" dirty="0">
                <a:solidFill>
                  <a:srgbClr val="FF0000"/>
                </a:solidFill>
              </a:rPr>
              <a:t>DB  ? 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rgbClr val="00B050"/>
                </a:solidFill>
              </a:rPr>
              <a:t>; </a:t>
            </a:r>
            <a:r>
              <a:rPr lang="ru-RU" sz="2000" dirty="0">
                <a:solidFill>
                  <a:srgbClr val="00B050"/>
                </a:solidFill>
              </a:rPr>
              <a:t>Байтовая переменная не инициализирована (неизвестно значение)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3333FF"/>
                </a:solidFill>
              </a:rPr>
              <a:t>STR</a:t>
            </a:r>
            <a:r>
              <a:rPr lang="en-US" sz="2000" b="1" dirty="0">
                <a:solidFill>
                  <a:srgbClr val="00B050"/>
                </a:solidFill>
              </a:rPr>
              <a:t>  </a:t>
            </a:r>
            <a:r>
              <a:rPr lang="en-US" sz="2000" b="1" dirty="0">
                <a:solidFill>
                  <a:srgbClr val="FF0000"/>
                </a:solidFill>
              </a:rPr>
              <a:t>DB  </a:t>
            </a:r>
            <a:r>
              <a:rPr lang="ru-RU" sz="2000" dirty="0"/>
              <a:t>'Резидент загружен', ,</a:t>
            </a:r>
            <a:r>
              <a:rPr lang="en-US" sz="2000" dirty="0"/>
              <a:t>10,13,</a:t>
            </a:r>
            <a:r>
              <a:rPr lang="ru-RU" sz="2000" dirty="0"/>
              <a:t> '</a:t>
            </a:r>
            <a:r>
              <a:rPr lang="en-US" sz="2000" dirty="0"/>
              <a:t>$</a:t>
            </a:r>
            <a:r>
              <a:rPr lang="ru-RU" sz="2000" dirty="0"/>
              <a:t>‘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00B050"/>
                </a:solidFill>
              </a:rPr>
              <a:t>; </a:t>
            </a:r>
            <a:r>
              <a:rPr lang="ru-RU" sz="2000" dirty="0">
                <a:solidFill>
                  <a:srgbClr val="00B050"/>
                </a:solidFill>
              </a:rPr>
              <a:t>Переменная строка </a:t>
            </a:r>
            <a:endParaRPr lang="en-US" sz="2000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3333FF"/>
                </a:solidFill>
              </a:rPr>
              <a:t>MAS  </a:t>
            </a:r>
            <a:r>
              <a:rPr lang="en-US" sz="2000" b="1" dirty="0">
                <a:solidFill>
                  <a:srgbClr val="FF0000"/>
                </a:solidFill>
              </a:rPr>
              <a:t>DD 5 DUP ( 5 DUP (</a:t>
            </a:r>
            <a:r>
              <a:rPr lang="ru-RU" sz="2000" b="1" dirty="0">
                <a:solidFill>
                  <a:srgbClr val="FF0000"/>
                </a:solidFill>
              </a:rPr>
              <a:t>10</a:t>
            </a:r>
            <a:r>
              <a:rPr lang="en-US" sz="2000" b="1" dirty="0">
                <a:solidFill>
                  <a:srgbClr val="FF0000"/>
                </a:solidFill>
              </a:rPr>
              <a:t>)) </a:t>
            </a:r>
            <a:r>
              <a:rPr lang="ru-RU" sz="2000" b="1" dirty="0">
                <a:solidFill>
                  <a:srgbClr val="FF0000"/>
                </a:solidFill>
              </a:rPr>
              <a:t>  </a:t>
            </a:r>
            <a:r>
              <a:rPr lang="en-US" sz="2000" dirty="0">
                <a:solidFill>
                  <a:srgbClr val="00B050"/>
                </a:solidFill>
              </a:rPr>
              <a:t>; </a:t>
            </a:r>
            <a:r>
              <a:rPr lang="ru-RU" sz="2000" dirty="0">
                <a:solidFill>
                  <a:srgbClr val="00B050"/>
                </a:solidFill>
              </a:rPr>
              <a:t>Массив </a:t>
            </a:r>
            <a:r>
              <a:rPr lang="ru-RU" sz="2000" b="1" dirty="0">
                <a:solidFill>
                  <a:srgbClr val="FF0000"/>
                </a:solidFill>
              </a:rPr>
              <a:t>5*5 = 25 </a:t>
            </a:r>
            <a:r>
              <a:rPr lang="ru-RU" sz="2000" dirty="0">
                <a:solidFill>
                  <a:srgbClr val="00B050"/>
                </a:solidFill>
              </a:rPr>
              <a:t>элементов со значениями </a:t>
            </a:r>
            <a:r>
              <a:rPr lang="ru-RU" sz="2000" b="1" dirty="0">
                <a:solidFill>
                  <a:srgbClr val="FF0000"/>
                </a:solidFill>
              </a:rPr>
              <a:t>10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3333FF"/>
                </a:solidFill>
              </a:rPr>
              <a:t>VAR </a:t>
            </a:r>
            <a:r>
              <a:rPr lang="ru-RU" sz="2000" dirty="0"/>
              <a:t> </a:t>
            </a:r>
            <a:r>
              <a:rPr lang="en-US" sz="2000" b="1" dirty="0">
                <a:solidFill>
                  <a:srgbClr val="FF0000"/>
                </a:solidFill>
              </a:rPr>
              <a:t>DB  10</a:t>
            </a:r>
            <a:r>
              <a:rPr lang="ru-RU" sz="2000" b="1" dirty="0">
                <a:solidFill>
                  <a:srgbClr val="FF0000"/>
                </a:solidFill>
              </a:rPr>
              <a:t>*10</a:t>
            </a:r>
            <a:r>
              <a:rPr lang="ru-RU" sz="2000" dirty="0"/>
              <a:t>  </a:t>
            </a:r>
            <a:r>
              <a:rPr lang="en-US" sz="2000" dirty="0">
                <a:solidFill>
                  <a:srgbClr val="00B050"/>
                </a:solidFill>
              </a:rPr>
              <a:t>; </a:t>
            </a:r>
            <a:r>
              <a:rPr lang="ru-RU" sz="2000" dirty="0">
                <a:solidFill>
                  <a:srgbClr val="00B050"/>
                </a:solidFill>
              </a:rPr>
              <a:t>Байтовая переменная инициализирована значением </a:t>
            </a:r>
            <a:r>
              <a:rPr lang="ru-RU" sz="2000" b="1" dirty="0">
                <a:solidFill>
                  <a:srgbClr val="FF0000"/>
                </a:solidFill>
              </a:rPr>
              <a:t>100</a:t>
            </a:r>
            <a:r>
              <a:rPr lang="ru-RU" sz="2000" dirty="0">
                <a:solidFill>
                  <a:srgbClr val="00B050"/>
                </a:solidFill>
              </a:rPr>
              <a:t> 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987040"/>
      </p:ext>
    </p:extLst>
  </p:cSld>
  <p:clrMapOvr>
    <a:masterClrMapping/>
  </p:clrMapOvr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4624"/>
            <a:ext cx="561662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2800" dirty="0"/>
              <a:t>Записи и битовые поля (1)</a:t>
            </a:r>
            <a:br>
              <a:rPr lang="ru-RU" sz="2800" dirty="0"/>
            </a:br>
            <a:endParaRPr lang="ru-RU" sz="1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55570" y="222101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315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404664"/>
            <a:ext cx="9108504" cy="203132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Записи (</a:t>
            </a:r>
            <a:r>
              <a:rPr lang="en-US" dirty="0">
                <a:latin typeface="+mn-lt"/>
                <a:cs typeface="+mn-cs"/>
              </a:rPr>
              <a:t>RECORD</a:t>
            </a:r>
            <a:r>
              <a:rPr lang="ru-RU" dirty="0">
                <a:latin typeface="+mn-lt"/>
                <a:cs typeface="+mn-cs"/>
              </a:rPr>
              <a:t>)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используются для плотной упаковки данных в битовых полях. Записи </a:t>
            </a:r>
            <a:r>
              <a:rPr lang="ru-RU" u="sng" dirty="0">
                <a:latin typeface="+mn-lt"/>
                <a:cs typeface="+mn-cs"/>
              </a:rPr>
              <a:t>упаковываются</a:t>
            </a:r>
            <a:r>
              <a:rPr lang="ru-RU" dirty="0">
                <a:latin typeface="+mn-lt"/>
                <a:cs typeface="+mn-cs"/>
              </a:rPr>
              <a:t> в </a:t>
            </a:r>
            <a:r>
              <a:rPr lang="en-US" dirty="0">
                <a:latin typeface="+mn-lt"/>
                <a:cs typeface="+mn-cs"/>
              </a:rPr>
              <a:t>WORD </a:t>
            </a:r>
            <a:r>
              <a:rPr lang="ru-RU" dirty="0">
                <a:latin typeface="+mn-lt"/>
                <a:cs typeface="+mn-cs"/>
              </a:rPr>
              <a:t>переменную (2 бай 16 бит). </a:t>
            </a:r>
            <a:r>
              <a:rPr lang="ru-RU" dirty="0"/>
              <a:t>(</a:t>
            </a:r>
            <a:r>
              <a:rPr lang="ru-RU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dirty="0">
                <a:solidFill>
                  <a:srgbClr val="FF0000"/>
                </a:solidFill>
              </a:rPr>
              <a:t> А</a:t>
            </a:r>
            <a:r>
              <a:rPr lang="ru-RU" dirty="0"/>
              <a:t>)</a:t>
            </a:r>
            <a:r>
              <a:rPr lang="ru-RU" dirty="0">
                <a:latin typeface="+mn-lt"/>
                <a:cs typeface="+mn-cs"/>
              </a:rPr>
              <a:t>  </a:t>
            </a:r>
            <a:r>
              <a:rPr lang="en-US" dirty="0">
                <a:latin typeface="+mn-lt"/>
                <a:cs typeface="+mn-cs"/>
              </a:rPr>
              <a:t> 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Записи в </a:t>
            </a:r>
            <a:r>
              <a:rPr lang="ru-RU" dirty="0">
                <a:latin typeface="+mn-lt"/>
                <a:cs typeface="+mn-cs"/>
              </a:rPr>
              <a:t>Ассемблере помогают работать и инициализировать такие переменные. Для создания шаблона записи необходимо предварительно </a:t>
            </a:r>
            <a:r>
              <a:rPr lang="ru-RU" u="sng" dirty="0">
                <a:latin typeface="+mn-lt"/>
                <a:cs typeface="+mn-cs"/>
              </a:rPr>
              <a:t>рассчитать</a:t>
            </a:r>
            <a:r>
              <a:rPr lang="ru-RU" dirty="0">
                <a:latin typeface="+mn-lt"/>
                <a:cs typeface="+mn-cs"/>
              </a:rPr>
              <a:t> побитное размещение полей и размер записи: Пусть мы кодируем запись </a:t>
            </a:r>
            <a:r>
              <a:rPr lang="ru-RU" u="sng" dirty="0">
                <a:latin typeface="+mn-lt"/>
                <a:cs typeface="+mn-cs"/>
              </a:rPr>
              <a:t>даты</a:t>
            </a:r>
            <a:r>
              <a:rPr lang="ru-RU" dirty="0">
                <a:latin typeface="+mn-lt"/>
                <a:cs typeface="+mn-cs"/>
              </a:rPr>
              <a:t>: год (диапазон года =</a:t>
            </a:r>
            <a:r>
              <a:rPr lang="en-US" dirty="0">
                <a:latin typeface="+mn-lt"/>
                <a:cs typeface="+mn-cs"/>
              </a:rPr>
              <a:t>&gt;</a:t>
            </a:r>
            <a:r>
              <a:rPr lang="ru-RU" dirty="0">
                <a:latin typeface="+mn-lt"/>
                <a:cs typeface="+mn-cs"/>
              </a:rPr>
              <a:t>0-99), месяц(</a:t>
            </a:r>
            <a:r>
              <a:rPr lang="ru-RU" dirty="0"/>
              <a:t>диапазон месяца =</a:t>
            </a:r>
            <a:r>
              <a:rPr lang="en-US" dirty="0"/>
              <a:t>&gt; </a:t>
            </a:r>
            <a:r>
              <a:rPr lang="ru-RU" dirty="0">
                <a:latin typeface="+mn-lt"/>
                <a:cs typeface="+mn-cs"/>
              </a:rPr>
              <a:t>0-12) и день (</a:t>
            </a:r>
            <a:r>
              <a:rPr lang="ru-RU" dirty="0"/>
              <a:t>диапазон дня =</a:t>
            </a:r>
            <a:r>
              <a:rPr lang="en-US" dirty="0"/>
              <a:t>&gt; </a:t>
            </a:r>
            <a:r>
              <a:rPr lang="ru-RU" dirty="0">
                <a:latin typeface="+mn-lt"/>
                <a:cs typeface="+mn-cs"/>
              </a:rPr>
              <a:t>0-31). 7 + 4 + 5! = (</a:t>
            </a:r>
            <a:r>
              <a:rPr lang="ru-RU" b="1" dirty="0">
                <a:latin typeface="+mn-lt"/>
                <a:cs typeface="+mn-cs"/>
              </a:rPr>
              <a:t>16 бит</a:t>
            </a:r>
            <a:r>
              <a:rPr lang="ru-RU" dirty="0">
                <a:latin typeface="+mn-lt"/>
                <a:cs typeface="+mn-cs"/>
              </a:rPr>
              <a:t>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Пример проектирования структуры записи</a:t>
            </a:r>
            <a:r>
              <a:rPr lang="en-US" dirty="0">
                <a:latin typeface="+mn-lt"/>
                <a:cs typeface="+mn-cs"/>
              </a:rPr>
              <a:t> (</a:t>
            </a:r>
            <a:r>
              <a:rPr lang="ru-RU" dirty="0">
                <a:latin typeface="+mn-lt"/>
                <a:cs typeface="+mn-cs"/>
              </a:rPr>
              <a:t>Придумаем названия полей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:</a:t>
            </a:r>
            <a:r>
              <a:rPr lang="en-US" dirty="0"/>
              <a:t> </a:t>
            </a:r>
            <a:r>
              <a:rPr lang="en-US" b="1" dirty="0"/>
              <a:t>Year</a:t>
            </a:r>
            <a:r>
              <a:rPr lang="ru-RU" dirty="0"/>
              <a:t>,</a:t>
            </a:r>
            <a:r>
              <a:rPr lang="en-US" dirty="0"/>
              <a:t> </a:t>
            </a:r>
            <a:r>
              <a:rPr lang="en-US" b="1" dirty="0"/>
              <a:t>Month</a:t>
            </a:r>
            <a:r>
              <a:rPr lang="ru-RU" dirty="0"/>
              <a:t>,</a:t>
            </a:r>
            <a:r>
              <a:rPr lang="en-US" dirty="0"/>
              <a:t> </a:t>
            </a:r>
            <a:r>
              <a:rPr lang="en-US" b="1" dirty="0"/>
              <a:t>Day</a:t>
            </a:r>
            <a:endParaRPr lang="ru-RU" b="1" dirty="0"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009602"/>
            <a:ext cx="9144000" cy="30162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900" dirty="0">
                <a:latin typeface="+mn-lt"/>
                <a:cs typeface="+mn-cs"/>
              </a:rPr>
              <a:t>Следует </a:t>
            </a:r>
            <a:r>
              <a:rPr lang="ru-RU" sz="1900" u="sng" dirty="0">
                <a:latin typeface="+mn-lt"/>
                <a:cs typeface="+mn-cs"/>
              </a:rPr>
              <a:t>различать</a:t>
            </a:r>
            <a:r>
              <a:rPr lang="ru-RU" sz="19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900" dirty="0">
                <a:latin typeface="+mn-lt"/>
                <a:cs typeface="+mn-cs"/>
              </a:rPr>
              <a:t>Описание </a:t>
            </a:r>
            <a:r>
              <a:rPr lang="ru-RU" sz="1900" u="sng" dirty="0">
                <a:latin typeface="+mn-lt"/>
                <a:cs typeface="+mn-cs"/>
              </a:rPr>
              <a:t>шаблона</a:t>
            </a:r>
            <a:r>
              <a:rPr lang="ru-RU" sz="1900" dirty="0">
                <a:latin typeface="+mn-lt"/>
                <a:cs typeface="+mn-cs"/>
              </a:rPr>
              <a:t> записи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900" dirty="0">
                <a:latin typeface="+mn-lt"/>
                <a:cs typeface="+mn-cs"/>
              </a:rPr>
              <a:t>Описание </a:t>
            </a:r>
            <a:r>
              <a:rPr lang="ru-RU" sz="1900" u="sng" dirty="0">
                <a:latin typeface="+mn-lt"/>
                <a:cs typeface="+mn-cs"/>
              </a:rPr>
              <a:t>переменных типа записи </a:t>
            </a:r>
            <a:r>
              <a:rPr lang="ru-RU" sz="1900" dirty="0">
                <a:latin typeface="+mn-lt"/>
                <a:cs typeface="+mn-cs"/>
              </a:rPr>
              <a:t>с инициализацией </a:t>
            </a:r>
            <a:r>
              <a:rPr lang="en-US" sz="1900" dirty="0">
                <a:latin typeface="+mn-lt"/>
                <a:cs typeface="+mn-cs"/>
              </a:rPr>
              <a:t>&lt;, ,&gt;</a:t>
            </a:r>
            <a:r>
              <a:rPr lang="ru-RU" sz="1900" dirty="0">
                <a:latin typeface="+mn-lt"/>
                <a:cs typeface="+mn-cs"/>
              </a:rPr>
              <a:t> и без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900" u="sng" dirty="0">
                <a:latin typeface="+mn-lt"/>
                <a:cs typeface="+mn-cs"/>
              </a:rPr>
              <a:t>Использование</a:t>
            </a:r>
            <a:r>
              <a:rPr lang="ru-RU" sz="1900" dirty="0">
                <a:latin typeface="+mn-lt"/>
                <a:cs typeface="+mn-cs"/>
              </a:rPr>
              <a:t> полей </a:t>
            </a:r>
            <a:r>
              <a:rPr lang="ru-RU" sz="1900" dirty="0"/>
              <a:t>записи </a:t>
            </a:r>
            <a:r>
              <a:rPr lang="ru-RU" sz="1900" dirty="0">
                <a:latin typeface="+mn-lt"/>
                <a:cs typeface="+mn-cs"/>
              </a:rPr>
              <a:t>в командах и директивах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u="sng" dirty="0">
                <a:latin typeface="+mn-lt"/>
                <a:cs typeface="+mn-cs"/>
              </a:rPr>
              <a:t>Вставку</a:t>
            </a:r>
            <a:r>
              <a:rPr lang="ru-RU" sz="1900" dirty="0">
                <a:latin typeface="+mn-lt"/>
                <a:cs typeface="+mn-cs"/>
              </a:rPr>
              <a:t> в запись  данных и </a:t>
            </a:r>
            <a:r>
              <a:rPr lang="ru-RU" sz="1900" u="sng" dirty="0">
                <a:latin typeface="+mn-lt"/>
                <a:cs typeface="+mn-cs"/>
              </a:rPr>
              <a:t>выборку</a:t>
            </a:r>
            <a:r>
              <a:rPr lang="ru-RU" sz="1900" dirty="0">
                <a:latin typeface="+mn-lt"/>
                <a:cs typeface="+mn-cs"/>
              </a:rPr>
              <a:t> из записи данных.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900" dirty="0">
                <a:latin typeface="+mn-lt"/>
                <a:cs typeface="+mn-cs"/>
              </a:rPr>
              <a:t>Описание </a:t>
            </a:r>
            <a:r>
              <a:rPr lang="ru-RU" sz="1900" u="sng" dirty="0">
                <a:latin typeface="+mn-lt"/>
                <a:cs typeface="+mn-cs"/>
              </a:rPr>
              <a:t>шаблона</a:t>
            </a:r>
            <a:r>
              <a:rPr lang="ru-RU" sz="1900" dirty="0">
                <a:latin typeface="+mn-lt"/>
                <a:cs typeface="+mn-cs"/>
              </a:rPr>
              <a:t> записи имеет общий вид: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900" dirty="0">
                <a:latin typeface="+mn-lt"/>
                <a:cs typeface="+mn-cs"/>
              </a:rPr>
              <a:t>&lt;</a:t>
            </a:r>
            <a:r>
              <a:rPr lang="ru-RU" sz="1900" dirty="0">
                <a:latin typeface="+mn-lt"/>
                <a:cs typeface="+mn-cs"/>
              </a:rPr>
              <a:t>Имя записи</a:t>
            </a:r>
            <a:r>
              <a:rPr lang="en-US" sz="1900" dirty="0">
                <a:latin typeface="+mn-lt"/>
                <a:cs typeface="+mn-cs"/>
              </a:rPr>
              <a:t>&gt;</a:t>
            </a:r>
            <a:r>
              <a:rPr lang="ru-RU" sz="1900" dirty="0">
                <a:latin typeface="+mn-lt"/>
                <a:cs typeface="+mn-cs"/>
              </a:rPr>
              <a:t> </a:t>
            </a:r>
            <a:r>
              <a:rPr lang="en-US" sz="1900" b="1" dirty="0">
                <a:solidFill>
                  <a:srgbClr val="FF0000"/>
                </a:solidFill>
                <a:latin typeface="+mn-lt"/>
                <a:cs typeface="+mn-cs"/>
              </a:rPr>
              <a:t>RECORD</a:t>
            </a:r>
            <a:r>
              <a:rPr lang="en-US" sz="1900" b="1" dirty="0">
                <a:latin typeface="+mn-lt"/>
                <a:cs typeface="+mn-cs"/>
              </a:rPr>
              <a:t>  </a:t>
            </a:r>
            <a:r>
              <a:rPr lang="en-US" sz="1900" dirty="0">
                <a:latin typeface="+mn-lt"/>
                <a:cs typeface="+mn-cs"/>
              </a:rPr>
              <a:t>&lt;</a:t>
            </a:r>
            <a:r>
              <a:rPr lang="ru-RU" sz="1900" dirty="0">
                <a:latin typeface="+mn-lt"/>
                <a:cs typeface="+mn-cs"/>
              </a:rPr>
              <a:t> Имя поля</a:t>
            </a:r>
            <a:r>
              <a:rPr lang="en-US" sz="1900" dirty="0">
                <a:latin typeface="+mn-lt"/>
                <a:cs typeface="+mn-cs"/>
              </a:rPr>
              <a:t> 1&gt;</a:t>
            </a:r>
            <a:r>
              <a:rPr lang="ru-RU" sz="1900" dirty="0">
                <a:latin typeface="+mn-lt"/>
                <a:cs typeface="+mn-cs"/>
              </a:rPr>
              <a:t>:</a:t>
            </a:r>
            <a:r>
              <a:rPr lang="en-US" sz="1900" dirty="0">
                <a:latin typeface="+mn-lt"/>
                <a:cs typeface="+mn-cs"/>
              </a:rPr>
              <a:t>&lt;</a:t>
            </a:r>
            <a:r>
              <a:rPr lang="ru-RU" sz="1900" dirty="0">
                <a:latin typeface="+mn-lt"/>
                <a:cs typeface="+mn-cs"/>
              </a:rPr>
              <a:t>размер</a:t>
            </a:r>
            <a:r>
              <a:rPr lang="en-US" sz="1900" dirty="0">
                <a:latin typeface="+mn-lt"/>
                <a:cs typeface="+mn-cs"/>
              </a:rPr>
              <a:t>1&gt;</a:t>
            </a:r>
            <a:r>
              <a:rPr lang="ru-RU" sz="1900" dirty="0">
                <a:latin typeface="+mn-lt"/>
                <a:cs typeface="+mn-cs"/>
              </a:rPr>
              <a:t> </a:t>
            </a:r>
            <a:r>
              <a:rPr lang="en-US" sz="1900" dirty="0">
                <a:latin typeface="+mn-lt"/>
                <a:cs typeface="+mn-cs"/>
              </a:rPr>
              <a:t>[= &lt;</a:t>
            </a:r>
            <a:r>
              <a:rPr lang="ru-RU" sz="1900" dirty="0">
                <a:latin typeface="+mn-lt"/>
                <a:cs typeface="+mn-cs"/>
              </a:rPr>
              <a:t>Выражение</a:t>
            </a:r>
            <a:r>
              <a:rPr lang="en-US" sz="1900" dirty="0">
                <a:latin typeface="+mn-lt"/>
                <a:cs typeface="+mn-cs"/>
              </a:rPr>
              <a:t>&gt;]</a:t>
            </a:r>
            <a:r>
              <a:rPr lang="ru-RU" sz="1900" dirty="0">
                <a:latin typeface="+mn-lt"/>
                <a:cs typeface="+mn-cs"/>
              </a:rPr>
              <a:t> </a:t>
            </a:r>
            <a:r>
              <a:rPr lang="en-US" sz="1900" dirty="0">
                <a:latin typeface="+mn-lt"/>
                <a:cs typeface="+mn-cs"/>
              </a:rPr>
              <a:t>, &lt;</a:t>
            </a:r>
            <a:r>
              <a:rPr lang="ru-RU" sz="1900" dirty="0">
                <a:latin typeface="+mn-lt"/>
                <a:cs typeface="+mn-cs"/>
              </a:rPr>
              <a:t>Поле</a:t>
            </a:r>
            <a:r>
              <a:rPr lang="en-US" sz="1900" dirty="0">
                <a:latin typeface="+mn-lt"/>
                <a:cs typeface="+mn-cs"/>
              </a:rPr>
              <a:t>2&gt;, </a:t>
            </a:r>
            <a:r>
              <a:rPr lang="ru-RU" sz="1900" dirty="0">
                <a:latin typeface="+mn-lt"/>
                <a:cs typeface="+mn-cs"/>
              </a:rPr>
              <a:t>…</a:t>
            </a:r>
            <a:endParaRPr lang="en-US" sz="19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u="sng" dirty="0">
                <a:latin typeface="+mn-lt"/>
                <a:cs typeface="+mn-cs"/>
              </a:rPr>
              <a:t>Суммарный</a:t>
            </a:r>
            <a:r>
              <a:rPr lang="ru-RU" sz="1900" dirty="0">
                <a:latin typeface="+mn-lt"/>
                <a:cs typeface="+mn-cs"/>
              </a:rPr>
              <a:t> размер полей не должен превышать 16 бит.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900" dirty="0">
                <a:latin typeface="+mn-lt"/>
                <a:cs typeface="+mn-cs"/>
              </a:rPr>
              <a:t>Описание </a:t>
            </a:r>
            <a:r>
              <a:rPr lang="ru-RU" sz="1900" u="sng" dirty="0">
                <a:latin typeface="+mn-lt"/>
                <a:cs typeface="+mn-cs"/>
              </a:rPr>
              <a:t>переменных типа запись </a:t>
            </a:r>
            <a:r>
              <a:rPr lang="ru-RU" sz="1900" dirty="0">
                <a:latin typeface="+mn-lt"/>
                <a:cs typeface="+mn-cs"/>
              </a:rPr>
              <a:t>имеет вид: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dirty="0">
                <a:latin typeface="+mn-lt"/>
                <a:cs typeface="+mn-cs"/>
              </a:rPr>
              <a:t> </a:t>
            </a:r>
            <a:r>
              <a:rPr lang="en-US" sz="1900" dirty="0">
                <a:latin typeface="+mn-lt"/>
                <a:cs typeface="+mn-cs"/>
              </a:rPr>
              <a:t>&lt;</a:t>
            </a:r>
            <a:r>
              <a:rPr lang="ru-RU" sz="1900" dirty="0">
                <a:latin typeface="+mn-lt"/>
                <a:cs typeface="+mn-cs"/>
              </a:rPr>
              <a:t>Имя переменной записи</a:t>
            </a:r>
            <a:r>
              <a:rPr lang="en-US" sz="1900" dirty="0">
                <a:latin typeface="+mn-lt"/>
                <a:cs typeface="+mn-cs"/>
              </a:rPr>
              <a:t>&gt;</a:t>
            </a:r>
            <a:r>
              <a:rPr lang="ru-RU" sz="1900" dirty="0">
                <a:latin typeface="+mn-lt"/>
                <a:cs typeface="+mn-cs"/>
              </a:rPr>
              <a:t> </a:t>
            </a:r>
            <a:r>
              <a:rPr lang="en-US" sz="1900" dirty="0"/>
              <a:t>&lt;</a:t>
            </a:r>
            <a:r>
              <a:rPr lang="ru-RU" sz="1900" dirty="0"/>
              <a:t>Имя шаблона записи</a:t>
            </a:r>
            <a:r>
              <a:rPr lang="en-US" sz="1900" dirty="0"/>
              <a:t>&gt;</a:t>
            </a:r>
            <a:r>
              <a:rPr lang="ru-RU" sz="1900" dirty="0"/>
              <a:t>  </a:t>
            </a:r>
            <a:r>
              <a:rPr lang="en-US" sz="1900" b="1" dirty="0">
                <a:solidFill>
                  <a:srgbClr val="FF0000"/>
                </a:solidFill>
              </a:rPr>
              <a:t>&lt; </a:t>
            </a:r>
            <a:r>
              <a:rPr lang="en-US" sz="1900" b="1" dirty="0"/>
              <a:t>&lt;</a:t>
            </a:r>
            <a:r>
              <a:rPr lang="ru-RU" sz="1900" dirty="0"/>
              <a:t> </a:t>
            </a:r>
            <a:r>
              <a:rPr lang="ru-RU" sz="1900" dirty="0" err="1"/>
              <a:t>Выраж</a:t>
            </a:r>
            <a:r>
              <a:rPr lang="ru-RU" sz="1900" dirty="0"/>
              <a:t>.</a:t>
            </a:r>
            <a:r>
              <a:rPr lang="en-US" sz="1900" b="1" dirty="0"/>
              <a:t>&gt;</a:t>
            </a:r>
            <a:r>
              <a:rPr lang="en-US" sz="1900" dirty="0"/>
              <a:t>, &lt;</a:t>
            </a:r>
            <a:r>
              <a:rPr lang="ru-RU" sz="1900" dirty="0"/>
              <a:t> </a:t>
            </a:r>
            <a:r>
              <a:rPr lang="ru-RU" sz="1900" dirty="0" err="1"/>
              <a:t>Выраж</a:t>
            </a:r>
            <a:r>
              <a:rPr lang="ru-RU" sz="1900" dirty="0"/>
              <a:t>. </a:t>
            </a:r>
            <a:r>
              <a:rPr lang="en-US" sz="1900" dirty="0"/>
              <a:t>&gt; , …  </a:t>
            </a:r>
            <a:r>
              <a:rPr lang="en-US" sz="1900" b="1" dirty="0">
                <a:solidFill>
                  <a:srgbClr val="FF0000"/>
                </a:solidFill>
              </a:rPr>
              <a:t>&gt;</a:t>
            </a:r>
            <a:r>
              <a:rPr lang="ru-RU" sz="1900" dirty="0">
                <a:latin typeface="+mn-lt"/>
                <a:cs typeface="+mn-cs"/>
              </a:rPr>
              <a:t> 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539553" y="2276872"/>
            <a:ext cx="6554984" cy="732730"/>
            <a:chOff x="440942" y="3056310"/>
            <a:chExt cx="6554984" cy="73273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163278" y="3429000"/>
              <a:ext cx="232860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   </a:t>
              </a:r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Год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5004048" y="3429000"/>
              <a:ext cx="1991878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День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214036" y="3056310"/>
              <a:ext cx="1571905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5 бит</a:t>
              </a:r>
              <a:r>
                <a:rPr lang="en-US" dirty="0">
                  <a:latin typeface="+mn-lt"/>
                  <a:cs typeface="+mn-cs"/>
                </a:rPr>
                <a:t> – </a:t>
              </a:r>
              <a:r>
                <a:rPr lang="en-US" b="1" dirty="0">
                  <a:latin typeface="+mn-lt"/>
                  <a:cs typeface="+mn-cs"/>
                </a:rPr>
                <a:t>Day</a:t>
              </a:r>
              <a:r>
                <a:rPr lang="ru-RU" b="1" dirty="0">
                  <a:latin typeface="+mn-lt"/>
                  <a:cs typeface="+mn-cs"/>
                </a:rPr>
                <a:t> - </a:t>
              </a:r>
              <a:r>
                <a:rPr lang="ru-RU" b="1" dirty="0">
                  <a:solidFill>
                    <a:srgbClr val="FF0000"/>
                  </a:solidFill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3491880" y="3429000"/>
              <a:ext cx="1512168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Месяц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022626" y="3059668"/>
              <a:ext cx="2351413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4 бита</a:t>
              </a:r>
              <a:r>
                <a:rPr lang="en-US" dirty="0">
                  <a:latin typeface="+mn-lt"/>
                  <a:cs typeface="+mn-cs"/>
                </a:rPr>
                <a:t> – </a:t>
              </a:r>
              <a:r>
                <a:rPr lang="en-US" b="1" dirty="0">
                  <a:latin typeface="+mn-lt"/>
                  <a:cs typeface="+mn-cs"/>
                </a:rPr>
                <a:t>Month</a:t>
              </a:r>
              <a:r>
                <a:rPr lang="ru-RU" b="1" dirty="0">
                  <a:latin typeface="+mn-lt"/>
                  <a:cs typeface="+mn-cs"/>
                </a:rPr>
                <a:t> –</a:t>
              </a:r>
              <a:r>
                <a:rPr lang="ru-RU" b="1" dirty="0">
                  <a:solidFill>
                    <a:srgbClr val="FF0000"/>
                  </a:solidFill>
                  <a:latin typeface="+mn-lt"/>
                  <a:cs typeface="+mn-cs"/>
                </a:rPr>
                <a:t> 0 + 5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40942" y="3059668"/>
              <a:ext cx="2773242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7 бит – </a:t>
              </a:r>
              <a:r>
                <a:rPr lang="en-US" b="1" dirty="0">
                  <a:latin typeface="+mn-lt"/>
                  <a:cs typeface="+mn-cs"/>
                </a:rPr>
                <a:t>Year</a:t>
              </a:r>
              <a:r>
                <a:rPr lang="ru-RU" b="1" dirty="0">
                  <a:latin typeface="+mn-lt"/>
                  <a:cs typeface="+mn-cs"/>
                </a:rPr>
                <a:t> </a:t>
              </a:r>
              <a:r>
                <a:rPr lang="en-US" b="1" dirty="0">
                  <a:solidFill>
                    <a:srgbClr val="FF0000"/>
                  </a:solidFill>
                  <a:latin typeface="+mn-lt"/>
                  <a:cs typeface="+mn-cs"/>
                </a:rPr>
                <a:t>9</a:t>
              </a:r>
              <a:r>
                <a:rPr lang="en-US" b="1" dirty="0">
                  <a:latin typeface="+mn-lt"/>
                  <a:cs typeface="+mn-cs"/>
                </a:rPr>
                <a:t> =</a:t>
              </a:r>
              <a:r>
                <a:rPr lang="ru-RU" b="1" dirty="0">
                  <a:solidFill>
                    <a:srgbClr val="FF0000"/>
                  </a:solidFill>
                  <a:latin typeface="+mn-lt"/>
                  <a:cs typeface="+mn-cs"/>
                </a:rPr>
                <a:t>5 + 4 </a:t>
              </a:r>
            </a:p>
          </p:txBody>
        </p:sp>
      </p:grpSp>
      <p:sp>
        <p:nvSpPr>
          <p:cNvPr id="13" name="Прямоугольник 12">
            <a:hlinkClick r:id="" action="ppaction://hlinkshowjump?jump=nextslide"/>
          </p:cNvPr>
          <p:cNvSpPr/>
          <p:nvPr/>
        </p:nvSpPr>
        <p:spPr>
          <a:xfrm>
            <a:off x="930658" y="6376259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832593458"/>
      </p:ext>
    </p:extLst>
  </p:cSld>
  <p:clrMapOvr>
    <a:masterClrMapping/>
  </p:clrMapOvr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5544616" cy="70609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Записи и битовые поля</a:t>
            </a:r>
            <a:r>
              <a:rPr lang="en-US" sz="2800" dirty="0"/>
              <a:t> </a:t>
            </a:r>
            <a:r>
              <a:rPr lang="ru-RU" sz="2800" b="1" u="sng" dirty="0">
                <a:solidFill>
                  <a:srgbClr val="FF0000"/>
                </a:solidFill>
              </a:rPr>
              <a:t>описания</a:t>
            </a:r>
            <a:r>
              <a:rPr lang="ru-RU" sz="2800" dirty="0"/>
              <a:t>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316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8977" y="455156"/>
            <a:ext cx="9075023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Пример описания </a:t>
            </a:r>
            <a:r>
              <a:rPr lang="ru-RU" sz="2400" u="sng" dirty="0">
                <a:latin typeface="+mn-lt"/>
                <a:cs typeface="+mn-cs"/>
              </a:rPr>
              <a:t>шаблона</a:t>
            </a:r>
            <a:r>
              <a:rPr lang="ru-RU" sz="2400" dirty="0">
                <a:latin typeface="+mn-lt"/>
                <a:cs typeface="+mn-cs"/>
              </a:rPr>
              <a:t> записей для даты и </a:t>
            </a:r>
            <a:r>
              <a:rPr lang="ru-RU" sz="2400" u="sng" dirty="0">
                <a:latin typeface="+mn-lt"/>
                <a:cs typeface="+mn-cs"/>
              </a:rPr>
              <a:t>переменных</a:t>
            </a:r>
            <a:r>
              <a:rPr lang="ru-RU" sz="2400" dirty="0">
                <a:latin typeface="+mn-lt"/>
                <a:cs typeface="+mn-cs"/>
              </a:rPr>
              <a:t> дат дано ниже </a:t>
            </a:r>
            <a:r>
              <a:rPr lang="ru-RU" sz="2400" dirty="0"/>
              <a:t>(</a:t>
            </a:r>
            <a:r>
              <a:rPr lang="ru-RU" sz="2400" dirty="0">
                <a:solidFill>
                  <a:srgbClr val="FF0000"/>
                </a:solidFill>
                <a:hlinkClick r:id="rId2" action="ppaction://hlinksldjump"/>
              </a:rPr>
              <a:t>Меню</a:t>
            </a:r>
            <a:r>
              <a:rPr lang="ru-RU" sz="2400" dirty="0">
                <a:solidFill>
                  <a:srgbClr val="FF0000"/>
                </a:solidFill>
              </a:rPr>
              <a:t> А</a:t>
            </a:r>
            <a:r>
              <a:rPr lang="ru-RU" sz="2400" dirty="0"/>
              <a:t>) 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196752"/>
            <a:ext cx="9144000" cy="37856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u="sng" dirty="0"/>
              <a:t>Пример описания шаблона  записи</a:t>
            </a:r>
            <a:r>
              <a:rPr lang="ru-RU" sz="2400" dirty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B050"/>
                </a:solidFill>
              </a:rPr>
              <a:t>; ; </a:t>
            </a:r>
            <a:r>
              <a:rPr lang="ru-RU" sz="2400" dirty="0">
                <a:solidFill>
                  <a:srgbClr val="00B050"/>
                </a:solidFill>
              </a:rPr>
              <a:t>Запись для </a:t>
            </a:r>
            <a:r>
              <a:rPr lang="ru-RU" sz="2400" b="1" u="sng" dirty="0">
                <a:solidFill>
                  <a:srgbClr val="00B050"/>
                </a:solidFill>
              </a:rPr>
              <a:t>упаковки</a:t>
            </a:r>
            <a:r>
              <a:rPr lang="ru-RU" sz="2400" dirty="0">
                <a:solidFill>
                  <a:srgbClr val="00B050"/>
                </a:solidFill>
              </a:rPr>
              <a:t> даты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</a:rPr>
              <a:t>MY_DATE</a:t>
            </a:r>
            <a:r>
              <a:rPr lang="en-US" sz="2400" b="1" dirty="0">
                <a:solidFill>
                  <a:srgbClr val="3333FF"/>
                </a:solidFill>
              </a:rPr>
              <a:t> </a:t>
            </a:r>
            <a:r>
              <a:rPr lang="en-US" sz="2400" b="1" dirty="0">
                <a:solidFill>
                  <a:srgbClr val="FF0000"/>
                </a:solidFill>
              </a:rPr>
              <a:t>RECORD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3333FF"/>
                </a:solidFill>
              </a:rPr>
              <a:t>Year</a:t>
            </a:r>
            <a:r>
              <a:rPr lang="en-US" sz="2400" dirty="0"/>
              <a:t>:7 = </a:t>
            </a:r>
            <a:r>
              <a:rPr lang="en-US" sz="2400" b="1" dirty="0">
                <a:solidFill>
                  <a:srgbClr val="FF0000"/>
                </a:solidFill>
              </a:rPr>
              <a:t>17</a:t>
            </a:r>
            <a:r>
              <a:rPr lang="en-US" sz="2400" dirty="0"/>
              <a:t> , </a:t>
            </a:r>
            <a:r>
              <a:rPr lang="en-US" sz="2400" b="1" dirty="0">
                <a:solidFill>
                  <a:srgbClr val="3333FF"/>
                </a:solidFill>
              </a:rPr>
              <a:t>month</a:t>
            </a:r>
            <a:r>
              <a:rPr lang="en-US" sz="2400" dirty="0"/>
              <a:t>:4 = </a:t>
            </a:r>
            <a:r>
              <a:rPr lang="en-US" sz="2400" b="1" dirty="0">
                <a:solidFill>
                  <a:srgbClr val="FF0000"/>
                </a:solidFill>
              </a:rPr>
              <a:t>1</a:t>
            </a:r>
            <a:r>
              <a:rPr lang="en-US" sz="2400" dirty="0"/>
              <a:t> , </a:t>
            </a:r>
            <a:r>
              <a:rPr lang="en-US" sz="2400" b="1" dirty="0">
                <a:solidFill>
                  <a:srgbClr val="3333FF"/>
                </a:solidFill>
              </a:rPr>
              <a:t>day</a:t>
            </a:r>
            <a:r>
              <a:rPr lang="en-US" sz="2400" dirty="0"/>
              <a:t>:5 = </a:t>
            </a:r>
            <a:r>
              <a:rPr lang="en-US" sz="2400" b="1" dirty="0">
                <a:solidFill>
                  <a:srgbClr val="FF0000"/>
                </a:solidFill>
              </a:rPr>
              <a:t>1</a:t>
            </a:r>
            <a:endParaRPr lang="ru-RU" sz="24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24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u="sng" dirty="0"/>
              <a:t>Пример описания и применения структурных переменных</a:t>
            </a:r>
            <a:r>
              <a:rPr lang="en-US" sz="2400" u="sng" dirty="0"/>
              <a:t> </a:t>
            </a:r>
            <a:r>
              <a:rPr lang="ru-RU" sz="2400" u="sng" dirty="0"/>
              <a:t>типа запись </a:t>
            </a:r>
            <a:r>
              <a:rPr lang="en-US" sz="2400" b="1" dirty="0">
                <a:solidFill>
                  <a:srgbClr val="3333FF"/>
                </a:solidFill>
              </a:rPr>
              <a:t>MY_DATE </a:t>
            </a:r>
            <a:r>
              <a:rPr lang="ru-RU" sz="2400" dirty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24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3333FF"/>
                </a:solidFill>
              </a:rPr>
              <a:t>DAY_0</a:t>
            </a:r>
            <a:r>
              <a:rPr lang="en-US" sz="2400" dirty="0"/>
              <a:t>  </a:t>
            </a:r>
            <a:r>
              <a:rPr lang="en-US" sz="2400" b="1" dirty="0">
                <a:solidFill>
                  <a:srgbClr val="FF0000"/>
                </a:solidFill>
              </a:rPr>
              <a:t>MY_DATE</a:t>
            </a:r>
            <a:r>
              <a:rPr lang="en-US" sz="2400" dirty="0"/>
              <a:t> &lt;0,0,0&gt;    </a:t>
            </a:r>
            <a:r>
              <a:rPr lang="en-US" sz="2400" dirty="0">
                <a:solidFill>
                  <a:srgbClr val="00B050"/>
                </a:solidFill>
              </a:rPr>
              <a:t>; 2</a:t>
            </a:r>
            <a:r>
              <a:rPr lang="ru-RU" sz="2400" dirty="0">
                <a:solidFill>
                  <a:srgbClr val="00B050"/>
                </a:solidFill>
              </a:rPr>
              <a:t> байта</a:t>
            </a:r>
            <a:r>
              <a:rPr lang="en-US" sz="2400" dirty="0">
                <a:solidFill>
                  <a:srgbClr val="00B050"/>
                </a:solidFill>
              </a:rPr>
              <a:t> = 0000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3333FF"/>
                </a:solidFill>
              </a:rPr>
              <a:t>B_DAY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FF0000"/>
                </a:solidFill>
              </a:rPr>
              <a:t>MY_DATE</a:t>
            </a:r>
            <a:r>
              <a:rPr lang="en-US" sz="2400" dirty="0"/>
              <a:t> &lt;&gt;          </a:t>
            </a:r>
            <a:r>
              <a:rPr lang="en-US" sz="2400" dirty="0">
                <a:solidFill>
                  <a:srgbClr val="00B050"/>
                </a:solidFill>
              </a:rPr>
              <a:t>; 2</a:t>
            </a:r>
            <a:r>
              <a:rPr lang="ru-RU" sz="2400" dirty="0">
                <a:solidFill>
                  <a:srgbClr val="00B050"/>
                </a:solidFill>
              </a:rPr>
              <a:t> байта</a:t>
            </a:r>
            <a:r>
              <a:rPr lang="en-US" sz="2400" dirty="0">
                <a:solidFill>
                  <a:srgbClr val="00B050"/>
                </a:solidFill>
              </a:rPr>
              <a:t> = 2221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/>
              <a:t>_</a:t>
            </a:r>
            <a:r>
              <a:rPr lang="en-US" sz="2400" b="1" dirty="0">
                <a:solidFill>
                  <a:srgbClr val="3333FF"/>
                </a:solidFill>
              </a:rPr>
              <a:t>DAY</a:t>
            </a:r>
            <a:r>
              <a:rPr lang="en-US" sz="2400" dirty="0"/>
              <a:t> </a:t>
            </a:r>
            <a:r>
              <a:rPr lang="en-US" sz="2400" b="1" dirty="0">
                <a:solidFill>
                  <a:srgbClr val="FF0000"/>
                </a:solidFill>
              </a:rPr>
              <a:t>MY_DATE</a:t>
            </a:r>
            <a:r>
              <a:rPr lang="en-US" sz="2400" dirty="0"/>
              <a:t> &lt; 50,7,</a:t>
            </a:r>
            <a:r>
              <a:rPr lang="en-US" sz="2400" b="1" dirty="0">
                <a:solidFill>
                  <a:srgbClr val="FF0000"/>
                </a:solidFill>
              </a:rPr>
              <a:t>26</a:t>
            </a:r>
            <a:r>
              <a:rPr lang="en-US" sz="2400" dirty="0"/>
              <a:t>&gt;   </a:t>
            </a:r>
            <a:r>
              <a:rPr lang="en-US" sz="2400" dirty="0">
                <a:solidFill>
                  <a:srgbClr val="00B050"/>
                </a:solidFill>
              </a:rPr>
              <a:t>; 2</a:t>
            </a:r>
            <a:r>
              <a:rPr lang="ru-RU" sz="2400" dirty="0">
                <a:solidFill>
                  <a:srgbClr val="00B050"/>
                </a:solidFill>
              </a:rPr>
              <a:t> байта</a:t>
            </a:r>
            <a:r>
              <a:rPr lang="en-US" sz="2400" dirty="0">
                <a:solidFill>
                  <a:srgbClr val="00B050"/>
                </a:solidFill>
              </a:rPr>
              <a:t> = 64FA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539553" y="5072534"/>
            <a:ext cx="6554984" cy="732730"/>
            <a:chOff x="440942" y="3056310"/>
            <a:chExt cx="6554984" cy="73273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163278" y="3429000"/>
              <a:ext cx="2328602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chemeClr val="tx1"/>
                  </a:solidFill>
                </a:rPr>
                <a:t>   </a:t>
              </a:r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Год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5004048" y="3429000"/>
              <a:ext cx="1991878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День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214036" y="3056310"/>
              <a:ext cx="1571905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5 бит</a:t>
              </a:r>
              <a:r>
                <a:rPr lang="en-US" dirty="0">
                  <a:latin typeface="+mn-lt"/>
                  <a:cs typeface="+mn-cs"/>
                </a:rPr>
                <a:t> – </a:t>
              </a:r>
              <a:r>
                <a:rPr lang="en-US" b="1" dirty="0">
                  <a:latin typeface="+mn-lt"/>
                  <a:cs typeface="+mn-cs"/>
                </a:rPr>
                <a:t>Day</a:t>
              </a:r>
              <a:r>
                <a:rPr lang="ru-RU" b="1" dirty="0">
                  <a:latin typeface="+mn-lt"/>
                  <a:cs typeface="+mn-cs"/>
                </a:rPr>
                <a:t> - </a:t>
              </a:r>
              <a:r>
                <a:rPr lang="ru-RU" b="1" dirty="0">
                  <a:solidFill>
                    <a:srgbClr val="FF0000"/>
                  </a:solidFill>
                  <a:latin typeface="+mn-lt"/>
                  <a:cs typeface="+mn-cs"/>
                </a:rPr>
                <a:t>0</a:t>
              </a: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491880" y="3429000"/>
              <a:ext cx="1512168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&lt;</a:t>
              </a:r>
              <a:r>
                <a:rPr lang="ru-RU" dirty="0">
                  <a:solidFill>
                    <a:schemeClr val="tx1"/>
                  </a:solidFill>
                </a:rPr>
                <a:t>Месяц</a:t>
              </a:r>
              <a:r>
                <a:rPr lang="en-US" dirty="0">
                  <a:solidFill>
                    <a:schemeClr val="tx1"/>
                  </a:solidFill>
                </a:rPr>
                <a:t>&gt;</a:t>
              </a:r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022626" y="3059668"/>
              <a:ext cx="2351413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4 бита</a:t>
              </a:r>
              <a:r>
                <a:rPr lang="en-US" dirty="0">
                  <a:latin typeface="+mn-lt"/>
                  <a:cs typeface="+mn-cs"/>
                </a:rPr>
                <a:t> – </a:t>
              </a:r>
              <a:r>
                <a:rPr lang="en-US" b="1" dirty="0">
                  <a:latin typeface="+mn-lt"/>
                  <a:cs typeface="+mn-cs"/>
                </a:rPr>
                <a:t>Month</a:t>
              </a:r>
              <a:r>
                <a:rPr lang="ru-RU" b="1" dirty="0">
                  <a:latin typeface="+mn-lt"/>
                  <a:cs typeface="+mn-cs"/>
                </a:rPr>
                <a:t> –</a:t>
              </a:r>
              <a:r>
                <a:rPr lang="ru-RU" b="1" dirty="0">
                  <a:solidFill>
                    <a:srgbClr val="FF0000"/>
                  </a:solidFill>
                  <a:latin typeface="+mn-lt"/>
                  <a:cs typeface="+mn-cs"/>
                </a:rPr>
                <a:t> 0 + 5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40942" y="3059668"/>
              <a:ext cx="2773242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dirty="0">
                  <a:latin typeface="+mn-lt"/>
                  <a:cs typeface="+mn-cs"/>
                </a:rPr>
                <a:t>7 бит – </a:t>
              </a:r>
              <a:r>
                <a:rPr lang="en-US" b="1" dirty="0">
                  <a:latin typeface="+mn-lt"/>
                  <a:cs typeface="+mn-cs"/>
                </a:rPr>
                <a:t>Year</a:t>
              </a:r>
              <a:r>
                <a:rPr lang="ru-RU" b="1" dirty="0">
                  <a:latin typeface="+mn-lt"/>
                  <a:cs typeface="+mn-cs"/>
                </a:rPr>
                <a:t> </a:t>
              </a:r>
              <a:r>
                <a:rPr lang="en-US" b="1" dirty="0">
                  <a:solidFill>
                    <a:srgbClr val="FF0000"/>
                  </a:solidFill>
                  <a:latin typeface="+mn-lt"/>
                  <a:cs typeface="+mn-cs"/>
                </a:rPr>
                <a:t>9</a:t>
              </a:r>
              <a:r>
                <a:rPr lang="en-US" b="1" dirty="0">
                  <a:latin typeface="+mn-lt"/>
                  <a:cs typeface="+mn-cs"/>
                </a:rPr>
                <a:t> =</a:t>
              </a:r>
              <a:r>
                <a:rPr lang="ru-RU" b="1" dirty="0">
                  <a:solidFill>
                    <a:srgbClr val="FF0000"/>
                  </a:solidFill>
                  <a:latin typeface="+mn-lt"/>
                  <a:cs typeface="+mn-cs"/>
                </a:rPr>
                <a:t>5 + 4 </a:t>
              </a:r>
            </a:p>
          </p:txBody>
        </p:sp>
      </p:grpSp>
      <p:sp>
        <p:nvSpPr>
          <p:cNvPr id="15" name="Прямоугольник 14">
            <a:hlinkClick r:id="" action="ppaction://hlinkshowjump?jump=nextslide"/>
          </p:cNvPr>
          <p:cNvSpPr/>
          <p:nvPr/>
        </p:nvSpPr>
        <p:spPr>
          <a:xfrm>
            <a:off x="68977" y="582209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2133931344"/>
      </p:ext>
    </p:extLst>
  </p:cSld>
  <p:clrMapOvr>
    <a:masterClrMapping/>
  </p:clrMapOvr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60932" y="188640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317</a:t>
            </a:fld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15616" y="-99392"/>
            <a:ext cx="5760640" cy="706090"/>
          </a:xfrm>
        </p:spPr>
        <p:txBody>
          <a:bodyPr>
            <a:normAutofit/>
          </a:bodyPr>
          <a:lstStyle/>
          <a:p>
            <a:r>
              <a:rPr lang="ru-RU" sz="2800" dirty="0"/>
              <a:t>Записи и битовые поля - </a:t>
            </a:r>
            <a:r>
              <a:rPr lang="ru-RU" sz="2800" u="sng" dirty="0">
                <a:solidFill>
                  <a:srgbClr val="FF0000"/>
                </a:solidFill>
              </a:rPr>
              <a:t>выборка</a:t>
            </a:r>
            <a:r>
              <a:rPr lang="ru-RU" sz="2800" dirty="0"/>
              <a:t> (3)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900" y="473589"/>
            <a:ext cx="9101100" cy="35394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u="sng" dirty="0"/>
              <a:t>Пример выборки поля </a:t>
            </a:r>
            <a:r>
              <a:rPr lang="en-US" sz="1600" b="1" dirty="0">
                <a:solidFill>
                  <a:srgbClr val="3333FF"/>
                </a:solidFill>
              </a:rPr>
              <a:t>day</a:t>
            </a:r>
            <a:r>
              <a:rPr lang="en-US" sz="1600" u="sng" dirty="0"/>
              <a:t> </a:t>
            </a:r>
            <a:r>
              <a:rPr lang="ru-RU" sz="1600" u="sng" dirty="0"/>
              <a:t>из записи </a:t>
            </a:r>
            <a:r>
              <a:rPr lang="en-US" sz="1600" dirty="0"/>
              <a:t>_</a:t>
            </a:r>
            <a:r>
              <a:rPr lang="en-US" sz="1600" b="1" dirty="0">
                <a:solidFill>
                  <a:srgbClr val="3333FF"/>
                </a:solidFill>
              </a:rPr>
              <a:t>DAY</a:t>
            </a:r>
            <a:r>
              <a:rPr lang="en-US" sz="1600" dirty="0"/>
              <a:t> </a:t>
            </a:r>
            <a:r>
              <a:rPr lang="ru-RU" sz="1600" dirty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_</a:t>
            </a:r>
            <a:r>
              <a:rPr lang="en-US" sz="1600" b="1" dirty="0">
                <a:solidFill>
                  <a:srgbClr val="3333FF"/>
                </a:solidFill>
              </a:rPr>
              <a:t>DAY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MY_DATE</a:t>
            </a:r>
            <a:r>
              <a:rPr lang="en-US" sz="1600" dirty="0"/>
              <a:t> &lt; 50,7,</a:t>
            </a:r>
            <a:r>
              <a:rPr lang="en-US" sz="1600" b="1" dirty="0">
                <a:solidFill>
                  <a:srgbClr val="FF0000"/>
                </a:solidFill>
              </a:rPr>
              <a:t>26</a:t>
            </a:r>
            <a:r>
              <a:rPr lang="en-US" sz="1600" dirty="0"/>
              <a:t>&gt;   </a:t>
            </a:r>
            <a:r>
              <a:rPr lang="en-US" sz="1600" dirty="0">
                <a:solidFill>
                  <a:srgbClr val="00B050"/>
                </a:solidFill>
              </a:rPr>
              <a:t>; 2</a:t>
            </a:r>
            <a:r>
              <a:rPr lang="ru-RU" sz="1600" dirty="0">
                <a:solidFill>
                  <a:srgbClr val="00B050"/>
                </a:solidFill>
              </a:rPr>
              <a:t> байта</a:t>
            </a:r>
            <a:r>
              <a:rPr lang="en-US" sz="1600" dirty="0">
                <a:solidFill>
                  <a:srgbClr val="00B050"/>
                </a:solidFill>
              </a:rPr>
              <a:t> = 64FA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Выборка из записи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MOV AX , _DAY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AND AX , mask </a:t>
            </a:r>
            <a:r>
              <a:rPr lang="en-US" sz="1600" b="1" dirty="0">
                <a:solidFill>
                  <a:srgbClr val="FF0000"/>
                </a:solidFill>
              </a:rPr>
              <a:t>day</a:t>
            </a:r>
            <a:r>
              <a:rPr lang="en-US" sz="1600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Маска для </a:t>
            </a:r>
            <a:r>
              <a:rPr lang="en-US" sz="1600" b="1" dirty="0">
                <a:solidFill>
                  <a:srgbClr val="FF0000"/>
                </a:solidFill>
              </a:rPr>
              <a:t>day</a:t>
            </a:r>
            <a:r>
              <a:rPr lang="ru-RU" sz="1600" b="1" dirty="0">
                <a:solidFill>
                  <a:srgbClr val="FF0000"/>
                </a:solidFill>
              </a:rPr>
              <a:t>= </a:t>
            </a:r>
            <a:r>
              <a:rPr lang="ru-RU" sz="1600" dirty="0">
                <a:solidFill>
                  <a:srgbClr val="00B050"/>
                </a:solidFill>
              </a:rPr>
              <a:t>(</a:t>
            </a:r>
            <a:r>
              <a:rPr lang="ru-RU" sz="1600" b="1" dirty="0">
                <a:solidFill>
                  <a:srgbClr val="FF0000"/>
                </a:solidFill>
              </a:rPr>
              <a:t>001</a:t>
            </a:r>
            <a:r>
              <a:rPr lang="en-US" sz="1600" b="1" dirty="0">
                <a:solidFill>
                  <a:srgbClr val="FF0000"/>
                </a:solidFill>
              </a:rPr>
              <a:t>FH</a:t>
            </a:r>
            <a:r>
              <a:rPr lang="ru-RU" sz="1600" dirty="0">
                <a:solidFill>
                  <a:srgbClr val="00B050"/>
                </a:solidFill>
              </a:rPr>
              <a:t>) </a:t>
            </a:r>
            <a:endParaRPr lang="en-US" sz="1600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MOV CL , </a:t>
            </a:r>
            <a:r>
              <a:rPr lang="en-US" sz="1600" b="1" dirty="0">
                <a:solidFill>
                  <a:srgbClr val="FF0000"/>
                </a:solidFill>
              </a:rPr>
              <a:t>day</a:t>
            </a:r>
            <a:r>
              <a:rPr lang="en-US" sz="1600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Число сдвигов равно позиции </a:t>
            </a:r>
            <a:r>
              <a:rPr lang="en-US" sz="1600" b="1" dirty="0">
                <a:solidFill>
                  <a:srgbClr val="FF0000"/>
                </a:solidFill>
              </a:rPr>
              <a:t>day</a:t>
            </a:r>
            <a:r>
              <a:rPr lang="ru-RU" sz="1600" b="1" dirty="0">
                <a:solidFill>
                  <a:srgbClr val="FF0000"/>
                </a:solidFill>
              </a:rPr>
              <a:t> = 0</a:t>
            </a:r>
            <a:r>
              <a:rPr lang="ru-RU" sz="1600" dirty="0">
                <a:solidFill>
                  <a:srgbClr val="00B050"/>
                </a:solidFill>
              </a:rPr>
              <a:t> </a:t>
            </a:r>
            <a:endParaRPr lang="en-US" sz="1600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SHR  AX , CL</a:t>
            </a:r>
            <a:r>
              <a:rPr lang="ru-RU" sz="1600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en-US" sz="1600" b="1" dirty="0">
                <a:solidFill>
                  <a:srgbClr val="FF0000"/>
                </a:solidFill>
              </a:rPr>
              <a:t>AX</a:t>
            </a:r>
            <a:r>
              <a:rPr lang="en-US" sz="1600" dirty="0">
                <a:solidFill>
                  <a:srgbClr val="00B050"/>
                </a:solidFill>
              </a:rPr>
              <a:t> = </a:t>
            </a:r>
            <a:r>
              <a:rPr lang="en-US" sz="1600" b="1" dirty="0">
                <a:solidFill>
                  <a:srgbClr val="FF0000"/>
                </a:solidFill>
              </a:rPr>
              <a:t>26</a:t>
            </a:r>
            <a:r>
              <a:rPr lang="en-US" sz="1600" dirty="0">
                <a:solidFill>
                  <a:srgbClr val="00B050"/>
                </a:solidFill>
              </a:rPr>
              <a:t> (</a:t>
            </a:r>
            <a:r>
              <a:rPr lang="en-US" sz="1600" b="1" dirty="0">
                <a:solidFill>
                  <a:srgbClr val="FF0000"/>
                </a:solidFill>
              </a:rPr>
              <a:t>1AH</a:t>
            </a:r>
            <a:r>
              <a:rPr lang="en-US" sz="1600" dirty="0">
                <a:solidFill>
                  <a:srgbClr val="00B050"/>
                </a:solidFill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u="sng" dirty="0"/>
              <a:t>Пример выборки поля </a:t>
            </a:r>
            <a:r>
              <a:rPr lang="en-US" sz="1600" b="1" dirty="0">
                <a:solidFill>
                  <a:srgbClr val="3333FF"/>
                </a:solidFill>
              </a:rPr>
              <a:t>Year</a:t>
            </a:r>
            <a:r>
              <a:rPr lang="en-US" sz="1600" u="sng" dirty="0"/>
              <a:t> </a:t>
            </a:r>
            <a:r>
              <a:rPr lang="ru-RU" sz="1600" u="sng" dirty="0"/>
              <a:t>из записи </a:t>
            </a:r>
            <a:r>
              <a:rPr lang="en-US" sz="1600" dirty="0"/>
              <a:t>_</a:t>
            </a:r>
            <a:r>
              <a:rPr lang="en-US" sz="1600" b="1" dirty="0">
                <a:solidFill>
                  <a:srgbClr val="3333FF"/>
                </a:solidFill>
              </a:rPr>
              <a:t>DAY</a:t>
            </a:r>
            <a:r>
              <a:rPr lang="en-US" sz="1600" dirty="0"/>
              <a:t> </a:t>
            </a:r>
            <a:r>
              <a:rPr lang="ru-RU" sz="1600" dirty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_</a:t>
            </a:r>
            <a:r>
              <a:rPr lang="en-US" sz="1600" b="1" dirty="0">
                <a:solidFill>
                  <a:srgbClr val="3333FF"/>
                </a:solidFill>
              </a:rPr>
              <a:t>DAY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MY_DATE</a:t>
            </a:r>
            <a:r>
              <a:rPr lang="en-US" sz="1600" dirty="0"/>
              <a:t> &lt; 50,7,</a:t>
            </a:r>
            <a:r>
              <a:rPr lang="en-US" sz="1600" b="1" dirty="0">
                <a:solidFill>
                  <a:srgbClr val="FF0000"/>
                </a:solidFill>
              </a:rPr>
              <a:t>26</a:t>
            </a:r>
            <a:r>
              <a:rPr lang="en-US" sz="1600" dirty="0"/>
              <a:t>&gt;   </a:t>
            </a:r>
            <a:r>
              <a:rPr lang="en-US" sz="1600" dirty="0">
                <a:solidFill>
                  <a:srgbClr val="00B050"/>
                </a:solidFill>
              </a:rPr>
              <a:t>; 2</a:t>
            </a:r>
            <a:r>
              <a:rPr lang="ru-RU" sz="1600" dirty="0">
                <a:solidFill>
                  <a:srgbClr val="00B050"/>
                </a:solidFill>
              </a:rPr>
              <a:t> байта</a:t>
            </a:r>
            <a:r>
              <a:rPr lang="en-US" sz="1600" dirty="0">
                <a:solidFill>
                  <a:srgbClr val="00B050"/>
                </a:solidFill>
              </a:rPr>
              <a:t> = 64FA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Выборка из записи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MOV AX , _DAY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AND AX , mask </a:t>
            </a:r>
            <a:r>
              <a:rPr lang="en-US" sz="1600" b="1" dirty="0">
                <a:solidFill>
                  <a:srgbClr val="FF0000"/>
                </a:solidFill>
              </a:rPr>
              <a:t>Year</a:t>
            </a:r>
            <a:r>
              <a:rPr lang="en-US" sz="1600" u="sng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Маска для </a:t>
            </a:r>
            <a:r>
              <a:rPr lang="en-US" sz="1600" b="1" dirty="0">
                <a:solidFill>
                  <a:srgbClr val="FF0000"/>
                </a:solidFill>
              </a:rPr>
              <a:t>Year</a:t>
            </a:r>
            <a:r>
              <a:rPr lang="en-US" sz="1600" u="sng" dirty="0"/>
              <a:t> </a:t>
            </a:r>
            <a:r>
              <a:rPr lang="ru-RU" sz="1600" b="1" dirty="0">
                <a:solidFill>
                  <a:srgbClr val="FF0000"/>
                </a:solidFill>
              </a:rPr>
              <a:t>= </a:t>
            </a:r>
            <a:r>
              <a:rPr lang="ru-RU" sz="1600" dirty="0">
                <a:solidFill>
                  <a:srgbClr val="00B050"/>
                </a:solidFill>
              </a:rPr>
              <a:t>(</a:t>
            </a:r>
            <a:r>
              <a:rPr lang="en-US" sz="1600" b="1" dirty="0">
                <a:solidFill>
                  <a:srgbClr val="FF0000"/>
                </a:solidFill>
              </a:rPr>
              <a:t>FE00H</a:t>
            </a:r>
            <a:r>
              <a:rPr lang="ru-RU" sz="1600" dirty="0">
                <a:solidFill>
                  <a:srgbClr val="00B050"/>
                </a:solidFill>
              </a:rPr>
              <a:t>) </a:t>
            </a:r>
            <a:endParaRPr lang="en-US" sz="1600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MOV CL , </a:t>
            </a:r>
            <a:r>
              <a:rPr lang="en-US" sz="1600" b="1" dirty="0">
                <a:solidFill>
                  <a:srgbClr val="FF0000"/>
                </a:solidFill>
              </a:rPr>
              <a:t>Year</a:t>
            </a:r>
            <a:r>
              <a:rPr lang="en-US" sz="1600" u="sng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Число сдвигов равно позиции </a:t>
            </a:r>
            <a:r>
              <a:rPr lang="en-US" sz="1600" b="1" dirty="0">
                <a:solidFill>
                  <a:srgbClr val="FF0000"/>
                </a:solidFill>
              </a:rPr>
              <a:t>Year</a:t>
            </a:r>
            <a:r>
              <a:rPr lang="en-US" sz="1600" u="sng" dirty="0"/>
              <a:t> </a:t>
            </a:r>
            <a:r>
              <a:rPr lang="ru-RU" sz="1600" b="1" dirty="0">
                <a:solidFill>
                  <a:srgbClr val="FF0000"/>
                </a:solidFill>
              </a:rPr>
              <a:t>= </a:t>
            </a:r>
            <a:r>
              <a:rPr lang="en-US" sz="1600" b="1" dirty="0">
                <a:solidFill>
                  <a:srgbClr val="FF0000"/>
                </a:solidFill>
              </a:rPr>
              <a:t>9</a:t>
            </a:r>
            <a:r>
              <a:rPr lang="ru-RU" sz="1600" dirty="0">
                <a:solidFill>
                  <a:srgbClr val="00B050"/>
                </a:solidFill>
              </a:rPr>
              <a:t> </a:t>
            </a:r>
            <a:endParaRPr lang="en-US" sz="1600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SHR  AX , CL</a:t>
            </a:r>
            <a:r>
              <a:rPr lang="ru-RU" sz="1600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en-US" sz="1600" b="1" dirty="0">
                <a:solidFill>
                  <a:srgbClr val="FF0000"/>
                </a:solidFill>
              </a:rPr>
              <a:t>AX</a:t>
            </a:r>
            <a:r>
              <a:rPr lang="en-US" sz="1600" dirty="0">
                <a:solidFill>
                  <a:srgbClr val="00B050"/>
                </a:solidFill>
              </a:rPr>
              <a:t> = </a:t>
            </a:r>
            <a:r>
              <a:rPr lang="en-US" sz="1600" b="1" dirty="0">
                <a:solidFill>
                  <a:srgbClr val="FF0000"/>
                </a:solidFill>
              </a:rPr>
              <a:t>26</a:t>
            </a:r>
            <a:r>
              <a:rPr lang="en-US" sz="1600" dirty="0">
                <a:solidFill>
                  <a:srgbClr val="00B050"/>
                </a:solidFill>
              </a:rPr>
              <a:t> (</a:t>
            </a:r>
            <a:r>
              <a:rPr lang="en-US" sz="1600" b="1" dirty="0">
                <a:solidFill>
                  <a:srgbClr val="FF0000"/>
                </a:solidFill>
              </a:rPr>
              <a:t>1AH</a:t>
            </a:r>
            <a:r>
              <a:rPr lang="en-US" sz="1600" dirty="0">
                <a:solidFill>
                  <a:srgbClr val="00B050"/>
                </a:solidFill>
              </a:rPr>
              <a:t>)</a:t>
            </a:r>
            <a:endParaRPr lang="ru-RU" sz="1600" dirty="0"/>
          </a:p>
        </p:txBody>
      </p:sp>
      <p:grpSp>
        <p:nvGrpSpPr>
          <p:cNvPr id="14" name="Группа 13"/>
          <p:cNvGrpSpPr/>
          <p:nvPr/>
        </p:nvGrpSpPr>
        <p:grpSpPr>
          <a:xfrm>
            <a:off x="-82363" y="4077072"/>
            <a:ext cx="3070187" cy="2088232"/>
            <a:chOff x="-82363" y="4077072"/>
            <a:chExt cx="3070187" cy="208823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755576" y="4077072"/>
              <a:ext cx="1584177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64FA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-82363" y="4450432"/>
              <a:ext cx="648072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latin typeface="+mn-lt"/>
                  <a:cs typeface="+mn-cs"/>
                </a:rPr>
                <a:t>AND</a:t>
              </a:r>
              <a:endParaRPr lang="ru-RU" b="1" dirty="0">
                <a:latin typeface="+mn-lt"/>
                <a:cs typeface="+mn-cs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763959" y="4581128"/>
              <a:ext cx="1584177" cy="33107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001F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-72008" y="5517232"/>
              <a:ext cx="111561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latin typeface="+mn-lt"/>
                  <a:cs typeface="+mn-cs"/>
                </a:rPr>
                <a:t>SHR  - </a:t>
              </a:r>
              <a:r>
                <a:rPr lang="en-US" b="1" dirty="0">
                  <a:solidFill>
                    <a:srgbClr val="FF0000"/>
                  </a:solidFill>
                  <a:latin typeface="+mn-lt"/>
                  <a:cs typeface="+mn-cs"/>
                </a:rPr>
                <a:t>0</a:t>
              </a:r>
              <a:endParaRPr lang="ru-RU" b="1" dirty="0">
                <a:solidFill>
                  <a:srgbClr val="FF0000"/>
                </a:solidFill>
                <a:latin typeface="+mn-lt"/>
                <a:cs typeface="+mn-cs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63959" y="5229200"/>
              <a:ext cx="1584177" cy="33107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001A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-58266" y="4941168"/>
              <a:ext cx="827584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latin typeface="+mn-lt"/>
                  <a:cs typeface="+mn-cs"/>
                </a:rPr>
                <a:t>=</a:t>
              </a:r>
              <a:endParaRPr lang="ru-RU" b="1" dirty="0">
                <a:latin typeface="+mn-lt"/>
                <a:cs typeface="+mn-cs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755576" y="5834232"/>
              <a:ext cx="2232248" cy="33107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001A = </a:t>
              </a:r>
              <a:r>
                <a:rPr lang="en-US" sz="2400" b="1" dirty="0">
                  <a:solidFill>
                    <a:srgbClr val="FF0000"/>
                  </a:solidFill>
                </a:rPr>
                <a:t>26</a:t>
              </a:r>
              <a:endParaRPr lang="ru-RU" sz="2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526149" y="4149080"/>
            <a:ext cx="3070187" cy="2088232"/>
            <a:chOff x="-82363" y="4077072"/>
            <a:chExt cx="3070187" cy="2088232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755576" y="4077072"/>
              <a:ext cx="1584177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64FA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-82363" y="4450432"/>
              <a:ext cx="648072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latin typeface="+mn-lt"/>
                  <a:cs typeface="+mn-cs"/>
                </a:rPr>
                <a:t>AND</a:t>
              </a:r>
              <a:endParaRPr lang="ru-RU" b="1" dirty="0">
                <a:latin typeface="+mn-lt"/>
                <a:cs typeface="+mn-cs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763959" y="4581128"/>
              <a:ext cx="1584177" cy="33107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FE00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-72008" y="5517232"/>
              <a:ext cx="1331640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latin typeface="+mn-lt"/>
                  <a:cs typeface="+mn-cs"/>
                </a:rPr>
                <a:t>SHR - </a:t>
              </a:r>
              <a:r>
                <a:rPr lang="en-US" b="1" dirty="0">
                  <a:solidFill>
                    <a:srgbClr val="FF0000"/>
                  </a:solidFill>
                  <a:latin typeface="+mn-lt"/>
                  <a:cs typeface="+mn-cs"/>
                </a:rPr>
                <a:t>9</a:t>
              </a:r>
              <a:r>
                <a:rPr lang="en-US" b="1" dirty="0">
                  <a:latin typeface="+mn-lt"/>
                  <a:cs typeface="+mn-cs"/>
                </a:rPr>
                <a:t> </a:t>
              </a:r>
              <a:endParaRPr lang="ru-RU" b="1" dirty="0">
                <a:latin typeface="+mn-lt"/>
                <a:cs typeface="+mn-cs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763959" y="5229200"/>
              <a:ext cx="1584177" cy="33107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6400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-58266" y="4941168"/>
              <a:ext cx="827584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latin typeface="+mn-lt"/>
                  <a:cs typeface="+mn-cs"/>
                </a:rPr>
                <a:t>=</a:t>
              </a:r>
              <a:endParaRPr lang="ru-RU" b="1" dirty="0">
                <a:latin typeface="+mn-lt"/>
                <a:cs typeface="+mn-cs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755576" y="5834232"/>
              <a:ext cx="2232248" cy="33107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0032= </a:t>
              </a:r>
              <a:r>
                <a:rPr lang="en-US" sz="2400" b="1" dirty="0">
                  <a:solidFill>
                    <a:srgbClr val="FF0000"/>
                  </a:solidFill>
                </a:rPr>
                <a:t>50</a:t>
              </a:r>
              <a:endParaRPr lang="ru-RU" sz="2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70037" y="4077072"/>
            <a:ext cx="648072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u="sng" dirty="0">
                <a:solidFill>
                  <a:srgbClr val="FF0000"/>
                </a:solidFill>
                <a:latin typeface="+mn-lt"/>
                <a:cs typeface="+mn-cs"/>
              </a:rPr>
              <a:t>Day</a:t>
            </a:r>
            <a:endParaRPr lang="ru-RU" b="1" u="sng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11960" y="4139788"/>
            <a:ext cx="648072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u="sng" dirty="0">
                <a:solidFill>
                  <a:srgbClr val="FF0000"/>
                </a:solidFill>
                <a:latin typeface="+mn-lt"/>
                <a:cs typeface="+mn-cs"/>
              </a:rPr>
              <a:t>Year</a:t>
            </a:r>
            <a:endParaRPr lang="ru-RU" b="1" u="sng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25" name="Прямоугольник 24">
            <a:hlinkClick r:id="" action="ppaction://hlinkshowjump?jump=nextslide"/>
          </p:cNvPr>
          <p:cNvSpPr/>
          <p:nvPr/>
        </p:nvSpPr>
        <p:spPr>
          <a:xfrm>
            <a:off x="998220" y="6383767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214667534"/>
      </p:ext>
    </p:extLst>
  </p:cSld>
  <p:clrMapOvr>
    <a:masterClrMapping/>
  </p:clrMapOvr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676456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318</a:t>
            </a:fld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36551" y="-157410"/>
            <a:ext cx="5760640" cy="706090"/>
          </a:xfrm>
        </p:spPr>
        <p:txBody>
          <a:bodyPr>
            <a:normAutofit/>
          </a:bodyPr>
          <a:lstStyle/>
          <a:p>
            <a:r>
              <a:rPr lang="ru-RU" sz="2800" dirty="0"/>
              <a:t>Записи и битовые поля – </a:t>
            </a:r>
            <a:r>
              <a:rPr lang="ru-RU" sz="2800" u="sng" dirty="0">
                <a:solidFill>
                  <a:srgbClr val="FF0000"/>
                </a:solidFill>
              </a:rPr>
              <a:t>вставка</a:t>
            </a:r>
            <a:r>
              <a:rPr lang="en-US" sz="2800" dirty="0">
                <a:solidFill>
                  <a:srgbClr val="FF0000"/>
                </a:solidFill>
              </a:rPr>
              <a:t> </a:t>
            </a:r>
            <a:r>
              <a:rPr lang="ru-RU" sz="2800" dirty="0"/>
              <a:t>(4)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821" y="332656"/>
            <a:ext cx="8655643" cy="378565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u="sng" dirty="0"/>
              <a:t>Пример Записи поля </a:t>
            </a:r>
            <a:r>
              <a:rPr lang="en-US" sz="1600" b="1" dirty="0">
                <a:solidFill>
                  <a:srgbClr val="3333FF"/>
                </a:solidFill>
              </a:rPr>
              <a:t>Year</a:t>
            </a:r>
            <a:r>
              <a:rPr lang="en-US" sz="1600" u="sng" dirty="0"/>
              <a:t> </a:t>
            </a:r>
            <a:r>
              <a:rPr lang="ru-RU" sz="1600" u="sng" dirty="0"/>
              <a:t>в запись </a:t>
            </a:r>
            <a:r>
              <a:rPr lang="en-US" sz="1600" dirty="0"/>
              <a:t>_</a:t>
            </a:r>
            <a:r>
              <a:rPr lang="en-US" sz="1600" b="1" dirty="0">
                <a:solidFill>
                  <a:srgbClr val="3333FF"/>
                </a:solidFill>
              </a:rPr>
              <a:t>DAY</a:t>
            </a:r>
            <a:r>
              <a:rPr lang="en-US" sz="1600" dirty="0"/>
              <a:t> </a:t>
            </a:r>
            <a:r>
              <a:rPr lang="ru-RU" sz="1600" dirty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_</a:t>
            </a:r>
            <a:r>
              <a:rPr lang="en-US" sz="1600" b="1" dirty="0">
                <a:solidFill>
                  <a:srgbClr val="3333FF"/>
                </a:solidFill>
              </a:rPr>
              <a:t>DAY</a:t>
            </a:r>
            <a:r>
              <a:rPr lang="en-US" sz="1600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MY_DATE</a:t>
            </a:r>
            <a:r>
              <a:rPr lang="en-US" sz="1600" dirty="0"/>
              <a:t> &lt; 50,7,</a:t>
            </a:r>
            <a:r>
              <a:rPr lang="en-US" sz="1600" b="1" dirty="0">
                <a:solidFill>
                  <a:srgbClr val="FF0000"/>
                </a:solidFill>
              </a:rPr>
              <a:t>26</a:t>
            </a:r>
            <a:r>
              <a:rPr lang="en-US" sz="1600" dirty="0"/>
              <a:t>&gt;   </a:t>
            </a:r>
            <a:r>
              <a:rPr lang="en-US" sz="1600" dirty="0">
                <a:solidFill>
                  <a:srgbClr val="00B050"/>
                </a:solidFill>
              </a:rPr>
              <a:t>; 2</a:t>
            </a:r>
            <a:r>
              <a:rPr lang="ru-RU" sz="1600" dirty="0">
                <a:solidFill>
                  <a:srgbClr val="00B050"/>
                </a:solidFill>
              </a:rPr>
              <a:t> байта</a:t>
            </a:r>
            <a:r>
              <a:rPr lang="en-US" sz="1600" dirty="0">
                <a:solidFill>
                  <a:srgbClr val="00B050"/>
                </a:solidFill>
              </a:rPr>
              <a:t> = 64FA</a:t>
            </a:r>
            <a:r>
              <a:rPr lang="ru-RU" sz="1600" dirty="0">
                <a:solidFill>
                  <a:srgbClr val="00B050"/>
                </a:solidFill>
              </a:rPr>
              <a:t> – первоначально!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00B050"/>
                </a:solidFill>
              </a:rPr>
              <a:t>;</a:t>
            </a:r>
            <a:r>
              <a:rPr lang="ru-RU" sz="1600" dirty="0">
                <a:solidFill>
                  <a:srgbClr val="00B050"/>
                </a:solidFill>
              </a:rPr>
              <a:t> Вставка числа/года </a:t>
            </a:r>
            <a:r>
              <a:rPr lang="ru-RU" sz="1600" b="1" dirty="0">
                <a:solidFill>
                  <a:srgbClr val="FF0000"/>
                </a:solidFill>
              </a:rPr>
              <a:t>49</a:t>
            </a:r>
            <a:r>
              <a:rPr lang="ru-RU" sz="1600" dirty="0">
                <a:solidFill>
                  <a:srgbClr val="00B050"/>
                </a:solidFill>
              </a:rPr>
              <a:t> в запись </a:t>
            </a:r>
            <a:r>
              <a:rPr lang="en-US" sz="1600" dirty="0"/>
              <a:t>_</a:t>
            </a:r>
            <a:r>
              <a:rPr lang="en-US" sz="1600" b="1" dirty="0">
                <a:solidFill>
                  <a:srgbClr val="3333FF"/>
                </a:solidFill>
              </a:rPr>
              <a:t>DAY</a:t>
            </a:r>
            <a:r>
              <a:rPr lang="ru-RU" sz="1600" dirty="0">
                <a:solidFill>
                  <a:srgbClr val="00B050"/>
                </a:solidFill>
              </a:rPr>
              <a:t> </a:t>
            </a:r>
            <a:endParaRPr lang="en-US" sz="1600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00B050"/>
                </a:solidFill>
              </a:rPr>
              <a:t>    </a:t>
            </a:r>
            <a:r>
              <a:rPr lang="en-US" sz="1600" dirty="0"/>
              <a:t>MOV AX , _DAY              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en-US" sz="1600" b="1" dirty="0">
                <a:solidFill>
                  <a:srgbClr val="00B050"/>
                </a:solidFill>
              </a:rPr>
              <a:t>AX =</a:t>
            </a:r>
            <a:r>
              <a:rPr lang="en-US" sz="1600" dirty="0">
                <a:solidFill>
                  <a:srgbClr val="00B050"/>
                </a:solidFill>
              </a:rPr>
              <a:t> </a:t>
            </a:r>
            <a:r>
              <a:rPr lang="en-US" sz="1600" b="1" dirty="0">
                <a:solidFill>
                  <a:srgbClr val="FF0000"/>
                </a:solidFill>
              </a:rPr>
              <a:t>64FA</a:t>
            </a:r>
            <a:r>
              <a:rPr lang="ru-RU" sz="1600" dirty="0">
                <a:solidFill>
                  <a:srgbClr val="00B050"/>
                </a:solidFill>
              </a:rPr>
              <a:t> </a:t>
            </a:r>
            <a:endParaRPr lang="en-US" sz="16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   AND AX , NOT mask YEAR</a:t>
            </a:r>
            <a:r>
              <a:rPr lang="ru-RU" sz="1600" dirty="0"/>
              <a:t> </a:t>
            </a:r>
            <a:r>
              <a:rPr lang="en-US" sz="1600" b="1" dirty="0">
                <a:solidFill>
                  <a:srgbClr val="00B050"/>
                </a:solidFill>
              </a:rPr>
              <a:t>;</a:t>
            </a:r>
            <a:r>
              <a:rPr lang="ru-RU" sz="1600" dirty="0">
                <a:solidFill>
                  <a:srgbClr val="00B050"/>
                </a:solidFill>
              </a:rPr>
              <a:t>  </a:t>
            </a:r>
            <a:r>
              <a:rPr lang="en-US" sz="1600" dirty="0">
                <a:solidFill>
                  <a:srgbClr val="00B050"/>
                </a:solidFill>
              </a:rPr>
              <a:t>  </a:t>
            </a:r>
            <a:r>
              <a:rPr lang="ru-RU" sz="1600" b="1" dirty="0">
                <a:solidFill>
                  <a:srgbClr val="00B050"/>
                </a:solidFill>
              </a:rPr>
              <a:t>маска с отрицанием </a:t>
            </a:r>
            <a:r>
              <a:rPr lang="ru-RU" sz="1600" b="1" dirty="0">
                <a:solidFill>
                  <a:srgbClr val="FF0000"/>
                </a:solidFill>
              </a:rPr>
              <a:t>= 01</a:t>
            </a:r>
            <a:r>
              <a:rPr lang="en-US" sz="1600" b="1" dirty="0">
                <a:solidFill>
                  <a:srgbClr val="FF0000"/>
                </a:solidFill>
              </a:rPr>
              <a:t>FFH  ; AX = 00FA</a:t>
            </a:r>
            <a:r>
              <a:rPr lang="ru-RU" sz="1600" b="1" dirty="0">
                <a:solidFill>
                  <a:srgbClr val="FF0000"/>
                </a:solidFill>
              </a:rPr>
              <a:t> </a:t>
            </a:r>
            <a:endParaRPr lang="en-US" sz="16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   MOV BX , </a:t>
            </a:r>
            <a:r>
              <a:rPr lang="en-US" sz="1600" b="1" dirty="0">
                <a:solidFill>
                  <a:srgbClr val="FF0000"/>
                </a:solidFill>
              </a:rPr>
              <a:t>49</a:t>
            </a:r>
            <a:r>
              <a:rPr lang="ru-RU" sz="1600" b="1" dirty="0">
                <a:solidFill>
                  <a:srgbClr val="FF0000"/>
                </a:solidFill>
              </a:rPr>
              <a:t>                       </a:t>
            </a:r>
            <a:r>
              <a:rPr lang="en-US" sz="1600" b="1" dirty="0">
                <a:solidFill>
                  <a:srgbClr val="00B050"/>
                </a:solidFill>
              </a:rPr>
              <a:t>; BX = </a:t>
            </a:r>
            <a:r>
              <a:rPr lang="en-US" sz="1600" b="1" dirty="0">
                <a:solidFill>
                  <a:srgbClr val="FF0000"/>
                </a:solidFill>
              </a:rPr>
              <a:t>31H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   MOV CL , YEAR                   </a:t>
            </a:r>
            <a:r>
              <a:rPr lang="en-US" sz="1600" b="1" dirty="0">
                <a:solidFill>
                  <a:srgbClr val="00B050"/>
                </a:solidFill>
              </a:rPr>
              <a:t>;  CL = </a:t>
            </a:r>
            <a:r>
              <a:rPr lang="en-US" sz="1600" b="1" dirty="0">
                <a:solidFill>
                  <a:srgbClr val="FF0000"/>
                </a:solidFill>
              </a:rPr>
              <a:t>9</a:t>
            </a:r>
            <a:endParaRPr lang="en-US" sz="1600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   </a:t>
            </a:r>
            <a:r>
              <a:rPr lang="en-US" sz="1600" b="1" dirty="0">
                <a:solidFill>
                  <a:srgbClr val="FF0000"/>
                </a:solidFill>
              </a:rPr>
              <a:t>SHL</a:t>
            </a:r>
            <a:r>
              <a:rPr lang="en-US" sz="1600" dirty="0"/>
              <a:t>  BX , CL                         </a:t>
            </a:r>
            <a:r>
              <a:rPr lang="en-US" sz="1600" b="1" dirty="0">
                <a:solidFill>
                  <a:srgbClr val="00B050"/>
                </a:solidFill>
              </a:rPr>
              <a:t>;  BX = </a:t>
            </a:r>
            <a:r>
              <a:rPr lang="en-US" sz="1600" b="1" dirty="0">
                <a:solidFill>
                  <a:srgbClr val="FF0000"/>
                </a:solidFill>
              </a:rPr>
              <a:t>6200H</a:t>
            </a:r>
            <a:endParaRPr lang="en-US" sz="1600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   </a:t>
            </a:r>
            <a:r>
              <a:rPr lang="en-US" sz="1600" b="1" dirty="0">
                <a:solidFill>
                  <a:srgbClr val="FF0000"/>
                </a:solidFill>
              </a:rPr>
              <a:t>OR</a:t>
            </a:r>
            <a:r>
              <a:rPr lang="en-US" sz="1600" dirty="0"/>
              <a:t>  AX , BX                          </a:t>
            </a:r>
            <a:r>
              <a:rPr lang="en-US" sz="1600" b="1" dirty="0">
                <a:solidFill>
                  <a:srgbClr val="00B050"/>
                </a:solidFill>
              </a:rPr>
              <a:t>; AX = </a:t>
            </a:r>
            <a:r>
              <a:rPr lang="en-US" sz="1600" b="1" dirty="0">
                <a:solidFill>
                  <a:srgbClr val="FF0000"/>
                </a:solidFill>
              </a:rPr>
              <a:t>62FAH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   MOV _DAY , AX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Выборка из записи</a:t>
            </a:r>
            <a:r>
              <a:rPr lang="en-US" sz="1600" dirty="0">
                <a:solidFill>
                  <a:srgbClr val="00B050"/>
                </a:solidFill>
              </a:rPr>
              <a:t>   (</a:t>
            </a:r>
            <a:r>
              <a:rPr lang="ru-RU" sz="1600" dirty="0">
                <a:solidFill>
                  <a:srgbClr val="00B050"/>
                </a:solidFill>
              </a:rPr>
              <a:t>для проверки</a:t>
            </a:r>
            <a:r>
              <a:rPr lang="en-US" sz="1600" dirty="0">
                <a:solidFill>
                  <a:srgbClr val="00B050"/>
                </a:solidFill>
              </a:rPr>
              <a:t>)</a:t>
            </a:r>
            <a:r>
              <a:rPr lang="ru-RU" sz="1600" dirty="0">
                <a:solidFill>
                  <a:srgbClr val="00B050"/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MOV AX , _DAY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AND AX , mask </a:t>
            </a:r>
            <a:r>
              <a:rPr lang="en-US" sz="1600" b="1" dirty="0">
                <a:solidFill>
                  <a:srgbClr val="FF0000"/>
                </a:solidFill>
              </a:rPr>
              <a:t>Year</a:t>
            </a:r>
            <a:r>
              <a:rPr lang="en-US" sz="1600" u="sng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Маска для </a:t>
            </a:r>
            <a:r>
              <a:rPr lang="en-US" sz="1600" b="1" dirty="0">
                <a:solidFill>
                  <a:srgbClr val="FF0000"/>
                </a:solidFill>
              </a:rPr>
              <a:t>Year</a:t>
            </a:r>
            <a:r>
              <a:rPr lang="en-US" sz="1600" u="sng" dirty="0"/>
              <a:t> </a:t>
            </a:r>
            <a:r>
              <a:rPr lang="ru-RU" sz="1600" b="1" dirty="0">
                <a:solidFill>
                  <a:srgbClr val="FF0000"/>
                </a:solidFill>
              </a:rPr>
              <a:t>= </a:t>
            </a:r>
            <a:r>
              <a:rPr lang="ru-RU" sz="1600" dirty="0">
                <a:solidFill>
                  <a:srgbClr val="00B050"/>
                </a:solidFill>
              </a:rPr>
              <a:t>(</a:t>
            </a:r>
            <a:r>
              <a:rPr lang="en-US" sz="1600" b="1" dirty="0">
                <a:solidFill>
                  <a:srgbClr val="FF0000"/>
                </a:solidFill>
              </a:rPr>
              <a:t>FE00H</a:t>
            </a:r>
            <a:r>
              <a:rPr lang="ru-RU" sz="1600" dirty="0">
                <a:solidFill>
                  <a:srgbClr val="00B050"/>
                </a:solidFill>
              </a:rPr>
              <a:t>)</a:t>
            </a:r>
            <a:r>
              <a:rPr lang="en-US" sz="1600" dirty="0">
                <a:solidFill>
                  <a:srgbClr val="00B050"/>
                </a:solidFill>
              </a:rPr>
              <a:t> </a:t>
            </a:r>
            <a:r>
              <a:rPr lang="en-US" sz="1600" b="1" dirty="0">
                <a:solidFill>
                  <a:srgbClr val="FF0000"/>
                </a:solidFill>
              </a:rPr>
              <a:t>AX</a:t>
            </a:r>
            <a:r>
              <a:rPr lang="en-US" sz="1600" dirty="0">
                <a:solidFill>
                  <a:srgbClr val="00B050"/>
                </a:solidFill>
              </a:rPr>
              <a:t> = </a:t>
            </a:r>
            <a:r>
              <a:rPr lang="en-US" sz="1600" b="1" dirty="0">
                <a:solidFill>
                  <a:srgbClr val="FF0000"/>
                </a:solidFill>
              </a:rPr>
              <a:t>6200H</a:t>
            </a:r>
            <a:r>
              <a:rPr lang="ru-RU" sz="1600" dirty="0">
                <a:solidFill>
                  <a:srgbClr val="00B050"/>
                </a:solidFill>
              </a:rPr>
              <a:t> </a:t>
            </a:r>
            <a:endParaRPr lang="en-US" sz="1600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MOV CL , </a:t>
            </a:r>
            <a:r>
              <a:rPr lang="en-US" sz="1600" b="1" dirty="0">
                <a:solidFill>
                  <a:srgbClr val="FF0000"/>
                </a:solidFill>
              </a:rPr>
              <a:t>Year</a:t>
            </a:r>
            <a:r>
              <a:rPr lang="en-US" sz="1600" u="sng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Число сдвигов равно позиции </a:t>
            </a:r>
            <a:r>
              <a:rPr lang="en-US" sz="1600" b="1" dirty="0">
                <a:solidFill>
                  <a:srgbClr val="FF0000"/>
                </a:solidFill>
              </a:rPr>
              <a:t>Year</a:t>
            </a:r>
            <a:r>
              <a:rPr lang="en-US" sz="1600" u="sng" dirty="0"/>
              <a:t> </a:t>
            </a:r>
            <a:r>
              <a:rPr lang="ru-RU" sz="1600" b="1" dirty="0">
                <a:solidFill>
                  <a:srgbClr val="FF0000"/>
                </a:solidFill>
              </a:rPr>
              <a:t>= </a:t>
            </a:r>
            <a:r>
              <a:rPr lang="en-US" sz="1600" b="1" dirty="0">
                <a:solidFill>
                  <a:srgbClr val="FF0000"/>
                </a:solidFill>
              </a:rPr>
              <a:t>9</a:t>
            </a:r>
            <a:r>
              <a:rPr lang="ru-RU" sz="1600" dirty="0">
                <a:solidFill>
                  <a:srgbClr val="00B050"/>
                </a:solidFill>
              </a:rPr>
              <a:t> </a:t>
            </a:r>
            <a:endParaRPr lang="en-US" sz="1600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SHR</a:t>
            </a:r>
            <a:r>
              <a:rPr lang="en-US" sz="1600" dirty="0"/>
              <a:t>  AX , CL</a:t>
            </a:r>
            <a:r>
              <a:rPr lang="ru-RU" sz="1600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en-US" sz="1600" b="1" dirty="0">
                <a:solidFill>
                  <a:srgbClr val="FF0000"/>
                </a:solidFill>
              </a:rPr>
              <a:t>AX</a:t>
            </a:r>
            <a:r>
              <a:rPr lang="en-US" sz="1600" dirty="0">
                <a:solidFill>
                  <a:srgbClr val="00B050"/>
                </a:solidFill>
              </a:rPr>
              <a:t> = </a:t>
            </a:r>
            <a:r>
              <a:rPr lang="en-US" sz="1600" b="1" dirty="0">
                <a:solidFill>
                  <a:srgbClr val="FF0000"/>
                </a:solidFill>
              </a:rPr>
              <a:t>49</a:t>
            </a:r>
            <a:r>
              <a:rPr lang="en-US" sz="1600" dirty="0">
                <a:solidFill>
                  <a:srgbClr val="00B050"/>
                </a:solidFill>
              </a:rPr>
              <a:t>(</a:t>
            </a:r>
            <a:r>
              <a:rPr lang="en-US" sz="1600" b="1" dirty="0">
                <a:solidFill>
                  <a:srgbClr val="FF0000"/>
                </a:solidFill>
              </a:rPr>
              <a:t>32H</a:t>
            </a:r>
            <a:r>
              <a:rPr lang="en-US" sz="1600" dirty="0">
                <a:solidFill>
                  <a:srgbClr val="00B050"/>
                </a:solidFill>
              </a:rPr>
              <a:t>)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03648" y="4294201"/>
            <a:ext cx="1584177" cy="27894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64FA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5709" y="4492084"/>
            <a:ext cx="648072" cy="28614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latin typeface="+mn-lt"/>
                <a:cs typeface="+mn-cs"/>
              </a:rPr>
              <a:t>AND</a:t>
            </a:r>
            <a:endParaRPr lang="ru-RU" b="1" dirty="0">
              <a:latin typeface="+mn-lt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12031" y="4684721"/>
            <a:ext cx="1584177" cy="2565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0</a:t>
            </a:r>
            <a:r>
              <a:rPr lang="en-US" sz="2400" b="1" dirty="0">
                <a:solidFill>
                  <a:srgbClr val="FF0000"/>
                </a:solidFill>
              </a:rPr>
              <a:t>0FA</a:t>
            </a:r>
            <a:endParaRPr lang="ru-RU" sz="2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699" y="5229200"/>
            <a:ext cx="1115616" cy="34005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latin typeface="+mn-lt"/>
                <a:cs typeface="+mn-cs"/>
              </a:rPr>
              <a:t>SHL  - 9</a:t>
            </a:r>
            <a:endParaRPr lang="ru-RU" b="1" dirty="0">
              <a:latin typeface="+mn-lt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12031" y="5186818"/>
            <a:ext cx="1584177" cy="2565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31</a:t>
            </a:r>
            <a:r>
              <a:rPr lang="en-US" sz="2400" b="1" dirty="0">
                <a:solidFill>
                  <a:srgbClr val="FF0000"/>
                </a:solidFill>
              </a:rPr>
              <a:t>H</a:t>
            </a:r>
            <a:endParaRPr lang="ru-RU" sz="2400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2967" y="4797152"/>
            <a:ext cx="827584" cy="28614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latin typeface="+mn-lt"/>
                <a:cs typeface="+mn-cs"/>
              </a:rPr>
              <a:t>=</a:t>
            </a:r>
            <a:endParaRPr lang="ru-RU" b="1" dirty="0">
              <a:latin typeface="+mn-lt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03648" y="5549038"/>
            <a:ext cx="2232248" cy="2565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6200H</a:t>
            </a:r>
            <a:endParaRPr lang="ru-RU" sz="2400" b="1" dirty="0">
              <a:solidFill>
                <a:srgbClr val="FF0000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4481003" y="4365104"/>
            <a:ext cx="3593232" cy="1809492"/>
            <a:chOff x="-605408" y="4077072"/>
            <a:chExt cx="3593232" cy="2088232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755576" y="4077072"/>
              <a:ext cx="1584177" cy="36004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b="1" dirty="0">
                  <a:solidFill>
                    <a:srgbClr val="FF0000"/>
                  </a:solidFill>
                </a:rPr>
                <a:t>62FAH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-82363" y="4450432"/>
              <a:ext cx="648072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latin typeface="+mn-lt"/>
                  <a:cs typeface="+mn-cs"/>
                </a:rPr>
                <a:t>AND</a:t>
              </a:r>
              <a:endParaRPr lang="ru-RU" b="1" dirty="0">
                <a:latin typeface="+mn-lt"/>
                <a:cs typeface="+mn-cs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763959" y="4581128"/>
              <a:ext cx="1584177" cy="33107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FE00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-605408" y="5526283"/>
              <a:ext cx="1331640" cy="42622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>
                  <a:solidFill>
                    <a:srgbClr val="FF0000"/>
                  </a:solidFill>
                  <a:latin typeface="+mn-lt"/>
                  <a:cs typeface="+mn-cs"/>
                </a:defRPr>
              </a:lvl1pPr>
            </a:lstStyle>
            <a:p>
              <a:r>
                <a:rPr lang="en-US" b="1" dirty="0"/>
                <a:t>SHR</a:t>
              </a:r>
              <a:r>
                <a:rPr lang="en-US" dirty="0"/>
                <a:t> </a:t>
              </a:r>
              <a:r>
                <a:rPr lang="en-US" b="1" dirty="0"/>
                <a:t>AX</a:t>
              </a:r>
              <a:r>
                <a:rPr lang="en-US" dirty="0"/>
                <a:t>  - 9 </a:t>
              </a:r>
              <a:endParaRPr lang="ru-RU" dirty="0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763959" y="5229200"/>
              <a:ext cx="1584177" cy="33107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b="1" dirty="0">
                  <a:solidFill>
                    <a:srgbClr val="FF0000"/>
                  </a:solidFill>
                </a:rPr>
                <a:t>6200</a:t>
              </a:r>
              <a:endParaRPr lang="ru-RU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-58266" y="4941168"/>
              <a:ext cx="827584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b="1" dirty="0">
                  <a:latin typeface="+mn-lt"/>
                  <a:cs typeface="+mn-cs"/>
                </a:rPr>
                <a:t>=</a:t>
              </a:r>
              <a:endParaRPr lang="ru-RU" b="1" dirty="0">
                <a:latin typeface="+mn-lt"/>
                <a:cs typeface="+mn-cs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755576" y="5834232"/>
              <a:ext cx="2232248" cy="331072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>
                  <a:solidFill>
                    <a:schemeClr val="tx1"/>
                  </a:solidFill>
                </a:rPr>
                <a:t> </a:t>
              </a:r>
              <a:r>
                <a:rPr lang="en-US" sz="2400" dirty="0">
                  <a:solidFill>
                    <a:schemeClr val="tx1"/>
                  </a:solidFill>
                </a:rPr>
                <a:t>0031H= </a:t>
              </a:r>
              <a:r>
                <a:rPr lang="en-US" sz="2400" b="1" dirty="0">
                  <a:solidFill>
                    <a:srgbClr val="FF0000"/>
                  </a:solidFill>
                </a:rPr>
                <a:t>49</a:t>
              </a:r>
              <a:endParaRPr lang="ru-RU" sz="2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4689859" y="4355812"/>
            <a:ext cx="648072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u="sng" dirty="0">
                <a:solidFill>
                  <a:srgbClr val="FF0000"/>
                </a:solidFill>
                <a:latin typeface="+mn-lt"/>
                <a:cs typeface="+mn-cs"/>
              </a:rPr>
              <a:t>Year</a:t>
            </a:r>
            <a:endParaRPr lang="ru-RU" b="1" u="sng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879" y="5233423"/>
            <a:ext cx="886866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FF0000"/>
                </a:solidFill>
                <a:latin typeface="+mn-lt"/>
                <a:cs typeface="+mn-cs"/>
              </a:rPr>
              <a:t>BX</a:t>
            </a:r>
            <a:endParaRPr lang="ru-RU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54052" y="5661248"/>
            <a:ext cx="648072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srgbClr val="FF0000"/>
                </a:solidFill>
              </a:rPr>
              <a:t>OR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412031" y="5933063"/>
            <a:ext cx="2232248" cy="2565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62FAH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552111"/>
      </p:ext>
    </p:extLst>
  </p:cSld>
  <p:clrMapOvr>
    <a:masterClrMapping/>
  </p:clrMapOvr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9652" y="-144016"/>
            <a:ext cx="6264696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2800" dirty="0"/>
              <a:t>Структуры в Ассемблере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5662" y="279403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319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83567" y="260648"/>
            <a:ext cx="7992887" cy="338554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>
                <a:latin typeface="+mn-lt"/>
                <a:cs typeface="+mn-cs"/>
              </a:rPr>
              <a:t>Структурные переменные </a:t>
            </a:r>
            <a:r>
              <a:rPr lang="ru-RU" dirty="0">
                <a:latin typeface="+mn-lt"/>
                <a:cs typeface="+mn-cs"/>
              </a:rPr>
              <a:t>в Ассемблере позволяют совместно описывать и инициализировать группу скалярных переменных. Следует </a:t>
            </a:r>
            <a:r>
              <a:rPr lang="ru-RU" u="sng" dirty="0">
                <a:latin typeface="+mn-lt"/>
                <a:cs typeface="+mn-cs"/>
              </a:rPr>
              <a:t>различать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+mn-lt"/>
                <a:cs typeface="+mn-cs"/>
              </a:rPr>
              <a:t>Описание </a:t>
            </a:r>
            <a:r>
              <a:rPr lang="ru-RU" u="sng" dirty="0">
                <a:latin typeface="+mn-lt"/>
                <a:cs typeface="+mn-cs"/>
              </a:rPr>
              <a:t>шаблона</a:t>
            </a:r>
            <a:r>
              <a:rPr lang="ru-RU" dirty="0">
                <a:latin typeface="+mn-lt"/>
                <a:cs typeface="+mn-cs"/>
              </a:rPr>
              <a:t> структуры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+mn-lt"/>
                <a:cs typeface="+mn-cs"/>
              </a:rPr>
              <a:t>Описание </a:t>
            </a:r>
            <a:r>
              <a:rPr lang="ru-RU" u="sng" dirty="0">
                <a:latin typeface="+mn-lt"/>
                <a:cs typeface="+mn-cs"/>
              </a:rPr>
              <a:t>структурных переменных </a:t>
            </a:r>
            <a:r>
              <a:rPr lang="ru-RU" dirty="0">
                <a:latin typeface="+mn-lt"/>
                <a:cs typeface="+mn-cs"/>
              </a:rPr>
              <a:t>с инициализацией </a:t>
            </a:r>
            <a:r>
              <a:rPr lang="en-US" dirty="0">
                <a:latin typeface="+mn-lt"/>
                <a:cs typeface="+mn-cs"/>
              </a:rPr>
              <a:t>&lt;, ,&gt;</a:t>
            </a:r>
            <a:r>
              <a:rPr lang="ru-RU" dirty="0">
                <a:latin typeface="+mn-lt"/>
                <a:cs typeface="+mn-cs"/>
              </a:rPr>
              <a:t> и без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>
                <a:latin typeface="+mn-lt"/>
                <a:cs typeface="+mn-cs"/>
              </a:rPr>
              <a:t>Использование полей структуры в командах и директивах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+mn-lt"/>
                <a:cs typeface="+mn-cs"/>
              </a:rPr>
              <a:t>Описание </a:t>
            </a:r>
            <a:r>
              <a:rPr lang="ru-RU" u="sng" dirty="0">
                <a:latin typeface="+mn-lt"/>
                <a:cs typeface="+mn-cs"/>
              </a:rPr>
              <a:t>шаблона</a:t>
            </a:r>
            <a:r>
              <a:rPr lang="ru-RU" dirty="0">
                <a:latin typeface="+mn-lt"/>
                <a:cs typeface="+mn-cs"/>
              </a:rPr>
              <a:t> структуры: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&lt;</a:t>
            </a:r>
            <a:r>
              <a:rPr lang="ru-RU" dirty="0">
                <a:latin typeface="+mn-lt"/>
                <a:cs typeface="+mn-cs"/>
              </a:rPr>
              <a:t>Имя структуры</a:t>
            </a:r>
            <a:r>
              <a:rPr lang="en-US" dirty="0">
                <a:latin typeface="+mn-lt"/>
                <a:cs typeface="+mn-cs"/>
              </a:rPr>
              <a:t>&gt; 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STRUC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&lt;</a:t>
            </a:r>
            <a:r>
              <a:rPr lang="ru-RU" dirty="0"/>
              <a:t>Имя поля 1</a:t>
            </a:r>
            <a:r>
              <a:rPr lang="en-US" dirty="0"/>
              <a:t>&gt; </a:t>
            </a:r>
            <a:r>
              <a:rPr lang="en-US" dirty="0">
                <a:latin typeface="+mn-lt"/>
                <a:cs typeface="+mn-cs"/>
              </a:rPr>
              <a:t>&lt;</a:t>
            </a:r>
            <a:r>
              <a:rPr lang="ru-RU" dirty="0">
                <a:latin typeface="+mn-lt"/>
                <a:cs typeface="+mn-cs"/>
              </a:rPr>
              <a:t>скалярная переменная</a:t>
            </a:r>
            <a:r>
              <a:rPr lang="en-US" dirty="0">
                <a:latin typeface="+mn-lt"/>
                <a:cs typeface="+mn-cs"/>
              </a:rPr>
              <a:t>&gt;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&lt;</a:t>
            </a:r>
            <a:r>
              <a:rPr lang="ru-RU" dirty="0"/>
              <a:t>Имя поля 2</a:t>
            </a:r>
            <a:r>
              <a:rPr lang="en-US" dirty="0"/>
              <a:t>&gt; &lt;</a:t>
            </a:r>
            <a:r>
              <a:rPr lang="ru-RU" dirty="0"/>
              <a:t>скалярная переменная</a:t>
            </a:r>
            <a:r>
              <a:rPr lang="en-US" dirty="0"/>
              <a:t>&gt;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+mn-lt"/>
                <a:cs typeface="+mn-cs"/>
              </a:rPr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&lt;</a:t>
            </a:r>
            <a:r>
              <a:rPr lang="ru-RU" dirty="0"/>
              <a:t> Имя структуры </a:t>
            </a:r>
            <a:r>
              <a:rPr lang="en-US" dirty="0">
                <a:latin typeface="+mn-lt"/>
                <a:cs typeface="+mn-cs"/>
              </a:rPr>
              <a:t>&gt;</a:t>
            </a:r>
            <a:r>
              <a:rPr lang="ru-RU" dirty="0">
                <a:latin typeface="+mn-lt"/>
                <a:cs typeface="+mn-cs"/>
              </a:rPr>
              <a:t> 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ENDS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u="sng" dirty="0">
                <a:latin typeface="+mn-lt"/>
                <a:cs typeface="+mn-cs"/>
              </a:rPr>
              <a:t>Использование</a:t>
            </a:r>
            <a:r>
              <a:rPr lang="ru-RU" dirty="0">
                <a:latin typeface="+mn-lt"/>
                <a:cs typeface="+mn-cs"/>
              </a:rPr>
              <a:t> полей  структур: </a:t>
            </a:r>
            <a:r>
              <a:rPr lang="en-US" dirty="0">
                <a:latin typeface="+mn-lt"/>
                <a:cs typeface="+mn-cs"/>
              </a:rPr>
              <a:t>&lt;</a:t>
            </a:r>
            <a:r>
              <a:rPr lang="ru-RU" dirty="0">
                <a:latin typeface="+mn-lt"/>
                <a:cs typeface="+mn-cs"/>
              </a:rPr>
              <a:t>Имя структурной переменной</a:t>
            </a:r>
            <a:r>
              <a:rPr lang="en-US" dirty="0">
                <a:latin typeface="+mn-lt"/>
                <a:cs typeface="+mn-cs"/>
              </a:rPr>
              <a:t>&gt;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dirty="0">
                <a:latin typeface="+mn-lt"/>
                <a:cs typeface="+mn-cs"/>
              </a:rPr>
              <a:t>&lt;</a:t>
            </a:r>
            <a:r>
              <a:rPr lang="ru-RU" dirty="0">
                <a:latin typeface="+mn-lt"/>
                <a:cs typeface="+mn-cs"/>
              </a:rPr>
              <a:t>имя поля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2551" y="3573016"/>
            <a:ext cx="9144000" cy="270843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700" u="sng" dirty="0"/>
              <a:t>Пример описания структуры </a:t>
            </a:r>
            <a:r>
              <a:rPr lang="ru-RU" sz="1700" dirty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700" b="1" u="dbl" dirty="0">
                <a:solidFill>
                  <a:srgbClr val="3333FF"/>
                </a:solidFill>
              </a:rPr>
              <a:t>Stud</a:t>
            </a:r>
            <a:r>
              <a:rPr lang="en-US" sz="1700" dirty="0"/>
              <a:t> </a:t>
            </a:r>
            <a:r>
              <a:rPr lang="en-US" sz="1700" b="1" dirty="0">
                <a:solidFill>
                  <a:srgbClr val="FF0000"/>
                </a:solidFill>
              </a:rPr>
              <a:t>STRUC </a:t>
            </a:r>
            <a:r>
              <a:rPr lang="en-US" sz="1700" dirty="0"/>
              <a:t>&gt; </a:t>
            </a:r>
            <a:r>
              <a:rPr lang="en-US" sz="1700" dirty="0">
                <a:solidFill>
                  <a:srgbClr val="00B050"/>
                </a:solidFill>
              </a:rPr>
              <a:t>; </a:t>
            </a:r>
            <a:r>
              <a:rPr lang="ru-RU" sz="1700" b="1" u="sng" dirty="0">
                <a:solidFill>
                  <a:srgbClr val="00B050"/>
                </a:solidFill>
              </a:rPr>
              <a:t>Шаблон</a:t>
            </a:r>
            <a:r>
              <a:rPr lang="ru-RU" sz="1700" dirty="0">
                <a:solidFill>
                  <a:srgbClr val="00B050"/>
                </a:solidFill>
              </a:rPr>
              <a:t> структуры студента (</a:t>
            </a:r>
            <a:r>
              <a:rPr lang="en-US" sz="1700" b="1" dirty="0">
                <a:solidFill>
                  <a:srgbClr val="3333FF"/>
                </a:solidFill>
              </a:rPr>
              <a:t>Stud</a:t>
            </a:r>
            <a:r>
              <a:rPr lang="ru-RU" sz="1700" dirty="0">
                <a:solidFill>
                  <a:srgbClr val="00B050"/>
                </a:solidFill>
              </a:rPr>
              <a:t>).</a:t>
            </a:r>
            <a:endParaRPr lang="en-US" sz="17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700" b="1" dirty="0">
                <a:solidFill>
                  <a:srgbClr val="3333FF"/>
                </a:solidFill>
              </a:rPr>
              <a:t>Fam</a:t>
            </a:r>
            <a:r>
              <a:rPr lang="en-US" sz="1700" dirty="0"/>
              <a:t> </a:t>
            </a:r>
            <a:r>
              <a:rPr lang="en-US" sz="1700" dirty="0" err="1"/>
              <a:t>db</a:t>
            </a:r>
            <a:r>
              <a:rPr lang="en-US" sz="1700" dirty="0"/>
              <a:t> </a:t>
            </a:r>
            <a:r>
              <a:rPr lang="ru-RU" sz="1700" dirty="0"/>
              <a:t>14 </a:t>
            </a:r>
            <a:r>
              <a:rPr lang="en-US" sz="1700" dirty="0"/>
              <a:t>DUP ('</a:t>
            </a:r>
            <a:r>
              <a:rPr lang="ru-RU" sz="1700" dirty="0"/>
              <a:t> </a:t>
            </a:r>
            <a:r>
              <a:rPr lang="en-US" sz="1700" dirty="0"/>
              <a:t>') </a:t>
            </a:r>
            <a:r>
              <a:rPr lang="en-US" sz="1700" dirty="0">
                <a:solidFill>
                  <a:srgbClr val="00B050"/>
                </a:solidFill>
              </a:rPr>
              <a:t>;</a:t>
            </a:r>
            <a:r>
              <a:rPr lang="ru-RU" sz="1700" b="1" u="sng" dirty="0">
                <a:solidFill>
                  <a:srgbClr val="00B050"/>
                </a:solidFill>
              </a:rPr>
              <a:t>Поле</a:t>
            </a:r>
            <a:r>
              <a:rPr lang="ru-RU" sz="1700" dirty="0">
                <a:solidFill>
                  <a:srgbClr val="00B050"/>
                </a:solidFill>
              </a:rPr>
              <a:t> - </a:t>
            </a:r>
            <a:r>
              <a:rPr lang="en-US" sz="1700" dirty="0">
                <a:solidFill>
                  <a:srgbClr val="00B050"/>
                </a:solidFill>
              </a:rPr>
              <a:t> 14-</a:t>
            </a:r>
            <a:r>
              <a:rPr lang="ru-RU" sz="1700" dirty="0" err="1">
                <a:solidFill>
                  <a:srgbClr val="00B050"/>
                </a:solidFill>
              </a:rPr>
              <a:t>ти</a:t>
            </a:r>
            <a:r>
              <a:rPr lang="ru-RU" sz="1700" dirty="0">
                <a:solidFill>
                  <a:srgbClr val="00B050"/>
                </a:solidFill>
              </a:rPr>
              <a:t> байтовое для </a:t>
            </a:r>
            <a:r>
              <a:rPr lang="ru-RU" sz="1700" u="sng" dirty="0">
                <a:solidFill>
                  <a:srgbClr val="00B050"/>
                </a:solidFill>
              </a:rPr>
              <a:t>фамилии</a:t>
            </a:r>
            <a:r>
              <a:rPr lang="ru-RU" sz="1700" dirty="0">
                <a:solidFill>
                  <a:srgbClr val="00B050"/>
                </a:solidFill>
              </a:rPr>
              <a:t>  студента </a:t>
            </a:r>
            <a:endParaRPr lang="en-US" sz="17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700" b="1" dirty="0" err="1">
                <a:solidFill>
                  <a:srgbClr val="3333FF"/>
                </a:solidFill>
              </a:rPr>
              <a:t>Kurs</a:t>
            </a:r>
            <a:r>
              <a:rPr lang="en-US" sz="1700" dirty="0"/>
              <a:t> </a:t>
            </a:r>
            <a:r>
              <a:rPr lang="en-US" sz="1700" dirty="0" err="1"/>
              <a:t>db</a:t>
            </a:r>
            <a:r>
              <a:rPr lang="en-US" sz="1700" dirty="0"/>
              <a:t> ?</a:t>
            </a:r>
            <a:r>
              <a:rPr lang="ru-RU" sz="1700" dirty="0"/>
              <a:t> </a:t>
            </a:r>
            <a:r>
              <a:rPr lang="en-US" sz="1700" dirty="0">
                <a:solidFill>
                  <a:srgbClr val="00B050"/>
                </a:solidFill>
              </a:rPr>
              <a:t>; </a:t>
            </a:r>
            <a:r>
              <a:rPr lang="ru-RU" sz="1700" b="1" u="sng" dirty="0">
                <a:solidFill>
                  <a:srgbClr val="00B050"/>
                </a:solidFill>
              </a:rPr>
              <a:t>Поле</a:t>
            </a:r>
            <a:r>
              <a:rPr lang="ru-RU" sz="1700" dirty="0">
                <a:solidFill>
                  <a:srgbClr val="00B050"/>
                </a:solidFill>
              </a:rPr>
              <a:t> - байтовая</a:t>
            </a:r>
            <a:r>
              <a:rPr lang="en-US" sz="1700" dirty="0">
                <a:solidFill>
                  <a:srgbClr val="00B050"/>
                </a:solidFill>
              </a:rPr>
              <a:t> </a:t>
            </a:r>
            <a:r>
              <a:rPr lang="ru-RU" sz="1700" u="sng" dirty="0">
                <a:solidFill>
                  <a:srgbClr val="00B050"/>
                </a:solidFill>
              </a:rPr>
              <a:t>курса</a:t>
            </a:r>
            <a:r>
              <a:rPr lang="ru-RU" sz="1700" dirty="0">
                <a:solidFill>
                  <a:srgbClr val="00B050"/>
                </a:solidFill>
              </a:rPr>
              <a:t> студента</a:t>
            </a:r>
            <a:endParaRPr lang="en-US" sz="17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700" b="1" dirty="0" err="1">
                <a:solidFill>
                  <a:srgbClr val="3333FF"/>
                </a:solidFill>
              </a:rPr>
              <a:t>Stip</a:t>
            </a:r>
            <a:r>
              <a:rPr lang="en-US" sz="1700" dirty="0"/>
              <a:t> DD ? </a:t>
            </a:r>
            <a:r>
              <a:rPr lang="en-US" sz="1700" dirty="0">
                <a:solidFill>
                  <a:srgbClr val="00B050"/>
                </a:solidFill>
              </a:rPr>
              <a:t>; </a:t>
            </a:r>
            <a:r>
              <a:rPr lang="ru-RU" sz="1700" b="1" u="sng" dirty="0">
                <a:solidFill>
                  <a:srgbClr val="00B050"/>
                </a:solidFill>
              </a:rPr>
              <a:t>Поле</a:t>
            </a:r>
            <a:r>
              <a:rPr lang="ru-RU" sz="1700" dirty="0">
                <a:solidFill>
                  <a:srgbClr val="00B050"/>
                </a:solidFill>
              </a:rPr>
              <a:t> для размера </a:t>
            </a:r>
            <a:r>
              <a:rPr lang="ru-RU" sz="1700" u="sng" dirty="0">
                <a:solidFill>
                  <a:srgbClr val="00B050"/>
                </a:solidFill>
              </a:rPr>
              <a:t>стипендии</a:t>
            </a:r>
            <a:r>
              <a:rPr lang="ru-RU" sz="1700" dirty="0">
                <a:solidFill>
                  <a:srgbClr val="00B050"/>
                </a:solidFill>
              </a:rPr>
              <a:t> студента</a:t>
            </a:r>
            <a:endParaRPr lang="en-US" sz="1700" u="sng" dirty="0">
              <a:solidFill>
                <a:srgbClr val="00B05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700" b="1" u="dbl" dirty="0">
                <a:solidFill>
                  <a:srgbClr val="3333FF"/>
                </a:solidFill>
              </a:rPr>
              <a:t>Stud</a:t>
            </a:r>
            <a:r>
              <a:rPr lang="en-US" sz="1700" dirty="0"/>
              <a:t> </a:t>
            </a:r>
            <a:r>
              <a:rPr lang="en-US" sz="1700" b="1" dirty="0">
                <a:solidFill>
                  <a:srgbClr val="FF0000"/>
                </a:solidFill>
              </a:rPr>
              <a:t>ENDS</a:t>
            </a:r>
            <a:endParaRPr lang="ru-RU" sz="17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700" u="sng" dirty="0"/>
              <a:t>Пример описания и применения структурных переменных </a:t>
            </a:r>
            <a:r>
              <a:rPr lang="ru-RU" sz="1700" dirty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700" b="1" dirty="0">
                <a:solidFill>
                  <a:srgbClr val="FF0000"/>
                </a:solidFill>
              </a:rPr>
              <a:t>St1</a:t>
            </a:r>
            <a:r>
              <a:rPr lang="en-US" sz="1700" dirty="0"/>
              <a:t> </a:t>
            </a:r>
            <a:r>
              <a:rPr lang="en-US" sz="1700" b="1" dirty="0">
                <a:solidFill>
                  <a:srgbClr val="3333FF"/>
                </a:solidFill>
              </a:rPr>
              <a:t>Stud</a:t>
            </a:r>
            <a:r>
              <a:rPr lang="en-US" sz="1700" dirty="0"/>
              <a:t> &lt;, , &gt; </a:t>
            </a:r>
            <a:r>
              <a:rPr lang="en-US" sz="1700" dirty="0">
                <a:solidFill>
                  <a:srgbClr val="00B050"/>
                </a:solidFill>
              </a:rPr>
              <a:t>; </a:t>
            </a:r>
            <a:r>
              <a:rPr lang="ru-RU" sz="1700" dirty="0">
                <a:solidFill>
                  <a:srgbClr val="00B050"/>
                </a:solidFill>
              </a:rPr>
              <a:t>Структурная переменная </a:t>
            </a:r>
            <a:r>
              <a:rPr lang="en-US" sz="1700" b="1" dirty="0">
                <a:solidFill>
                  <a:srgbClr val="FF0000"/>
                </a:solidFill>
              </a:rPr>
              <a:t>St1</a:t>
            </a:r>
            <a:r>
              <a:rPr lang="ru-RU" sz="1700" dirty="0">
                <a:solidFill>
                  <a:srgbClr val="00B050"/>
                </a:solidFill>
              </a:rPr>
              <a:t> </a:t>
            </a:r>
            <a:r>
              <a:rPr lang="ru-RU" sz="1700" b="1" u="sng" dirty="0">
                <a:solidFill>
                  <a:srgbClr val="00B050"/>
                </a:solidFill>
              </a:rPr>
              <a:t>без</a:t>
            </a:r>
            <a:r>
              <a:rPr lang="ru-RU" sz="1700" dirty="0">
                <a:solidFill>
                  <a:srgbClr val="00B050"/>
                </a:solidFill>
              </a:rPr>
              <a:t> инициализации</a:t>
            </a:r>
            <a:endParaRPr lang="ru-RU" sz="17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700" dirty="0" err="1"/>
              <a:t>Bolshakov</a:t>
            </a:r>
            <a:r>
              <a:rPr lang="en-US" sz="1700" dirty="0"/>
              <a:t>  </a:t>
            </a:r>
            <a:r>
              <a:rPr lang="en-US" sz="1700" b="1" dirty="0">
                <a:solidFill>
                  <a:srgbClr val="3333FF"/>
                </a:solidFill>
              </a:rPr>
              <a:t>Stud</a:t>
            </a:r>
            <a:r>
              <a:rPr lang="en-US" sz="1700" dirty="0"/>
              <a:t> &lt;' </a:t>
            </a:r>
            <a:r>
              <a:rPr lang="en-US" sz="1700" dirty="0" err="1"/>
              <a:t>Bolshakov</a:t>
            </a:r>
            <a:r>
              <a:rPr lang="en-US" sz="1700" dirty="0"/>
              <a:t> $', 2, 2000 &gt; </a:t>
            </a:r>
            <a:r>
              <a:rPr lang="en-US" sz="1700" dirty="0">
                <a:solidFill>
                  <a:srgbClr val="00B050"/>
                </a:solidFill>
              </a:rPr>
              <a:t>; </a:t>
            </a:r>
            <a:r>
              <a:rPr lang="ru-RU" sz="1700" dirty="0">
                <a:solidFill>
                  <a:srgbClr val="00B050"/>
                </a:solidFill>
              </a:rPr>
              <a:t>Инициализация структуры</a:t>
            </a:r>
            <a:endParaRPr lang="ru-RU" sz="17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700" dirty="0"/>
              <a:t>MOV AL , </a:t>
            </a:r>
            <a:r>
              <a:rPr lang="en-US" sz="1700" dirty="0" err="1"/>
              <a:t>Bolshakov</a:t>
            </a:r>
            <a:r>
              <a:rPr lang="en-US" sz="1700" b="1" dirty="0" err="1">
                <a:solidFill>
                  <a:srgbClr val="FF0000"/>
                </a:solidFill>
              </a:rPr>
              <a:t>.</a:t>
            </a:r>
            <a:r>
              <a:rPr lang="en-US" sz="1700" b="1" dirty="0" err="1">
                <a:solidFill>
                  <a:srgbClr val="3333FF"/>
                </a:solidFill>
              </a:rPr>
              <a:t>Kurs</a:t>
            </a:r>
            <a:r>
              <a:rPr lang="en-US" sz="1700" dirty="0"/>
              <a:t> </a:t>
            </a:r>
            <a:r>
              <a:rPr lang="en-US" sz="1700" dirty="0">
                <a:solidFill>
                  <a:srgbClr val="00B050"/>
                </a:solidFill>
              </a:rPr>
              <a:t>; </a:t>
            </a:r>
            <a:r>
              <a:rPr lang="ru-RU" sz="1700" b="1" u="sng" dirty="0">
                <a:solidFill>
                  <a:srgbClr val="00B050"/>
                </a:solidFill>
              </a:rPr>
              <a:t>Квалифицированная</a:t>
            </a:r>
            <a:r>
              <a:rPr lang="ru-RU" sz="1700" dirty="0">
                <a:solidFill>
                  <a:srgbClr val="00B050"/>
                </a:solidFill>
              </a:rPr>
              <a:t> ссылка на поле</a:t>
            </a: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16872253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6192688" cy="548680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Выдача справки по КФ ЛР №2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658906" y="793149"/>
            <a:ext cx="8055040" cy="270227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altLang="ru-RU" sz="1600" b="1" dirty="0">
                <a:solidFill>
                  <a:srgbClr val="FF0000"/>
                </a:solidFill>
              </a:rPr>
              <a:t>CLS</a:t>
            </a:r>
            <a:endParaRPr lang="en-US" sz="1600" b="1" dirty="0"/>
          </a:p>
          <a:p>
            <a:pPr marL="0" indent="0">
              <a:buNone/>
            </a:pPr>
            <a:r>
              <a:rPr lang="ru-RU" sz="1600" b="1" dirty="0"/>
              <a:t>ECHO.</a:t>
            </a:r>
          </a:p>
          <a:p>
            <a:pPr marL="0" indent="0">
              <a:buNone/>
            </a:pPr>
            <a:r>
              <a:rPr lang="ru-RU" sz="1600" b="1" dirty="0"/>
              <a:t>ECHO Вложенный КФ - Большаков С.А. ГР. ИУ5-00   </a:t>
            </a:r>
            <a:r>
              <a:rPr lang="en-US" sz="1600" b="1" dirty="0"/>
              <a:t>(</a:t>
            </a:r>
            <a:r>
              <a:rPr lang="ru-RU" sz="1600" b="1" dirty="0"/>
              <a:t>Справка ЛР 2</a:t>
            </a:r>
            <a:r>
              <a:rPr lang="en-US" sz="1600" b="1" dirty="0"/>
              <a:t>)</a:t>
            </a:r>
            <a:endParaRPr lang="ru-RU" sz="1600" b="1" dirty="0"/>
          </a:p>
          <a:p>
            <a:pPr marL="0" indent="0">
              <a:buNone/>
            </a:pPr>
            <a:r>
              <a:rPr lang="ru-RU" sz="1600" b="1" dirty="0"/>
              <a:t>ECHO Справка о параметрах</a:t>
            </a:r>
          </a:p>
          <a:p>
            <a:pPr marL="0" indent="0">
              <a:buNone/>
            </a:pPr>
            <a:r>
              <a:rPr lang="ru-RU" sz="1600" b="1" dirty="0"/>
              <a:t>ECHO 1-й : имя файла справки</a:t>
            </a:r>
          </a:p>
          <a:p>
            <a:pPr marL="0" indent="0">
              <a:buNone/>
            </a:pPr>
            <a:r>
              <a:rPr lang="ru-RU" sz="1600" b="1" dirty="0"/>
              <a:t>ECHO 2-й : ДА/НЕТ - Очистка экрана при новом запуске</a:t>
            </a:r>
          </a:p>
          <a:p>
            <a:pPr marL="0" indent="0">
              <a:buNone/>
            </a:pPr>
            <a:r>
              <a:rPr lang="ru-RU" sz="1600" b="1" dirty="0"/>
              <a:t>ECHO 3-й : ДА/НЕТ - очистка экрана перед выводом меню</a:t>
            </a:r>
          </a:p>
          <a:p>
            <a:pPr marL="0" indent="0">
              <a:buNone/>
            </a:pPr>
            <a:r>
              <a:rPr lang="ru-RU" sz="1600" b="1" dirty="0"/>
              <a:t>ECHO 4-й : ДА/НЕТ - Вывод справки в конце</a:t>
            </a:r>
          </a:p>
          <a:p>
            <a:pPr marL="0" indent="0">
              <a:buNone/>
            </a:pPr>
            <a:r>
              <a:rPr lang="ru-RU" sz="1600" b="1" dirty="0"/>
              <a:t>PAUSE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53176" y="476672"/>
            <a:ext cx="8055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/>
              <a:t>Файл справки </a:t>
            </a:r>
            <a:r>
              <a:rPr lang="en-US" altLang="ru-RU" b="1" dirty="0"/>
              <a:t>MY_HELP.BAT, </a:t>
            </a:r>
            <a:r>
              <a:rPr lang="ru-RU" altLang="ru-RU" b="1" dirty="0"/>
              <a:t>и очистка </a:t>
            </a:r>
            <a:r>
              <a:rPr lang="en-US" altLang="ru-RU" b="1" dirty="0">
                <a:solidFill>
                  <a:srgbClr val="FF0000"/>
                </a:solidFill>
              </a:rPr>
              <a:t>CLS</a:t>
            </a:r>
            <a:r>
              <a:rPr lang="en-US" altLang="ru-RU" dirty="0"/>
              <a:t>:</a:t>
            </a:r>
            <a:endParaRPr lang="ru-RU" alt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8906" y="3419708"/>
            <a:ext cx="8055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>
                <a:solidFill>
                  <a:srgbClr val="FF0000"/>
                </a:solidFill>
              </a:rPr>
              <a:t>Вызов</a:t>
            </a:r>
            <a:r>
              <a:rPr lang="ru-RU" altLang="ru-RU" dirty="0"/>
              <a:t> файла справки в основной программе:</a:t>
            </a: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653176" y="3687475"/>
            <a:ext cx="8055040" cy="6340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sz="1600" b="1" dirty="0"/>
              <a:t>REM </a:t>
            </a:r>
            <a:r>
              <a:rPr lang="ru-RU" sz="1600" b="1" dirty="0"/>
              <a:t>Вывод справки при значении четвертого параметра запуска -  </a:t>
            </a:r>
            <a:r>
              <a:rPr lang="ru-RU" sz="1600" b="1" dirty="0">
                <a:solidFill>
                  <a:srgbClr val="FF0000"/>
                </a:solidFill>
              </a:rPr>
              <a:t>ДА</a:t>
            </a:r>
          </a:p>
          <a:p>
            <a:pPr marL="0" indent="0">
              <a:buNone/>
            </a:pPr>
            <a:r>
              <a:rPr lang="en-US" sz="1600" b="1" dirty="0"/>
              <a:t>IF (</a:t>
            </a:r>
            <a:r>
              <a:rPr lang="en-US" sz="1600" b="1" dirty="0">
                <a:solidFill>
                  <a:srgbClr val="FF0000"/>
                </a:solidFill>
              </a:rPr>
              <a:t>%</a:t>
            </a:r>
            <a:r>
              <a:rPr lang="ru-RU" sz="1600" b="1" dirty="0">
                <a:solidFill>
                  <a:srgbClr val="FF0000"/>
                </a:solidFill>
              </a:rPr>
              <a:t>4</a:t>
            </a:r>
            <a:r>
              <a:rPr lang="en-US" sz="1600" b="1" dirty="0"/>
              <a:t>)==(</a:t>
            </a:r>
            <a:r>
              <a:rPr lang="ru-RU" sz="1600" b="1" dirty="0">
                <a:solidFill>
                  <a:srgbClr val="FF0000"/>
                </a:solidFill>
              </a:rPr>
              <a:t>ДА</a:t>
            </a:r>
            <a:r>
              <a:rPr lang="en-US" sz="1600" b="1" dirty="0"/>
              <a:t>) </a:t>
            </a:r>
            <a:r>
              <a:rPr lang="en-US" sz="1600" b="1" dirty="0">
                <a:solidFill>
                  <a:srgbClr val="FF0000"/>
                </a:solidFill>
              </a:rPr>
              <a:t>CALL </a:t>
            </a:r>
            <a:r>
              <a:rPr lang="en-US" altLang="ru-RU" sz="1600" b="1" dirty="0">
                <a:solidFill>
                  <a:srgbClr val="FF0000"/>
                </a:solidFill>
              </a:rPr>
              <a:t>MY_HELP.BAT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3304" y="4222928"/>
            <a:ext cx="8055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000" dirty="0"/>
              <a:t>Результат работы КФ справки</a:t>
            </a:r>
            <a:r>
              <a:rPr lang="ru-RU" altLang="ru-RU" dirty="0"/>
              <a:t>: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643304" y="4509120"/>
            <a:ext cx="8055040" cy="1815882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Вложенный КФ - Большаков С.А. ГР. ИУ5-00   </a:t>
            </a:r>
            <a:r>
              <a:rPr lang="en-US" sz="1600" b="1" dirty="0">
                <a:solidFill>
                  <a:schemeClr val="bg1"/>
                </a:solidFill>
              </a:rPr>
              <a:t>(</a:t>
            </a:r>
            <a:r>
              <a:rPr lang="ru-RU" sz="1600" b="1" dirty="0">
                <a:solidFill>
                  <a:schemeClr val="bg1"/>
                </a:solidFill>
              </a:rPr>
              <a:t>Справка ЛР 2</a:t>
            </a:r>
            <a:r>
              <a:rPr lang="en-US" sz="1600" b="1" dirty="0">
                <a:solidFill>
                  <a:schemeClr val="bg1"/>
                </a:solidFill>
              </a:rPr>
              <a:t>)</a:t>
            </a:r>
            <a:endParaRPr lang="ru-RU" sz="1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1-й : имя файла справки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2-й : ДА/НЕТ - Очистка экрана при новом запуске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3-й : ДА/НЕТ - очистка экрана перед выводом меню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4-й : ДА/НЕТ - Вывод справки в конце</a:t>
            </a:r>
          </a:p>
          <a:p>
            <a:pPr marL="0" indent="0">
              <a:buNone/>
            </a:pPr>
            <a:r>
              <a:rPr lang="en-US" sz="1600" b="1" dirty="0">
                <a:solidFill>
                  <a:schemeClr val="bg1"/>
                </a:solidFill>
              </a:rPr>
              <a:t>Press any key to continue.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315341"/>
      </p:ext>
    </p:extLst>
  </p:cSld>
  <p:clrMapOvr>
    <a:masterClrMapping/>
  </p:clrMapOvr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-99392"/>
            <a:ext cx="4680520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/>
              <a:t>Метки в Ассемблере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607906" y="294107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320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34641" y="476670"/>
            <a:ext cx="9009359" cy="230832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+mn-lt"/>
                <a:cs typeface="+mn-cs"/>
              </a:rPr>
              <a:t>Метка </a:t>
            </a:r>
            <a:r>
              <a:rPr lang="ru-RU" sz="2000" dirty="0">
                <a:latin typeface="+mn-lt"/>
                <a:cs typeface="+mn-cs"/>
                <a:hlinkClick r:id="rId2" action="ppaction://hlinksldjump"/>
              </a:rPr>
              <a:t>в программе</a:t>
            </a:r>
            <a:r>
              <a:rPr lang="ru-RU" sz="2000" dirty="0">
                <a:latin typeface="+mn-lt"/>
                <a:cs typeface="+mn-cs"/>
              </a:rPr>
              <a:t>, располагается </a:t>
            </a:r>
            <a:r>
              <a:rPr lang="ru-RU" sz="2000" u="sng" dirty="0">
                <a:latin typeface="+mn-lt"/>
                <a:cs typeface="+mn-cs"/>
              </a:rPr>
              <a:t>в начале </a:t>
            </a:r>
            <a:r>
              <a:rPr lang="ru-RU" sz="2000" dirty="0">
                <a:latin typeface="+mn-lt"/>
                <a:cs typeface="+mn-cs"/>
              </a:rPr>
              <a:t>отдельной строки и служат для указания отдельного места в программе. </a:t>
            </a:r>
            <a:r>
              <a:rPr lang="ru-RU" sz="2000" u="sng" dirty="0">
                <a:latin typeface="+mn-lt"/>
                <a:cs typeface="+mn-cs"/>
              </a:rPr>
              <a:t>Важно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В пределах одного модуля имена меток не должны </a:t>
            </a:r>
            <a:r>
              <a:rPr lang="ru-RU" sz="2000" u="sng" dirty="0">
                <a:latin typeface="+mn-lt"/>
                <a:cs typeface="+mn-cs"/>
              </a:rPr>
              <a:t>совпадать</a:t>
            </a:r>
            <a:r>
              <a:rPr lang="ru-RU" sz="2000" dirty="0">
                <a:latin typeface="+mn-lt"/>
                <a:cs typeface="+mn-cs"/>
              </a:rPr>
              <a:t>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Имя метки должно быть записано </a:t>
            </a:r>
            <a:r>
              <a:rPr lang="ru-RU" sz="2000" u="sng" dirty="0">
                <a:latin typeface="+mn-lt"/>
                <a:cs typeface="+mn-cs"/>
              </a:rPr>
              <a:t>по правилам </a:t>
            </a:r>
            <a:r>
              <a:rPr lang="ru-RU" sz="2000" dirty="0">
                <a:latin typeface="+mn-lt"/>
                <a:cs typeface="+mn-cs"/>
              </a:rPr>
              <a:t>Ассемблера.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Метки используются в </a:t>
            </a: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командах МП </a:t>
            </a:r>
            <a:r>
              <a:rPr lang="ru-RU" sz="2000" dirty="0">
                <a:latin typeface="+mn-lt"/>
                <a:cs typeface="+mn-cs"/>
              </a:rPr>
              <a:t>(</a:t>
            </a:r>
            <a:r>
              <a:rPr lang="en-US" sz="2000" dirty="0">
                <a:latin typeface="+mn-lt"/>
                <a:cs typeface="+mn-cs"/>
              </a:rPr>
              <a:t>LOOP, JMP, PROC, CALL </a:t>
            </a:r>
            <a:r>
              <a:rPr lang="ru-RU" sz="2000" dirty="0">
                <a:latin typeface="+mn-lt"/>
                <a:cs typeface="+mn-cs"/>
              </a:rPr>
              <a:t>,</a:t>
            </a:r>
            <a:r>
              <a:rPr lang="en-US" sz="2000" dirty="0">
                <a:latin typeface="+mn-lt"/>
                <a:cs typeface="+mn-cs"/>
              </a:rPr>
              <a:t>JE.JC… </a:t>
            </a:r>
            <a:r>
              <a:rPr lang="ru-RU" sz="2000" dirty="0">
                <a:latin typeface="+mn-lt"/>
                <a:cs typeface="+mn-cs"/>
              </a:rPr>
              <a:t>)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и директивах Ассемблера (</a:t>
            </a:r>
            <a:r>
              <a:rPr lang="en-US" sz="2000" dirty="0">
                <a:latin typeface="+mn-lt"/>
                <a:cs typeface="+mn-cs"/>
              </a:rPr>
              <a:t>END, FSSYME, SEGMENT </a:t>
            </a:r>
            <a:r>
              <a:rPr lang="ru-RU" sz="2000" dirty="0">
                <a:latin typeface="+mn-lt"/>
                <a:cs typeface="+mn-cs"/>
              </a:rPr>
              <a:t>…). </a:t>
            </a:r>
            <a:r>
              <a:rPr lang="ru-RU" sz="2000" dirty="0"/>
              <a:t>(</a:t>
            </a:r>
            <a:r>
              <a:rPr lang="ru-RU" sz="2000" dirty="0">
                <a:solidFill>
                  <a:srgbClr val="FF0000"/>
                </a:solidFill>
                <a:hlinkClick r:id="rId4" action="ppaction://hlinksldjump"/>
              </a:rPr>
              <a:t>Меню</a:t>
            </a:r>
            <a:r>
              <a:rPr lang="ru-RU" sz="2000" dirty="0">
                <a:solidFill>
                  <a:srgbClr val="FF0000"/>
                </a:solidFill>
              </a:rPr>
              <a:t> А</a:t>
            </a:r>
            <a:r>
              <a:rPr lang="ru-RU" sz="2000" dirty="0"/>
              <a:t>)</a:t>
            </a:r>
            <a:endParaRPr lang="en-US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u="sng" dirty="0">
                <a:latin typeface="+mn-lt"/>
                <a:cs typeface="+mn-cs"/>
              </a:rPr>
              <a:t>Примеры меток</a:t>
            </a:r>
            <a:r>
              <a:rPr lang="ru-RU" sz="2000" dirty="0">
                <a:latin typeface="+mn-lt"/>
                <a:cs typeface="+mn-cs"/>
              </a:rPr>
              <a:t>:</a:t>
            </a:r>
            <a:r>
              <a:rPr lang="en-US" sz="2000" dirty="0">
                <a:latin typeface="+mn-lt"/>
                <a:cs typeface="+mn-cs"/>
              </a:rPr>
              <a:t> </a:t>
            </a: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5157" y="2780928"/>
            <a:ext cx="8655643" cy="35394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srgbClr val="FF0000"/>
                </a:solidFill>
              </a:rPr>
              <a:t>START</a:t>
            </a:r>
            <a:r>
              <a:rPr lang="en-US" sz="1600" dirty="0"/>
              <a:t>: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Точка входа</a:t>
            </a:r>
            <a:r>
              <a:rPr lang="en-US" sz="1600" dirty="0">
                <a:solidFill>
                  <a:srgbClr val="00B050"/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srgbClr val="FF0000"/>
                </a:solidFill>
              </a:rPr>
              <a:t>PUTCH</a:t>
            </a:r>
            <a:r>
              <a:rPr lang="en-US" sz="1600" dirty="0"/>
              <a:t> PROC</a:t>
            </a:r>
            <a:r>
              <a:rPr lang="ru-RU" sz="1600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Начало процедуры</a:t>
            </a:r>
            <a:r>
              <a:rPr lang="ru-RU" sz="1600" dirty="0"/>
              <a:t>   </a:t>
            </a:r>
            <a:endParaRPr lang="en-US" sz="16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6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srgbClr val="FF0000"/>
                </a:solidFill>
              </a:rPr>
              <a:t>L1</a:t>
            </a:r>
            <a:r>
              <a:rPr lang="en-US" sz="1600" dirty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LOOP </a:t>
            </a:r>
            <a:r>
              <a:rPr lang="en-US" sz="1600" b="1" dirty="0">
                <a:solidFill>
                  <a:srgbClr val="FF0000"/>
                </a:solidFill>
              </a:rPr>
              <a:t>L1</a:t>
            </a:r>
            <a:r>
              <a:rPr lang="ru-RU" sz="1600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Команда цикла</a:t>
            </a:r>
            <a:r>
              <a:rPr lang="en-US" sz="1600" dirty="0">
                <a:solidFill>
                  <a:srgbClr val="00B050"/>
                </a:solidFill>
              </a:rPr>
              <a:t> </a:t>
            </a:r>
            <a:endParaRPr lang="en-US" sz="16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JMP </a:t>
            </a:r>
            <a:r>
              <a:rPr lang="en-US" sz="1600" b="1" dirty="0">
                <a:solidFill>
                  <a:srgbClr val="FF0000"/>
                </a:solidFill>
              </a:rPr>
              <a:t>M2</a:t>
            </a:r>
            <a:r>
              <a:rPr lang="ru-RU" sz="1600" dirty="0"/>
              <a:t> </a:t>
            </a:r>
            <a:r>
              <a:rPr lang="ru-RU" sz="1600" dirty="0">
                <a:solidFill>
                  <a:srgbClr val="00B050"/>
                </a:solidFill>
              </a:rPr>
              <a:t>;Безусловный переход</a:t>
            </a:r>
            <a:r>
              <a:rPr lang="en-US" sz="1600" dirty="0">
                <a:solidFill>
                  <a:srgbClr val="00B050"/>
                </a:solidFill>
              </a:rPr>
              <a:t> </a:t>
            </a:r>
            <a:endParaRPr lang="en-US" sz="16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JE  </a:t>
            </a:r>
            <a:r>
              <a:rPr lang="en-US" sz="1600" b="1" dirty="0">
                <a:solidFill>
                  <a:srgbClr val="FF0000"/>
                </a:solidFill>
              </a:rPr>
              <a:t>FINISH</a:t>
            </a:r>
            <a:r>
              <a:rPr lang="ru-RU" sz="1600" dirty="0"/>
              <a:t> </a:t>
            </a:r>
            <a:r>
              <a:rPr lang="ru-RU" sz="1600" dirty="0">
                <a:solidFill>
                  <a:srgbClr val="00B050"/>
                </a:solidFill>
              </a:rPr>
              <a:t>;Условный переход</a:t>
            </a:r>
            <a:r>
              <a:rPr lang="en-US" sz="1600" dirty="0">
                <a:solidFill>
                  <a:srgbClr val="00B050"/>
                </a:solidFill>
              </a:rPr>
              <a:t> </a:t>
            </a:r>
            <a:endParaRPr lang="en-US" sz="16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/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solidFill>
                  <a:srgbClr val="FF0000"/>
                </a:solidFill>
              </a:rPr>
              <a:t>FINISH</a:t>
            </a:r>
            <a:r>
              <a:rPr lang="en-US" sz="1600" dirty="0"/>
              <a:t>:</a:t>
            </a:r>
            <a:endParaRPr lang="ru-RU" sz="16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END </a:t>
            </a:r>
            <a:r>
              <a:rPr lang="en-US" sz="1600" b="1" dirty="0">
                <a:solidFill>
                  <a:srgbClr val="FF0000"/>
                </a:solidFill>
              </a:rPr>
              <a:t>START</a:t>
            </a:r>
            <a:r>
              <a:rPr lang="en-US" sz="1600" dirty="0"/>
              <a:t>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028876268"/>
      </p:ext>
    </p:extLst>
  </p:cSld>
  <p:clrMapOvr>
    <a:masterClrMapping/>
  </p:clrMapOvr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4624"/>
            <a:ext cx="705678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2800" dirty="0"/>
              <a:t>Выражения и операции ( Классификация)</a:t>
            </a:r>
            <a:r>
              <a:rPr lang="en-US" sz="2800" dirty="0"/>
              <a:t> -1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294109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321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476672"/>
            <a:ext cx="8568952" cy="3477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latin typeface="+mn-lt"/>
                <a:cs typeface="+mn-cs"/>
              </a:rPr>
              <a:t>Выражения в Ассемблере </a:t>
            </a:r>
            <a:r>
              <a:rPr lang="ru-RU" sz="2000" u="sng" dirty="0">
                <a:latin typeface="+mn-lt"/>
                <a:cs typeface="+mn-cs"/>
              </a:rPr>
              <a:t>вычисляются</a:t>
            </a:r>
            <a:r>
              <a:rPr lang="ru-RU" sz="2000" dirty="0">
                <a:latin typeface="+mn-lt"/>
                <a:cs typeface="+mn-cs"/>
              </a:rPr>
              <a:t> на этапе компиляции программы (ВЭК) и служат для </a:t>
            </a:r>
            <a:r>
              <a:rPr lang="ru-RU" sz="2000" u="sng" dirty="0">
                <a:latin typeface="+mn-lt"/>
                <a:cs typeface="+mn-cs"/>
              </a:rPr>
              <a:t>задания констант и данных </a:t>
            </a:r>
            <a:r>
              <a:rPr lang="ru-RU" sz="2000" dirty="0">
                <a:latin typeface="+mn-lt"/>
                <a:cs typeface="+mn-cs"/>
              </a:rPr>
              <a:t>(Это операнды в командах, данные для инициализации. Управление компиляцией.). Выражения (их операции) бывают разных типов их выполнение определяется заданным </a:t>
            </a:r>
            <a:r>
              <a:rPr lang="ru-RU" sz="2000" dirty="0">
                <a:latin typeface="+mn-lt"/>
                <a:cs typeface="+mn-cs"/>
                <a:hlinkClick r:id="rId2" action="ppaction://hlinksldjump"/>
              </a:rPr>
              <a:t>приоритетом</a:t>
            </a:r>
            <a:r>
              <a:rPr lang="ru-RU" sz="2000" dirty="0">
                <a:latin typeface="+mn-lt"/>
                <a:cs typeface="+mn-cs"/>
              </a:rPr>
              <a:t>. Различают следующие </a:t>
            </a:r>
            <a:r>
              <a:rPr lang="ru-RU" sz="2000" u="sng" dirty="0">
                <a:latin typeface="+mn-lt"/>
                <a:cs typeface="+mn-cs"/>
              </a:rPr>
              <a:t>типы операций и выражений (ВЭК)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latin typeface="+mn-lt"/>
                <a:cs typeface="+mn-cs"/>
              </a:rPr>
              <a:t>Арифметические операции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Логические </a:t>
            </a:r>
            <a:r>
              <a:rPr lang="ru-RU" sz="2000" dirty="0">
                <a:latin typeface="+mn-lt"/>
                <a:cs typeface="+mn-cs"/>
              </a:rPr>
              <a:t>операции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latin typeface="+mn-lt"/>
                <a:cs typeface="+mn-cs"/>
              </a:rPr>
              <a:t>Операции отношения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latin typeface="+mn-lt"/>
                <a:cs typeface="+mn-cs"/>
              </a:rPr>
              <a:t>Операции </a:t>
            </a: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адресации</a:t>
            </a:r>
            <a:endParaRPr lang="ru-RU" sz="20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latin typeface="+mn-lt"/>
                <a:cs typeface="+mn-cs"/>
              </a:rPr>
              <a:t>Операции сегментов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Специальные операции</a:t>
            </a: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5" y="3979059"/>
            <a:ext cx="4522466" cy="203132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>
                <a:latin typeface="+mn-lt"/>
                <a:cs typeface="+mn-cs"/>
              </a:rPr>
              <a:t>Арифметические</a:t>
            </a:r>
            <a:r>
              <a:rPr lang="ru-RU" dirty="0">
                <a:latin typeface="+mn-lt"/>
                <a:cs typeface="+mn-cs"/>
              </a:rPr>
              <a:t> операции: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+</a:t>
            </a:r>
            <a:r>
              <a:rPr lang="en-US" dirty="0">
                <a:latin typeface="+mn-lt"/>
                <a:cs typeface="+mn-cs"/>
              </a:rPr>
              <a:t> (</a:t>
            </a:r>
            <a:r>
              <a:rPr lang="ru-RU" dirty="0">
                <a:latin typeface="+mn-lt"/>
                <a:cs typeface="+mn-cs"/>
              </a:rPr>
              <a:t>Сложение</a:t>
            </a:r>
            <a:r>
              <a:rPr lang="en-US" dirty="0">
                <a:latin typeface="+mn-lt"/>
                <a:cs typeface="+mn-cs"/>
              </a:rPr>
              <a:t>)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- </a:t>
            </a:r>
            <a:r>
              <a:rPr lang="en-US" dirty="0"/>
              <a:t>(</a:t>
            </a:r>
            <a:r>
              <a:rPr lang="ru-RU" dirty="0"/>
              <a:t>Вычитание</a:t>
            </a:r>
            <a:r>
              <a:rPr lang="en-US" dirty="0"/>
              <a:t>)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* </a:t>
            </a:r>
            <a:r>
              <a:rPr lang="en-US" dirty="0"/>
              <a:t>(</a:t>
            </a:r>
            <a:r>
              <a:rPr lang="ru-RU" dirty="0"/>
              <a:t>Умножение</a:t>
            </a:r>
            <a:r>
              <a:rPr lang="en-US" dirty="0"/>
              <a:t>)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/ </a:t>
            </a:r>
            <a:r>
              <a:rPr lang="en-US" dirty="0"/>
              <a:t>(</a:t>
            </a:r>
            <a:r>
              <a:rPr lang="ru-RU" dirty="0"/>
              <a:t>Деление</a:t>
            </a:r>
            <a:r>
              <a:rPr lang="en-US" dirty="0"/>
              <a:t>)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MOD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/>
              <a:t>(</a:t>
            </a:r>
            <a:r>
              <a:rPr lang="ru-RU" dirty="0"/>
              <a:t>Модуль</a:t>
            </a:r>
            <a:r>
              <a:rPr lang="en-US" dirty="0"/>
              <a:t>)</a:t>
            </a: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SHL,SHR </a:t>
            </a:r>
            <a:r>
              <a:rPr lang="en-US" dirty="0"/>
              <a:t>(</a:t>
            </a:r>
            <a:r>
              <a:rPr lang="ru-RU" dirty="0"/>
              <a:t>Сдвиги влево и вправо</a:t>
            </a:r>
            <a:r>
              <a:rPr lang="en-US" dirty="0"/>
              <a:t>)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  <a:hlinkClick r:id="rId5" action="ppaction://hlinksldjump"/>
              </a:rPr>
              <a:t>Меню</a:t>
            </a:r>
            <a:r>
              <a:rPr lang="ru-RU" dirty="0">
                <a:solidFill>
                  <a:srgbClr val="FF0000"/>
                </a:solidFill>
              </a:rPr>
              <a:t> А</a:t>
            </a:r>
            <a:r>
              <a:rPr lang="ru-RU" dirty="0"/>
              <a:t>)</a:t>
            </a:r>
            <a:endParaRPr lang="ru-RU" dirty="0"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94920" y="4221088"/>
            <a:ext cx="4025552" cy="12003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Примеры выражений </a:t>
            </a:r>
            <a:r>
              <a:rPr lang="ru-RU" u="sng" dirty="0"/>
              <a:t>сложения</a:t>
            </a:r>
            <a:r>
              <a:rPr lang="ru-RU" dirty="0"/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MOV AL </a:t>
            </a:r>
            <a:r>
              <a:rPr lang="en-US" b="1" dirty="0">
                <a:solidFill>
                  <a:srgbClr val="FF0000"/>
                </a:solidFill>
              </a:rPr>
              <a:t>25/2 + 1  </a:t>
            </a:r>
            <a:r>
              <a:rPr lang="en-US" b="1" dirty="0">
                <a:solidFill>
                  <a:srgbClr val="00B050"/>
                </a:solidFill>
              </a:rPr>
              <a:t>;  AL = 13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MOV AL (</a:t>
            </a:r>
            <a:r>
              <a:rPr lang="en-US" b="1" dirty="0">
                <a:solidFill>
                  <a:srgbClr val="FF0000"/>
                </a:solidFill>
              </a:rPr>
              <a:t>000Fh) </a:t>
            </a:r>
            <a:r>
              <a:rPr lang="en-US" dirty="0"/>
              <a:t>SHL 4</a:t>
            </a:r>
            <a:r>
              <a:rPr lang="en-US" b="1" dirty="0">
                <a:solidFill>
                  <a:srgbClr val="00B050"/>
                </a:solidFill>
              </a:rPr>
              <a:t>;  AL = 000Fh</a:t>
            </a:r>
            <a:endParaRPr lang="en-US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MOV AL </a:t>
            </a:r>
            <a:r>
              <a:rPr lang="en-US" b="1" dirty="0">
                <a:solidFill>
                  <a:srgbClr val="FF0000"/>
                </a:solidFill>
              </a:rPr>
              <a:t>15 MOD  4</a:t>
            </a:r>
            <a:r>
              <a:rPr lang="en-US" b="1" dirty="0">
                <a:solidFill>
                  <a:srgbClr val="00B050"/>
                </a:solidFill>
              </a:rPr>
              <a:t>;  AL = 3</a:t>
            </a:r>
          </a:p>
        </p:txBody>
      </p:sp>
    </p:spTree>
    <p:extLst>
      <p:ext uri="{BB962C8B-B14F-4D97-AF65-F5344CB8AC3E}">
        <p14:creationId xmlns:p14="http://schemas.microsoft.com/office/powerpoint/2010/main" val="1687225301"/>
      </p:ext>
    </p:extLst>
  </p:cSld>
  <p:clrMapOvr>
    <a:masterClrMapping/>
  </p:clrMapOvr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4624"/>
            <a:ext cx="705678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2800" dirty="0"/>
              <a:t>Выражения и операции ( </a:t>
            </a:r>
            <a:r>
              <a:rPr lang="en-US" sz="2800" dirty="0"/>
              <a:t>2</a:t>
            </a:r>
            <a:r>
              <a:rPr lang="ru-RU" sz="2800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4563" y="255563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322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620688"/>
            <a:ext cx="4032448" cy="175432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>
                <a:latin typeface="+mn-lt"/>
                <a:cs typeface="+mn-cs"/>
              </a:rPr>
              <a:t>Логические </a:t>
            </a:r>
            <a:r>
              <a:rPr lang="ru-RU" dirty="0">
                <a:latin typeface="+mn-lt"/>
                <a:cs typeface="+mn-cs"/>
              </a:rPr>
              <a:t>операции</a:t>
            </a:r>
            <a:r>
              <a:rPr lang="en-US" dirty="0">
                <a:latin typeface="+mn-lt"/>
                <a:cs typeface="+mn-cs"/>
              </a:rPr>
              <a:t> (</a:t>
            </a:r>
            <a:r>
              <a:rPr lang="ru-RU" dirty="0">
                <a:latin typeface="+mn-lt"/>
                <a:cs typeface="+mn-cs"/>
              </a:rPr>
              <a:t>поразрядные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AND 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-</a:t>
            </a:r>
            <a:r>
              <a:rPr lang="ru-RU" dirty="0">
                <a:latin typeface="+mn-lt"/>
                <a:cs typeface="+mn-cs"/>
              </a:rPr>
              <a:t> 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OR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 - </a:t>
            </a:r>
            <a:r>
              <a:rPr lang="ru-RU" dirty="0"/>
              <a:t>ИЛИ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XOR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dirty="0">
                <a:latin typeface="+mn-lt"/>
                <a:cs typeface="+mn-cs"/>
              </a:rPr>
              <a:t>- </a:t>
            </a:r>
            <a:r>
              <a:rPr lang="ru-RU" dirty="0">
                <a:latin typeface="+mn-lt"/>
                <a:cs typeface="+mn-cs"/>
              </a:rPr>
              <a:t>Исключающее </a:t>
            </a:r>
            <a:r>
              <a:rPr lang="ru-RU" dirty="0"/>
              <a:t>ИЛИ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NOT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ru-RU" dirty="0"/>
              <a:t>Отрицание</a:t>
            </a: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716016" y="1017766"/>
            <a:ext cx="4427984" cy="12003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Примеры </a:t>
            </a:r>
            <a:r>
              <a:rPr lang="ru-RU" u="sng" dirty="0"/>
              <a:t>логических</a:t>
            </a:r>
            <a:r>
              <a:rPr lang="ru-RU" dirty="0"/>
              <a:t> выражений 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MOV AX </a:t>
            </a:r>
            <a:r>
              <a:rPr lang="en-US" b="1" dirty="0">
                <a:solidFill>
                  <a:srgbClr val="FF0000"/>
                </a:solidFill>
              </a:rPr>
              <a:t>B XOR B</a:t>
            </a:r>
            <a:r>
              <a:rPr lang="en-US" b="1" dirty="0">
                <a:solidFill>
                  <a:srgbClr val="00B050"/>
                </a:solidFill>
              </a:rPr>
              <a:t>;  AL = 0000H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MOV AX </a:t>
            </a:r>
            <a:r>
              <a:rPr lang="en-US" b="1" dirty="0">
                <a:solidFill>
                  <a:srgbClr val="FF0000"/>
                </a:solidFill>
              </a:rPr>
              <a:t>NOT</a:t>
            </a:r>
            <a:r>
              <a:rPr lang="en-US" dirty="0">
                <a:solidFill>
                  <a:srgbClr val="FF0000"/>
                </a:solidFill>
              </a:rPr>
              <a:t> (</a:t>
            </a:r>
            <a:r>
              <a:rPr lang="en-US" b="1" dirty="0">
                <a:solidFill>
                  <a:srgbClr val="FF0000"/>
                </a:solidFill>
              </a:rPr>
              <a:t>B XOR B)</a:t>
            </a:r>
            <a:r>
              <a:rPr lang="en-US" b="1" dirty="0">
                <a:solidFill>
                  <a:srgbClr val="00B050"/>
                </a:solidFill>
              </a:rPr>
              <a:t>;  AL = FFFFH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MOV AX </a:t>
            </a:r>
            <a:r>
              <a:rPr lang="en-US" b="1" dirty="0">
                <a:solidFill>
                  <a:srgbClr val="FF0000"/>
                </a:solidFill>
              </a:rPr>
              <a:t>0000H OR  FFAAH</a:t>
            </a:r>
            <a:r>
              <a:rPr lang="en-US" b="1" dirty="0">
                <a:solidFill>
                  <a:srgbClr val="00B050"/>
                </a:solidFill>
              </a:rPr>
              <a:t>;  AL = FFAAH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1560" y="2492896"/>
            <a:ext cx="4032448" cy="28623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Операции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u="sng" dirty="0">
                <a:latin typeface="+mn-lt"/>
                <a:cs typeface="+mn-cs"/>
              </a:rPr>
              <a:t>Отношения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EQ – </a:t>
            </a:r>
            <a:r>
              <a:rPr lang="ru-RU" dirty="0">
                <a:latin typeface="+mn-lt"/>
                <a:cs typeface="+mn-cs"/>
              </a:rPr>
              <a:t>равно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NE– </a:t>
            </a:r>
            <a:r>
              <a:rPr lang="ru-RU" dirty="0"/>
              <a:t>равно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LT– </a:t>
            </a:r>
            <a:r>
              <a:rPr lang="ru-RU" dirty="0"/>
              <a:t>меньше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LE– </a:t>
            </a:r>
            <a:r>
              <a:rPr lang="ru-RU" dirty="0"/>
              <a:t>меньше или равно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GT– </a:t>
            </a:r>
            <a:r>
              <a:rPr lang="ru-RU" dirty="0"/>
              <a:t>больше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GE– </a:t>
            </a:r>
            <a:r>
              <a:rPr lang="ru-RU" dirty="0"/>
              <a:t>равно или равно</a:t>
            </a: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</a:rPr>
              <a:t>ВАЖНО:</a:t>
            </a:r>
            <a:r>
              <a:rPr lang="ru-RU" dirty="0"/>
              <a:t> </a:t>
            </a:r>
            <a:r>
              <a:rPr lang="ru-RU" b="1" dirty="0">
                <a:solidFill>
                  <a:srgbClr val="FF0000"/>
                </a:solidFill>
              </a:rPr>
              <a:t>0000</a:t>
            </a:r>
            <a:r>
              <a:rPr lang="en-US" b="1" dirty="0">
                <a:solidFill>
                  <a:srgbClr val="FF0000"/>
                </a:solidFill>
              </a:rPr>
              <a:t>H</a:t>
            </a:r>
            <a:r>
              <a:rPr lang="en-US" dirty="0"/>
              <a:t> – </a:t>
            </a:r>
            <a:r>
              <a:rPr lang="ru-RU" dirty="0"/>
              <a:t>ложь (</a:t>
            </a:r>
            <a:r>
              <a:rPr lang="en-US" dirty="0"/>
              <a:t>false</a:t>
            </a:r>
            <a:r>
              <a:rPr lang="ru-RU" dirty="0"/>
              <a:t>)</a:t>
            </a: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                 </a:t>
            </a:r>
            <a:r>
              <a:rPr lang="en-US" b="1" dirty="0">
                <a:solidFill>
                  <a:srgbClr val="FF0000"/>
                </a:solidFill>
              </a:rPr>
              <a:t>FFFFH</a:t>
            </a:r>
            <a:r>
              <a:rPr lang="en-US" dirty="0"/>
              <a:t> – </a:t>
            </a:r>
            <a:r>
              <a:rPr lang="ru-RU" dirty="0"/>
              <a:t>истина (</a:t>
            </a:r>
            <a:r>
              <a:rPr lang="en-US" dirty="0"/>
              <a:t>true</a:t>
            </a:r>
            <a:r>
              <a:rPr lang="ru-RU" dirty="0"/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51920" y="3939192"/>
            <a:ext cx="5184576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Примеры выражений  отношения: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MOV AX </a:t>
            </a:r>
            <a:r>
              <a:rPr lang="en-US" b="1" dirty="0">
                <a:solidFill>
                  <a:srgbClr val="FF0000"/>
                </a:solidFill>
              </a:rPr>
              <a:t>CHOICE LT 20</a:t>
            </a:r>
            <a:r>
              <a:rPr lang="en-US" b="1" dirty="0">
                <a:solidFill>
                  <a:srgbClr val="00B050"/>
                </a:solidFill>
              </a:rPr>
              <a:t>;</a:t>
            </a:r>
            <a:r>
              <a:rPr lang="ru-RU" b="1" dirty="0">
                <a:solidFill>
                  <a:srgbClr val="00B050"/>
                </a:solidFill>
              </a:rPr>
              <a:t> если </a:t>
            </a:r>
            <a:r>
              <a:rPr lang="en-US" b="1" dirty="0">
                <a:solidFill>
                  <a:srgbClr val="00B050"/>
                </a:solidFill>
              </a:rPr>
              <a:t>CHOICE</a:t>
            </a:r>
            <a:r>
              <a:rPr lang="ru-RU" b="1" dirty="0">
                <a:solidFill>
                  <a:srgbClr val="00B050"/>
                </a:solidFill>
              </a:rPr>
              <a:t> </a:t>
            </a:r>
            <a:r>
              <a:rPr lang="en-US" b="1" dirty="0">
                <a:solidFill>
                  <a:srgbClr val="00B050"/>
                </a:solidFill>
              </a:rPr>
              <a:t>&lt; 20 AX = FFFFH</a:t>
            </a:r>
            <a:r>
              <a:rPr lang="ru-RU" b="1" dirty="0">
                <a:solidFill>
                  <a:srgbClr val="00B050"/>
                </a:solidFill>
              </a:rPr>
              <a:t>  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ru-RU" b="1" dirty="0">
                <a:solidFill>
                  <a:srgbClr val="00B050"/>
                </a:solidFill>
              </a:rPr>
              <a:t> </a:t>
            </a:r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ru-RU" b="1" dirty="0">
                <a:solidFill>
                  <a:srgbClr val="00B050"/>
                </a:solidFill>
              </a:rPr>
              <a:t> </a:t>
            </a:r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933319"/>
      </p:ext>
    </p:extLst>
  </p:cSld>
  <p:clrMapOvr>
    <a:masterClrMapping/>
  </p:clrMapOvr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4624"/>
            <a:ext cx="705678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2800" dirty="0"/>
              <a:t>Специальные Выражения и операции ( </a:t>
            </a:r>
            <a:r>
              <a:rPr lang="en-US" sz="2800" dirty="0"/>
              <a:t>2</a:t>
            </a:r>
            <a:r>
              <a:rPr lang="ru-RU" sz="2800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48515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323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740767"/>
            <a:ext cx="4320480" cy="175432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>
                <a:latin typeface="+mn-lt"/>
                <a:cs typeface="+mn-cs"/>
              </a:rPr>
              <a:t>Операции адресации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&lt;</a:t>
            </a:r>
            <a:r>
              <a:rPr lang="ru-RU" dirty="0">
                <a:latin typeface="+mn-lt"/>
                <a:cs typeface="+mn-cs"/>
              </a:rPr>
              <a:t>Тип</a:t>
            </a:r>
            <a:r>
              <a:rPr lang="en-US" dirty="0">
                <a:latin typeface="+mn-lt"/>
                <a:cs typeface="+mn-cs"/>
              </a:rPr>
              <a:t>&gt;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PTR</a:t>
            </a:r>
            <a:r>
              <a:rPr lang="en-US" dirty="0">
                <a:latin typeface="+mn-lt"/>
                <a:cs typeface="+mn-cs"/>
              </a:rPr>
              <a:t> &lt;</a:t>
            </a:r>
            <a:r>
              <a:rPr lang="ru-RU" dirty="0">
                <a:latin typeface="+mn-lt"/>
                <a:cs typeface="+mn-cs"/>
              </a:rPr>
              <a:t>Выражение</a:t>
            </a:r>
            <a:r>
              <a:rPr lang="en-US" dirty="0">
                <a:latin typeface="+mn-lt"/>
                <a:cs typeface="+mn-cs"/>
              </a:rPr>
              <a:t>&gt;</a:t>
            </a:r>
            <a:r>
              <a:rPr lang="ru-RU" dirty="0">
                <a:latin typeface="+mn-lt"/>
                <a:cs typeface="+mn-cs"/>
              </a:rPr>
              <a:t> - изменяет атрибут типа для выражения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Тип: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BYTE</a:t>
            </a:r>
            <a:r>
              <a:rPr lang="en-US" dirty="0">
                <a:latin typeface="+mn-lt"/>
                <a:cs typeface="+mn-cs"/>
              </a:rPr>
              <a:t>, WORD, DWORD, QWORD, TWORD </a:t>
            </a:r>
            <a:r>
              <a:rPr lang="ru-RU" dirty="0">
                <a:latin typeface="+mn-lt"/>
                <a:cs typeface="+mn-cs"/>
              </a:rPr>
              <a:t> </a:t>
            </a: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716016" y="1017766"/>
            <a:ext cx="4427984" cy="12003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/>
              <a:t>Пример</a:t>
            </a:r>
            <a:r>
              <a:rPr lang="ru-RU" dirty="0"/>
              <a:t> выражения  адресации: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00B0F0"/>
                </a:solidFill>
              </a:rPr>
              <a:t>WVAR</a:t>
            </a:r>
            <a:r>
              <a:rPr lang="en-US" dirty="0"/>
              <a:t> DW AABBH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MOV </a:t>
            </a:r>
            <a:r>
              <a:rPr lang="en-US" b="1" dirty="0">
                <a:solidFill>
                  <a:srgbClr val="FF0000"/>
                </a:solidFill>
              </a:rPr>
              <a:t>AH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BYTE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PTR</a:t>
            </a:r>
            <a:r>
              <a:rPr lang="en-US" dirty="0"/>
              <a:t> </a:t>
            </a:r>
            <a:r>
              <a:rPr lang="en-US" b="1" dirty="0">
                <a:solidFill>
                  <a:srgbClr val="00B0F0"/>
                </a:solidFill>
              </a:rPr>
              <a:t>WVAR</a:t>
            </a:r>
            <a:r>
              <a:rPr lang="en-US" dirty="0"/>
              <a:t> </a:t>
            </a:r>
            <a:r>
              <a:rPr lang="en-US" b="1" dirty="0">
                <a:solidFill>
                  <a:srgbClr val="00B050"/>
                </a:solidFill>
              </a:rPr>
              <a:t>;</a:t>
            </a:r>
            <a:r>
              <a:rPr lang="ru-RU" b="1" dirty="0">
                <a:solidFill>
                  <a:srgbClr val="00B050"/>
                </a:solidFill>
              </a:rPr>
              <a:t> 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AH</a:t>
            </a:r>
            <a:r>
              <a:rPr lang="en-US" dirty="0"/>
              <a:t> = </a:t>
            </a:r>
            <a:r>
              <a:rPr lang="en-US" b="1" dirty="0">
                <a:solidFill>
                  <a:srgbClr val="FF0000"/>
                </a:solidFill>
              </a:rPr>
              <a:t>AAH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00B050"/>
                </a:solidFill>
              </a:rPr>
              <a:t>;</a:t>
            </a:r>
            <a:r>
              <a:rPr lang="ru-RU" b="1" dirty="0">
                <a:solidFill>
                  <a:srgbClr val="00B050"/>
                </a:solidFill>
              </a:rPr>
              <a:t> Иначе ошибка типа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2348880"/>
            <a:ext cx="3168352" cy="175432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Операции </a:t>
            </a:r>
            <a:r>
              <a:rPr lang="ru-RU" u="sng" dirty="0">
                <a:latin typeface="+mn-lt"/>
                <a:cs typeface="+mn-cs"/>
              </a:rPr>
              <a:t>сегментов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&lt;</a:t>
            </a:r>
            <a:r>
              <a:rPr lang="ru-RU" dirty="0" err="1">
                <a:latin typeface="+mn-lt"/>
                <a:cs typeface="+mn-cs"/>
              </a:rPr>
              <a:t>Сегм</a:t>
            </a:r>
            <a:r>
              <a:rPr lang="ru-RU" dirty="0">
                <a:latin typeface="+mn-lt"/>
                <a:cs typeface="+mn-cs"/>
              </a:rPr>
              <a:t>. Рег.</a:t>
            </a:r>
            <a:r>
              <a:rPr lang="en-US" dirty="0">
                <a:latin typeface="+mn-lt"/>
                <a:cs typeface="+mn-cs"/>
              </a:rPr>
              <a:t>&gt;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:</a:t>
            </a:r>
            <a:r>
              <a:rPr lang="en-US" dirty="0">
                <a:latin typeface="+mn-lt"/>
                <a:cs typeface="+mn-cs"/>
              </a:rPr>
              <a:t> &lt;</a:t>
            </a:r>
            <a:r>
              <a:rPr lang="ru-RU" dirty="0">
                <a:latin typeface="+mn-lt"/>
                <a:cs typeface="+mn-cs"/>
              </a:rPr>
              <a:t>смещение</a:t>
            </a:r>
            <a:r>
              <a:rPr lang="en-US" dirty="0">
                <a:latin typeface="+mn-lt"/>
                <a:cs typeface="+mn-cs"/>
              </a:rPr>
              <a:t>&gt;</a:t>
            </a:r>
            <a:r>
              <a:rPr lang="ru-RU" dirty="0">
                <a:latin typeface="+mn-lt"/>
                <a:cs typeface="+mn-cs"/>
              </a:rPr>
              <a:t> - изменяет использование сегментных регистров, заданных по умолчанию.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563888" y="2780928"/>
            <a:ext cx="5184576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Примеры сегментных выражений  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MOV AX </a:t>
            </a:r>
            <a:r>
              <a:rPr lang="en-US" b="1" dirty="0">
                <a:solidFill>
                  <a:srgbClr val="FF0000"/>
                </a:solidFill>
              </a:rPr>
              <a:t>ES: [BP]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00B050"/>
                </a:solidFill>
              </a:rPr>
              <a:t>;</a:t>
            </a:r>
            <a:r>
              <a:rPr lang="ru-RU" b="1" dirty="0">
                <a:solidFill>
                  <a:srgbClr val="00B050"/>
                </a:solidFill>
              </a:rPr>
              <a:t> По умолчанию </a:t>
            </a:r>
            <a:r>
              <a:rPr lang="en-US" b="1" dirty="0">
                <a:solidFill>
                  <a:srgbClr val="00B050"/>
                </a:solidFill>
              </a:rPr>
              <a:t>SS </a:t>
            </a:r>
            <a:r>
              <a:rPr lang="ru-RU" b="1" dirty="0">
                <a:solidFill>
                  <a:srgbClr val="00B050"/>
                </a:solidFill>
              </a:rPr>
              <a:t>для </a:t>
            </a:r>
            <a:r>
              <a:rPr lang="en-US" b="1" dirty="0">
                <a:solidFill>
                  <a:srgbClr val="00B050"/>
                </a:solidFill>
              </a:rPr>
              <a:t>BP</a:t>
            </a:r>
          </a:p>
        </p:txBody>
      </p:sp>
    </p:spTree>
    <p:extLst>
      <p:ext uri="{BB962C8B-B14F-4D97-AF65-F5344CB8AC3E}">
        <p14:creationId xmlns:p14="http://schemas.microsoft.com/office/powerpoint/2010/main" val="3488430179"/>
      </p:ext>
    </p:extLst>
  </p:cSld>
  <p:clrMapOvr>
    <a:masterClrMapping/>
  </p:clrMapOvr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-22051"/>
            <a:ext cx="561662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3200" dirty="0"/>
              <a:t>Специальные операции</a:t>
            </a:r>
            <a:endParaRPr lang="ru-RU" sz="16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324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887785" y="595908"/>
            <a:ext cx="7416824" cy="5509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200" dirty="0">
                <a:latin typeface="+mn-lt"/>
                <a:cs typeface="+mn-cs"/>
              </a:rPr>
              <a:t>Специальные операции: </a:t>
            </a:r>
            <a:r>
              <a:rPr lang="en-US" sz="2200" dirty="0">
                <a:latin typeface="+mn-lt"/>
                <a:cs typeface="+mn-cs"/>
              </a:rPr>
              <a:t>SHORT, OFFSET, SEG, $, TYPE , LENGTH, LOW , HIGH, SIZE, WIDTH, MASK</a:t>
            </a:r>
            <a:r>
              <a:rPr lang="ru-RU" sz="2200" dirty="0">
                <a:latin typeface="+mn-lt"/>
                <a:cs typeface="+mn-cs"/>
              </a:rPr>
              <a:t> </a:t>
            </a:r>
            <a:r>
              <a:rPr lang="en-US" sz="2200" dirty="0"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</a:rPr>
              <a:t>кратко означают.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200" dirty="0">
                <a:latin typeface="+mn-lt"/>
                <a:cs typeface="+mn-cs"/>
              </a:rPr>
              <a:t> </a:t>
            </a:r>
            <a:r>
              <a:rPr lang="en-US" sz="2200" dirty="0"/>
              <a:t>SHORT – </a:t>
            </a:r>
            <a:r>
              <a:rPr lang="ru-RU" sz="2200" dirty="0"/>
              <a:t>короткий адрес</a:t>
            </a:r>
            <a:r>
              <a:rPr lang="en-US" sz="2200" dirty="0"/>
              <a:t>, </a:t>
            </a:r>
            <a:endParaRPr lang="ru-RU" sz="2200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200" dirty="0"/>
              <a:t>OFFSET</a:t>
            </a:r>
            <a:r>
              <a:rPr lang="ru-RU" sz="2200" dirty="0"/>
              <a:t> – адрес в сегменте</a:t>
            </a:r>
            <a:r>
              <a:rPr lang="en-US" sz="2200" dirty="0"/>
              <a:t>, </a:t>
            </a:r>
            <a:endParaRPr lang="ru-RU" sz="2200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200" dirty="0"/>
              <a:t>SEG</a:t>
            </a:r>
            <a:r>
              <a:rPr lang="ru-RU" sz="2200" dirty="0"/>
              <a:t> – возвращает адрес в сегментном регистре</a:t>
            </a:r>
            <a:r>
              <a:rPr lang="en-US" sz="2200" dirty="0"/>
              <a:t>, </a:t>
            </a:r>
            <a:endParaRPr lang="ru-RU" sz="2200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200" dirty="0"/>
              <a:t>$</a:t>
            </a:r>
            <a:r>
              <a:rPr lang="ru-RU" sz="2200" dirty="0"/>
              <a:t> - возвращает текущее смещение исполняемой команды </a:t>
            </a:r>
            <a:r>
              <a:rPr lang="en-US" sz="2200" dirty="0"/>
              <a:t>, </a:t>
            </a:r>
            <a:endParaRPr lang="ru-RU" sz="2200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200" dirty="0"/>
              <a:t>.</a:t>
            </a:r>
            <a:r>
              <a:rPr lang="en-US" sz="2200" dirty="0"/>
              <a:t>TYPE </a:t>
            </a:r>
            <a:r>
              <a:rPr lang="ru-RU" sz="2200" dirty="0"/>
              <a:t>возвращает  тип переменной</a:t>
            </a:r>
            <a:r>
              <a:rPr lang="en-US" sz="2200" dirty="0"/>
              <a:t>, </a:t>
            </a:r>
            <a:endParaRPr lang="ru-RU" sz="2200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200" dirty="0"/>
              <a:t>LENGTH</a:t>
            </a:r>
            <a:r>
              <a:rPr lang="ru-RU" sz="2200" dirty="0"/>
              <a:t> -  возвращает  длину переменной в единицах типа</a:t>
            </a:r>
            <a:r>
              <a:rPr lang="en-US" sz="2200" dirty="0"/>
              <a:t>,</a:t>
            </a:r>
            <a:endParaRPr lang="ru-RU" sz="2200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200" dirty="0"/>
              <a:t>SIZE</a:t>
            </a:r>
            <a:r>
              <a:rPr lang="ru-RU" sz="2200" dirty="0"/>
              <a:t> - возвращает  длину переменной в байтах</a:t>
            </a:r>
            <a:r>
              <a:rPr lang="en-US" sz="2200" dirty="0"/>
              <a:t>, </a:t>
            </a:r>
            <a:endParaRPr lang="ru-RU" sz="2200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200" dirty="0"/>
              <a:t>WIDTH</a:t>
            </a:r>
            <a:r>
              <a:rPr lang="ru-RU" sz="2200" dirty="0"/>
              <a:t> – возвращает ширину всей записи в байтах </a:t>
            </a:r>
            <a:r>
              <a:rPr lang="en-US" sz="2200" dirty="0"/>
              <a:t> </a:t>
            </a:r>
            <a:endParaRPr lang="ru-RU" sz="2200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200" dirty="0"/>
              <a:t>LOW</a:t>
            </a:r>
            <a:r>
              <a:rPr lang="ru-RU" sz="2200" dirty="0"/>
              <a:t> - возвращает второй байт константы </a:t>
            </a:r>
            <a:r>
              <a:rPr lang="en-US" sz="2200" dirty="0"/>
              <a:t> </a:t>
            </a:r>
            <a:endParaRPr lang="ru-RU" sz="2200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200" dirty="0"/>
              <a:t>HIGH</a:t>
            </a:r>
            <a:r>
              <a:rPr lang="ru-RU" sz="2200" dirty="0"/>
              <a:t> - возвращает первый байт константы ,</a:t>
            </a:r>
            <a:endParaRPr lang="en-US" sz="2200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200" dirty="0"/>
              <a:t>MASK - </a:t>
            </a:r>
            <a:r>
              <a:rPr lang="ru-RU" sz="2200" dirty="0"/>
              <a:t>возвращает маску поля записи </a:t>
            </a:r>
            <a:r>
              <a:rPr lang="en-US" sz="2200" dirty="0"/>
              <a:t>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040513177"/>
      </p:ext>
    </p:extLst>
  </p:cSld>
  <p:clrMapOvr>
    <a:masterClrMapping/>
  </p:clrMapOvr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4624"/>
            <a:ext cx="561662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2800" dirty="0"/>
              <a:t>Выражения (Приоритет операций)</a:t>
            </a:r>
            <a:endParaRPr lang="ru-RU" sz="1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325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533167"/>
            <a:ext cx="8496944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Главный приоритет определяется выполнением операций </a:t>
            </a:r>
            <a:r>
              <a:rPr lang="ru-RU" sz="2000" u="sng" dirty="0">
                <a:latin typeface="+mn-lt"/>
                <a:cs typeface="+mn-cs"/>
              </a:rPr>
              <a:t>слева направо</a:t>
            </a:r>
            <a:r>
              <a:rPr lang="ru-RU" sz="2000" dirty="0">
                <a:latin typeface="+mn-lt"/>
                <a:cs typeface="+mn-cs"/>
              </a:rPr>
              <a:t>. Приоритет одинаковых операций в выражениях Ассемблера этапа компиляции, показан ниже: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1474143"/>
            <a:ext cx="563437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 1   LENGTH, SIZE, WIDTH, MASK, </a:t>
            </a:r>
            <a:r>
              <a:rPr lang="en-US" sz="2000" b="1" dirty="0">
                <a:solidFill>
                  <a:srgbClr val="FF0000"/>
                </a:solidFill>
              </a:rPr>
              <a:t>(), [], &lt;&gt;</a:t>
            </a:r>
          </a:p>
          <a:p>
            <a:r>
              <a:rPr lang="en-US" sz="2000" dirty="0"/>
              <a:t> 2    </a:t>
            </a:r>
            <a:r>
              <a:rPr lang="en-US" sz="2000" b="1" dirty="0">
                <a:solidFill>
                  <a:srgbClr val="FF0000"/>
                </a:solidFill>
              </a:rPr>
              <a:t>. </a:t>
            </a:r>
            <a:r>
              <a:rPr lang="en-US" sz="2000" dirty="0"/>
              <a:t>(</a:t>
            </a:r>
            <a:r>
              <a:rPr lang="ru-RU" sz="2000" dirty="0"/>
              <a:t>квалификатор ссылки в структуре</a:t>
            </a:r>
            <a:r>
              <a:rPr lang="en-US" sz="2000" dirty="0"/>
              <a:t>)</a:t>
            </a:r>
          </a:p>
          <a:p>
            <a:r>
              <a:rPr lang="en-US" sz="2000" dirty="0"/>
              <a:t> 3   </a:t>
            </a:r>
            <a:r>
              <a:rPr lang="en-US" sz="2000" b="1" dirty="0">
                <a:solidFill>
                  <a:srgbClr val="FF0000"/>
                </a:solidFill>
              </a:rPr>
              <a:t>:</a:t>
            </a:r>
          </a:p>
          <a:p>
            <a:r>
              <a:rPr lang="en-US" sz="2000" dirty="0"/>
              <a:t> 4   PTR, OFFSET, SEG, TYPE, THIS</a:t>
            </a:r>
          </a:p>
          <a:p>
            <a:r>
              <a:rPr lang="en-US" sz="2000" dirty="0"/>
              <a:t> 5   HIGH, LOW</a:t>
            </a:r>
          </a:p>
          <a:p>
            <a:r>
              <a:rPr lang="en-US" sz="2000" dirty="0"/>
              <a:t> 6   </a:t>
            </a:r>
            <a:r>
              <a:rPr lang="en-US" sz="2000" b="1" dirty="0">
                <a:solidFill>
                  <a:srgbClr val="FF0000"/>
                </a:solidFill>
              </a:rPr>
              <a:t>+, - </a:t>
            </a:r>
            <a:r>
              <a:rPr lang="en-US" sz="2000" dirty="0"/>
              <a:t>(</a:t>
            </a:r>
            <a:r>
              <a:rPr lang="ru-RU" sz="2000" dirty="0"/>
              <a:t>унарные операции</a:t>
            </a:r>
            <a:r>
              <a:rPr lang="en-US" sz="2000" dirty="0"/>
              <a:t>)</a:t>
            </a:r>
          </a:p>
          <a:p>
            <a:r>
              <a:rPr lang="en-US" sz="2000" dirty="0"/>
              <a:t> 7   *, /, MOD, SHL, SHR</a:t>
            </a:r>
          </a:p>
          <a:p>
            <a:r>
              <a:rPr lang="en-US" sz="2000" dirty="0"/>
              <a:t> 8   </a:t>
            </a:r>
            <a:r>
              <a:rPr lang="en-US" sz="2000" b="1" dirty="0">
                <a:solidFill>
                  <a:srgbClr val="FF0000"/>
                </a:solidFill>
              </a:rPr>
              <a:t>+, -</a:t>
            </a:r>
            <a:r>
              <a:rPr lang="en-US" sz="2000" dirty="0"/>
              <a:t> (</a:t>
            </a:r>
            <a:r>
              <a:rPr lang="ru-RU" sz="2000" dirty="0"/>
              <a:t>Бинарные операции</a:t>
            </a:r>
            <a:r>
              <a:rPr lang="en-US" sz="2000" dirty="0"/>
              <a:t>)</a:t>
            </a:r>
          </a:p>
          <a:p>
            <a:r>
              <a:rPr lang="en-US" sz="2000" dirty="0"/>
              <a:t> 9   EQ, NE, LT, LE, G</a:t>
            </a:r>
            <a:r>
              <a:rPr lang="ru-RU" sz="2000" dirty="0"/>
              <a:t> </a:t>
            </a:r>
            <a:r>
              <a:rPr lang="en-US" sz="2000" dirty="0"/>
              <a:t>T, GE</a:t>
            </a:r>
            <a:r>
              <a:rPr lang="ru-RU" sz="2000" dirty="0"/>
              <a:t> (операции отношения)</a:t>
            </a:r>
            <a:endParaRPr lang="en-US" sz="2000" dirty="0"/>
          </a:p>
          <a:p>
            <a:r>
              <a:rPr lang="en-US" sz="2000" dirty="0"/>
              <a:t>10   NOT</a:t>
            </a:r>
            <a:r>
              <a:rPr lang="ru-RU" sz="2000" dirty="0"/>
              <a:t>  (логические операции )</a:t>
            </a:r>
            <a:endParaRPr lang="en-US" sz="2000" dirty="0"/>
          </a:p>
          <a:p>
            <a:r>
              <a:rPr lang="en-US" sz="2000" dirty="0"/>
              <a:t>11   AND</a:t>
            </a:r>
          </a:p>
          <a:p>
            <a:r>
              <a:rPr lang="en-US" sz="2000" dirty="0"/>
              <a:t>12   OR, XOR</a:t>
            </a:r>
          </a:p>
          <a:p>
            <a:r>
              <a:rPr lang="en-US" sz="2000" dirty="0"/>
              <a:t>13   SHORT, .TYPE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7308304" y="1556792"/>
            <a:ext cx="0" cy="401078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596336" y="3297178"/>
            <a:ext cx="1547664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Приоритет операции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Растет</a:t>
            </a:r>
          </a:p>
        </p:txBody>
      </p:sp>
    </p:spTree>
    <p:extLst>
      <p:ext uri="{BB962C8B-B14F-4D97-AF65-F5344CB8AC3E}">
        <p14:creationId xmlns:p14="http://schemas.microsoft.com/office/powerpoint/2010/main" val="1687225301"/>
      </p:ext>
    </p:extLst>
  </p:cSld>
  <p:clrMapOvr>
    <a:masterClrMapping/>
  </p:clrMapOvr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4624"/>
            <a:ext cx="5472608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/>
              <a:t>Специальные директивы</a:t>
            </a:r>
            <a:endParaRPr lang="ru-RU" sz="1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89397" y="366117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326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548680"/>
            <a:ext cx="8820472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+mn-lt"/>
                <a:cs typeface="+mn-cs"/>
              </a:rPr>
              <a:t>Специальные директивы ( </a:t>
            </a:r>
            <a:r>
              <a:rPr lang="en-US" dirty="0">
                <a:latin typeface="+mn-lt"/>
                <a:cs typeface="+mn-cs"/>
              </a:rPr>
              <a:t>EQU</a:t>
            </a:r>
            <a:r>
              <a:rPr lang="ru-RU" dirty="0">
                <a:latin typeface="+mn-lt"/>
                <a:cs typeface="+mn-cs"/>
              </a:rPr>
              <a:t>,</a:t>
            </a:r>
            <a:r>
              <a:rPr lang="en-US" dirty="0">
                <a:latin typeface="+mn-lt"/>
                <a:cs typeface="+mn-cs"/>
              </a:rPr>
              <a:t> ASSUME</a:t>
            </a:r>
            <a:r>
              <a:rPr lang="ru-RU" dirty="0">
                <a:latin typeface="+mn-lt"/>
                <a:cs typeface="+mn-cs"/>
              </a:rPr>
              <a:t>, </a:t>
            </a:r>
            <a:r>
              <a:rPr lang="en-US" dirty="0">
                <a:latin typeface="+mn-lt"/>
                <a:cs typeface="+mn-cs"/>
              </a:rPr>
              <a:t>END</a:t>
            </a:r>
            <a:r>
              <a:rPr lang="ru-RU" dirty="0">
                <a:latin typeface="+mn-lt"/>
                <a:cs typeface="+mn-cs"/>
              </a:rPr>
              <a:t>,</a:t>
            </a:r>
            <a:r>
              <a:rPr lang="en-US" dirty="0">
                <a:latin typeface="+mn-lt"/>
                <a:cs typeface="+mn-cs"/>
              </a:rPr>
              <a:t> ORG, INCLUDE, </a:t>
            </a:r>
            <a:r>
              <a:rPr lang="ru-RU" dirty="0">
                <a:latin typeface="+mn-lt"/>
                <a:cs typeface="+mn-cs"/>
              </a:rPr>
              <a:t>управление листингом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директива </a:t>
            </a:r>
            <a:r>
              <a:rPr lang="en-US" b="1" dirty="0">
                <a:solidFill>
                  <a:srgbClr val="FF0000"/>
                </a:solidFill>
              </a:rPr>
              <a:t>EQU</a:t>
            </a:r>
            <a:r>
              <a:rPr lang="ru-RU" dirty="0"/>
              <a:t> – описывает переменные этапа компиляции.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&lt;</a:t>
            </a:r>
            <a:r>
              <a:rPr lang="ru-RU" dirty="0"/>
              <a:t>Имя</a:t>
            </a:r>
            <a:r>
              <a:rPr lang="en-US" dirty="0"/>
              <a:t>&gt;</a:t>
            </a:r>
            <a:r>
              <a:rPr lang="ru-RU" dirty="0"/>
              <a:t> </a:t>
            </a:r>
            <a:r>
              <a:rPr lang="en-US" b="1" dirty="0">
                <a:solidFill>
                  <a:srgbClr val="FF0000"/>
                </a:solidFill>
              </a:rPr>
              <a:t>EQU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en-US" dirty="0"/>
              <a:t>&lt;</a:t>
            </a:r>
            <a:r>
              <a:rPr lang="ru-RU" dirty="0"/>
              <a:t>Выражение</a:t>
            </a:r>
            <a:r>
              <a:rPr lang="en-US" dirty="0"/>
              <a:t>&gt;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/>
              <a:t>ПРИМЕР</a:t>
            </a:r>
            <a:r>
              <a:rPr lang="ru-RU" dirty="0"/>
              <a:t>:  </a:t>
            </a:r>
            <a:r>
              <a:rPr lang="en-US" dirty="0"/>
              <a:t>K </a:t>
            </a:r>
            <a:r>
              <a:rPr lang="en-US" b="1" dirty="0">
                <a:solidFill>
                  <a:srgbClr val="FF0000"/>
                </a:solidFill>
              </a:rPr>
              <a:t>EQU</a:t>
            </a:r>
            <a:r>
              <a:rPr lang="en-US" dirty="0"/>
              <a:t> 1024</a:t>
            </a:r>
            <a:endParaRPr lang="ru-RU" dirty="0"/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dirty="0"/>
              <a:t>директива </a:t>
            </a:r>
            <a:r>
              <a:rPr lang="en-US" b="1" dirty="0">
                <a:solidFill>
                  <a:srgbClr val="FF0000"/>
                </a:solidFill>
              </a:rPr>
              <a:t>ASSUME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– задает для компилятора </a:t>
            </a:r>
            <a:r>
              <a:rPr lang="ru-RU" u="sng" dirty="0"/>
              <a:t>соответствие</a:t>
            </a:r>
            <a:r>
              <a:rPr lang="ru-RU" dirty="0"/>
              <a:t> между сегментными регистрами (сами регистры заносят </a:t>
            </a:r>
            <a:r>
              <a:rPr lang="ru-RU" u="sng" dirty="0"/>
              <a:t>отдельно</a:t>
            </a:r>
            <a:r>
              <a:rPr lang="ru-RU" dirty="0"/>
              <a:t>),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</a:rPr>
              <a:t>ASSUME</a:t>
            </a:r>
            <a:r>
              <a:rPr lang="ru-RU" dirty="0"/>
              <a:t>  </a:t>
            </a:r>
            <a:r>
              <a:rPr lang="en-US" dirty="0"/>
              <a:t>&lt;</a:t>
            </a:r>
            <a:r>
              <a:rPr lang="ru-RU" dirty="0"/>
              <a:t>имя сегмента</a:t>
            </a:r>
            <a:r>
              <a:rPr lang="en-US" dirty="0"/>
              <a:t>&gt;:&lt;</a:t>
            </a:r>
            <a:r>
              <a:rPr lang="ru-RU" dirty="0"/>
              <a:t>обозначение сегментного </a:t>
            </a:r>
            <a:r>
              <a:rPr lang="ru-RU" dirty="0">
                <a:hlinkClick r:id="rId2" action="ppaction://hlinksldjump"/>
              </a:rPr>
              <a:t>регистра</a:t>
            </a:r>
            <a:r>
              <a:rPr lang="en-US" dirty="0"/>
              <a:t>&gt;… 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/>
              <a:t>ПРИМЕР</a:t>
            </a:r>
            <a:r>
              <a:rPr lang="ru-RU" dirty="0"/>
              <a:t>:  </a:t>
            </a:r>
            <a:r>
              <a:rPr lang="en-US" dirty="0"/>
              <a:t>  </a:t>
            </a:r>
            <a:r>
              <a:rPr lang="en-US" b="1" dirty="0">
                <a:solidFill>
                  <a:srgbClr val="FF0000"/>
                </a:solidFill>
              </a:rPr>
              <a:t>ASSUME </a:t>
            </a:r>
            <a:r>
              <a:rPr lang="en-US" dirty="0"/>
              <a:t>CS:MYCODE,  DS:MYDATA 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Директива </a:t>
            </a:r>
            <a:r>
              <a:rPr lang="en-US" b="1" dirty="0">
                <a:solidFill>
                  <a:srgbClr val="FF0000"/>
                </a:solidFill>
              </a:rPr>
              <a:t>END</a:t>
            </a:r>
            <a:r>
              <a:rPr lang="ru-RU" dirty="0"/>
              <a:t> - задает конец программы и точку входа в нее (если метка не указана, то входом является первый байт программы)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  </a:t>
            </a:r>
            <a:r>
              <a:rPr lang="en-US" b="1" dirty="0">
                <a:solidFill>
                  <a:srgbClr val="FF0000"/>
                </a:solidFill>
              </a:rPr>
              <a:t>END</a:t>
            </a:r>
            <a:r>
              <a:rPr lang="en-US" dirty="0"/>
              <a:t> [&lt;</a:t>
            </a:r>
            <a:r>
              <a:rPr lang="ru-RU" dirty="0"/>
              <a:t>Метка входа</a:t>
            </a:r>
            <a:r>
              <a:rPr lang="en-US" dirty="0"/>
              <a:t>&gt;]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/>
              <a:t>ПРИМЕР</a:t>
            </a:r>
            <a:r>
              <a:rPr lang="ru-RU" dirty="0"/>
              <a:t>: </a:t>
            </a:r>
            <a:r>
              <a:rPr lang="en-US" b="1" dirty="0">
                <a:solidFill>
                  <a:srgbClr val="FF0000"/>
                </a:solidFill>
              </a:rPr>
              <a:t>END</a:t>
            </a:r>
            <a:r>
              <a:rPr lang="en-US" dirty="0"/>
              <a:t> START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директива </a:t>
            </a:r>
            <a:r>
              <a:rPr lang="en-US" b="1" dirty="0">
                <a:solidFill>
                  <a:srgbClr val="FF0000"/>
                </a:solidFill>
              </a:rPr>
              <a:t>ORG</a:t>
            </a:r>
            <a:r>
              <a:rPr lang="ru-RU" dirty="0"/>
              <a:t> – она переключает счетчик памяти на заданное число (если в начале, то фактически выделяется память 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</a:rPr>
              <a:t>ORG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dirty="0"/>
              <a:t>&lt;</a:t>
            </a:r>
            <a:r>
              <a:rPr lang="ru-RU" dirty="0"/>
              <a:t>Выражение</a:t>
            </a:r>
            <a:r>
              <a:rPr lang="en-US" dirty="0"/>
              <a:t>&gt;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/>
              <a:t>ПРИМЕР</a:t>
            </a:r>
            <a:r>
              <a:rPr lang="ru-RU" dirty="0"/>
              <a:t>: </a:t>
            </a:r>
            <a:r>
              <a:rPr lang="en-US" b="1" dirty="0">
                <a:solidFill>
                  <a:srgbClr val="FF0000"/>
                </a:solidFill>
              </a:rPr>
              <a:t>END</a:t>
            </a:r>
            <a:r>
              <a:rPr lang="en-US" dirty="0"/>
              <a:t> 100H  ; </a:t>
            </a:r>
            <a:r>
              <a:rPr lang="ru-RU" dirty="0"/>
              <a:t>Память для </a:t>
            </a:r>
            <a:r>
              <a:rPr lang="en-US" dirty="0"/>
              <a:t>PSP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директива </a:t>
            </a:r>
            <a:r>
              <a:rPr lang="en-US" b="1" dirty="0">
                <a:solidFill>
                  <a:srgbClr val="FF0000"/>
                </a:solidFill>
              </a:rPr>
              <a:t>INCLUDE</a:t>
            </a:r>
            <a:r>
              <a:rPr lang="en-US" dirty="0"/>
              <a:t> – </a:t>
            </a:r>
            <a:r>
              <a:rPr lang="ru-RU" dirty="0"/>
              <a:t>включает исходный текст их файла  в исходный модуль.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</a:rPr>
              <a:t>INCLUDE</a:t>
            </a:r>
            <a:r>
              <a:rPr lang="en-US" dirty="0"/>
              <a:t> &lt;</a:t>
            </a:r>
            <a:r>
              <a:rPr lang="ru-RU" dirty="0"/>
              <a:t>Имя файла</a:t>
            </a:r>
            <a:r>
              <a:rPr lang="en-US" dirty="0"/>
              <a:t>&gt;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u="sng" dirty="0"/>
              <a:t>ПРИМЕР</a:t>
            </a:r>
            <a:r>
              <a:rPr lang="ru-RU" dirty="0"/>
              <a:t>: </a:t>
            </a:r>
            <a:r>
              <a:rPr lang="en-US" b="1" dirty="0">
                <a:solidFill>
                  <a:srgbClr val="FF0000"/>
                </a:solidFill>
              </a:rPr>
              <a:t>INCLUDE</a:t>
            </a:r>
            <a:r>
              <a:rPr lang="en-US" dirty="0"/>
              <a:t> &lt;macro.inc&gt;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7225301"/>
      </p:ext>
    </p:extLst>
  </p:cSld>
  <p:clrMapOvr>
    <a:masterClrMapping/>
  </p:clrMapOvr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4624"/>
            <a:ext cx="6120680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/>
              <a:t>Модули и связи</a:t>
            </a:r>
            <a:r>
              <a:rPr lang="en-US" dirty="0"/>
              <a:t> </a:t>
            </a:r>
            <a:r>
              <a:rPr lang="ru-RU" dirty="0"/>
              <a:t>модулей (1)</a:t>
            </a:r>
            <a:endParaRPr lang="ru-RU" sz="1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327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99592" y="548680"/>
            <a:ext cx="8064896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Программа состоит из </a:t>
            </a: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модулей</a:t>
            </a:r>
            <a:r>
              <a:rPr lang="ru-RU" sz="2400" dirty="0">
                <a:latin typeface="+mn-lt"/>
                <a:cs typeface="+mn-cs"/>
              </a:rPr>
              <a:t>. Между модулями возможны связи двух типов: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Связи по управлению (в этом случае предполагается вызов процедур другого модуля) 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Связи до данным (Один модуль использует данные из другого модуля). При этом предполагается, что модули могут компилироваться отдельно. Для межмодульных связей в Ассемблере предусмотрены Специальные директивы :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PUBLIC</a:t>
            </a:r>
            <a:r>
              <a:rPr lang="en-US" sz="24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и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EXTRN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 Директива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PUBLIC</a:t>
            </a:r>
            <a:r>
              <a:rPr lang="ru-RU" sz="2400" dirty="0">
                <a:latin typeface="+mn-lt"/>
                <a:cs typeface="+mn-cs"/>
              </a:rPr>
              <a:t> делает доступными имена данного модуля другим модулям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/>
              <a:t>Директива </a:t>
            </a:r>
            <a:r>
              <a:rPr lang="en-US" sz="2400" b="1" dirty="0">
                <a:solidFill>
                  <a:srgbClr val="FF0000"/>
                </a:solidFill>
              </a:rPr>
              <a:t>EXTRN</a:t>
            </a:r>
            <a:r>
              <a:rPr lang="ru-RU" sz="2400" dirty="0"/>
              <a:t> указывает на связи (имена данных и процедур) из данного модуля к другим модулям. Установка взаимных связей выполняется после компиляции на этапе </a:t>
            </a:r>
            <a:r>
              <a:rPr lang="ru-RU" sz="2400" dirty="0">
                <a:hlinkClick r:id="rId3" action="ppaction://hlinksldjump"/>
              </a:rPr>
              <a:t>редактирования </a:t>
            </a:r>
            <a:r>
              <a:rPr lang="ru-RU" sz="2400" dirty="0"/>
              <a:t>связей.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7225301"/>
      </p:ext>
    </p:extLst>
  </p:cSld>
  <p:clrMapOvr>
    <a:masterClrMapping/>
  </p:clrMapOvr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9031" y="-72009"/>
            <a:ext cx="6120680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/>
              <a:t>Модули и связи</a:t>
            </a:r>
            <a:r>
              <a:rPr lang="en-US" dirty="0"/>
              <a:t> </a:t>
            </a:r>
            <a:r>
              <a:rPr lang="ru-RU" dirty="0"/>
              <a:t>модулей (2)</a:t>
            </a:r>
            <a:endParaRPr lang="ru-RU" sz="1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59341" y="357999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328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4445" y="548679"/>
            <a:ext cx="8064896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Пусть в программе имеются два модуля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ru-RU" sz="2400" b="1" dirty="0">
                <a:solidFill>
                  <a:srgbClr val="00B0F0"/>
                </a:solidFill>
                <a:latin typeface="+mn-lt"/>
                <a:cs typeface="+mn-cs"/>
              </a:rPr>
              <a:t>М1.</a:t>
            </a:r>
            <a:r>
              <a:rPr lang="en-US" sz="2400" b="1" dirty="0">
                <a:solidFill>
                  <a:srgbClr val="00B0F0"/>
                </a:solidFill>
                <a:latin typeface="+mn-lt"/>
                <a:cs typeface="+mn-cs"/>
              </a:rPr>
              <a:t>OBJ</a:t>
            </a:r>
            <a:r>
              <a:rPr lang="ru-RU" sz="2400" b="1" dirty="0">
                <a:solidFill>
                  <a:srgbClr val="00B0F0"/>
                </a:solidFill>
                <a:latin typeface="+mn-lt"/>
                <a:cs typeface="+mn-cs"/>
              </a:rPr>
              <a:t> и М2</a:t>
            </a:r>
            <a:r>
              <a:rPr lang="en-US" sz="2400" b="1" dirty="0">
                <a:solidFill>
                  <a:srgbClr val="00B0F0"/>
                </a:solidFill>
                <a:latin typeface="+mn-lt"/>
                <a:cs typeface="+mn-cs"/>
              </a:rPr>
              <a:t>.OBJ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395536" y="1084436"/>
            <a:ext cx="1749425" cy="2704604"/>
            <a:chOff x="7215188" y="2163763"/>
            <a:chExt cx="1749425" cy="270460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7215188" y="2564904"/>
              <a:ext cx="1655762" cy="2303463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" name="TextBox 23"/>
            <p:cNvSpPr txBox="1">
              <a:spLocks noChangeArrowheads="1"/>
            </p:cNvSpPr>
            <p:nvPr/>
          </p:nvSpPr>
          <p:spPr bwMode="auto">
            <a:xfrm>
              <a:off x="8316913" y="2163763"/>
              <a:ext cx="64770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b="1" dirty="0">
                  <a:solidFill>
                    <a:srgbClr val="00B0F0"/>
                  </a:solidFill>
                </a:rPr>
                <a:t>М1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7451725" y="2890838"/>
              <a:ext cx="1296988" cy="10636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7451725" y="3483298"/>
              <a:ext cx="1296988" cy="10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443788" y="2997200"/>
              <a:ext cx="1295400" cy="10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451725" y="3932263"/>
              <a:ext cx="1296988" cy="10636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6350967" y="1052736"/>
            <a:ext cx="1749425" cy="2704604"/>
            <a:chOff x="7215188" y="2163763"/>
            <a:chExt cx="1749425" cy="2704604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7215188" y="2564904"/>
              <a:ext cx="1655762" cy="2303463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4" name="TextBox 23"/>
            <p:cNvSpPr txBox="1">
              <a:spLocks noChangeArrowheads="1"/>
            </p:cNvSpPr>
            <p:nvPr/>
          </p:nvSpPr>
          <p:spPr bwMode="auto">
            <a:xfrm>
              <a:off x="8316913" y="2163763"/>
              <a:ext cx="64770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b="1" dirty="0">
                  <a:solidFill>
                    <a:srgbClr val="00B0F0"/>
                  </a:solidFill>
                </a:rPr>
                <a:t>М2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442200" y="2705473"/>
              <a:ext cx="1296988" cy="10636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7451725" y="3834954"/>
              <a:ext cx="1296988" cy="10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7443788" y="3427140"/>
              <a:ext cx="1295400" cy="10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7451725" y="4105275"/>
              <a:ext cx="1296988" cy="10636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6578426" y="2341880"/>
            <a:ext cx="15219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FF0000"/>
                </a:solidFill>
              </a:rPr>
              <a:t>P</a:t>
            </a:r>
            <a:r>
              <a:rPr lang="en-US" altLang="ru-RU" sz="1800" dirty="0"/>
              <a:t> Proc FAR …</a:t>
            </a:r>
            <a:endParaRPr lang="ru-RU" altLang="ru-RU" sz="1800" dirty="0"/>
          </a:p>
        </p:txBody>
      </p:sp>
      <p:sp>
        <p:nvSpPr>
          <p:cNvPr id="20" name="TextBox 23"/>
          <p:cNvSpPr txBox="1">
            <a:spLocks noChangeArrowheads="1"/>
          </p:cNvSpPr>
          <p:nvPr/>
        </p:nvSpPr>
        <p:spPr bwMode="auto">
          <a:xfrm>
            <a:off x="611907" y="1422623"/>
            <a:ext cx="10077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FF0000"/>
                </a:solidFill>
              </a:rPr>
              <a:t>A</a:t>
            </a:r>
            <a:r>
              <a:rPr lang="en-US" altLang="ru-RU" sz="1800" dirty="0"/>
              <a:t> DW ?</a:t>
            </a:r>
            <a:endParaRPr lang="ru-RU" altLang="ru-RU" sz="1800" dirty="0"/>
          </a:p>
        </p:txBody>
      </p: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482129" y="2492896"/>
            <a:ext cx="164159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400" dirty="0"/>
              <a:t>CALL </a:t>
            </a:r>
            <a:r>
              <a:rPr lang="en-US" altLang="ru-RU" sz="1400" b="1" dirty="0">
                <a:solidFill>
                  <a:srgbClr val="FF0000"/>
                </a:solidFill>
              </a:rPr>
              <a:t>FAR PTR P</a:t>
            </a:r>
            <a:endParaRPr lang="ru-RU" altLang="ru-RU" sz="1400" b="1" dirty="0">
              <a:solidFill>
                <a:srgbClr val="FF0000"/>
              </a:solidFill>
            </a:endParaRPr>
          </a:p>
        </p:txBody>
      </p:sp>
      <p:sp>
        <p:nvSpPr>
          <p:cNvPr id="22" name="TextBox 23"/>
          <p:cNvSpPr txBox="1">
            <a:spLocks noChangeArrowheads="1"/>
          </p:cNvSpPr>
          <p:nvPr/>
        </p:nvSpPr>
        <p:spPr bwMode="auto">
          <a:xfrm>
            <a:off x="6563121" y="1663715"/>
            <a:ext cx="136815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dirty="0"/>
              <a:t> MOV AX , </a:t>
            </a:r>
            <a:r>
              <a:rPr lang="en-US" altLang="ru-RU" sz="1600" b="1" dirty="0">
                <a:solidFill>
                  <a:srgbClr val="FF0000"/>
                </a:solidFill>
              </a:rPr>
              <a:t>A</a:t>
            </a:r>
            <a:endParaRPr lang="ru-RU" altLang="ru-RU" sz="1600" b="1" dirty="0">
              <a:solidFill>
                <a:srgbClr val="FF0000"/>
              </a:solidFill>
            </a:endParaRPr>
          </a:p>
        </p:txBody>
      </p:sp>
      <p:sp>
        <p:nvSpPr>
          <p:cNvPr id="23" name="TextBox 23"/>
          <p:cNvSpPr txBox="1">
            <a:spLocks noChangeArrowheads="1"/>
          </p:cNvSpPr>
          <p:nvPr/>
        </p:nvSpPr>
        <p:spPr bwMode="auto">
          <a:xfrm>
            <a:off x="6587504" y="3112557"/>
            <a:ext cx="10077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FF0000"/>
                </a:solidFill>
              </a:rPr>
              <a:t>RETF …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FF0000"/>
                </a:solidFill>
              </a:rPr>
              <a:t>P  </a:t>
            </a:r>
            <a:r>
              <a:rPr lang="en-US" altLang="ru-RU" sz="1800" dirty="0"/>
              <a:t>ENDP</a:t>
            </a:r>
            <a:endParaRPr lang="ru-RU" altLang="ru-RU" sz="1800" dirty="0"/>
          </a:p>
        </p:txBody>
      </p:sp>
      <p:sp>
        <p:nvSpPr>
          <p:cNvPr id="24" name="TextBox 23"/>
          <p:cNvSpPr txBox="1"/>
          <p:nvPr/>
        </p:nvSpPr>
        <p:spPr>
          <a:xfrm>
            <a:off x="2451271" y="3758888"/>
            <a:ext cx="2304256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Вызов процедуры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P</a:t>
            </a:r>
            <a:r>
              <a:rPr lang="ru-RU" dirty="0">
                <a:latin typeface="+mn-lt"/>
                <a:cs typeface="+mn-cs"/>
              </a:rPr>
              <a:t> модуля </a:t>
            </a:r>
            <a:r>
              <a:rPr lang="ru-RU" b="1" dirty="0">
                <a:solidFill>
                  <a:srgbClr val="00B0F0"/>
                </a:solidFill>
              </a:rPr>
              <a:t>М2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067571" y="914513"/>
            <a:ext cx="3024336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Использование переменной 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А </a:t>
            </a:r>
            <a:r>
              <a:rPr lang="ru-RU" dirty="0">
                <a:latin typeface="+mn-lt"/>
                <a:cs typeface="+mn-cs"/>
              </a:rPr>
              <a:t>из модуля </a:t>
            </a:r>
            <a:r>
              <a:rPr lang="ru-RU" b="1" dirty="0">
                <a:solidFill>
                  <a:srgbClr val="00B0F0"/>
                </a:solidFill>
              </a:rPr>
              <a:t>М1</a:t>
            </a:r>
          </a:p>
        </p:txBody>
      </p:sp>
      <p:cxnSp>
        <p:nvCxnSpPr>
          <p:cNvPr id="26" name="Прямая со стрелкой 25"/>
          <p:cNvCxnSpPr>
            <a:stCxn id="25" idx="1"/>
            <a:endCxn id="20" idx="3"/>
          </p:cNvCxnSpPr>
          <p:nvPr/>
        </p:nvCxnSpPr>
        <p:spPr>
          <a:xfrm flipH="1">
            <a:off x="1619647" y="1237679"/>
            <a:ext cx="1447924" cy="36961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24" idx="0"/>
            <a:endCxn id="21" idx="2"/>
          </p:cNvCxnSpPr>
          <p:nvPr/>
        </p:nvCxnSpPr>
        <p:spPr>
          <a:xfrm flipH="1" flipV="1">
            <a:off x="1302929" y="2800673"/>
            <a:ext cx="2300470" cy="95821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stCxn id="21" idx="3"/>
            <a:endCxn id="19" idx="1"/>
          </p:cNvCxnSpPr>
          <p:nvPr/>
        </p:nvCxnSpPr>
        <p:spPr>
          <a:xfrm flipV="1">
            <a:off x="2123728" y="2526546"/>
            <a:ext cx="4454698" cy="120239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23" idx="1"/>
            <a:endCxn id="11" idx="3"/>
          </p:cNvCxnSpPr>
          <p:nvPr/>
        </p:nvCxnSpPr>
        <p:spPr>
          <a:xfrm flipH="1" flipV="1">
            <a:off x="1929061" y="2906118"/>
            <a:ext cx="4658443" cy="52960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220378" y="3758888"/>
            <a:ext cx="2160240" cy="184665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00B0F0"/>
                </a:solidFill>
                <a:latin typeface="+mn-lt"/>
                <a:cs typeface="+mn-cs"/>
              </a:rPr>
              <a:t>М1</a:t>
            </a:r>
            <a:r>
              <a:rPr lang="ru-RU" sz="2000" dirty="0">
                <a:solidFill>
                  <a:srgbClr val="00B0F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…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ru-RU" sz="2000" b="1" dirty="0">
                <a:solidFill>
                  <a:srgbClr val="FF0000"/>
                </a:solidFill>
              </a:rPr>
              <a:t>A</a:t>
            </a:r>
            <a:r>
              <a:rPr lang="en-US" altLang="ru-RU" sz="2000" dirty="0"/>
              <a:t> DW ?</a:t>
            </a:r>
            <a:endParaRPr lang="ru-RU" altLang="ru-RU" sz="20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PIBLIC A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EXTRN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P:FAR</a:t>
            </a: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…</a:t>
            </a:r>
            <a:r>
              <a:rPr lang="en-US" altLang="ru-RU" dirty="0"/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ru-RU" dirty="0"/>
              <a:t>CALL </a:t>
            </a:r>
            <a:r>
              <a:rPr lang="en-US" altLang="ru-RU" b="1" dirty="0">
                <a:solidFill>
                  <a:srgbClr val="FF0000"/>
                </a:solidFill>
                <a:latin typeface="+mn-lt"/>
                <a:cs typeface="+mn-cs"/>
              </a:rPr>
              <a:t>FAR PTR  </a:t>
            </a:r>
            <a:r>
              <a:rPr lang="en-US" altLang="ru-RU" b="1" dirty="0">
                <a:solidFill>
                  <a:srgbClr val="FF0000"/>
                </a:solidFill>
              </a:rPr>
              <a:t>P </a:t>
            </a: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926609" y="3843927"/>
            <a:ext cx="2160240" cy="209288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00B0F0"/>
                </a:solidFill>
                <a:latin typeface="+mn-lt"/>
                <a:cs typeface="+mn-cs"/>
              </a:rPr>
              <a:t>М</a:t>
            </a:r>
            <a:r>
              <a:rPr lang="en-US" sz="2000" b="1" dirty="0">
                <a:solidFill>
                  <a:srgbClr val="00B0F0"/>
                </a:solidFill>
                <a:latin typeface="+mn-lt"/>
                <a:cs typeface="+mn-cs"/>
              </a:rPr>
              <a:t>2</a:t>
            </a:r>
            <a:r>
              <a:rPr lang="ru-RU" sz="2000" b="1" dirty="0">
                <a:solidFill>
                  <a:srgbClr val="00B0F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PUBLIC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P</a:t>
            </a:r>
            <a:endParaRPr lang="en-US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EXTRN</a:t>
            </a:r>
            <a:r>
              <a:rPr lang="en-US" dirty="0"/>
              <a:t>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A:WORD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ru-RU" dirty="0"/>
              <a:t>MOV AX , </a:t>
            </a:r>
            <a:r>
              <a:rPr lang="en-US" altLang="ru-RU" b="1" dirty="0">
                <a:solidFill>
                  <a:srgbClr val="FF0000"/>
                </a:solidFill>
              </a:rPr>
              <a:t>A</a:t>
            </a:r>
            <a:endParaRPr lang="ru-RU" altLang="ru-RU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latin typeface="+mn-lt"/>
                <a:cs typeface="+mn-cs"/>
              </a:rPr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ru-RU" b="1" dirty="0">
                <a:solidFill>
                  <a:srgbClr val="FF0000"/>
                </a:solidFill>
              </a:rPr>
              <a:t>P</a:t>
            </a:r>
            <a:r>
              <a:rPr lang="en-US" altLang="ru-RU" dirty="0"/>
              <a:t> Proc FAR 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ru-RU" b="1" dirty="0">
                <a:solidFill>
                  <a:srgbClr val="FF0000"/>
                </a:solidFill>
              </a:rPr>
              <a:t>RETF …</a:t>
            </a:r>
            <a:r>
              <a:rPr lang="en-US" dirty="0">
                <a:latin typeface="+mn-lt"/>
                <a:cs typeface="+mn-cs"/>
              </a:rPr>
              <a:t> </a:t>
            </a:r>
            <a:endParaRPr lang="ru-RU" sz="2000" dirty="0">
              <a:latin typeface="+mn-lt"/>
              <a:cs typeface="+mn-cs"/>
            </a:endParaRPr>
          </a:p>
        </p:txBody>
      </p:sp>
      <p:cxnSp>
        <p:nvCxnSpPr>
          <p:cNvPr id="60" name="Прямая со стрелкой 59"/>
          <p:cNvCxnSpPr>
            <a:stCxn id="25" idx="3"/>
            <a:endCxn id="22" idx="1"/>
          </p:cNvCxnSpPr>
          <p:nvPr/>
        </p:nvCxnSpPr>
        <p:spPr>
          <a:xfrm>
            <a:off x="6091907" y="1237679"/>
            <a:ext cx="471214" cy="59531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0" y="5598254"/>
            <a:ext cx="6804248" cy="677108"/>
          </a:xfrm>
          <a:prstGeom prst="rect">
            <a:avLst/>
          </a:prstGeom>
          <a:noFill/>
          <a:ln w="22225">
            <a:solidFill>
              <a:srgbClr val="FF0000"/>
            </a:solidFill>
          </a:ln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Запуск на редактирование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связей многомодульных проектов</a:t>
            </a:r>
            <a:r>
              <a:rPr lang="en-US" dirty="0">
                <a:latin typeface="+mn-lt"/>
                <a:cs typeface="+mn-cs"/>
              </a:rPr>
              <a:t>!!!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&gt; TLINK.EXE M1.obj M2.OBj</a:t>
            </a:r>
            <a:endParaRPr lang="ru-RU" sz="2000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1897372"/>
      </p:ext>
    </p:extLst>
  </p:cSld>
  <p:clrMapOvr>
    <a:masterClrMapping/>
  </p:clrMapOvr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561662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/>
              <a:t>Процедуры и прерывания</a:t>
            </a:r>
            <a:endParaRPr lang="ru-RU" sz="1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55570" y="3483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329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66948" y="530911"/>
            <a:ext cx="8869548" cy="280076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200" dirty="0">
                <a:latin typeface="+mn-lt"/>
                <a:cs typeface="+mn-cs"/>
                <a:hlinkClick r:id="rId2" action="ppaction://hlinksldjump"/>
              </a:rPr>
              <a:t>Процедуры </a:t>
            </a:r>
            <a:r>
              <a:rPr lang="ru-RU" sz="2200" dirty="0">
                <a:latin typeface="+mn-lt"/>
                <a:cs typeface="+mn-cs"/>
              </a:rPr>
              <a:t> (</a:t>
            </a:r>
            <a:r>
              <a:rPr lang="en-US" sz="2200" dirty="0">
                <a:latin typeface="+mn-lt"/>
                <a:cs typeface="+mn-cs"/>
                <a:hlinkClick r:id="rId3" action="ppaction://hlinksldjump"/>
              </a:rPr>
              <a:t>CALL/RET</a:t>
            </a:r>
            <a:r>
              <a:rPr lang="en-US" sz="2200" dirty="0"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</a:rPr>
              <a:t>для </a:t>
            </a:r>
            <a:r>
              <a:rPr lang="en-US" sz="2200" dirty="0">
                <a:latin typeface="+mn-lt"/>
                <a:cs typeface="+mn-cs"/>
                <a:hlinkClick r:id="rId4" action="ppaction://hlinksldjump"/>
              </a:rPr>
              <a:t>FAR </a:t>
            </a:r>
            <a:r>
              <a:rPr lang="ru-RU" sz="2200" dirty="0">
                <a:latin typeface="+mn-lt"/>
                <a:cs typeface="+mn-cs"/>
              </a:rPr>
              <a:t>и </a:t>
            </a:r>
            <a:r>
              <a:rPr lang="en-US" sz="2200" dirty="0">
                <a:latin typeface="+mn-lt"/>
                <a:cs typeface="+mn-cs"/>
                <a:hlinkClick r:id="rId5" action="ppaction://hlinksldjump"/>
              </a:rPr>
              <a:t>NEAR </a:t>
            </a:r>
            <a:r>
              <a:rPr lang="ru-RU" sz="2200" dirty="0">
                <a:latin typeface="+mn-lt"/>
                <a:cs typeface="+mn-cs"/>
              </a:rPr>
              <a:t>адресов) и прерывания</a:t>
            </a:r>
            <a:r>
              <a:rPr lang="en-US" sz="2200" dirty="0">
                <a:latin typeface="+mn-lt"/>
                <a:cs typeface="+mn-cs"/>
              </a:rPr>
              <a:t> (</a:t>
            </a:r>
            <a:r>
              <a:rPr lang="en-US" sz="2200" dirty="0">
                <a:latin typeface="+mn-lt"/>
                <a:cs typeface="+mn-cs"/>
                <a:hlinkClick r:id="rId6" action="ppaction://hlinksldjump"/>
              </a:rPr>
              <a:t>INT/IRET</a:t>
            </a:r>
            <a:r>
              <a:rPr lang="en-US" sz="2200" dirty="0">
                <a:latin typeface="+mn-lt"/>
                <a:cs typeface="+mn-cs"/>
              </a:rPr>
              <a:t>)</a:t>
            </a:r>
            <a:r>
              <a:rPr lang="ru-RU" sz="2200" dirty="0">
                <a:latin typeface="+mn-lt"/>
                <a:cs typeface="+mn-cs"/>
              </a:rPr>
              <a:t> рассмотрены в теоретической части 3-й ЛР.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200" dirty="0">
                <a:latin typeface="+mn-lt"/>
                <a:cs typeface="+mn-cs"/>
              </a:rPr>
              <a:t>Механизм процедур позволяет выполнить один и тот же код многократно. В Ассемблере нет технологии передачи параметров в процедуру. Можно использовать: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200" dirty="0">
                <a:latin typeface="+mn-lt"/>
                <a:cs typeface="+mn-cs"/>
              </a:rPr>
              <a:t>Регистры МП,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200" dirty="0">
                <a:latin typeface="+mn-lt"/>
                <a:cs typeface="+mn-cs"/>
              </a:rPr>
              <a:t>Стек программы 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200" dirty="0">
                <a:latin typeface="+mn-lt"/>
                <a:cs typeface="+mn-cs"/>
              </a:rPr>
              <a:t>Глобальные данные в модулях программы. </a:t>
            </a:r>
            <a:r>
              <a:rPr lang="ru-RU" sz="2200" u="sng" dirty="0">
                <a:latin typeface="+mn-lt"/>
                <a:cs typeface="+mn-cs"/>
              </a:rPr>
              <a:t>Вызов процедур</a:t>
            </a:r>
            <a:r>
              <a:rPr lang="ru-RU" sz="2200" dirty="0">
                <a:latin typeface="+mn-lt"/>
                <a:cs typeface="+mn-cs"/>
              </a:rPr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9592" y="3487648"/>
            <a:ext cx="1944216" cy="2677656"/>
          </a:xfrm>
          <a:prstGeom prst="rect">
            <a:avLst/>
          </a:prstGeom>
          <a:noFill/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>
            <a:defPPr>
              <a:defRPr lang="ru-RU"/>
            </a:defPPr>
            <a:lvl1pPr fontAlgn="auto">
              <a:spcBef>
                <a:spcPts val="0"/>
              </a:spcBef>
              <a:spcAft>
                <a:spcPts val="0"/>
              </a:spcAft>
              <a:defRPr sz="2400" u="sng">
                <a:latin typeface="+mn-lt"/>
                <a:cs typeface="+mn-cs"/>
              </a:defRPr>
            </a:lvl1pPr>
          </a:lstStyle>
          <a:p>
            <a:r>
              <a:rPr lang="ru-RU" dirty="0"/>
              <a:t>Текст программы:</a:t>
            </a:r>
          </a:p>
          <a:p>
            <a:r>
              <a:rPr lang="ru-RU" u="none" dirty="0"/>
              <a:t>…</a:t>
            </a:r>
          </a:p>
          <a:p>
            <a:r>
              <a:rPr lang="en-US" u="none" dirty="0"/>
              <a:t>CALL </a:t>
            </a:r>
            <a:r>
              <a:rPr lang="en-US" b="1" u="none" dirty="0"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PROC1</a:t>
            </a:r>
          </a:p>
          <a:p>
            <a:r>
              <a:rPr lang="en-US" u="none" dirty="0"/>
              <a:t>…</a:t>
            </a:r>
            <a:endParaRPr lang="ru-RU" u="none" dirty="0"/>
          </a:p>
          <a:p>
            <a:endParaRPr lang="ru-RU" u="none" dirty="0"/>
          </a:p>
          <a:p>
            <a:r>
              <a:rPr lang="en-US" u="none" dirty="0"/>
              <a:t>CALL </a:t>
            </a:r>
            <a:r>
              <a:rPr lang="en-US" b="1" u="none" dirty="0"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PROC1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64088" y="3640048"/>
            <a:ext cx="2952328" cy="2308324"/>
          </a:xfrm>
          <a:prstGeom prst="rect">
            <a:avLst/>
          </a:prstGeom>
          <a:noFill/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u="sng" dirty="0">
                <a:latin typeface="+mn-lt"/>
                <a:cs typeface="+mn-cs"/>
              </a:rPr>
              <a:t>Текст процедуры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</a:rPr>
              <a:t>PROC1</a:t>
            </a:r>
            <a:r>
              <a:rPr lang="ru-RU" sz="2400" dirty="0"/>
              <a:t> </a:t>
            </a:r>
            <a:r>
              <a:rPr lang="en-US" sz="2400" dirty="0"/>
              <a:t>PROC NEAR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+mn-lt"/>
                <a:cs typeface="+mn-cs"/>
              </a:rPr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+mn-lt"/>
                <a:cs typeface="+mn-cs"/>
              </a:rPr>
              <a:t>RET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+mn-lt"/>
                <a:cs typeface="+mn-cs"/>
              </a:rPr>
              <a:t>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</a:rPr>
              <a:t>PROC1</a:t>
            </a:r>
            <a:r>
              <a:rPr lang="en-US" sz="2400" dirty="0"/>
              <a:t> ENDP</a:t>
            </a:r>
            <a:endParaRPr lang="ru-RU" sz="2400" dirty="0">
              <a:latin typeface="+mn-lt"/>
              <a:cs typeface="+mn-cs"/>
            </a:endParaRPr>
          </a:p>
        </p:txBody>
      </p:sp>
      <p:cxnSp>
        <p:nvCxnSpPr>
          <p:cNvPr id="9" name="Прямая со стрелкой 8"/>
          <p:cNvCxnSpPr>
            <a:stCxn id="7" idx="3"/>
          </p:cNvCxnSpPr>
          <p:nvPr/>
        </p:nvCxnSpPr>
        <p:spPr>
          <a:xfrm flipV="1">
            <a:off x="2843808" y="4279736"/>
            <a:ext cx="2520280" cy="54674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 flipV="1">
            <a:off x="2843808" y="5071824"/>
            <a:ext cx="2520280" cy="21602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72253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0"/>
            <a:ext cx="6192688" cy="548680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Вывод меню по КФ ЛР №2 (3)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67544" y="774682"/>
            <a:ext cx="8213263" cy="299774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sz="1600" b="1" dirty="0"/>
              <a:t>REM </a:t>
            </a:r>
            <a:r>
              <a:rPr lang="ru-RU" sz="1600" b="1" dirty="0"/>
              <a:t>Вывод меню  </a:t>
            </a:r>
          </a:p>
          <a:p>
            <a:pPr marL="0" indent="0">
              <a:buNone/>
            </a:pPr>
            <a:r>
              <a:rPr lang="ru-RU" sz="1600" b="1" dirty="0"/>
              <a:t>:</a:t>
            </a:r>
            <a:r>
              <a:rPr lang="en-US" sz="1600" b="1" dirty="0"/>
              <a:t>begin </a:t>
            </a:r>
          </a:p>
          <a:p>
            <a:pPr marL="0" indent="0">
              <a:buNone/>
            </a:pPr>
            <a:r>
              <a:rPr lang="en-US" sz="1600" b="1" dirty="0"/>
              <a:t>REM </a:t>
            </a:r>
            <a:r>
              <a:rPr lang="ru-RU" sz="1600" b="1" dirty="0"/>
              <a:t>Очистка перед выводом меню по параметру %3  </a:t>
            </a:r>
          </a:p>
          <a:p>
            <a:pPr marL="0" indent="0">
              <a:buNone/>
            </a:pPr>
            <a:r>
              <a:rPr lang="en-US" sz="1600" b="1" dirty="0"/>
              <a:t>SET Par3=%3</a:t>
            </a:r>
          </a:p>
          <a:p>
            <a:pPr marL="0" indent="0">
              <a:buNone/>
            </a:pPr>
            <a:r>
              <a:rPr lang="en-US" sz="1600" b="1" dirty="0"/>
              <a:t>IF (%Par3%)==(</a:t>
            </a:r>
            <a:r>
              <a:rPr lang="ru-RU" sz="1600" b="1" dirty="0"/>
              <a:t>ДА) </a:t>
            </a:r>
            <a:r>
              <a:rPr lang="en-US" sz="1600" b="1" dirty="0">
                <a:solidFill>
                  <a:srgbClr val="FF0000"/>
                </a:solidFill>
              </a:rPr>
              <a:t>CLS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echo</a:t>
            </a:r>
            <a:r>
              <a:rPr lang="en-US" sz="1600" b="1" dirty="0"/>
              <a:t> 1. -</a:t>
            </a:r>
            <a:r>
              <a:rPr lang="ru-RU" sz="1600" b="1" dirty="0"/>
              <a:t>Справка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echo</a:t>
            </a:r>
            <a:r>
              <a:rPr lang="en-US" sz="1600" b="1" dirty="0"/>
              <a:t> 2. - </a:t>
            </a:r>
            <a:r>
              <a:rPr lang="ru-RU" sz="1600" b="1" dirty="0"/>
              <a:t>Команда </a:t>
            </a:r>
            <a:r>
              <a:rPr lang="en-US" sz="1600" b="1" dirty="0"/>
              <a:t>DIR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echo</a:t>
            </a:r>
            <a:r>
              <a:rPr lang="en-US" sz="1600" b="1" dirty="0"/>
              <a:t> 3. - </a:t>
            </a:r>
            <a:r>
              <a:rPr lang="ru-RU" sz="1600" b="1" dirty="0"/>
              <a:t>Команда </a:t>
            </a:r>
            <a:r>
              <a:rPr lang="en-US" sz="1600" b="1" dirty="0"/>
              <a:t>DIR *.bat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echo</a:t>
            </a:r>
            <a:r>
              <a:rPr lang="en-US" sz="1600" b="1" dirty="0"/>
              <a:t> 4. - </a:t>
            </a:r>
            <a:r>
              <a:rPr lang="ru-RU" sz="1600" b="1" dirty="0"/>
              <a:t>Команда </a:t>
            </a:r>
            <a:r>
              <a:rPr lang="en-US" sz="1600" b="1" dirty="0"/>
              <a:t>DIR *.</a:t>
            </a:r>
            <a:r>
              <a:rPr lang="en-US" sz="1600" b="1" dirty="0" err="1"/>
              <a:t>ini</a:t>
            </a:r>
            <a:r>
              <a:rPr lang="en-US" sz="1600" b="1" dirty="0"/>
              <a:t> </a:t>
            </a:r>
            <a:endParaRPr lang="ru-RU" sz="1600" b="1" dirty="0"/>
          </a:p>
          <a:p>
            <a:pPr marL="0" indent="0">
              <a:buNone/>
            </a:pPr>
            <a:r>
              <a:rPr lang="en-US" sz="1600" b="1" dirty="0"/>
              <a:t>echo 5. – </a:t>
            </a:r>
            <a:r>
              <a:rPr lang="ru-RU" sz="1600" b="1" dirty="0"/>
              <a:t>Выход</a:t>
            </a:r>
            <a:endParaRPr lang="en-US" sz="1600" b="1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53176" y="476672"/>
            <a:ext cx="8055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/>
              <a:t>Вывод меню выполняется командой </a:t>
            </a:r>
            <a:r>
              <a:rPr lang="en-US" altLang="ru-RU" b="1" dirty="0">
                <a:solidFill>
                  <a:srgbClr val="FF0000"/>
                </a:solidFill>
              </a:rPr>
              <a:t>ECHO</a:t>
            </a:r>
            <a:r>
              <a:rPr lang="en-US" altLang="ru-RU" dirty="0"/>
              <a:t> :</a:t>
            </a:r>
            <a:endParaRPr lang="ru-RU" alt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20899" y="3833981"/>
            <a:ext cx="8055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000" dirty="0"/>
              <a:t>Результат работы фрагмента вывода меню</a:t>
            </a:r>
            <a:r>
              <a:rPr lang="ru-RU" altLang="ru-RU" dirty="0"/>
              <a:t>: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467544" y="4149080"/>
            <a:ext cx="8213264" cy="1520416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sz="1600" b="1" dirty="0">
                <a:solidFill>
                  <a:schemeClr val="bg1"/>
                </a:solidFill>
              </a:rPr>
              <a:t>1. -</a:t>
            </a:r>
            <a:r>
              <a:rPr lang="ru-RU" sz="1600" b="1" dirty="0">
                <a:solidFill>
                  <a:schemeClr val="bg1"/>
                </a:solidFill>
              </a:rPr>
              <a:t>Справка</a:t>
            </a:r>
          </a:p>
          <a:p>
            <a:pPr marL="0" indent="0">
              <a:buNone/>
            </a:pPr>
            <a:r>
              <a:rPr lang="en-US" sz="1600" b="1" dirty="0">
                <a:solidFill>
                  <a:schemeClr val="bg1"/>
                </a:solidFill>
              </a:rPr>
              <a:t>2. - </a:t>
            </a:r>
            <a:r>
              <a:rPr lang="ru-RU" sz="1600" b="1" dirty="0">
                <a:solidFill>
                  <a:schemeClr val="bg1"/>
                </a:solidFill>
              </a:rPr>
              <a:t>Команда </a:t>
            </a:r>
            <a:r>
              <a:rPr lang="en-US" sz="1600" b="1" dirty="0">
                <a:solidFill>
                  <a:schemeClr val="bg1"/>
                </a:solidFill>
              </a:rPr>
              <a:t>DIR</a:t>
            </a:r>
          </a:p>
          <a:p>
            <a:pPr marL="0" indent="0">
              <a:buNone/>
            </a:pPr>
            <a:r>
              <a:rPr lang="en-US" sz="1600" b="1" dirty="0">
                <a:solidFill>
                  <a:schemeClr val="bg1"/>
                </a:solidFill>
              </a:rPr>
              <a:t>3. - </a:t>
            </a:r>
            <a:r>
              <a:rPr lang="ru-RU" sz="1600" b="1" dirty="0">
                <a:solidFill>
                  <a:schemeClr val="bg1"/>
                </a:solidFill>
              </a:rPr>
              <a:t>Команда </a:t>
            </a:r>
            <a:r>
              <a:rPr lang="en-US" sz="1600" b="1" dirty="0">
                <a:solidFill>
                  <a:schemeClr val="bg1"/>
                </a:solidFill>
              </a:rPr>
              <a:t>DIR *.bat</a:t>
            </a:r>
          </a:p>
          <a:p>
            <a:pPr marL="0" indent="0">
              <a:buNone/>
            </a:pPr>
            <a:r>
              <a:rPr lang="en-US" sz="1600" b="1" dirty="0">
                <a:solidFill>
                  <a:schemeClr val="bg1"/>
                </a:solidFill>
              </a:rPr>
              <a:t>4. - </a:t>
            </a:r>
            <a:r>
              <a:rPr lang="ru-RU" sz="1600" b="1" dirty="0">
                <a:solidFill>
                  <a:schemeClr val="bg1"/>
                </a:solidFill>
              </a:rPr>
              <a:t>Команда </a:t>
            </a:r>
            <a:r>
              <a:rPr lang="en-US" sz="1600" b="1" dirty="0">
                <a:solidFill>
                  <a:schemeClr val="bg1"/>
                </a:solidFill>
              </a:rPr>
              <a:t>DIR *.</a:t>
            </a:r>
            <a:r>
              <a:rPr lang="en-US" sz="1600" b="1" dirty="0" err="1">
                <a:solidFill>
                  <a:schemeClr val="bg1"/>
                </a:solidFill>
              </a:rPr>
              <a:t>ini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endParaRPr lang="ru-RU" sz="1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chemeClr val="bg1"/>
                </a:solidFill>
              </a:rPr>
              <a:t>5. – </a:t>
            </a:r>
            <a:r>
              <a:rPr lang="ru-RU" sz="1600" b="1" dirty="0">
                <a:solidFill>
                  <a:schemeClr val="bg1"/>
                </a:solidFill>
              </a:rPr>
              <a:t>Выход</a:t>
            </a:r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215680"/>
      </p:ext>
    </p:extLst>
  </p:cSld>
  <p:clrMapOvr>
    <a:masterClrMapping/>
  </p:clrMapOvr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4624"/>
            <a:ext cx="5616624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dirty="0"/>
              <a:t>Директивы сегментации</a:t>
            </a:r>
            <a:endParaRPr lang="ru-RU" sz="1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256901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330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620688"/>
            <a:ext cx="8568952" cy="5509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200" dirty="0">
                <a:latin typeface="+mn-lt"/>
                <a:cs typeface="+mn-cs"/>
              </a:rPr>
              <a:t>Программа на Ассемблере может </a:t>
            </a:r>
            <a:r>
              <a:rPr lang="ru-RU" sz="2200" dirty="0">
                <a:latin typeface="+mn-lt"/>
                <a:cs typeface="+mn-cs"/>
                <a:hlinkClick r:id="rId3" action="ppaction://hlinksldjump"/>
              </a:rPr>
              <a:t>состоять </a:t>
            </a:r>
            <a:r>
              <a:rPr lang="ru-RU" sz="2200" dirty="0">
                <a:latin typeface="+mn-lt"/>
                <a:cs typeface="+mn-cs"/>
              </a:rPr>
              <a:t>из </a:t>
            </a:r>
            <a:r>
              <a:rPr lang="ru-RU" sz="2200" dirty="0">
                <a:latin typeface="+mn-lt"/>
                <a:cs typeface="+mn-cs"/>
                <a:hlinkClick r:id="rId4" action="ppaction://hlinksldjump"/>
              </a:rPr>
              <a:t>сегментов </a:t>
            </a:r>
            <a:r>
              <a:rPr lang="ru-RU" sz="2200" dirty="0">
                <a:latin typeface="+mn-lt"/>
                <a:cs typeface="+mn-cs"/>
              </a:rPr>
              <a:t>3-х типов: данных (</a:t>
            </a:r>
            <a:r>
              <a:rPr lang="en-US" sz="2200" dirty="0">
                <a:latin typeface="+mn-lt"/>
                <a:cs typeface="+mn-cs"/>
              </a:rPr>
              <a:t>DATA</a:t>
            </a:r>
            <a:r>
              <a:rPr lang="ru-RU" sz="2200" dirty="0">
                <a:latin typeface="+mn-lt"/>
                <a:cs typeface="+mn-cs"/>
              </a:rPr>
              <a:t>), кода (</a:t>
            </a:r>
            <a:r>
              <a:rPr lang="en-US" sz="2200" dirty="0">
                <a:latin typeface="+mn-lt"/>
                <a:cs typeface="+mn-cs"/>
              </a:rPr>
              <a:t>CODE</a:t>
            </a:r>
            <a:r>
              <a:rPr lang="ru-RU" sz="2200" dirty="0">
                <a:latin typeface="+mn-lt"/>
                <a:cs typeface="+mn-cs"/>
              </a:rPr>
              <a:t>)</a:t>
            </a:r>
            <a:r>
              <a:rPr lang="en-US" sz="2200" dirty="0"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</a:rPr>
              <a:t>и стека (</a:t>
            </a:r>
            <a:r>
              <a:rPr lang="en-US" sz="2200" dirty="0">
                <a:latin typeface="+mn-lt"/>
                <a:cs typeface="+mn-cs"/>
              </a:rPr>
              <a:t>STACK</a:t>
            </a:r>
            <a:r>
              <a:rPr lang="ru-RU" sz="2200" dirty="0">
                <a:latin typeface="+mn-lt"/>
                <a:cs typeface="+mn-cs"/>
              </a:rPr>
              <a:t>)</a:t>
            </a:r>
            <a:r>
              <a:rPr lang="en-US" sz="2200" dirty="0">
                <a:latin typeface="+mn-lt"/>
                <a:cs typeface="+mn-cs"/>
              </a:rPr>
              <a:t>. </a:t>
            </a:r>
            <a:r>
              <a:rPr lang="ru-RU" sz="2200" dirty="0">
                <a:latin typeface="+mn-lt"/>
                <a:cs typeface="+mn-cs"/>
              </a:rPr>
              <a:t>Сегментированная программа </a:t>
            </a:r>
            <a:r>
              <a:rPr lang="ru-RU" sz="2200" dirty="0">
                <a:latin typeface="+mn-lt"/>
                <a:cs typeface="+mn-cs"/>
                <a:hlinkClick r:id="rId5" action="ppaction://hlinksldjump"/>
              </a:rPr>
              <a:t>имеет вид</a:t>
            </a:r>
            <a:r>
              <a:rPr lang="ru-RU" sz="2200" dirty="0">
                <a:latin typeface="+mn-lt"/>
                <a:cs typeface="+mn-cs"/>
              </a:rPr>
              <a:t>. Для описания сегментов применяются Псевдооператоры: </a:t>
            </a:r>
            <a:r>
              <a:rPr lang="en-US" sz="2200" dirty="0">
                <a:latin typeface="+mn-lt"/>
                <a:cs typeface="+mn-cs"/>
              </a:rPr>
              <a:t>SEGMENT/ENDS: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latin typeface="+mn-lt"/>
                <a:cs typeface="+mn-cs"/>
              </a:rPr>
              <a:t>&lt;</a:t>
            </a:r>
            <a:r>
              <a:rPr lang="ru-RU" sz="2200" dirty="0">
                <a:latin typeface="+mn-lt"/>
                <a:cs typeface="+mn-cs"/>
              </a:rPr>
              <a:t>Имя Сегмента</a:t>
            </a:r>
            <a:r>
              <a:rPr lang="en-US" sz="2200" dirty="0">
                <a:latin typeface="+mn-lt"/>
                <a:cs typeface="+mn-cs"/>
              </a:rPr>
              <a:t>&gt; </a:t>
            </a:r>
            <a:r>
              <a:rPr lang="en-US" sz="2200" b="1" u="sng" dirty="0">
                <a:solidFill>
                  <a:srgbClr val="FF0000"/>
                </a:solidFill>
                <a:latin typeface="+mn-lt"/>
                <a:cs typeface="+mn-cs"/>
              </a:rPr>
              <a:t>SEG</a:t>
            </a:r>
            <a:r>
              <a:rPr lang="en-US" sz="2200" b="1" dirty="0">
                <a:solidFill>
                  <a:srgbClr val="FF0000"/>
                </a:solidFill>
                <a:latin typeface="+mn-lt"/>
                <a:cs typeface="+mn-cs"/>
              </a:rPr>
              <a:t>MENT </a:t>
            </a:r>
            <a:r>
              <a:rPr lang="en-US" sz="2200" dirty="0">
                <a:latin typeface="+mn-lt"/>
                <a:cs typeface="+mn-cs"/>
              </a:rPr>
              <a:t>[&lt;</a:t>
            </a:r>
            <a:r>
              <a:rPr lang="ru-RU" sz="2200" dirty="0">
                <a:solidFill>
                  <a:srgbClr val="3333FF"/>
                </a:solidFill>
                <a:latin typeface="+mn-lt"/>
                <a:cs typeface="+mn-cs"/>
              </a:rPr>
              <a:t>Выравнивание</a:t>
            </a:r>
            <a:r>
              <a:rPr lang="en-US" sz="2200" dirty="0">
                <a:latin typeface="+mn-lt"/>
                <a:cs typeface="+mn-cs"/>
              </a:rPr>
              <a:t>&gt;] </a:t>
            </a:r>
            <a:r>
              <a:rPr lang="en-US" sz="2200" dirty="0"/>
              <a:t>[&lt;</a:t>
            </a:r>
            <a:r>
              <a:rPr lang="ru-RU" sz="2200" dirty="0">
                <a:solidFill>
                  <a:srgbClr val="3333FF"/>
                </a:solidFill>
                <a:latin typeface="+mn-lt"/>
                <a:cs typeface="+mn-cs"/>
              </a:rPr>
              <a:t>Тип связи</a:t>
            </a:r>
            <a:r>
              <a:rPr lang="en-US" sz="2200" dirty="0"/>
              <a:t>&gt;] ['&lt;</a:t>
            </a:r>
            <a:r>
              <a:rPr lang="ru-RU" sz="2200" dirty="0">
                <a:solidFill>
                  <a:srgbClr val="3333FF"/>
                </a:solidFill>
                <a:latin typeface="+mn-lt"/>
                <a:cs typeface="+mn-cs"/>
              </a:rPr>
              <a:t>Класс</a:t>
            </a:r>
            <a:r>
              <a:rPr lang="en-US" sz="2200" dirty="0"/>
              <a:t>&gt;']</a:t>
            </a:r>
            <a:endParaRPr lang="en-US" sz="22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&lt;</a:t>
            </a:r>
            <a:r>
              <a:rPr lang="ru-RU" sz="2200" dirty="0"/>
              <a:t>Тело ….</a:t>
            </a:r>
            <a:r>
              <a:rPr lang="en-US" sz="2200" dirty="0"/>
              <a:t>&gt;</a:t>
            </a:r>
            <a:endParaRPr lang="en-US" sz="22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&lt;</a:t>
            </a:r>
            <a:r>
              <a:rPr lang="ru-RU" sz="2200" dirty="0"/>
              <a:t>Имя Сегмента</a:t>
            </a:r>
            <a:r>
              <a:rPr lang="en-US" sz="2200" dirty="0"/>
              <a:t>&gt;</a:t>
            </a:r>
            <a:r>
              <a:rPr lang="ru-RU" sz="2200" dirty="0"/>
              <a:t>  </a:t>
            </a:r>
            <a:r>
              <a:rPr lang="en-US" sz="2200" b="1" dirty="0">
                <a:solidFill>
                  <a:srgbClr val="FF0000"/>
                </a:solidFill>
              </a:rPr>
              <a:t>ENDS</a:t>
            </a:r>
            <a:endParaRPr lang="ru-RU" sz="2200" b="1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[&lt;</a:t>
            </a:r>
            <a:r>
              <a:rPr lang="ru-RU" sz="2200" dirty="0">
                <a:solidFill>
                  <a:srgbClr val="3333FF"/>
                </a:solidFill>
              </a:rPr>
              <a:t>Выравнивание</a:t>
            </a:r>
            <a:r>
              <a:rPr lang="en-US" sz="2200" dirty="0"/>
              <a:t>&gt;</a:t>
            </a:r>
            <a:r>
              <a:rPr lang="ru-RU" sz="2200" dirty="0"/>
              <a:t> </a:t>
            </a:r>
            <a:r>
              <a:rPr lang="en-US" sz="2200" dirty="0"/>
              <a:t>:= BYTE | WORD| PARA | PAGE – </a:t>
            </a:r>
            <a:r>
              <a:rPr lang="ru-RU" sz="2200" dirty="0"/>
              <a:t>граница начала сегмента (1,2,16, 256 байт соответственно)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[&lt;</a:t>
            </a:r>
            <a:r>
              <a:rPr lang="ru-RU" sz="2200" dirty="0">
                <a:solidFill>
                  <a:srgbClr val="3333FF"/>
                </a:solidFill>
              </a:rPr>
              <a:t>Тип связи</a:t>
            </a:r>
            <a:r>
              <a:rPr lang="en-US" sz="2200" dirty="0"/>
              <a:t>&gt;</a:t>
            </a:r>
            <a:r>
              <a:rPr lang="ru-RU" sz="2200" dirty="0"/>
              <a:t> </a:t>
            </a:r>
            <a:r>
              <a:rPr lang="en-US" sz="2200" dirty="0"/>
              <a:t>:=</a:t>
            </a:r>
            <a:r>
              <a:rPr lang="ru-RU" sz="2200" dirty="0"/>
              <a:t> </a:t>
            </a:r>
            <a:r>
              <a:rPr lang="en-US" sz="2200" dirty="0"/>
              <a:t>PUBLIC | STACK | COMMON</a:t>
            </a:r>
            <a:endParaRPr lang="ru-RU" sz="22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 COMMON</a:t>
            </a:r>
            <a:r>
              <a:rPr lang="ru-RU" sz="2200" dirty="0"/>
              <a:t> </a:t>
            </a:r>
            <a:r>
              <a:rPr lang="en-US" sz="2200" dirty="0"/>
              <a:t>– </a:t>
            </a:r>
            <a:r>
              <a:rPr lang="ru-RU" sz="2200" dirty="0"/>
              <a:t>одноименные сегменты перекрываются (оверлей) 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dirty="0"/>
              <a:t> </a:t>
            </a:r>
            <a:r>
              <a:rPr lang="en-US" sz="2200" dirty="0"/>
              <a:t>PUBLIC</a:t>
            </a:r>
            <a:r>
              <a:rPr lang="ru-RU" sz="2200" dirty="0"/>
              <a:t> и</a:t>
            </a:r>
            <a:r>
              <a:rPr lang="en-US" sz="2200" dirty="0"/>
              <a:t> STACK</a:t>
            </a:r>
            <a:r>
              <a:rPr lang="ru-RU" sz="2200" dirty="0"/>
              <a:t>– одноименные сегменты складываются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200" dirty="0"/>
              <a:t>&lt;</a:t>
            </a:r>
            <a:r>
              <a:rPr lang="ru-RU" sz="2200" dirty="0">
                <a:solidFill>
                  <a:srgbClr val="3333FF"/>
                </a:solidFill>
              </a:rPr>
              <a:t>Класс</a:t>
            </a:r>
            <a:r>
              <a:rPr lang="en-US" sz="2200" dirty="0"/>
              <a:t>&gt;</a:t>
            </a:r>
            <a:r>
              <a:rPr lang="ru-RU" sz="2200" dirty="0"/>
              <a:t> </a:t>
            </a:r>
            <a:r>
              <a:rPr lang="en-US" sz="2200" dirty="0"/>
              <a:t>:= DATA | CODE | STACK</a:t>
            </a:r>
            <a:endParaRPr lang="ru-RU" sz="22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dirty="0"/>
              <a:t>Если явно не указаны сегменты, то по умолчанию они объединены в один сегмент и </a:t>
            </a:r>
            <a:r>
              <a:rPr lang="ru-RU" sz="2200" dirty="0">
                <a:hlinkClick r:id="rId4" action="ppaction://hlinksldjump"/>
              </a:rPr>
              <a:t>перекрываются</a:t>
            </a:r>
            <a:r>
              <a:rPr lang="ru-RU" sz="2200" dirty="0"/>
              <a:t>. В </a:t>
            </a:r>
            <a:r>
              <a:rPr lang="ru-RU" sz="2200" b="1" dirty="0">
                <a:solidFill>
                  <a:srgbClr val="FF0000"/>
                </a:solidFill>
              </a:rPr>
              <a:t>программе</a:t>
            </a:r>
            <a:r>
              <a:rPr lang="ru-RU" sz="2200" dirty="0"/>
              <a:t> с сегментами могут быть заданы все сегменты </a:t>
            </a:r>
            <a:r>
              <a:rPr lang="ru-RU" sz="2200" dirty="0">
                <a:hlinkClick r:id="rId5" action="ppaction://hlinksldjump"/>
              </a:rPr>
              <a:t>отдельно и явно</a:t>
            </a:r>
            <a:r>
              <a:rPr lang="ru-RU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87225301"/>
      </p:ext>
    </p:extLst>
  </p:cSld>
  <p:clrMapOvr>
    <a:masterClrMapping/>
  </p:clrMapOvr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-27384"/>
            <a:ext cx="6120680" cy="6206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r>
              <a:rPr lang="ru-RU" sz="3200" dirty="0"/>
              <a:t>Макрокоманды Ассемблера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1063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331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393199"/>
            <a:ext cx="8892480" cy="34778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Подробное рассмотрение </a:t>
            </a:r>
            <a:r>
              <a:rPr lang="ru-RU" sz="2200" dirty="0">
                <a:latin typeface="+mn-lt"/>
                <a:cs typeface="+mn-cs"/>
                <a:hlinkClick r:id="rId2" action="ppaction://hlinksldjump"/>
              </a:rPr>
              <a:t>макрокоманд </a:t>
            </a:r>
            <a:r>
              <a:rPr lang="ru-RU" sz="2200" dirty="0">
                <a:latin typeface="+mn-lt"/>
                <a:cs typeface="+mn-cs"/>
              </a:rPr>
              <a:t>дано в МУ по курсу СП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(см. раздел 22 Пособия).  Макрокоманды используют специальные </a:t>
            </a:r>
            <a:r>
              <a:rPr lang="ru-RU" sz="2200" dirty="0" err="1">
                <a:latin typeface="+mn-lt"/>
                <a:cs typeface="+mn-cs"/>
                <a:hlinkClick r:id="rId3" action="ppaction://hlinksldjump"/>
              </a:rPr>
              <a:t>макродирективы</a:t>
            </a:r>
            <a:r>
              <a:rPr lang="ru-RU" sz="2200" dirty="0">
                <a:latin typeface="+mn-lt"/>
                <a:cs typeface="+mn-cs"/>
              </a:rPr>
              <a:t>. Принципы работы  Макроассемблера, могут быть пояснены в следующими темами 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>
                <a:latin typeface="+mn-lt"/>
                <a:cs typeface="+mn-cs"/>
              </a:rPr>
              <a:t>Общая картинка</a:t>
            </a:r>
            <a:r>
              <a:rPr lang="en-US" sz="2200" dirty="0"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</a:rPr>
              <a:t>макрогенерации (</a:t>
            </a:r>
            <a:r>
              <a:rPr lang="ru-RU" altLang="ru-RU" sz="2200" b="1" dirty="0">
                <a:solidFill>
                  <a:srgbClr val="FF0000"/>
                </a:solidFill>
              </a:rPr>
              <a:t>ИТ</a:t>
            </a:r>
            <a:r>
              <a:rPr lang="ru-RU" altLang="ru-RU" sz="2200" b="1" baseline="-25000" dirty="0">
                <a:solidFill>
                  <a:srgbClr val="FF0000"/>
                </a:solidFill>
              </a:rPr>
              <a:t>1</a:t>
            </a:r>
            <a:r>
              <a:rPr lang="ru-RU" altLang="ru-RU" sz="2200" b="1" dirty="0">
                <a:solidFill>
                  <a:srgbClr val="FF0000"/>
                </a:solidFill>
              </a:rPr>
              <a:t> -</a:t>
            </a:r>
            <a:r>
              <a:rPr lang="en-US" altLang="ru-RU" sz="2200" b="1" dirty="0">
                <a:solidFill>
                  <a:srgbClr val="FF0000"/>
                </a:solidFill>
              </a:rPr>
              <a:t>&gt; </a:t>
            </a:r>
            <a:r>
              <a:rPr lang="ru-RU" altLang="ru-RU" sz="2200" b="1" dirty="0">
                <a:solidFill>
                  <a:srgbClr val="FF0000"/>
                </a:solidFill>
              </a:rPr>
              <a:t>ИТ</a:t>
            </a:r>
            <a:r>
              <a:rPr lang="en-US" altLang="ru-RU" sz="2200" b="1" baseline="-25000" dirty="0">
                <a:solidFill>
                  <a:srgbClr val="FF0000"/>
                </a:solidFill>
              </a:rPr>
              <a:t>2</a:t>
            </a:r>
            <a:r>
              <a:rPr lang="ru-RU" altLang="ru-RU" sz="2200" b="1" dirty="0">
                <a:solidFill>
                  <a:srgbClr val="FF0000"/>
                </a:solidFill>
              </a:rPr>
              <a:t> </a:t>
            </a:r>
            <a:r>
              <a:rPr lang="ru-RU" sz="2200" dirty="0">
                <a:latin typeface="+mn-lt"/>
                <a:cs typeface="+mn-cs"/>
              </a:rPr>
              <a:t>) - </a:t>
            </a:r>
            <a:r>
              <a:rPr lang="ru-RU" sz="2200" dirty="0"/>
              <a:t>(см. ниже)</a:t>
            </a:r>
            <a:endParaRPr lang="ru-RU" sz="22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>
                <a:latin typeface="+mn-lt"/>
                <a:cs typeface="+mn-cs"/>
              </a:rPr>
              <a:t>Макрокоманда (</a:t>
            </a:r>
            <a:r>
              <a:rPr lang="ru-RU" sz="2200" dirty="0">
                <a:latin typeface="+mn-lt"/>
                <a:cs typeface="+mn-cs"/>
                <a:hlinkClick r:id="rId4" action="ppaction://hlinksldjump"/>
              </a:rPr>
              <a:t>описание </a:t>
            </a:r>
            <a:r>
              <a:rPr lang="ru-RU" sz="2200" dirty="0">
                <a:latin typeface="+mn-lt"/>
                <a:cs typeface="+mn-cs"/>
              </a:rPr>
              <a:t>макроса и </a:t>
            </a:r>
            <a:r>
              <a:rPr lang="ru-RU" sz="2200" dirty="0">
                <a:latin typeface="+mn-lt"/>
                <a:cs typeface="+mn-cs"/>
                <a:hlinkClick r:id="rId5" action="ppaction://hlinksldjump"/>
              </a:rPr>
              <a:t>параметров</a:t>
            </a:r>
            <a:r>
              <a:rPr lang="ru-RU" sz="2200" dirty="0">
                <a:latin typeface="+mn-lt"/>
                <a:cs typeface="+mn-cs"/>
              </a:rPr>
              <a:t>). </a:t>
            </a:r>
            <a:r>
              <a:rPr lang="ru-RU" sz="2200" dirty="0">
                <a:latin typeface="+mn-lt"/>
                <a:cs typeface="+mn-cs"/>
                <a:hlinkClick r:id="rId6" action="ppaction://hlinksldjump"/>
              </a:rPr>
              <a:t>Пример макроса</a:t>
            </a:r>
            <a:endParaRPr lang="ru-RU" sz="22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>
                <a:latin typeface="+mn-lt"/>
                <a:cs typeface="+mn-cs"/>
                <a:hlinkClick r:id="rId7" action="ppaction://hlinksldjump"/>
              </a:rPr>
              <a:t>Макровызов </a:t>
            </a:r>
            <a:r>
              <a:rPr lang="ru-RU" sz="2200" dirty="0">
                <a:latin typeface="+mn-lt"/>
                <a:cs typeface="+mn-cs"/>
              </a:rPr>
              <a:t>(вызов макрокоманды)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>
                <a:latin typeface="+mn-lt"/>
                <a:cs typeface="+mn-cs"/>
                <a:hlinkClick r:id="rId5" action="ppaction://hlinksldjump"/>
              </a:rPr>
              <a:t>Макрорасширение </a:t>
            </a:r>
            <a:r>
              <a:rPr lang="ru-RU" sz="2200" dirty="0">
                <a:latin typeface="+mn-lt"/>
                <a:cs typeface="+mn-cs"/>
              </a:rPr>
              <a:t>( подстановка макрокоманды)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>
                <a:latin typeface="+mn-lt"/>
                <a:cs typeface="+mn-cs"/>
                <a:hlinkClick r:id="rId6" action="ppaction://hlinksldjump"/>
              </a:rPr>
              <a:t>Примеры </a:t>
            </a:r>
            <a:r>
              <a:rPr lang="ru-RU" sz="2200" dirty="0">
                <a:latin typeface="+mn-lt"/>
                <a:cs typeface="+mn-cs"/>
              </a:rPr>
              <a:t>вызова и макрокоманд и макрогенерации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>
                <a:latin typeface="+mn-lt"/>
                <a:cs typeface="+mn-cs"/>
                <a:hlinkClick r:id="rId8" action="ppaction://hlinksldjump"/>
              </a:rPr>
              <a:t>Макрокоманды и процедуры</a:t>
            </a:r>
            <a:endParaRPr lang="ru-RU" sz="2200" dirty="0">
              <a:latin typeface="+mn-lt"/>
              <a:cs typeface="+mn-cs"/>
            </a:endParaRPr>
          </a:p>
        </p:txBody>
      </p:sp>
      <p:cxnSp>
        <p:nvCxnSpPr>
          <p:cNvPr id="5" name="Прямая со стрелкой 4"/>
          <p:cNvCxnSpPr>
            <a:stCxn id="32" idx="1"/>
            <a:endCxn id="11" idx="3"/>
          </p:cNvCxnSpPr>
          <p:nvPr/>
        </p:nvCxnSpPr>
        <p:spPr>
          <a:xfrm flipH="1">
            <a:off x="3215680" y="4112206"/>
            <a:ext cx="448939" cy="477549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691680" y="3822998"/>
            <a:ext cx="1749425" cy="2341065"/>
            <a:chOff x="7215188" y="2163763"/>
            <a:chExt cx="1749425" cy="270460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7215188" y="2564904"/>
              <a:ext cx="1655762" cy="2303463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8" name="TextBox 23"/>
            <p:cNvSpPr txBox="1">
              <a:spLocks noChangeArrowheads="1"/>
            </p:cNvSpPr>
            <p:nvPr/>
          </p:nvSpPr>
          <p:spPr bwMode="auto">
            <a:xfrm>
              <a:off x="8316913" y="2163763"/>
              <a:ext cx="647700" cy="462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000" b="1" dirty="0">
                  <a:solidFill>
                    <a:srgbClr val="FF0000"/>
                  </a:solidFill>
                </a:rPr>
                <a:t>ИТ</a:t>
              </a:r>
              <a:r>
                <a:rPr lang="ru-RU" altLang="ru-RU" sz="2000" b="1" baseline="-25000" dirty="0">
                  <a:solidFill>
                    <a:srgbClr val="FF0000"/>
                  </a:solidFill>
                </a:rPr>
                <a:t>1</a:t>
              </a:r>
              <a:r>
                <a:rPr lang="ru-RU" altLang="ru-RU" sz="2000" b="1" dirty="0">
                  <a:solidFill>
                    <a:srgbClr val="FF0000"/>
                  </a:solidFill>
                </a:rPr>
                <a:t> 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7451725" y="2890838"/>
              <a:ext cx="1296988" cy="10636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451725" y="3324225"/>
              <a:ext cx="1296988" cy="10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443788" y="2997200"/>
              <a:ext cx="1295400" cy="10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7451725" y="4105275"/>
              <a:ext cx="1296988" cy="106363"/>
            </a:xfrm>
            <a:prstGeom prst="rect">
              <a:avLst/>
            </a:prstGeom>
            <a:solidFill>
              <a:srgbClr val="3333FF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6570512" y="4146079"/>
            <a:ext cx="1749425" cy="2091233"/>
            <a:chOff x="7215188" y="2163763"/>
            <a:chExt cx="1749425" cy="2704604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7215188" y="2564904"/>
              <a:ext cx="1655762" cy="2303463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6" name="TextBox 23"/>
            <p:cNvSpPr txBox="1">
              <a:spLocks noChangeArrowheads="1"/>
            </p:cNvSpPr>
            <p:nvPr/>
          </p:nvSpPr>
          <p:spPr bwMode="auto">
            <a:xfrm>
              <a:off x="8316913" y="2163763"/>
              <a:ext cx="647700" cy="517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ru-RU"/>
              </a:defPPr>
              <a:lvl1pPr eaLnBrk="1" hangingPunct="1">
                <a:buFontTx/>
                <a:buNone/>
                <a:defRPr sz="2000" b="1">
                  <a:solidFill>
                    <a:srgbClr val="FF0000"/>
                  </a:solidFill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/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/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/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/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9pPr>
            </a:lstStyle>
            <a:p>
              <a:r>
                <a:rPr lang="ru-RU" altLang="ru-RU" dirty="0"/>
                <a:t>ИТ2 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7451725" y="2890838"/>
              <a:ext cx="1296988" cy="10636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7451725" y="3324225"/>
              <a:ext cx="1296988" cy="104775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7443788" y="2997200"/>
              <a:ext cx="1295400" cy="10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7451725" y="4105275"/>
              <a:ext cx="1296988" cy="10636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  <p:cxnSp>
        <p:nvCxnSpPr>
          <p:cNvPr id="23" name="Прямая со стрелкой 22"/>
          <p:cNvCxnSpPr>
            <a:stCxn id="35" idx="2"/>
            <a:endCxn id="18" idx="0"/>
          </p:cNvCxnSpPr>
          <p:nvPr/>
        </p:nvCxnSpPr>
        <p:spPr>
          <a:xfrm>
            <a:off x="7154320" y="4077072"/>
            <a:ext cx="301223" cy="96629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6812185" y="5139195"/>
            <a:ext cx="1296988" cy="82240"/>
          </a:xfrm>
          <a:prstGeom prst="rect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804248" y="5221436"/>
            <a:ext cx="1295400" cy="81013"/>
          </a:xfrm>
          <a:prstGeom prst="rect">
            <a:avLst/>
          </a:prstGeom>
          <a:solidFill>
            <a:srgbClr val="FF000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" name="TextBox 23"/>
          <p:cNvSpPr txBox="1">
            <a:spLocks noChangeArrowheads="1"/>
          </p:cNvSpPr>
          <p:nvPr/>
        </p:nvSpPr>
        <p:spPr bwMode="auto">
          <a:xfrm>
            <a:off x="3664619" y="3789040"/>
            <a:ext cx="27161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Макрокоманда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FF0000"/>
                </a:solidFill>
              </a:rPr>
              <a:t>V</a:t>
            </a:r>
            <a:r>
              <a:rPr lang="en-US" altLang="ru-RU" sz="1800" dirty="0"/>
              <a:t> MACRO(P1P2) … MEND</a:t>
            </a:r>
            <a:endParaRPr lang="ru-RU" altLang="ru-RU" sz="1800" dirty="0"/>
          </a:p>
        </p:txBody>
      </p: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6040664" y="3707740"/>
            <a:ext cx="22273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</a:rPr>
              <a:t>Макрорасширение</a:t>
            </a:r>
          </a:p>
        </p:txBody>
      </p:sp>
      <p:sp>
        <p:nvSpPr>
          <p:cNvPr id="37" name="TextBox 23"/>
          <p:cNvSpPr txBox="1">
            <a:spLocks noChangeArrowheads="1"/>
          </p:cNvSpPr>
          <p:nvPr/>
        </p:nvSpPr>
        <p:spPr bwMode="auto">
          <a:xfrm>
            <a:off x="3909049" y="5501634"/>
            <a:ext cx="22273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3333FF"/>
                </a:solidFill>
              </a:rPr>
              <a:t>Макровызов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3333FF"/>
                </a:solidFill>
              </a:rPr>
              <a:t>V p1,p2</a:t>
            </a:r>
            <a:endParaRPr lang="ru-RU" altLang="ru-RU" sz="1800" b="1" dirty="0">
              <a:solidFill>
                <a:srgbClr val="3333FF"/>
              </a:solidFill>
            </a:endParaRPr>
          </a:p>
        </p:txBody>
      </p:sp>
      <p:cxnSp>
        <p:nvCxnSpPr>
          <p:cNvPr id="41" name="Прямая со стрелкой 40"/>
          <p:cNvCxnSpPr>
            <a:stCxn id="37" idx="1"/>
            <a:endCxn id="12" idx="2"/>
          </p:cNvCxnSpPr>
          <p:nvPr/>
        </p:nvCxnSpPr>
        <p:spPr>
          <a:xfrm flipH="1" flipV="1">
            <a:off x="2576711" y="5595608"/>
            <a:ext cx="1332338" cy="229192"/>
          </a:xfrm>
          <a:prstGeom prst="straightConnector1">
            <a:avLst/>
          </a:prstGeom>
          <a:ln w="19050">
            <a:solidFill>
              <a:srgbClr val="3333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Шестиугольник 43"/>
          <p:cNvSpPr/>
          <p:nvPr/>
        </p:nvSpPr>
        <p:spPr>
          <a:xfrm>
            <a:off x="3664619" y="4509120"/>
            <a:ext cx="2563565" cy="617747"/>
          </a:xfrm>
          <a:prstGeom prst="hex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Компилятор</a:t>
            </a:r>
          </a:p>
          <a:p>
            <a:pPr algn="ctr"/>
            <a:r>
              <a:rPr lang="ru-RU" sz="1600" b="1" dirty="0" err="1">
                <a:solidFill>
                  <a:srgbClr val="FF0000"/>
                </a:solidFill>
              </a:rPr>
              <a:t>МакроАссемблера</a:t>
            </a:r>
            <a:endParaRPr lang="ru-RU" sz="1600" b="1" dirty="0">
              <a:solidFill>
                <a:srgbClr val="FF0000"/>
              </a:solidFill>
            </a:endParaRPr>
          </a:p>
        </p:txBody>
      </p:sp>
      <p:cxnSp>
        <p:nvCxnSpPr>
          <p:cNvPr id="45" name="Прямая со стрелкой 44"/>
          <p:cNvCxnSpPr>
            <a:stCxn id="44" idx="0"/>
          </p:cNvCxnSpPr>
          <p:nvPr/>
        </p:nvCxnSpPr>
        <p:spPr>
          <a:xfrm>
            <a:off x="6228184" y="4817994"/>
            <a:ext cx="342328" cy="1301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endCxn id="44" idx="3"/>
          </p:cNvCxnSpPr>
          <p:nvPr/>
        </p:nvCxnSpPr>
        <p:spPr>
          <a:xfrm flipV="1">
            <a:off x="3276700" y="4817994"/>
            <a:ext cx="387919" cy="1301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Прямоугольник 59"/>
          <p:cNvSpPr/>
          <p:nvPr/>
        </p:nvSpPr>
        <p:spPr>
          <a:xfrm>
            <a:off x="1979712" y="5799680"/>
            <a:ext cx="1296988" cy="822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61" name="Прямая со стрелкой 60"/>
          <p:cNvCxnSpPr>
            <a:stCxn id="12" idx="3"/>
            <a:endCxn id="29" idx="1"/>
          </p:cNvCxnSpPr>
          <p:nvPr/>
        </p:nvCxnSpPr>
        <p:spPr>
          <a:xfrm flipV="1">
            <a:off x="3225205" y="5180315"/>
            <a:ext cx="3586980" cy="369260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7225301"/>
      </p:ext>
    </p:extLst>
  </p:cSld>
  <p:clrMapOvr>
    <a:masterClrMapping/>
  </p:clrMapOvr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0"/>
            <a:ext cx="5328592" cy="706090"/>
          </a:xfrm>
        </p:spPr>
        <p:txBody>
          <a:bodyPr>
            <a:noAutofit/>
          </a:bodyPr>
          <a:lstStyle/>
          <a:p>
            <a:r>
              <a:rPr lang="ru-RU" sz="2800" dirty="0"/>
              <a:t>Макрокоманды Ассемблера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5490" y="304462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332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487025"/>
            <a:ext cx="8928992" cy="54014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u="sng" dirty="0"/>
              <a:t>Макрокоманды</a:t>
            </a:r>
            <a:r>
              <a:rPr lang="ru-RU" sz="2300" dirty="0"/>
              <a:t> – это очень интересный механизм для разработки программ на языке Ассемблер. Макрокоманды или иначе </a:t>
            </a:r>
            <a:r>
              <a:rPr lang="ru-RU" sz="2300" u="sng" dirty="0"/>
              <a:t>макросы</a:t>
            </a:r>
            <a:r>
              <a:rPr lang="ru-RU" sz="2300" dirty="0"/>
              <a:t> (на жаргоне программистов) обрабатываются на этапе компиляции и позволяют сделать программу более наглядной и обозримой. Макросы могут использоваться для создания собственного языка программирования из специальных команд, спроектированных пользователем (см. ранний </a:t>
            </a:r>
            <a:r>
              <a:rPr lang="en-US" sz="2300" dirty="0"/>
              <a:t>GPSS</a:t>
            </a:r>
            <a:r>
              <a:rPr lang="ru-RU" sz="2300" dirty="0"/>
              <a:t>).</a:t>
            </a:r>
            <a:endParaRPr lang="en-US" sz="23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dirty="0"/>
              <a:t>Макрокоманды и процедуры Ассемблера: </a:t>
            </a:r>
            <a:r>
              <a:rPr lang="ru-RU" sz="2300" b="1" dirty="0">
                <a:solidFill>
                  <a:srgbClr val="FF0000"/>
                </a:solidFill>
              </a:rPr>
              <a:t>Макрокоманды</a:t>
            </a:r>
            <a:r>
              <a:rPr lang="ru-RU" sz="2300" dirty="0"/>
              <a:t> похожи на </a:t>
            </a:r>
            <a:r>
              <a:rPr lang="ru-RU" sz="2300" b="1" dirty="0">
                <a:solidFill>
                  <a:srgbClr val="FF0000"/>
                </a:solidFill>
              </a:rPr>
              <a:t>процедуры</a:t>
            </a:r>
            <a:r>
              <a:rPr lang="ru-RU" sz="2300" dirty="0"/>
              <a:t>, но существенно отличаются по: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u="sng" dirty="0"/>
              <a:t>процедуры</a:t>
            </a:r>
            <a:r>
              <a:rPr lang="ru-RU" sz="2300" dirty="0"/>
              <a:t> позволяют экономить </a:t>
            </a:r>
            <a:r>
              <a:rPr lang="ru-RU" sz="2300" b="1" dirty="0">
                <a:solidFill>
                  <a:srgbClr val="FF0000"/>
                </a:solidFill>
              </a:rPr>
              <a:t>память</a:t>
            </a:r>
            <a:r>
              <a:rPr lang="ru-RU" sz="2300" dirty="0"/>
              <a:t> (ОП), 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u="sng" dirty="0"/>
              <a:t>макрокоманды</a:t>
            </a:r>
            <a:r>
              <a:rPr lang="ru-RU" sz="2300" dirty="0"/>
              <a:t> позволяют экономить </a:t>
            </a:r>
            <a:r>
              <a:rPr lang="ru-RU" sz="2300" b="1" dirty="0">
                <a:solidFill>
                  <a:srgbClr val="FF0000"/>
                </a:solidFill>
              </a:rPr>
              <a:t>время</a:t>
            </a:r>
            <a:r>
              <a:rPr lang="ru-RU" sz="2300" dirty="0"/>
              <a:t> выполнения программ. </a:t>
            </a:r>
            <a:r>
              <a:rPr lang="ru-RU" sz="2300" u="sng" dirty="0"/>
              <a:t>Макрокоманды</a:t>
            </a:r>
            <a:r>
              <a:rPr lang="ru-RU" sz="2300" dirty="0"/>
              <a:t> позволяют использовать </a:t>
            </a:r>
            <a:r>
              <a:rPr lang="ru-RU" sz="2300" b="1" dirty="0">
                <a:solidFill>
                  <a:srgbClr val="FF0000"/>
                </a:solidFill>
              </a:rPr>
              <a:t>параметры</a:t>
            </a:r>
            <a:r>
              <a:rPr lang="ru-RU" sz="2300" dirty="0"/>
              <a:t>, которые предназначены для настройки процесса генерации текста программ. </a:t>
            </a:r>
            <a:r>
              <a:rPr lang="ru-RU" sz="2300" u="sng" dirty="0"/>
              <a:t>Макрокоманды</a:t>
            </a:r>
            <a:r>
              <a:rPr lang="ru-RU" sz="2300" dirty="0"/>
              <a:t> имеют </a:t>
            </a:r>
            <a:r>
              <a:rPr lang="ru-RU" sz="2300" dirty="0">
                <a:hlinkClick r:id="rId2" action="ppaction://hlinksldjump"/>
              </a:rPr>
              <a:t>преимущества </a:t>
            </a:r>
            <a:r>
              <a:rPr lang="ru-RU" sz="2300" dirty="0"/>
              <a:t>и недостатки по сравнению с процедурами (</a:t>
            </a:r>
            <a:r>
              <a:rPr lang="ru-RU" sz="2300" b="1" dirty="0">
                <a:solidFill>
                  <a:srgbClr val="FF0000"/>
                </a:solidFill>
              </a:rPr>
              <a:t>скорость</a:t>
            </a:r>
            <a:r>
              <a:rPr lang="ru-RU" sz="2300" dirty="0"/>
              <a:t> и </a:t>
            </a:r>
            <a:r>
              <a:rPr lang="ru-RU" sz="2300" b="1" dirty="0">
                <a:solidFill>
                  <a:srgbClr val="FF0000"/>
                </a:solidFill>
              </a:rPr>
              <a:t>обозримость текста</a:t>
            </a:r>
            <a:r>
              <a:rPr lang="ru-RU" sz="23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66518648"/>
      </p:ext>
    </p:extLst>
  </p:cSld>
  <p:clrMapOvr>
    <a:masterClrMapping/>
  </p:clrMapOvr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5328592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Макрокоманды и процедуры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333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548680"/>
            <a:ext cx="9144000" cy="57554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r>
              <a:rPr lang="ru-RU" sz="2300" dirty="0"/>
              <a:t>По </a:t>
            </a:r>
            <a:r>
              <a:rPr lang="ru-RU" sz="2300" u="sng" dirty="0"/>
              <a:t>сравнению с </a:t>
            </a:r>
            <a:r>
              <a:rPr lang="ru-RU" sz="2300" b="1" u="sng" dirty="0">
                <a:solidFill>
                  <a:srgbClr val="FF0000"/>
                </a:solidFill>
              </a:rPr>
              <a:t>процедурами</a:t>
            </a:r>
            <a:r>
              <a:rPr lang="ru-RU" sz="2300" u="sng" dirty="0"/>
              <a:t> макрокоманды </a:t>
            </a:r>
            <a:r>
              <a:rPr lang="ru-RU" sz="2300" dirty="0"/>
              <a:t>имеют следующие </a:t>
            </a:r>
          </a:p>
          <a:p>
            <a:r>
              <a:rPr lang="ru-RU" sz="2300" dirty="0"/>
              <a:t>преимущества: </a:t>
            </a:r>
          </a:p>
          <a:p>
            <a:r>
              <a:rPr lang="ru-RU" sz="2300" u="sng" dirty="0"/>
              <a:t>Макрокоманды </a:t>
            </a:r>
            <a:r>
              <a:rPr lang="ru-RU" sz="2300" dirty="0"/>
              <a:t>являются более </a:t>
            </a:r>
            <a:r>
              <a:rPr lang="ru-RU" sz="2300" b="1" dirty="0">
                <a:solidFill>
                  <a:srgbClr val="FF0000"/>
                </a:solidFill>
              </a:rPr>
              <a:t>гибкими</a:t>
            </a:r>
            <a:r>
              <a:rPr lang="ru-RU" sz="2300" dirty="0"/>
              <a:t> по сравнению </a:t>
            </a:r>
          </a:p>
          <a:p>
            <a:r>
              <a:rPr lang="ru-RU" sz="2300" dirty="0"/>
              <a:t>с процедурами. </a:t>
            </a:r>
          </a:p>
          <a:p>
            <a:r>
              <a:rPr lang="ru-RU" sz="2300" u="sng" dirty="0"/>
              <a:t>Макрокоманды </a:t>
            </a:r>
            <a:r>
              <a:rPr lang="ru-RU" sz="2300" dirty="0"/>
              <a:t>позволяют задавать </a:t>
            </a:r>
            <a:r>
              <a:rPr lang="ru-RU" sz="2300" b="1" dirty="0">
                <a:solidFill>
                  <a:srgbClr val="FF0000"/>
                </a:solidFill>
              </a:rPr>
              <a:t>параметры</a:t>
            </a:r>
            <a:r>
              <a:rPr lang="ru-RU" sz="2300" dirty="0"/>
              <a:t>, </a:t>
            </a:r>
          </a:p>
          <a:p>
            <a:r>
              <a:rPr lang="ru-RU" sz="2300" dirty="0"/>
              <a:t>Опускать их при вызове макрокоманд,</a:t>
            </a:r>
          </a:p>
          <a:p>
            <a:r>
              <a:rPr lang="ru-RU" sz="2300" u="sng" dirty="0"/>
              <a:t>Макрокоманды</a:t>
            </a:r>
            <a:r>
              <a:rPr lang="ru-RU" sz="2300" dirty="0"/>
              <a:t>  позволяют выполнять </a:t>
            </a:r>
            <a:r>
              <a:rPr lang="ru-RU" sz="2300" b="1" dirty="0">
                <a:solidFill>
                  <a:srgbClr val="FF0000"/>
                </a:solidFill>
              </a:rPr>
              <a:t>условную</a:t>
            </a:r>
            <a:r>
              <a:rPr lang="ru-RU" sz="2300" dirty="0"/>
              <a:t> компиляцию. </a:t>
            </a:r>
          </a:p>
          <a:p>
            <a:r>
              <a:rPr lang="ru-RU" sz="2300" u="sng" dirty="0"/>
              <a:t>Макрокоманды</a:t>
            </a:r>
            <a:r>
              <a:rPr lang="ru-RU" sz="2300" dirty="0"/>
              <a:t> выполняются с более </a:t>
            </a:r>
            <a:r>
              <a:rPr lang="ru-RU" sz="2300" b="1" dirty="0">
                <a:solidFill>
                  <a:srgbClr val="FF0000"/>
                </a:solidFill>
              </a:rPr>
              <a:t>высокой</a:t>
            </a:r>
            <a:r>
              <a:rPr lang="ru-RU" sz="2300" dirty="0"/>
              <a:t> скоростью </a:t>
            </a:r>
          </a:p>
          <a:p>
            <a:r>
              <a:rPr lang="ru-RU" sz="2300" dirty="0"/>
              <a:t>(более эффективной), так как не тратиться время на команды </a:t>
            </a:r>
          </a:p>
          <a:p>
            <a:r>
              <a:rPr lang="ru-RU" sz="2300" dirty="0"/>
              <a:t>вызова, а все действия по настройке выполняются </a:t>
            </a:r>
          </a:p>
          <a:p>
            <a:r>
              <a:rPr lang="ru-RU" sz="2300" dirty="0"/>
              <a:t>на этапе компиляции. </a:t>
            </a:r>
          </a:p>
          <a:p>
            <a:r>
              <a:rPr lang="ru-RU" sz="2300" u="sng" dirty="0"/>
              <a:t>Макрокоманды</a:t>
            </a:r>
            <a:r>
              <a:rPr lang="ru-RU" sz="2300" dirty="0"/>
              <a:t> легко упаковать в </a:t>
            </a:r>
            <a:r>
              <a:rPr lang="ru-RU" sz="2300" b="1" dirty="0">
                <a:solidFill>
                  <a:srgbClr val="FF0000"/>
                </a:solidFill>
              </a:rPr>
              <a:t>библиотеку</a:t>
            </a:r>
            <a:r>
              <a:rPr lang="ru-RU" sz="2300" dirty="0"/>
              <a:t> </a:t>
            </a:r>
          </a:p>
          <a:p>
            <a:r>
              <a:rPr lang="ru-RU" sz="2300" dirty="0"/>
              <a:t>и подключать их в программу. </a:t>
            </a:r>
          </a:p>
          <a:p>
            <a:r>
              <a:rPr lang="ru-RU" sz="2300" dirty="0"/>
              <a:t>Программа, построенная на основе </a:t>
            </a:r>
            <a:r>
              <a:rPr lang="ru-RU" sz="2300" u="sng" dirty="0"/>
              <a:t>макрокоманд</a:t>
            </a:r>
            <a:r>
              <a:rPr lang="ru-RU" sz="2300" dirty="0"/>
              <a:t>, </a:t>
            </a:r>
          </a:p>
          <a:p>
            <a:r>
              <a:rPr lang="ru-RU" sz="2300" dirty="0"/>
              <a:t>является более </a:t>
            </a:r>
            <a:r>
              <a:rPr lang="ru-RU" sz="2300" b="1" dirty="0">
                <a:solidFill>
                  <a:srgbClr val="FF0000"/>
                </a:solidFill>
              </a:rPr>
              <a:t>наглядной</a:t>
            </a:r>
            <a:r>
              <a:rPr lang="ru-RU" sz="2300" dirty="0"/>
              <a:t> и </a:t>
            </a:r>
            <a:r>
              <a:rPr lang="ru-RU" sz="2300" b="1" dirty="0">
                <a:solidFill>
                  <a:srgbClr val="FF0000"/>
                </a:solidFill>
              </a:rPr>
              <a:t>понятной</a:t>
            </a:r>
            <a:r>
              <a:rPr lang="ru-RU" sz="2300" dirty="0"/>
              <a:t>. </a:t>
            </a:r>
          </a:p>
          <a:p>
            <a:r>
              <a:rPr lang="ru-RU" sz="2300" u="sng" dirty="0"/>
              <a:t>Недостатки макрокоманд</a:t>
            </a:r>
            <a:r>
              <a:rPr lang="ru-RU" sz="2300" dirty="0"/>
              <a:t>: большой </a:t>
            </a:r>
            <a:r>
              <a:rPr lang="ru-RU" sz="2300" b="1" dirty="0">
                <a:solidFill>
                  <a:srgbClr val="FF0000"/>
                </a:solidFill>
              </a:rPr>
              <a:t>размер</a:t>
            </a:r>
            <a:r>
              <a:rPr lang="ru-RU" sz="2300" dirty="0"/>
              <a:t> текста и трудности </a:t>
            </a:r>
            <a:r>
              <a:rPr lang="ru-RU" sz="2300" b="1" dirty="0">
                <a:solidFill>
                  <a:srgbClr val="FF0000"/>
                </a:solidFill>
              </a:rPr>
              <a:t>отладки</a:t>
            </a:r>
          </a:p>
        </p:txBody>
      </p:sp>
    </p:spTree>
    <p:extLst>
      <p:ext uri="{BB962C8B-B14F-4D97-AF65-F5344CB8AC3E}">
        <p14:creationId xmlns:p14="http://schemas.microsoft.com/office/powerpoint/2010/main" val="4175953806"/>
      </p:ext>
    </p:extLst>
  </p:cSld>
  <p:clrMapOvr>
    <a:masterClrMapping/>
  </p:clrMapOvr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9876" y="-114349"/>
            <a:ext cx="6984776" cy="706090"/>
          </a:xfrm>
        </p:spPr>
        <p:txBody>
          <a:bodyPr>
            <a:noAutofit/>
          </a:bodyPr>
          <a:lstStyle/>
          <a:p>
            <a:r>
              <a:rPr lang="ru-RU" sz="2800" dirty="0"/>
              <a:t>Макрокоманды - Описания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4563" y="27183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334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7505" y="454397"/>
            <a:ext cx="8529518" cy="246221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sz="2200" b="1" u="sng" dirty="0"/>
              <a:t>Описание</a:t>
            </a:r>
            <a:r>
              <a:rPr lang="ru-RU" sz="2200" b="1" dirty="0"/>
              <a:t> макрокоманды имеет вид:</a:t>
            </a:r>
          </a:p>
          <a:p>
            <a:r>
              <a:rPr lang="ru-RU" sz="2200" b="1" dirty="0"/>
              <a:t>&lt;имя макроса&gt; </a:t>
            </a:r>
            <a:r>
              <a:rPr lang="ru-RU" sz="2200" b="1" dirty="0">
                <a:solidFill>
                  <a:srgbClr val="FF0000"/>
                </a:solidFill>
              </a:rPr>
              <a:t>MACRO</a:t>
            </a:r>
            <a:r>
              <a:rPr lang="ru-RU" sz="2200" b="1" dirty="0"/>
              <a:t> </a:t>
            </a:r>
            <a:r>
              <a:rPr lang="ru-RU" sz="2200" b="1" dirty="0">
                <a:solidFill>
                  <a:srgbClr val="FF0000"/>
                </a:solidFill>
              </a:rPr>
              <a:t>(</a:t>
            </a:r>
            <a:r>
              <a:rPr lang="ru-RU" sz="2200" b="1" dirty="0"/>
              <a:t>&lt;список формальных параметров макросов&gt;</a:t>
            </a:r>
            <a:r>
              <a:rPr lang="ru-RU" sz="2200" b="1" dirty="0">
                <a:solidFill>
                  <a:srgbClr val="FF0000"/>
                </a:solidFill>
              </a:rPr>
              <a:t>)</a:t>
            </a:r>
            <a:r>
              <a:rPr lang="ru-RU" sz="2200" b="1" dirty="0"/>
              <a:t> </a:t>
            </a:r>
            <a:endParaRPr lang="ru-RU" sz="2200" dirty="0"/>
          </a:p>
          <a:p>
            <a:r>
              <a:rPr lang="ru-RU" sz="2200" b="1" dirty="0"/>
              <a:t>… </a:t>
            </a:r>
            <a:endParaRPr lang="ru-RU" sz="2200" dirty="0"/>
          </a:p>
          <a:p>
            <a:r>
              <a:rPr lang="ru-RU" sz="2200" b="1" dirty="0"/>
              <a:t>&lt;тело макрокоманды – любые команды и директивы Ассемблера&gt; </a:t>
            </a:r>
            <a:endParaRPr lang="ru-RU" sz="2200" dirty="0"/>
          </a:p>
          <a:p>
            <a:r>
              <a:rPr lang="ru-RU" sz="2200" b="1" dirty="0"/>
              <a:t>… </a:t>
            </a:r>
            <a:endParaRPr lang="ru-RU" sz="2200" dirty="0"/>
          </a:p>
          <a:p>
            <a:r>
              <a:rPr lang="en-US" sz="2200" b="1" dirty="0">
                <a:solidFill>
                  <a:srgbClr val="FF0000"/>
                </a:solidFill>
              </a:rPr>
              <a:t>ENDM</a:t>
            </a:r>
            <a:endParaRPr lang="ru-RU" sz="22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852936"/>
            <a:ext cx="9144000" cy="330859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dirty="0"/>
              <a:t>Пример описания </a:t>
            </a:r>
            <a:r>
              <a:rPr lang="ru-RU" sz="1900" u="sng" dirty="0"/>
              <a:t>макрокоманды</a:t>
            </a:r>
            <a:r>
              <a:rPr lang="ru-RU" sz="1900" dirty="0"/>
              <a:t>(печать символа):</a:t>
            </a:r>
          </a:p>
          <a:p>
            <a:r>
              <a:rPr lang="en-US" sz="1900" dirty="0"/>
              <a:t>PUTCHAR </a:t>
            </a:r>
            <a:r>
              <a:rPr lang="en-US" sz="1900" b="1" dirty="0">
                <a:solidFill>
                  <a:srgbClr val="FF0000"/>
                </a:solidFill>
              </a:rPr>
              <a:t>MACRO</a:t>
            </a:r>
            <a:r>
              <a:rPr lang="en-US" sz="1900" b="1" dirty="0"/>
              <a:t> </a:t>
            </a:r>
            <a:r>
              <a:rPr lang="en-US" sz="1900" b="1" dirty="0">
                <a:solidFill>
                  <a:srgbClr val="00B0F0"/>
                </a:solidFill>
              </a:rPr>
              <a:t>SIMBOL</a:t>
            </a:r>
            <a:endParaRPr lang="ru-RU" sz="1900" b="1" dirty="0">
              <a:solidFill>
                <a:srgbClr val="00B0F0"/>
              </a:solidFill>
            </a:endParaRPr>
          </a:p>
          <a:p>
            <a:r>
              <a:rPr lang="ru-RU" sz="1900" dirty="0">
                <a:solidFill>
                  <a:srgbClr val="00B050"/>
                </a:solidFill>
              </a:rPr>
              <a:t>;; </a:t>
            </a:r>
            <a:r>
              <a:rPr lang="en-US" sz="1900" b="1" dirty="0">
                <a:solidFill>
                  <a:srgbClr val="00B0F0"/>
                </a:solidFill>
              </a:rPr>
              <a:t>SIMBOL</a:t>
            </a:r>
            <a:r>
              <a:rPr lang="ru-RU" sz="1900" dirty="0">
                <a:solidFill>
                  <a:srgbClr val="00B050"/>
                </a:solidFill>
              </a:rPr>
              <a:t> – параметр макрокоманды (</a:t>
            </a:r>
            <a:r>
              <a:rPr lang="ru-RU" sz="1900" dirty="0" err="1">
                <a:solidFill>
                  <a:srgbClr val="00B050"/>
                </a:solidFill>
              </a:rPr>
              <a:t>м.б</a:t>
            </a:r>
            <a:r>
              <a:rPr lang="ru-RU" sz="1900" dirty="0">
                <a:solidFill>
                  <a:srgbClr val="00B050"/>
                </a:solidFill>
              </a:rPr>
              <a:t>. </a:t>
            </a:r>
            <a:r>
              <a:rPr lang="ru-RU" sz="1900" u="sng" dirty="0">
                <a:solidFill>
                  <a:srgbClr val="00B050"/>
                </a:solidFill>
              </a:rPr>
              <a:t>переменной</a:t>
            </a:r>
            <a:r>
              <a:rPr lang="ru-RU" sz="1900" dirty="0">
                <a:solidFill>
                  <a:srgbClr val="00B050"/>
                </a:solidFill>
              </a:rPr>
              <a:t>, символом или РОН – </a:t>
            </a:r>
            <a:r>
              <a:rPr lang="ru-RU" sz="1900" u="sng" dirty="0">
                <a:solidFill>
                  <a:srgbClr val="00B050"/>
                </a:solidFill>
              </a:rPr>
              <a:t>1б</a:t>
            </a:r>
            <a:r>
              <a:rPr lang="ru-RU" sz="1900" dirty="0">
                <a:solidFill>
                  <a:srgbClr val="00B050"/>
                </a:solidFill>
              </a:rPr>
              <a:t>)</a:t>
            </a:r>
            <a:endParaRPr lang="en-US" sz="1900" dirty="0">
              <a:solidFill>
                <a:srgbClr val="00B050"/>
              </a:solidFill>
            </a:endParaRPr>
          </a:p>
          <a:p>
            <a:r>
              <a:rPr lang="en-US" sz="1900" dirty="0"/>
              <a:t>PUSH AX </a:t>
            </a:r>
          </a:p>
          <a:p>
            <a:r>
              <a:rPr lang="en-US" sz="1900" dirty="0"/>
              <a:t>PUSH DX </a:t>
            </a:r>
          </a:p>
          <a:p>
            <a:r>
              <a:rPr lang="en-US" sz="1900" dirty="0"/>
              <a:t>MOV DL, </a:t>
            </a:r>
            <a:r>
              <a:rPr lang="en-US" sz="1900" b="1" dirty="0">
                <a:solidFill>
                  <a:srgbClr val="00B0F0"/>
                </a:solidFill>
              </a:rPr>
              <a:t>SIMBOL</a:t>
            </a:r>
            <a:r>
              <a:rPr lang="en-US" sz="1900" dirty="0"/>
              <a:t> </a:t>
            </a:r>
          </a:p>
          <a:p>
            <a:r>
              <a:rPr lang="en-US" sz="1900" dirty="0"/>
              <a:t>MOV AH , 02H </a:t>
            </a:r>
          </a:p>
          <a:p>
            <a:r>
              <a:rPr lang="en-US" sz="1900" dirty="0"/>
              <a:t>INT 021H </a:t>
            </a:r>
          </a:p>
          <a:p>
            <a:r>
              <a:rPr lang="en-US" sz="1900" dirty="0"/>
              <a:t>POP DX </a:t>
            </a:r>
          </a:p>
          <a:p>
            <a:r>
              <a:rPr lang="en-US" sz="1900" dirty="0"/>
              <a:t>POP AX </a:t>
            </a:r>
          </a:p>
          <a:p>
            <a:r>
              <a:rPr lang="en-US" sz="1900" b="1" dirty="0">
                <a:solidFill>
                  <a:srgbClr val="FF0000"/>
                </a:solidFill>
              </a:rPr>
              <a:t>ENDM</a:t>
            </a:r>
            <a:r>
              <a:rPr lang="en-US" sz="1900" b="1" dirty="0"/>
              <a:t> </a:t>
            </a:r>
            <a:endParaRPr lang="en-US" sz="19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261179"/>
      </p:ext>
    </p:extLst>
  </p:cSld>
  <p:clrMapOvr>
    <a:masterClrMapping/>
  </p:clrMapOvr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6192688" cy="706090"/>
          </a:xfrm>
        </p:spPr>
        <p:txBody>
          <a:bodyPr>
            <a:normAutofit/>
          </a:bodyPr>
          <a:lstStyle/>
          <a:p>
            <a:r>
              <a:rPr lang="ru-RU" sz="3200" dirty="0"/>
              <a:t>Директивы макроассемблера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294109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335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85317" y="476672"/>
            <a:ext cx="8063911" cy="59400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</a:rPr>
              <a:t>REPT</a:t>
            </a:r>
            <a:r>
              <a:rPr lang="ru-RU" sz="2000" dirty="0"/>
              <a:t> – директива циклического повторения текста по счетчику.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</a:rPr>
              <a:t>IRP</a:t>
            </a:r>
            <a:r>
              <a:rPr lang="ru-RU" sz="2000" dirty="0"/>
              <a:t> - директива циклического повторения текста по списку параметров.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</a:rPr>
              <a:t>IRPC</a:t>
            </a:r>
            <a:r>
              <a:rPr lang="ru-RU" sz="2000" dirty="0"/>
              <a:t> – директива циклического повторения по списку символов (строке).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</a:rPr>
              <a:t>EXITM</a:t>
            </a:r>
            <a:r>
              <a:rPr lang="ru-RU" sz="2000" dirty="0"/>
              <a:t> – директива завершения работы макрокоманды или цикла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</a:rPr>
              <a:t>LOCAL</a:t>
            </a:r>
            <a:r>
              <a:rPr lang="ru-RU" sz="2000" dirty="0"/>
              <a:t> – директива описания локальных переменных и меток макроса.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</a:rPr>
              <a:t>IF, IFE, ELSE, ENDIF, IF1, IF2,</a:t>
            </a:r>
            <a:r>
              <a:rPr lang="ru-RU" sz="2000" dirty="0"/>
              <a:t> – директивы условной компиляции (логическое условие и проходы компилятора).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</a:rPr>
              <a:t>IF1, IF2, ELSE, ENDIF </a:t>
            </a:r>
            <a:r>
              <a:rPr lang="ru-RU" sz="2000" dirty="0"/>
              <a:t>– директивы условной компиляции IFDEF , </a:t>
            </a:r>
            <a:r>
              <a:rPr lang="ru-RU" sz="2000" b="1" dirty="0">
                <a:solidFill>
                  <a:srgbClr val="FF0000"/>
                </a:solidFill>
              </a:rPr>
              <a:t>IFNDEF, ELSE, ENDIF </a:t>
            </a:r>
            <a:r>
              <a:rPr lang="ru-RU" sz="2000" dirty="0"/>
              <a:t>– директивы условной компиляции (объявление переменных этапа компиляции).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</a:rPr>
              <a:t>IFB, IFNB, ELSE, ENDIF </a:t>
            </a:r>
            <a:r>
              <a:rPr lang="ru-RU" sz="2000" dirty="0"/>
              <a:t>– директивы условной компиляции (проверка наличия параметра макрокоманды).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0000"/>
                </a:solidFill>
              </a:rPr>
              <a:t>IFIDN, IFIDIF, ELSE, ENDIF </a:t>
            </a:r>
            <a:r>
              <a:rPr lang="ru-RU" sz="2000" dirty="0"/>
              <a:t>- директивы условной компиляции (сравнение переменных этапа компиляции).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Служебные символы: </a:t>
            </a:r>
            <a:r>
              <a:rPr lang="ru-RU" sz="2000" b="1" dirty="0">
                <a:solidFill>
                  <a:srgbClr val="FF0000"/>
                </a:solidFill>
              </a:rPr>
              <a:t>“%” , “&amp;” , “!” , “;;” </a:t>
            </a:r>
            <a:r>
              <a:rPr lang="ru-RU" sz="2000" dirty="0"/>
              <a:t>– используются для написания макрокоманд.</a:t>
            </a:r>
          </a:p>
        </p:txBody>
      </p:sp>
    </p:spTree>
    <p:extLst>
      <p:ext uri="{BB962C8B-B14F-4D97-AF65-F5344CB8AC3E}">
        <p14:creationId xmlns:p14="http://schemas.microsoft.com/office/powerpoint/2010/main" val="260455525"/>
      </p:ext>
    </p:extLst>
  </p:cSld>
  <p:clrMapOvr>
    <a:masterClrMapping/>
  </p:clrMapOvr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5328592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Макрокоманды – Вызов и параметры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56067" y="332656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336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6877" y="3596823"/>
            <a:ext cx="8784977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Параметры команд задаются в текстовой форме через запятую и могут опускаться, при этом остается разделительная запятая. В макрокоманде можно проверить наличие параметра (директива </a:t>
            </a:r>
            <a:r>
              <a:rPr lang="en-US" sz="2000" dirty="0">
                <a:latin typeface="+mn-lt"/>
                <a:cs typeface="+mn-cs"/>
              </a:rPr>
              <a:t> -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IFB</a:t>
            </a:r>
            <a:r>
              <a:rPr lang="ru-RU" sz="2000" dirty="0">
                <a:latin typeface="+mn-lt"/>
                <a:cs typeface="+mn-cs"/>
              </a:rPr>
              <a:t>)Примеры</a:t>
            </a:r>
            <a:r>
              <a:rPr lang="en-US" sz="2000" dirty="0">
                <a:latin typeface="+mn-lt"/>
                <a:cs typeface="+mn-cs"/>
              </a:rPr>
              <a:t>  :</a:t>
            </a: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124744"/>
            <a:ext cx="8063911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При вызове макрокоманды указывается ее имя и перечень фактических параметров: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&lt;имя макроса&gt; &lt;список фактических параметров &gt;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2273384"/>
            <a:ext cx="4139952" cy="132343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B050"/>
                </a:solidFill>
              </a:rPr>
              <a:t>;</a:t>
            </a:r>
            <a:r>
              <a:rPr lang="ru-RU" sz="2000" dirty="0">
                <a:solidFill>
                  <a:srgbClr val="00B050"/>
                </a:solidFill>
              </a:rPr>
              <a:t>Макровызов и с параметрами</a:t>
            </a:r>
            <a:r>
              <a:rPr lang="en-US" sz="2000" dirty="0">
                <a:solidFill>
                  <a:srgbClr val="00B050"/>
                </a:solidFill>
              </a:rPr>
              <a:t>;</a:t>
            </a:r>
            <a:r>
              <a:rPr lang="ru-RU" sz="2000" b="1" dirty="0">
                <a:solidFill>
                  <a:srgbClr val="00B050"/>
                </a:solidFill>
              </a:rPr>
              <a:t> </a:t>
            </a:r>
            <a:r>
              <a:rPr lang="ru-RU" sz="2000" dirty="0"/>
              <a:t>                    </a:t>
            </a:r>
          </a:p>
          <a:p>
            <a:r>
              <a:rPr lang="en-US" sz="2000" b="1" dirty="0"/>
              <a:t>PUTCHAR AL </a:t>
            </a:r>
            <a:endParaRPr lang="en-US" sz="2000" dirty="0"/>
          </a:p>
          <a:p>
            <a:r>
              <a:rPr lang="en-US" sz="2000" b="1" dirty="0"/>
              <a:t>PUTCHAR VAR </a:t>
            </a:r>
            <a:endParaRPr lang="ru-RU" sz="2000" dirty="0"/>
          </a:p>
          <a:p>
            <a:r>
              <a:rPr lang="en-US" sz="2000" b="1" dirty="0"/>
              <a:t>PUTCHAR ‘A’ 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4606096"/>
            <a:ext cx="6915820" cy="163121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sz="2000" dirty="0"/>
              <a:t>;</a:t>
            </a:r>
            <a:r>
              <a:rPr lang="ru-RU" sz="2000" dirty="0"/>
              <a:t>Макровызов и с параметрами, которые опускаются</a:t>
            </a:r>
          </a:p>
          <a:p>
            <a:r>
              <a:rPr lang="en-US" sz="2000" b="1" dirty="0"/>
              <a:t>COMPARE VAR1, VAR2, VAR3 </a:t>
            </a:r>
            <a:r>
              <a:rPr lang="ru-RU" sz="2000" b="1" dirty="0"/>
              <a:t> </a:t>
            </a:r>
            <a:r>
              <a:rPr lang="ru-RU" sz="2000" dirty="0">
                <a:solidFill>
                  <a:srgbClr val="00B050"/>
                </a:solidFill>
              </a:rPr>
              <a:t>; Все три</a:t>
            </a:r>
            <a:endParaRPr lang="en-US" sz="2000" dirty="0">
              <a:solidFill>
                <a:srgbClr val="00B050"/>
              </a:solidFill>
            </a:endParaRPr>
          </a:p>
          <a:p>
            <a:r>
              <a:rPr lang="en-US" sz="2000" b="1" dirty="0"/>
              <a:t>COMPARE VAR1, , VAR3 </a:t>
            </a:r>
            <a:r>
              <a:rPr lang="ru-RU" sz="2000" dirty="0">
                <a:solidFill>
                  <a:srgbClr val="00B050"/>
                </a:solidFill>
              </a:rPr>
              <a:t>; Второй пропущен</a:t>
            </a:r>
            <a:endParaRPr lang="en-US" sz="2000" dirty="0"/>
          </a:p>
          <a:p>
            <a:r>
              <a:rPr lang="en-US" sz="2000" b="1" dirty="0"/>
              <a:t>COMPARE , VAR2, VAR3</a:t>
            </a:r>
            <a:r>
              <a:rPr lang="ru-RU" sz="2000" b="1" dirty="0"/>
              <a:t> </a:t>
            </a:r>
            <a:r>
              <a:rPr lang="ru-RU" sz="2000" dirty="0">
                <a:solidFill>
                  <a:srgbClr val="00B050"/>
                </a:solidFill>
              </a:rPr>
              <a:t>; Первый пропущен</a:t>
            </a:r>
            <a:r>
              <a:rPr lang="en-US" sz="2000" b="1" dirty="0"/>
              <a:t> </a:t>
            </a:r>
            <a:endParaRPr lang="en-US" sz="2000" dirty="0"/>
          </a:p>
          <a:p>
            <a:r>
              <a:rPr lang="en-US" sz="2000" b="1" dirty="0"/>
              <a:t>COMPARE VAR1, VAR2</a:t>
            </a:r>
            <a:r>
              <a:rPr lang="ru-RU" sz="2000" b="1" dirty="0"/>
              <a:t>,</a:t>
            </a:r>
            <a:r>
              <a:rPr lang="en-US" sz="2000" b="1" dirty="0"/>
              <a:t> </a:t>
            </a:r>
            <a:r>
              <a:rPr lang="ru-RU" sz="2000" dirty="0">
                <a:solidFill>
                  <a:srgbClr val="00B050"/>
                </a:solidFill>
              </a:rPr>
              <a:t>; Третий пропущен</a:t>
            </a:r>
            <a:r>
              <a:rPr lang="en-US" sz="2000" b="1" dirty="0"/>
              <a:t>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624658521"/>
      </p:ext>
    </p:extLst>
  </p:cSld>
  <p:clrMapOvr>
    <a:masterClrMapping/>
  </p:clrMapOvr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056784" cy="706090"/>
          </a:xfrm>
        </p:spPr>
        <p:txBody>
          <a:bodyPr>
            <a:noAutofit/>
          </a:bodyPr>
          <a:lstStyle/>
          <a:p>
            <a:r>
              <a:rPr lang="ru-RU" sz="2800" dirty="0"/>
              <a:t>Макрокоманды – Макрогенерация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80231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337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8365" y="562794"/>
            <a:ext cx="5988024" cy="272382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sz="1900" dirty="0"/>
              <a:t>; </a:t>
            </a:r>
            <a:r>
              <a:rPr lang="ru-RU" sz="1900" dirty="0"/>
              <a:t>Макровызов и его макрорасширение (</a:t>
            </a:r>
            <a:r>
              <a:rPr lang="en-US" sz="1900" b="1" dirty="0">
                <a:solidFill>
                  <a:srgbClr val="00B0F0"/>
                </a:solidFill>
              </a:rPr>
              <a:t>SIMBOL</a:t>
            </a:r>
            <a:r>
              <a:rPr lang="ru-RU" sz="1900" dirty="0">
                <a:solidFill>
                  <a:srgbClr val="00B050"/>
                </a:solidFill>
              </a:rPr>
              <a:t>  -</a:t>
            </a:r>
            <a:r>
              <a:rPr lang="en-US" sz="1900" dirty="0">
                <a:solidFill>
                  <a:srgbClr val="00B050"/>
                </a:solidFill>
              </a:rPr>
              <a:t>&gt; </a:t>
            </a:r>
            <a:r>
              <a:rPr lang="en-US" sz="1900" b="1" dirty="0">
                <a:solidFill>
                  <a:srgbClr val="FF0000"/>
                </a:solidFill>
              </a:rPr>
              <a:t>AL </a:t>
            </a:r>
            <a:r>
              <a:rPr lang="ru-RU" sz="1900" dirty="0"/>
              <a:t>):</a:t>
            </a:r>
          </a:p>
          <a:p>
            <a:r>
              <a:rPr lang="en-US" sz="1900" b="1" dirty="0">
                <a:solidFill>
                  <a:srgbClr val="FF0000"/>
                </a:solidFill>
              </a:rPr>
              <a:t>PUTCHAR AL </a:t>
            </a:r>
            <a:endParaRPr lang="en-US" sz="1900" dirty="0">
              <a:solidFill>
                <a:srgbClr val="FF0000"/>
              </a:solidFill>
            </a:endParaRPr>
          </a:p>
          <a:p>
            <a:r>
              <a:rPr lang="en-US" sz="1900" dirty="0"/>
              <a:t>1 PUSH AX </a:t>
            </a:r>
          </a:p>
          <a:p>
            <a:r>
              <a:rPr lang="en-US" sz="1900" dirty="0"/>
              <a:t>1 PUSH DX </a:t>
            </a:r>
          </a:p>
          <a:p>
            <a:r>
              <a:rPr lang="en-US" sz="1900" dirty="0"/>
              <a:t>1 MOV DL, </a:t>
            </a:r>
            <a:r>
              <a:rPr lang="en-US" sz="1900" b="1" dirty="0">
                <a:solidFill>
                  <a:srgbClr val="FF0000"/>
                </a:solidFill>
              </a:rPr>
              <a:t>AL </a:t>
            </a:r>
          </a:p>
          <a:p>
            <a:r>
              <a:rPr lang="en-US" sz="1900" dirty="0"/>
              <a:t>1 MOV AH , 02H </a:t>
            </a:r>
          </a:p>
          <a:p>
            <a:r>
              <a:rPr lang="en-US" sz="1900" dirty="0"/>
              <a:t>1 INT 021H </a:t>
            </a:r>
          </a:p>
          <a:p>
            <a:r>
              <a:rPr lang="en-US" sz="1900" dirty="0"/>
              <a:t>1 POP DX </a:t>
            </a:r>
          </a:p>
          <a:p>
            <a:r>
              <a:rPr lang="en-US" sz="1900" dirty="0"/>
              <a:t>1 POP AX </a:t>
            </a:r>
            <a:endParaRPr lang="en-US" sz="1900" b="1" dirty="0">
              <a:solidFill>
                <a:srgbClr val="00B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83" y="3212976"/>
            <a:ext cx="4139952" cy="30162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r"/>
            <a:r>
              <a:rPr lang="en-US" sz="1900" dirty="0"/>
              <a:t>;</a:t>
            </a:r>
            <a:r>
              <a:rPr lang="ru-RU" sz="1900" dirty="0"/>
              <a:t>Макровызов и его расширение </a:t>
            </a:r>
            <a:r>
              <a:rPr lang="en-US" sz="1900" dirty="0"/>
              <a:t>;</a:t>
            </a:r>
            <a:r>
              <a:rPr lang="ru-RU" sz="1900" dirty="0"/>
              <a:t>(</a:t>
            </a:r>
            <a:r>
              <a:rPr lang="en-US" sz="1900" b="1" dirty="0">
                <a:solidFill>
                  <a:srgbClr val="00B0F0"/>
                </a:solidFill>
              </a:rPr>
              <a:t>SIMBOL</a:t>
            </a:r>
            <a:r>
              <a:rPr lang="ru-RU" sz="1900" dirty="0">
                <a:solidFill>
                  <a:srgbClr val="00B050"/>
                </a:solidFill>
              </a:rPr>
              <a:t>  -</a:t>
            </a:r>
            <a:r>
              <a:rPr lang="en-US" sz="1900" dirty="0">
                <a:solidFill>
                  <a:srgbClr val="00B050"/>
                </a:solidFill>
              </a:rPr>
              <a:t>&gt; </a:t>
            </a:r>
            <a:r>
              <a:rPr lang="en-US" sz="1900" b="1" dirty="0">
                <a:solidFill>
                  <a:srgbClr val="FF0000"/>
                </a:solidFill>
              </a:rPr>
              <a:t>VAR </a:t>
            </a:r>
            <a:r>
              <a:rPr lang="ru-RU" sz="1900" dirty="0"/>
              <a:t>):</a:t>
            </a:r>
          </a:p>
          <a:p>
            <a:r>
              <a:rPr lang="en-US" sz="1900" b="1" dirty="0">
                <a:solidFill>
                  <a:srgbClr val="FF0000"/>
                </a:solidFill>
              </a:rPr>
              <a:t>PUTCHAR</a:t>
            </a:r>
            <a:r>
              <a:rPr lang="en-US" sz="1900" b="1" dirty="0"/>
              <a:t> </a:t>
            </a:r>
            <a:r>
              <a:rPr lang="en-US" sz="1900" b="1" dirty="0">
                <a:solidFill>
                  <a:srgbClr val="FF0000"/>
                </a:solidFill>
              </a:rPr>
              <a:t>VAR </a:t>
            </a:r>
            <a:endParaRPr lang="en-US" sz="1900" dirty="0">
              <a:solidFill>
                <a:srgbClr val="FF0000"/>
              </a:solidFill>
            </a:endParaRPr>
          </a:p>
          <a:p>
            <a:r>
              <a:rPr lang="en-US" sz="1900" dirty="0"/>
              <a:t>1 PUSH AX </a:t>
            </a:r>
          </a:p>
          <a:p>
            <a:r>
              <a:rPr lang="en-US" sz="1900" dirty="0"/>
              <a:t>1 PUSH DX </a:t>
            </a:r>
          </a:p>
          <a:p>
            <a:r>
              <a:rPr lang="en-US" sz="1900" dirty="0"/>
              <a:t>1 MOV DL, </a:t>
            </a:r>
            <a:r>
              <a:rPr lang="en-US" sz="1900" b="1" dirty="0">
                <a:solidFill>
                  <a:srgbClr val="FF0000"/>
                </a:solidFill>
              </a:rPr>
              <a:t>VAR </a:t>
            </a:r>
            <a:endParaRPr lang="en-US" sz="1900" dirty="0"/>
          </a:p>
          <a:p>
            <a:r>
              <a:rPr lang="en-US" sz="1900" dirty="0"/>
              <a:t>1 MOV AH , 02H </a:t>
            </a:r>
          </a:p>
          <a:p>
            <a:r>
              <a:rPr lang="en-US" sz="1900" dirty="0"/>
              <a:t>1 INT 021H </a:t>
            </a:r>
          </a:p>
          <a:p>
            <a:r>
              <a:rPr lang="en-US" sz="1900" dirty="0"/>
              <a:t>1 POP DX </a:t>
            </a:r>
          </a:p>
          <a:p>
            <a:r>
              <a:rPr lang="en-US" sz="1900" dirty="0"/>
              <a:t>1 POP AX </a:t>
            </a:r>
            <a:endParaRPr lang="en-US" sz="1900" b="1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39952" y="3294604"/>
            <a:ext cx="4139952" cy="30162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algn="r"/>
            <a:r>
              <a:rPr lang="en-US" sz="1900" dirty="0"/>
              <a:t>;</a:t>
            </a:r>
            <a:r>
              <a:rPr lang="ru-RU" sz="1900" dirty="0"/>
              <a:t>Макровызов и его расширение </a:t>
            </a:r>
            <a:r>
              <a:rPr lang="en-US" sz="1900" dirty="0"/>
              <a:t>;</a:t>
            </a:r>
            <a:r>
              <a:rPr lang="ru-RU" sz="1900" dirty="0"/>
              <a:t>                     (</a:t>
            </a:r>
            <a:r>
              <a:rPr lang="en-US" sz="1900" b="1" dirty="0">
                <a:solidFill>
                  <a:srgbClr val="00B0F0"/>
                </a:solidFill>
              </a:rPr>
              <a:t>SIMBOL</a:t>
            </a:r>
            <a:r>
              <a:rPr lang="ru-RU" sz="1900" dirty="0">
                <a:solidFill>
                  <a:srgbClr val="00B050"/>
                </a:solidFill>
              </a:rPr>
              <a:t>  -</a:t>
            </a:r>
            <a:r>
              <a:rPr lang="en-US" sz="1900" dirty="0">
                <a:solidFill>
                  <a:srgbClr val="00B050"/>
                </a:solidFill>
              </a:rPr>
              <a:t>&gt; </a:t>
            </a:r>
            <a:r>
              <a:rPr lang="en-US" sz="1900" b="1" dirty="0">
                <a:solidFill>
                  <a:srgbClr val="FF0000"/>
                </a:solidFill>
              </a:rPr>
              <a:t>‘A’</a:t>
            </a:r>
            <a:r>
              <a:rPr lang="ru-RU" sz="1900" dirty="0"/>
              <a:t>):</a:t>
            </a:r>
          </a:p>
          <a:p>
            <a:r>
              <a:rPr lang="en-US" sz="1900" b="1" dirty="0">
                <a:solidFill>
                  <a:srgbClr val="FF0000"/>
                </a:solidFill>
              </a:rPr>
              <a:t>PUTCHAR</a:t>
            </a:r>
            <a:r>
              <a:rPr lang="en-US" sz="1900" b="1" dirty="0"/>
              <a:t> </a:t>
            </a:r>
            <a:r>
              <a:rPr lang="en-US" sz="1900" b="1" dirty="0">
                <a:solidFill>
                  <a:srgbClr val="FF0000"/>
                </a:solidFill>
              </a:rPr>
              <a:t>‘A’</a:t>
            </a:r>
            <a:endParaRPr lang="en-US" sz="1900" dirty="0">
              <a:solidFill>
                <a:srgbClr val="FF0000"/>
              </a:solidFill>
            </a:endParaRPr>
          </a:p>
          <a:p>
            <a:r>
              <a:rPr lang="en-US" sz="1900" dirty="0"/>
              <a:t>1 PUSH AX </a:t>
            </a:r>
          </a:p>
          <a:p>
            <a:r>
              <a:rPr lang="en-US" sz="1900" dirty="0"/>
              <a:t>1 PUSH DX </a:t>
            </a:r>
          </a:p>
          <a:p>
            <a:r>
              <a:rPr lang="en-US" sz="1900" dirty="0"/>
              <a:t>1 MOV DL, </a:t>
            </a:r>
            <a:r>
              <a:rPr lang="en-US" sz="1900" b="1" dirty="0">
                <a:solidFill>
                  <a:srgbClr val="FF0000"/>
                </a:solidFill>
              </a:rPr>
              <a:t>‘A’</a:t>
            </a:r>
            <a:endParaRPr lang="en-US" sz="1900" dirty="0"/>
          </a:p>
          <a:p>
            <a:r>
              <a:rPr lang="en-US" sz="1900" dirty="0"/>
              <a:t>1 MOV AH , 02H </a:t>
            </a:r>
          </a:p>
          <a:p>
            <a:r>
              <a:rPr lang="en-US" sz="1900" dirty="0"/>
              <a:t>1 INT 021H </a:t>
            </a:r>
          </a:p>
          <a:p>
            <a:r>
              <a:rPr lang="en-US" sz="1900" dirty="0"/>
              <a:t>1 POP DX </a:t>
            </a:r>
          </a:p>
          <a:p>
            <a:r>
              <a:rPr lang="en-US" sz="1900" dirty="0"/>
              <a:t>1 POP AX </a:t>
            </a:r>
            <a:endParaRPr lang="en-US" sz="1900" b="1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16216" y="980726"/>
            <a:ext cx="2129109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Макровызовы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87146" y="1654541"/>
            <a:ext cx="2755883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00B0F0"/>
                </a:solidFill>
                <a:latin typeface="+mn-lt"/>
                <a:cs typeface="+mn-cs"/>
              </a:rPr>
              <a:t>Макрорасширения</a:t>
            </a:r>
          </a:p>
        </p:txBody>
      </p:sp>
      <p:sp>
        <p:nvSpPr>
          <p:cNvPr id="11" name="Правая круглая скобка 10"/>
          <p:cNvSpPr/>
          <p:nvPr/>
        </p:nvSpPr>
        <p:spPr>
          <a:xfrm>
            <a:off x="1826178" y="1211558"/>
            <a:ext cx="286459" cy="1947978"/>
          </a:xfrm>
          <a:prstGeom prst="rightBracket">
            <a:avLst/>
          </a:prstGeom>
          <a:noFill/>
          <a:ln w="25400">
            <a:solidFill>
              <a:srgbClr val="00B0F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12" name="Прямая со стрелкой 11"/>
          <p:cNvCxnSpPr>
            <a:stCxn id="9" idx="1"/>
          </p:cNvCxnSpPr>
          <p:nvPr/>
        </p:nvCxnSpPr>
        <p:spPr>
          <a:xfrm flipH="1" flipV="1">
            <a:off x="1826178" y="1052737"/>
            <a:ext cx="4690038" cy="15882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9" idx="1"/>
          </p:cNvCxnSpPr>
          <p:nvPr/>
        </p:nvCxnSpPr>
        <p:spPr>
          <a:xfrm flipH="1">
            <a:off x="1547664" y="1211559"/>
            <a:ext cx="4968552" cy="279350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9" idx="1"/>
          </p:cNvCxnSpPr>
          <p:nvPr/>
        </p:nvCxnSpPr>
        <p:spPr>
          <a:xfrm flipH="1">
            <a:off x="4932040" y="1211559"/>
            <a:ext cx="1584176" cy="2721497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авая круглая скобка 20"/>
          <p:cNvSpPr/>
          <p:nvPr/>
        </p:nvSpPr>
        <p:spPr>
          <a:xfrm rot="10800000" flipH="1">
            <a:off x="5724128" y="4149080"/>
            <a:ext cx="269031" cy="1947978"/>
          </a:xfrm>
          <a:prstGeom prst="rightBracket">
            <a:avLst/>
          </a:prstGeom>
          <a:noFill/>
          <a:ln w="25400">
            <a:solidFill>
              <a:srgbClr val="00B0F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Правая круглая скобка 21"/>
          <p:cNvSpPr/>
          <p:nvPr/>
        </p:nvSpPr>
        <p:spPr>
          <a:xfrm>
            <a:off x="1932129" y="4256955"/>
            <a:ext cx="286459" cy="1947978"/>
          </a:xfrm>
          <a:prstGeom prst="rightBracket">
            <a:avLst/>
          </a:prstGeom>
          <a:noFill/>
          <a:ln w="25400">
            <a:solidFill>
              <a:srgbClr val="00B0F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flipH="1">
            <a:off x="2218588" y="2116206"/>
            <a:ext cx="5611234" cy="0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2218588" y="2116206"/>
            <a:ext cx="5649605" cy="3114738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6136389" y="2185547"/>
            <a:ext cx="1693433" cy="2323573"/>
          </a:xfrm>
          <a:prstGeom prst="straightConnector1">
            <a:avLst/>
          </a:prstGeom>
          <a:ln w="254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75572"/>
      </p:ext>
    </p:extLst>
  </p:cSld>
  <p:clrMapOvr>
    <a:masterClrMapping/>
  </p:clrMapOvr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6192688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Макрокоманды – Пример макроса печати символа(1)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338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41562" y="1944127"/>
            <a:ext cx="7678538" cy="440120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B050"/>
                </a:solidFill>
              </a:rPr>
              <a:t>;</a:t>
            </a:r>
            <a:r>
              <a:rPr lang="ru-RU" sz="2000" dirty="0">
                <a:solidFill>
                  <a:srgbClr val="00B050"/>
                </a:solidFill>
              </a:rPr>
              <a:t>Макровызов и с параметрами и локальными метками</a:t>
            </a:r>
            <a:r>
              <a:rPr lang="en-US" sz="2000" dirty="0">
                <a:solidFill>
                  <a:srgbClr val="00B050"/>
                </a:solidFill>
              </a:rPr>
              <a:t>;</a:t>
            </a:r>
            <a:r>
              <a:rPr lang="ru-RU" sz="2000" b="1" dirty="0">
                <a:solidFill>
                  <a:srgbClr val="00B050"/>
                </a:solidFill>
              </a:rPr>
              <a:t> </a:t>
            </a:r>
            <a:r>
              <a:rPr lang="ru-RU" sz="2000" dirty="0"/>
              <a:t>                    </a:t>
            </a:r>
          </a:p>
          <a:p>
            <a:r>
              <a:rPr lang="en-US" sz="2000" b="1" dirty="0"/>
              <a:t>print </a:t>
            </a:r>
            <a:r>
              <a:rPr lang="en-US" sz="2000" b="1" dirty="0">
                <a:solidFill>
                  <a:srgbClr val="FF0000"/>
                </a:solidFill>
              </a:rPr>
              <a:t>MACRO</a:t>
            </a:r>
            <a:r>
              <a:rPr lang="en-US" sz="2000" dirty="0"/>
              <a:t> CH, CR </a:t>
            </a:r>
          </a:p>
          <a:p>
            <a:r>
              <a:rPr lang="en-US" sz="2000" b="1" dirty="0"/>
              <a:t>LOCAL </a:t>
            </a:r>
            <a:r>
              <a:rPr lang="en-US" sz="2000" b="1" dirty="0" err="1"/>
              <a:t>loc_per</a:t>
            </a:r>
            <a:r>
              <a:rPr lang="en-US" sz="2000" b="1" dirty="0"/>
              <a:t> </a:t>
            </a:r>
            <a:r>
              <a:rPr lang="en-US" sz="2000" dirty="0"/>
              <a:t>, </a:t>
            </a:r>
            <a:r>
              <a:rPr lang="en-US" sz="2000" b="1" dirty="0" err="1"/>
              <a:t>loc_met</a:t>
            </a:r>
            <a:r>
              <a:rPr lang="en-US" sz="2000" b="1" dirty="0"/>
              <a:t> </a:t>
            </a:r>
            <a:endParaRPr lang="en-US" sz="2000" dirty="0"/>
          </a:p>
          <a:p>
            <a:r>
              <a:rPr lang="en-US" sz="2000" dirty="0"/>
              <a:t>MOV DL, CH </a:t>
            </a:r>
          </a:p>
          <a:p>
            <a:r>
              <a:rPr lang="en-US" sz="2000" dirty="0"/>
              <a:t>CALL DISPL </a:t>
            </a:r>
            <a:endParaRPr lang="ru-RU" sz="2000" dirty="0"/>
          </a:p>
          <a:p>
            <a:r>
              <a:rPr lang="en-US" sz="2000" dirty="0"/>
              <a:t>MOV </a:t>
            </a:r>
            <a:r>
              <a:rPr lang="en-US" sz="2000" dirty="0" err="1"/>
              <a:t>loc_per</a:t>
            </a:r>
            <a:r>
              <a:rPr lang="en-US" sz="2000" dirty="0"/>
              <a:t> , DL</a:t>
            </a:r>
          </a:p>
          <a:p>
            <a:r>
              <a:rPr lang="en-US" sz="2000" b="1" dirty="0">
                <a:solidFill>
                  <a:srgbClr val="FF0000"/>
                </a:solidFill>
              </a:rPr>
              <a:t>IFIDN</a:t>
            </a:r>
            <a:r>
              <a:rPr lang="en-US" sz="2000" dirty="0"/>
              <a:t> &lt;CR&gt;,&lt;PER&gt; </a:t>
            </a:r>
          </a:p>
          <a:p>
            <a:r>
              <a:rPr lang="en-US" sz="2000" dirty="0"/>
              <a:t>CALL CRLF</a:t>
            </a:r>
          </a:p>
          <a:p>
            <a:r>
              <a:rPr lang="en-US" sz="2000" dirty="0"/>
              <a:t>ENDIF</a:t>
            </a:r>
            <a:endParaRPr lang="ru-RU" sz="2000" dirty="0"/>
          </a:p>
          <a:p>
            <a:r>
              <a:rPr lang="en-US" sz="2000" dirty="0"/>
              <a:t>MOV , DL </a:t>
            </a:r>
            <a:r>
              <a:rPr lang="ru-RU" sz="2000" dirty="0"/>
              <a:t>, </a:t>
            </a:r>
            <a:r>
              <a:rPr lang="en-US" sz="2000" dirty="0" err="1"/>
              <a:t>loc_per</a:t>
            </a:r>
            <a:endParaRPr lang="en-US" sz="2000" dirty="0"/>
          </a:p>
          <a:p>
            <a:r>
              <a:rPr lang="en-US" sz="2000" dirty="0"/>
              <a:t>JMP </a:t>
            </a:r>
            <a:r>
              <a:rPr lang="en-US" sz="2000" b="1" dirty="0" err="1">
                <a:solidFill>
                  <a:srgbClr val="FF0000"/>
                </a:solidFill>
              </a:rPr>
              <a:t>loc_met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endParaRPr lang="en-US" sz="2000" dirty="0">
              <a:solidFill>
                <a:srgbClr val="FF0000"/>
              </a:solidFill>
            </a:endParaRPr>
          </a:p>
          <a:p>
            <a:r>
              <a:rPr lang="en-US" sz="2000" b="1" dirty="0" err="1"/>
              <a:t>loc_per</a:t>
            </a:r>
            <a:r>
              <a:rPr lang="en-US" sz="2000" b="1" dirty="0"/>
              <a:t> </a:t>
            </a:r>
            <a:r>
              <a:rPr lang="en-US" sz="2000" dirty="0" err="1"/>
              <a:t>db</a:t>
            </a:r>
            <a:r>
              <a:rPr lang="en-US" sz="2000" dirty="0"/>
              <a:t> 0 </a:t>
            </a:r>
          </a:p>
          <a:p>
            <a:r>
              <a:rPr lang="en-US" sz="2000" b="1" dirty="0" err="1"/>
              <a:t>loc_met</a:t>
            </a:r>
            <a:r>
              <a:rPr lang="en-US" sz="2000" dirty="0"/>
              <a:t>: </a:t>
            </a:r>
          </a:p>
          <a:p>
            <a:r>
              <a:rPr lang="en-US" sz="2000" b="1" dirty="0">
                <a:solidFill>
                  <a:srgbClr val="FF0000"/>
                </a:solidFill>
              </a:rPr>
              <a:t>ENDM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6245" y="737409"/>
            <a:ext cx="8857755" cy="13234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Параметр </a:t>
            </a:r>
            <a:r>
              <a:rPr lang="en-US" sz="2000" dirty="0">
                <a:latin typeface="+mn-lt"/>
                <a:cs typeface="+mn-cs"/>
              </a:rPr>
              <a:t>CR </a:t>
            </a:r>
            <a:r>
              <a:rPr lang="ru-RU" sz="2000" dirty="0">
                <a:latin typeface="+mn-lt"/>
                <a:cs typeface="+mn-cs"/>
              </a:rPr>
              <a:t>задает признак перевода строки (= </a:t>
            </a:r>
            <a:r>
              <a:rPr lang="en-US" sz="2000" dirty="0">
                <a:latin typeface="+mn-lt"/>
                <a:cs typeface="+mn-cs"/>
              </a:rPr>
              <a:t>PER</a:t>
            </a:r>
            <a:r>
              <a:rPr lang="ru-RU" sz="2000" dirty="0">
                <a:latin typeface="+mn-lt"/>
                <a:cs typeface="+mn-cs"/>
              </a:rPr>
              <a:t>)</a:t>
            </a:r>
            <a:r>
              <a:rPr lang="en-US" sz="2000" dirty="0">
                <a:latin typeface="+mn-lt"/>
                <a:cs typeface="+mn-cs"/>
              </a:rPr>
              <a:t>, </a:t>
            </a:r>
            <a:r>
              <a:rPr lang="ru-RU" sz="2000" dirty="0">
                <a:latin typeface="+mn-lt"/>
                <a:cs typeface="+mn-cs"/>
              </a:rPr>
              <a:t>процедуры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DISPL</a:t>
            </a:r>
            <a:r>
              <a:rPr lang="en-US" sz="2000" dirty="0"/>
              <a:t> </a:t>
            </a:r>
            <a:r>
              <a:rPr lang="ru-RU" sz="2000" dirty="0"/>
              <a:t>и </a:t>
            </a:r>
            <a:r>
              <a:rPr lang="en-US" sz="2000" b="1" dirty="0">
                <a:solidFill>
                  <a:srgbClr val="FF0000"/>
                </a:solidFill>
              </a:rPr>
              <a:t>CRLF</a:t>
            </a:r>
            <a:r>
              <a:rPr lang="ru-RU" sz="2000" dirty="0"/>
              <a:t> печатают символ и переводят строку соответственно. Локальные переменные служат: переменная </a:t>
            </a:r>
            <a:r>
              <a:rPr lang="en-US" sz="2000" b="1" dirty="0" err="1"/>
              <a:t>loc_per</a:t>
            </a:r>
            <a:r>
              <a:rPr lang="ru-RU" sz="2000" b="1" dirty="0"/>
              <a:t> </a:t>
            </a:r>
            <a:r>
              <a:rPr lang="ru-RU" sz="2000" dirty="0"/>
              <a:t>– для сохранения </a:t>
            </a:r>
            <a:r>
              <a:rPr lang="en-US" sz="2000" dirty="0"/>
              <a:t>DL, </a:t>
            </a:r>
            <a:r>
              <a:rPr lang="ru-RU" sz="2000" dirty="0"/>
              <a:t>а локальная метка </a:t>
            </a:r>
            <a:r>
              <a:rPr lang="en-US" sz="2000" dirty="0" err="1"/>
              <a:t>loc_met</a:t>
            </a:r>
            <a:r>
              <a:rPr lang="ru-RU" sz="2000" dirty="0"/>
              <a:t> – для ее обхода. </a:t>
            </a:r>
            <a:r>
              <a:rPr lang="ru-RU" sz="2000" dirty="0">
                <a:hlinkClick r:id="rId2" action="ppaction://hlinksldjump"/>
              </a:rPr>
              <a:t>Примеры его вызова </a:t>
            </a:r>
            <a:r>
              <a:rPr lang="ru-RU" sz="2000" dirty="0"/>
              <a:t>и генерации текста см. ниже </a:t>
            </a:r>
            <a:r>
              <a:rPr lang="ru-RU" sz="2000" dirty="0">
                <a:latin typeface="+mn-lt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77067053"/>
      </p:ext>
    </p:extLst>
  </p:cSld>
  <p:clrMapOvr>
    <a:masterClrMapping/>
  </p:clrMapOvr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6840760" cy="706090"/>
          </a:xfrm>
        </p:spPr>
        <p:txBody>
          <a:bodyPr>
            <a:noAutofit/>
          </a:bodyPr>
          <a:lstStyle/>
          <a:p>
            <a:r>
              <a:rPr lang="ru-RU" sz="2800" dirty="0"/>
              <a:t>Макрокоманды – Примеры вызова макроса печати символа - </a:t>
            </a:r>
            <a:r>
              <a:rPr lang="en-US" sz="2800" b="1" dirty="0">
                <a:solidFill>
                  <a:srgbClr val="FF0000"/>
                </a:solidFill>
              </a:rPr>
              <a:t>print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46838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339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51519" y="840879"/>
            <a:ext cx="8712969" cy="535531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Макровызов макроса </a:t>
            </a:r>
            <a:r>
              <a:rPr lang="en-US" b="1" dirty="0">
                <a:solidFill>
                  <a:srgbClr val="FF0000"/>
                </a:solidFill>
              </a:rPr>
              <a:t>print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с  переводом строки</a:t>
            </a:r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b="1" dirty="0">
                <a:solidFill>
                  <a:srgbClr val="00B050"/>
                </a:solidFill>
              </a:rPr>
              <a:t> </a:t>
            </a:r>
            <a:r>
              <a:rPr lang="ru-RU" dirty="0"/>
              <a:t>                    </a:t>
            </a:r>
          </a:p>
          <a:p>
            <a:r>
              <a:rPr lang="en-US" b="1" dirty="0">
                <a:solidFill>
                  <a:srgbClr val="FF0000"/>
                </a:solidFill>
              </a:rPr>
              <a:t>print</a:t>
            </a:r>
            <a:r>
              <a:rPr lang="en-US" b="1" dirty="0"/>
              <a:t> '</a:t>
            </a:r>
            <a:r>
              <a:rPr lang="en-US" b="1" dirty="0">
                <a:solidFill>
                  <a:srgbClr val="FF0000"/>
                </a:solidFill>
              </a:rPr>
              <a:t>5</a:t>
            </a:r>
            <a:r>
              <a:rPr lang="en-US" b="1" dirty="0"/>
              <a:t>', PER </a:t>
            </a:r>
            <a:endParaRPr lang="en-US" dirty="0"/>
          </a:p>
          <a:p>
            <a:r>
              <a:rPr lang="en-US" dirty="0"/>
              <a:t>1 MOV DL, '</a:t>
            </a:r>
            <a:r>
              <a:rPr lang="en-US" b="1" dirty="0">
                <a:solidFill>
                  <a:srgbClr val="FF0000"/>
                </a:solidFill>
              </a:rPr>
              <a:t>5</a:t>
            </a:r>
            <a:r>
              <a:rPr lang="en-US" dirty="0"/>
              <a:t>' </a:t>
            </a:r>
          </a:p>
          <a:p>
            <a:r>
              <a:rPr lang="en-US" dirty="0"/>
              <a:t>1 MOV </a:t>
            </a: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??0000 </a:t>
            </a:r>
            <a:r>
              <a:rPr lang="en-US" dirty="0"/>
              <a:t>, DL </a:t>
            </a:r>
          </a:p>
          <a:p>
            <a:r>
              <a:rPr lang="en-US" dirty="0"/>
              <a:t>1 CALL DISPL </a:t>
            </a:r>
          </a:p>
          <a:p>
            <a:r>
              <a:rPr lang="en-US" b="1" dirty="0">
                <a:solidFill>
                  <a:srgbClr val="FF0000"/>
                </a:solidFill>
              </a:rPr>
              <a:t>1 CALL </a:t>
            </a:r>
            <a:r>
              <a:rPr lang="en-US" b="1" dirty="0" err="1">
                <a:solidFill>
                  <a:srgbClr val="FF0000"/>
                </a:solidFill>
              </a:rPr>
              <a:t>crlf</a:t>
            </a:r>
            <a:endParaRPr lang="ru-RU" b="1" dirty="0">
              <a:solidFill>
                <a:srgbClr val="FF0000"/>
              </a:solidFill>
            </a:endParaRPr>
          </a:p>
          <a:p>
            <a:r>
              <a:rPr lang="en-US" dirty="0"/>
              <a:t>MOV , DL </a:t>
            </a:r>
            <a:r>
              <a:rPr lang="ru-RU" dirty="0"/>
              <a:t>, </a:t>
            </a: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??0000</a:t>
            </a:r>
            <a:r>
              <a:rPr lang="en-US" b="1" dirty="0">
                <a:solidFill>
                  <a:srgbClr val="FF0000"/>
                </a:solidFill>
              </a:rPr>
              <a:t> </a:t>
            </a:r>
          </a:p>
          <a:p>
            <a:r>
              <a:rPr lang="en-US" dirty="0"/>
              <a:t>1 JMP </a:t>
            </a:r>
            <a:r>
              <a:rPr lang="en-US" b="1" dirty="0"/>
              <a:t>??</a:t>
            </a:r>
            <a:r>
              <a:rPr lang="en-US" b="1" dirty="0">
                <a:solidFill>
                  <a:srgbClr val="00B0F0"/>
                </a:solidFill>
              </a:rPr>
              <a:t>0001</a:t>
            </a:r>
            <a:r>
              <a:rPr lang="en-US" b="1" dirty="0"/>
              <a:t> </a:t>
            </a:r>
            <a:endParaRPr lang="en-US" dirty="0"/>
          </a:p>
          <a:p>
            <a:r>
              <a:rPr lang="en-US" dirty="0"/>
              <a:t>1 </a:t>
            </a: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??0000 </a:t>
            </a:r>
            <a:r>
              <a:rPr lang="en-US" dirty="0" err="1"/>
              <a:t>db</a:t>
            </a:r>
            <a:r>
              <a:rPr lang="en-US" dirty="0"/>
              <a:t> 0 </a:t>
            </a:r>
          </a:p>
          <a:p>
            <a:r>
              <a:rPr lang="ru-RU" dirty="0"/>
              <a:t>1 </a:t>
            </a:r>
            <a:r>
              <a:rPr lang="ru-RU" b="1" dirty="0"/>
              <a:t>??</a:t>
            </a:r>
            <a:r>
              <a:rPr lang="ru-RU" b="1" dirty="0">
                <a:solidFill>
                  <a:srgbClr val="00B0F0"/>
                </a:solidFill>
              </a:rPr>
              <a:t>0001</a:t>
            </a:r>
            <a:r>
              <a:rPr lang="ru-RU" dirty="0"/>
              <a:t>:</a:t>
            </a:r>
          </a:p>
          <a:p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Макровызов макроса </a:t>
            </a:r>
            <a:r>
              <a:rPr lang="en-US" b="1" dirty="0">
                <a:solidFill>
                  <a:srgbClr val="FF0000"/>
                </a:solidFill>
              </a:rPr>
              <a:t>print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без  перевода строки</a:t>
            </a:r>
            <a:endParaRPr lang="ru-RU" dirty="0"/>
          </a:p>
          <a:p>
            <a:r>
              <a:rPr lang="en-US" b="1" dirty="0">
                <a:solidFill>
                  <a:srgbClr val="FF0000"/>
                </a:solidFill>
              </a:rPr>
              <a:t>print</a:t>
            </a:r>
            <a:r>
              <a:rPr lang="en-US" b="1" dirty="0"/>
              <a:t> '</a:t>
            </a:r>
            <a:r>
              <a:rPr lang="ru-RU" b="1" dirty="0"/>
              <a:t>3</a:t>
            </a:r>
            <a:r>
              <a:rPr lang="en-US" b="1" dirty="0"/>
              <a:t>'</a:t>
            </a:r>
            <a:r>
              <a:rPr lang="ru-RU" b="1" dirty="0"/>
              <a:t>    </a:t>
            </a:r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НЕТ ВТОРОГО ПАРАМЕТРА!!!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en-US" dirty="0"/>
              <a:t>1 MOV DL, '</a:t>
            </a:r>
            <a:r>
              <a:rPr lang="en-US" b="1" dirty="0">
                <a:solidFill>
                  <a:srgbClr val="FF0000"/>
                </a:solidFill>
              </a:rPr>
              <a:t>5</a:t>
            </a:r>
            <a:r>
              <a:rPr lang="en-US" dirty="0"/>
              <a:t>' </a:t>
            </a:r>
          </a:p>
          <a:p>
            <a:r>
              <a:rPr lang="en-US" dirty="0"/>
              <a:t>1 MOV </a:t>
            </a: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??000</a:t>
            </a:r>
            <a:r>
              <a:rPr lang="ru-RU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3</a:t>
            </a: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/>
              <a:t>, DL </a:t>
            </a:r>
          </a:p>
          <a:p>
            <a:r>
              <a:rPr lang="en-US" dirty="0"/>
              <a:t>1 CALL DISPL </a:t>
            </a:r>
            <a:endParaRPr lang="ru-RU" dirty="0"/>
          </a:p>
          <a:p>
            <a:r>
              <a:rPr lang="en-US" dirty="0"/>
              <a:t>MOV , DL </a:t>
            </a:r>
            <a:r>
              <a:rPr lang="ru-RU" dirty="0"/>
              <a:t>, </a:t>
            </a: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??000</a:t>
            </a:r>
            <a:r>
              <a:rPr lang="ru-RU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3</a:t>
            </a:r>
            <a:endParaRPr lang="en-US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r>
              <a:rPr lang="en-US" dirty="0"/>
              <a:t>1 JMP </a:t>
            </a:r>
            <a:r>
              <a:rPr lang="en-US" b="1" dirty="0"/>
              <a:t>??</a:t>
            </a:r>
            <a:r>
              <a:rPr lang="en-US" b="1" dirty="0">
                <a:solidFill>
                  <a:srgbClr val="00B0F0"/>
                </a:solidFill>
              </a:rPr>
              <a:t>000</a:t>
            </a:r>
            <a:r>
              <a:rPr lang="ru-RU" b="1" dirty="0">
                <a:solidFill>
                  <a:srgbClr val="00B0F0"/>
                </a:solidFill>
              </a:rPr>
              <a:t>4</a:t>
            </a:r>
            <a:r>
              <a:rPr lang="en-US" b="1" dirty="0">
                <a:solidFill>
                  <a:srgbClr val="00B0F0"/>
                </a:solidFill>
              </a:rPr>
              <a:t> </a:t>
            </a:r>
            <a:endParaRPr lang="en-US" dirty="0">
              <a:solidFill>
                <a:srgbClr val="00B0F0"/>
              </a:solidFill>
            </a:endParaRPr>
          </a:p>
          <a:p>
            <a:r>
              <a:rPr lang="en-US" dirty="0"/>
              <a:t>1 </a:t>
            </a:r>
            <a:r>
              <a:rPr 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??000</a:t>
            </a:r>
            <a:r>
              <a:rPr lang="ru-RU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3</a:t>
            </a:r>
            <a:r>
              <a:rPr lang="en-US" b="1" dirty="0"/>
              <a:t> </a:t>
            </a:r>
            <a:r>
              <a:rPr lang="en-US" dirty="0" err="1"/>
              <a:t>db</a:t>
            </a:r>
            <a:r>
              <a:rPr lang="en-US" dirty="0"/>
              <a:t> 0 </a:t>
            </a:r>
          </a:p>
          <a:p>
            <a:r>
              <a:rPr lang="ru-RU" dirty="0"/>
              <a:t>1 </a:t>
            </a:r>
            <a:r>
              <a:rPr lang="ru-RU" b="1" dirty="0"/>
              <a:t>??</a:t>
            </a:r>
            <a:r>
              <a:rPr lang="ru-RU" b="1" dirty="0">
                <a:solidFill>
                  <a:srgbClr val="00B0F0"/>
                </a:solidFill>
              </a:rPr>
              <a:t>0004</a:t>
            </a:r>
            <a:r>
              <a:rPr lang="ru-RU" dirty="0"/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39152254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1077" y="-40650"/>
            <a:ext cx="6923291" cy="661338"/>
          </a:xfrm>
        </p:spPr>
        <p:txBody>
          <a:bodyPr>
            <a:normAutofit/>
          </a:bodyPr>
          <a:lstStyle/>
          <a:p>
            <a:r>
              <a:rPr lang="ru-RU" sz="3200" dirty="0"/>
              <a:t>Переключатель по КФ ЛР №2 (4)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39552" y="870040"/>
            <a:ext cx="8352928" cy="532453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be ASK </a:t>
            </a:r>
            <a:r>
              <a:rPr lang="en-US" sz="1600" b="1" dirty="0"/>
              <a:t>"</a:t>
            </a:r>
            <a:r>
              <a:rPr lang="ru-RU" sz="1600" b="1" dirty="0"/>
              <a:t>Выберете пункт меню (1,2,3,4,5):" '12345' </a:t>
            </a:r>
            <a:r>
              <a:rPr lang="en-US" sz="1600" b="1" dirty="0"/>
              <a:t>default=5    </a:t>
            </a:r>
          </a:p>
          <a:p>
            <a:pPr marL="0" indent="0">
              <a:buNone/>
            </a:pPr>
            <a:r>
              <a:rPr lang="en-US" sz="1600" b="1" dirty="0"/>
              <a:t>REM </a:t>
            </a:r>
            <a:r>
              <a:rPr lang="ru-RU" sz="1600" b="1" dirty="0"/>
              <a:t>ИЛИ </a:t>
            </a:r>
            <a:r>
              <a:rPr lang="en-US" sz="1600" b="1" dirty="0"/>
              <a:t>…  </a:t>
            </a:r>
            <a:r>
              <a:rPr lang="en-US" sz="1600" b="1" dirty="0">
                <a:solidFill>
                  <a:srgbClr val="FF0000"/>
                </a:solidFill>
              </a:rPr>
              <a:t>choice.com </a:t>
            </a:r>
            <a:r>
              <a:rPr lang="en-US" sz="1600" b="1" dirty="0"/>
              <a:t> /c:12345 Enter your choice </a:t>
            </a:r>
          </a:p>
          <a:p>
            <a:pPr marL="0" indent="0">
              <a:buNone/>
            </a:pPr>
            <a:r>
              <a:rPr lang="en-US" sz="1600" b="1" dirty="0"/>
              <a:t>REM    </a:t>
            </a:r>
            <a:r>
              <a:rPr lang="ru-RU" sz="1600" b="1" dirty="0"/>
              <a:t>Переключатель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IF</a:t>
            </a:r>
            <a:r>
              <a:rPr lang="en-US" sz="1600" b="1" dirty="0"/>
              <a:t> ERRORLEVEL 5 </a:t>
            </a:r>
            <a:r>
              <a:rPr lang="en-US" sz="1600" b="1" dirty="0" err="1"/>
              <a:t>goto</a:t>
            </a:r>
            <a:r>
              <a:rPr lang="en-US" sz="1600" b="1" dirty="0"/>
              <a:t> end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IF</a:t>
            </a:r>
            <a:r>
              <a:rPr lang="en-US" sz="1600" b="1" dirty="0"/>
              <a:t> ERRORLEVEL 4 </a:t>
            </a:r>
            <a:r>
              <a:rPr lang="en-US" sz="1600" b="1" dirty="0" err="1"/>
              <a:t>goto</a:t>
            </a:r>
            <a:r>
              <a:rPr lang="en-US" sz="1600" b="1" dirty="0"/>
              <a:t> MINI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IF</a:t>
            </a:r>
            <a:r>
              <a:rPr lang="en-US" sz="1600" b="1" dirty="0"/>
              <a:t> ERRORLEVEL 3 </a:t>
            </a:r>
            <a:r>
              <a:rPr lang="en-US" sz="1600" b="1" dirty="0" err="1"/>
              <a:t>goto</a:t>
            </a:r>
            <a:r>
              <a:rPr lang="en-US" sz="1600" b="1" dirty="0"/>
              <a:t> MBAT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IF</a:t>
            </a:r>
            <a:r>
              <a:rPr lang="en-US" sz="1600" b="1" dirty="0"/>
              <a:t> ERRORLEVEL 2 </a:t>
            </a:r>
            <a:r>
              <a:rPr lang="en-US" sz="1600" b="1" dirty="0" err="1"/>
              <a:t>goto</a:t>
            </a:r>
            <a:r>
              <a:rPr lang="en-US" sz="1600" b="1" dirty="0"/>
              <a:t> MDIR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IF</a:t>
            </a:r>
            <a:r>
              <a:rPr lang="en-US" sz="1600" b="1" dirty="0"/>
              <a:t> ERRORLEVEL 1 </a:t>
            </a:r>
            <a:r>
              <a:rPr lang="en-US" sz="1600" b="1" dirty="0" err="1"/>
              <a:t>goto</a:t>
            </a:r>
            <a:r>
              <a:rPr lang="en-US" sz="1600" b="1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help1</a:t>
            </a:r>
          </a:p>
          <a:p>
            <a:pPr marL="0" indent="0">
              <a:buNone/>
            </a:pPr>
            <a:r>
              <a:rPr lang="en-US" sz="1600" b="1" dirty="0" err="1"/>
              <a:t>goto</a:t>
            </a:r>
            <a:r>
              <a:rPr lang="en-US" sz="1600" b="1" dirty="0"/>
              <a:t> end</a:t>
            </a:r>
            <a:endParaRPr lang="ru-RU" sz="1600" b="1" dirty="0"/>
          </a:p>
          <a:p>
            <a:pPr marL="0" indent="0">
              <a:buNone/>
            </a:pPr>
            <a:r>
              <a:rPr lang="ru-RU" sz="1600" b="1" dirty="0"/>
              <a:t>:</a:t>
            </a:r>
            <a:r>
              <a:rPr lang="en-US" sz="1600" b="1" dirty="0">
                <a:solidFill>
                  <a:srgbClr val="FF0000"/>
                </a:solidFill>
              </a:rPr>
              <a:t>help1</a:t>
            </a:r>
          </a:p>
          <a:p>
            <a:pPr marL="0" indent="0">
              <a:buNone/>
            </a:pPr>
            <a:r>
              <a:rPr lang="en-US" sz="1000" b="1" dirty="0"/>
              <a:t>…</a:t>
            </a:r>
          </a:p>
          <a:p>
            <a:pPr marL="0" indent="0">
              <a:buNone/>
            </a:pPr>
            <a:r>
              <a:rPr lang="en-US" sz="1600" b="1" dirty="0" err="1"/>
              <a:t>goto</a:t>
            </a:r>
            <a:r>
              <a:rPr lang="en-US" sz="1600" b="1" dirty="0"/>
              <a:t> begin</a:t>
            </a:r>
          </a:p>
          <a:p>
            <a:pPr marL="0" indent="0">
              <a:buNone/>
            </a:pPr>
            <a:r>
              <a:rPr lang="ru-RU" sz="1600" b="1" dirty="0"/>
              <a:t>:</a:t>
            </a:r>
            <a:r>
              <a:rPr lang="en-US" sz="1600" b="1" dirty="0"/>
              <a:t> MDIR</a:t>
            </a:r>
          </a:p>
          <a:p>
            <a:pPr marL="0" indent="0">
              <a:buNone/>
            </a:pPr>
            <a:r>
              <a:rPr lang="en-US" sz="1000" b="1" dirty="0"/>
              <a:t>…</a:t>
            </a:r>
          </a:p>
          <a:p>
            <a:pPr marL="0" indent="0">
              <a:buNone/>
            </a:pPr>
            <a:r>
              <a:rPr lang="en-US" sz="1600" b="1" dirty="0" err="1"/>
              <a:t>goto</a:t>
            </a:r>
            <a:r>
              <a:rPr lang="en-US" sz="1600" b="1" dirty="0"/>
              <a:t> begin</a:t>
            </a:r>
          </a:p>
          <a:p>
            <a:pPr marL="0" indent="0">
              <a:buNone/>
            </a:pPr>
            <a:r>
              <a:rPr lang="en-US" sz="1600" b="1" dirty="0"/>
              <a:t>:</a:t>
            </a:r>
            <a:r>
              <a:rPr lang="en-US" sz="1600" b="1" dirty="0">
                <a:solidFill>
                  <a:srgbClr val="FF0000"/>
                </a:solidFill>
              </a:rPr>
              <a:t>MBAT</a:t>
            </a:r>
            <a:endParaRPr lang="ru-RU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000" b="1" dirty="0"/>
              <a:t>…</a:t>
            </a:r>
          </a:p>
          <a:p>
            <a:pPr marL="0" indent="0">
              <a:buNone/>
            </a:pPr>
            <a:r>
              <a:rPr lang="en-US" sz="1600" b="1" dirty="0" err="1"/>
              <a:t>goto</a:t>
            </a:r>
            <a:r>
              <a:rPr lang="en-US" sz="1600" b="1" dirty="0"/>
              <a:t> begin</a:t>
            </a:r>
          </a:p>
          <a:p>
            <a:pPr marL="0" indent="0">
              <a:buNone/>
            </a:pPr>
            <a:r>
              <a:rPr lang="en-US" sz="1600" b="1" dirty="0"/>
              <a:t>…</a:t>
            </a: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76672"/>
            <a:ext cx="8856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/>
              <a:t>Переключатель выполнен командами </a:t>
            </a:r>
            <a:r>
              <a:rPr lang="en-US" altLang="ru-RU" b="1" dirty="0">
                <a:solidFill>
                  <a:srgbClr val="FF0000"/>
                </a:solidFill>
              </a:rPr>
              <a:t>IF</a:t>
            </a:r>
            <a:r>
              <a:rPr lang="ru-RU" altLang="ru-RU" dirty="0"/>
              <a:t> и утилитами </a:t>
            </a:r>
            <a:r>
              <a:rPr lang="en-US" dirty="0">
                <a:solidFill>
                  <a:srgbClr val="FF0000"/>
                </a:solidFill>
              </a:rPr>
              <a:t>BE/CHOICE</a:t>
            </a:r>
            <a:r>
              <a:rPr lang="ru-RU" dirty="0">
                <a:solidFill>
                  <a:srgbClr val="FF0000"/>
                </a:solidFill>
              </a:rPr>
              <a:t> (</a:t>
            </a:r>
            <a:r>
              <a:rPr lang="en-US" b="1" dirty="0">
                <a:solidFill>
                  <a:srgbClr val="FF0000"/>
                </a:solidFill>
              </a:rPr>
              <a:t>CHOICE</a:t>
            </a:r>
            <a:r>
              <a:rPr lang="ru-RU" b="1" dirty="0">
                <a:solidFill>
                  <a:srgbClr val="FF0000"/>
                </a:solidFill>
              </a:rPr>
              <a:t>32.</a:t>
            </a:r>
            <a:r>
              <a:rPr lang="en-US" b="1" dirty="0">
                <a:solidFill>
                  <a:srgbClr val="3333FF"/>
                </a:solidFill>
              </a:rPr>
              <a:t>EXE</a:t>
            </a:r>
            <a:r>
              <a:rPr lang="en-US" b="1" dirty="0">
                <a:solidFill>
                  <a:srgbClr val="FF0000"/>
                </a:solidFill>
              </a:rPr>
              <a:t> – WIN7</a:t>
            </a:r>
            <a:r>
              <a:rPr lang="ru-RU" dirty="0">
                <a:solidFill>
                  <a:srgbClr val="FF0000"/>
                </a:solidFill>
              </a:rPr>
              <a:t>)</a:t>
            </a:r>
            <a:r>
              <a:rPr lang="en-US" altLang="ru-RU" dirty="0"/>
              <a:t>: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871223559"/>
      </p:ext>
    </p:extLst>
  </p:cSld>
  <p:clrMapOvr>
    <a:masterClrMapping/>
  </p:clrMapOvr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3333FF"/>
                </a:solidFill>
              </a:rPr>
              <a:t>РАЗДЕЛИТЕЛЬ ЛЕКЦИЙ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E09FB3F8-A9D7-483B-8316-A24966142A13}" type="slidenum">
              <a:rPr/>
              <a:pPr algn="l">
                <a:defRPr/>
              </a:pPr>
              <a:t>340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9277016"/>
      </p:ext>
    </p:extLst>
  </p:cSld>
  <p:clrMapOvr>
    <a:masterClrMapping/>
  </p:clrMapOvr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Форматы команд и данных в ОП (общее)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6ACAE63B-23E8-46A4-A811-EB4E1A0B0AD4}" type="slidenum">
              <a:rPr/>
              <a:pPr algn="l">
                <a:defRPr/>
              </a:pPr>
              <a:t>341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68036" y="803017"/>
            <a:ext cx="8063911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Формат Команд</a:t>
            </a:r>
            <a:r>
              <a:rPr lang="ru-RU" sz="2400" dirty="0">
                <a:latin typeface="+mn-lt"/>
                <a:cs typeface="+mn-cs"/>
              </a:rPr>
              <a:t> в общем виде (команды в ОП оперативной памяти компьютера):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5" y="3645024"/>
            <a:ext cx="6552728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Формат данных</a:t>
            </a:r>
            <a:r>
              <a:rPr lang="ru-RU" sz="2400" dirty="0">
                <a:latin typeface="+mn-lt"/>
                <a:cs typeface="+mn-cs"/>
              </a:rPr>
              <a:t> в общем виде(данные в ОП):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856" y="2075887"/>
            <a:ext cx="6117226" cy="1631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latin typeface="+mn-lt"/>
                <a:cs typeface="+mn-cs"/>
              </a:rPr>
              <a:t>Составляющие команды (в двоичном представлении)</a:t>
            </a:r>
            <a:r>
              <a:rPr lang="ru-RU" sz="16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КОП</a:t>
            </a:r>
            <a:r>
              <a:rPr lang="ru-RU" sz="1600" dirty="0">
                <a:latin typeface="+mn-lt"/>
                <a:cs typeface="+mn-cs"/>
              </a:rPr>
              <a:t> –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К</a:t>
            </a:r>
            <a:r>
              <a:rPr lang="ru-RU" sz="1600" dirty="0">
                <a:latin typeface="+mn-lt"/>
                <a:cs typeface="+mn-cs"/>
              </a:rPr>
              <a:t>од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О</a:t>
            </a:r>
            <a:r>
              <a:rPr lang="ru-RU" sz="1600" dirty="0">
                <a:latin typeface="+mn-lt"/>
                <a:cs typeface="+mn-cs"/>
              </a:rPr>
              <a:t>перации для команды (определяет действия МП)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1600" u="sng" dirty="0">
                <a:latin typeface="+mn-lt"/>
                <a:cs typeface="+mn-cs"/>
              </a:rPr>
              <a:t>Адреса, </a:t>
            </a:r>
            <a:r>
              <a:rPr lang="ru-RU" sz="1600" u="sng" dirty="0" err="1">
                <a:latin typeface="+mn-lt"/>
                <a:cs typeface="+mn-cs"/>
              </a:rPr>
              <a:t>ДанныеЮ</a:t>
            </a:r>
            <a:r>
              <a:rPr lang="ru-RU" sz="1600" u="sng" dirty="0">
                <a:latin typeface="+mn-lt"/>
                <a:cs typeface="+mn-cs"/>
              </a:rPr>
              <a:t> Операнды</a:t>
            </a:r>
            <a:r>
              <a:rPr lang="ru-RU" sz="1600" dirty="0">
                <a:latin typeface="+mn-lt"/>
                <a:cs typeface="+mn-cs"/>
              </a:rPr>
              <a:t> – данные или адреса данных, над которыми производятся действия</a:t>
            </a:r>
            <a:endParaRPr lang="en-US" sz="16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US" dirty="0">
                <a:solidFill>
                  <a:srgbClr val="FF0000"/>
                </a:solidFill>
                <a:latin typeface="+mn-lt"/>
                <a:cs typeface="+mn-cs"/>
              </a:rPr>
              <a:t>0-n</a:t>
            </a:r>
            <a:r>
              <a:rPr lang="en-US" sz="1600" dirty="0">
                <a:latin typeface="+mn-lt"/>
                <a:cs typeface="+mn-cs"/>
              </a:rPr>
              <a:t> – </a:t>
            </a:r>
            <a:r>
              <a:rPr lang="ru-RU" sz="1600" dirty="0">
                <a:latin typeface="+mn-lt"/>
                <a:cs typeface="+mn-cs"/>
              </a:rPr>
              <a:t>число бит в команде (нумерация слева направо!)  </a:t>
            </a:r>
            <a:r>
              <a:rPr lang="en-US" sz="1600" dirty="0">
                <a:latin typeface="+mn-lt"/>
                <a:cs typeface="+mn-cs"/>
              </a:rPr>
              <a:t>n -</a:t>
            </a:r>
            <a:r>
              <a:rPr lang="ru-RU" sz="1600" dirty="0">
                <a:latin typeface="+mn-lt"/>
                <a:cs typeface="+mn-cs"/>
              </a:rPr>
              <a:t>размер формата команды.</a:t>
            </a:r>
          </a:p>
        </p:txBody>
      </p:sp>
      <p:grpSp>
        <p:nvGrpSpPr>
          <p:cNvPr id="149517" name="Группа 14"/>
          <p:cNvGrpSpPr>
            <a:grpSpLocks/>
          </p:cNvGrpSpPr>
          <p:nvPr/>
        </p:nvGrpSpPr>
        <p:grpSpPr bwMode="auto">
          <a:xfrm>
            <a:off x="614363" y="1254125"/>
            <a:ext cx="7758112" cy="796925"/>
            <a:chOff x="559297" y="1700808"/>
            <a:chExt cx="7757119" cy="670509"/>
          </a:xfrm>
        </p:grpSpPr>
        <p:grpSp>
          <p:nvGrpSpPr>
            <p:cNvPr id="149535" name="Группа 11"/>
            <p:cNvGrpSpPr>
              <a:grpSpLocks/>
            </p:cNvGrpSpPr>
            <p:nvPr/>
          </p:nvGrpSpPr>
          <p:grpSpPr bwMode="auto">
            <a:xfrm>
              <a:off x="1115616" y="2011277"/>
              <a:ext cx="7128792" cy="360040"/>
              <a:chOff x="1331640" y="2060848"/>
              <a:chExt cx="7128792" cy="360040"/>
            </a:xfrm>
          </p:grpSpPr>
          <p:sp>
            <p:nvSpPr>
              <p:cNvPr id="6" name="Прямоугольник 5"/>
              <p:cNvSpPr/>
              <p:nvPr/>
            </p:nvSpPr>
            <p:spPr>
              <a:xfrm>
                <a:off x="1330875" y="2060256"/>
                <a:ext cx="1584122" cy="36063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rgbClr val="FF0000"/>
                    </a:solidFill>
                  </a:rPr>
                  <a:t>КОП</a:t>
                </a:r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5292768" y="2060256"/>
                <a:ext cx="1584122" cy="36063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Адреса</a:t>
                </a:r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2914997" y="2060256"/>
                <a:ext cx="1584122" cy="36063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Данные</a:t>
                </a: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4502294" y="2060256"/>
                <a:ext cx="792061" cy="36063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…</a:t>
                </a: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6876890" y="2060256"/>
                <a:ext cx="1584122" cy="360632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Операнды</a:t>
                </a:r>
              </a:p>
            </p:txBody>
          </p:sp>
        </p:grpSp>
        <p:sp>
          <p:nvSpPr>
            <p:cNvPr id="149536" name="TextBox 12"/>
            <p:cNvSpPr txBox="1">
              <a:spLocks noChangeArrowheads="1"/>
            </p:cNvSpPr>
            <p:nvPr/>
          </p:nvSpPr>
          <p:spPr bwMode="auto">
            <a:xfrm>
              <a:off x="7956376" y="1700808"/>
              <a:ext cx="3600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149537" name="TextBox 13"/>
            <p:cNvSpPr txBox="1">
              <a:spLocks noChangeArrowheads="1"/>
            </p:cNvSpPr>
            <p:nvPr/>
          </p:nvSpPr>
          <p:spPr bwMode="auto">
            <a:xfrm>
              <a:off x="559297" y="2001985"/>
              <a:ext cx="3600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800">
                  <a:solidFill>
                    <a:srgbClr val="FF0000"/>
                  </a:solidFill>
                </a:rPr>
                <a:t>n</a:t>
              </a:r>
              <a:endParaRPr lang="ru-RU" altLang="ru-RU" sz="1800">
                <a:solidFill>
                  <a:srgbClr val="FF0000"/>
                </a:solidFill>
              </a:endParaRPr>
            </a:p>
          </p:txBody>
        </p:sp>
      </p:grpSp>
      <p:grpSp>
        <p:nvGrpSpPr>
          <p:cNvPr id="149518" name="Группа 21"/>
          <p:cNvGrpSpPr>
            <a:grpSpLocks/>
          </p:cNvGrpSpPr>
          <p:nvPr/>
        </p:nvGrpSpPr>
        <p:grpSpPr bwMode="auto">
          <a:xfrm>
            <a:off x="1220788" y="4005263"/>
            <a:ext cx="3279775" cy="765175"/>
            <a:chOff x="1187624" y="4870469"/>
            <a:chExt cx="3279326" cy="764650"/>
          </a:xfrm>
        </p:grpSpPr>
        <p:grpSp>
          <p:nvGrpSpPr>
            <p:cNvPr id="149530" name="Группа 19"/>
            <p:cNvGrpSpPr>
              <a:grpSpLocks/>
            </p:cNvGrpSpPr>
            <p:nvPr/>
          </p:nvGrpSpPr>
          <p:grpSpPr bwMode="auto">
            <a:xfrm>
              <a:off x="1206832" y="5275079"/>
              <a:ext cx="3150108" cy="360040"/>
              <a:chOff x="1277876" y="5229200"/>
              <a:chExt cx="3150108" cy="360040"/>
            </a:xfrm>
          </p:grpSpPr>
          <p:sp>
            <p:nvSpPr>
              <p:cNvPr id="16" name="Прямоугольник 15"/>
              <p:cNvSpPr/>
              <p:nvPr/>
            </p:nvSpPr>
            <p:spPr>
              <a:xfrm>
                <a:off x="1907866" y="5229124"/>
                <a:ext cx="2520605" cy="36011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chemeClr val="tx1"/>
                    </a:solidFill>
                  </a:rPr>
                  <a:t>Значение</a:t>
                </a:r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  <a:r>
                  <a:rPr lang="ru-RU" dirty="0">
                    <a:solidFill>
                      <a:schemeClr val="tx1"/>
                    </a:solidFill>
                  </a:rPr>
                  <a:t>числа</a:t>
                </a:r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1277715" y="5229124"/>
                <a:ext cx="630151" cy="36011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dirty="0">
                    <a:solidFill>
                      <a:srgbClr val="FF0000"/>
                    </a:solidFill>
                  </a:rPr>
                  <a:t>Знак</a:t>
                </a:r>
              </a:p>
            </p:txBody>
          </p:sp>
        </p:grpSp>
        <p:sp>
          <p:nvSpPr>
            <p:cNvPr id="149531" name="TextBox 17"/>
            <p:cNvSpPr txBox="1">
              <a:spLocks noChangeArrowheads="1"/>
            </p:cNvSpPr>
            <p:nvPr/>
          </p:nvSpPr>
          <p:spPr bwMode="auto">
            <a:xfrm>
              <a:off x="4106910" y="4895085"/>
              <a:ext cx="3600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>
                  <a:solidFill>
                    <a:srgbClr val="FF0000"/>
                  </a:solidFill>
                </a:rPr>
                <a:t>0</a:t>
              </a:r>
            </a:p>
          </p:txBody>
        </p:sp>
        <p:sp>
          <p:nvSpPr>
            <p:cNvPr id="149532" name="TextBox 18"/>
            <p:cNvSpPr txBox="1">
              <a:spLocks noChangeArrowheads="1"/>
            </p:cNvSpPr>
            <p:nvPr/>
          </p:nvSpPr>
          <p:spPr bwMode="auto">
            <a:xfrm>
              <a:off x="1187624" y="4870469"/>
              <a:ext cx="36004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800">
                  <a:solidFill>
                    <a:srgbClr val="FF0000"/>
                  </a:solidFill>
                </a:rPr>
                <a:t>n</a:t>
              </a:r>
              <a:endParaRPr lang="ru-RU" altLang="ru-RU" sz="1800">
                <a:solidFill>
                  <a:srgbClr val="FF0000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974650" y="4842243"/>
            <a:ext cx="7557297" cy="150810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Составляющие данных (двоичное)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dirty="0">
                <a:solidFill>
                  <a:srgbClr val="FF0000"/>
                </a:solidFill>
                <a:latin typeface="+mn-lt"/>
                <a:cs typeface="+mn-cs"/>
              </a:rPr>
              <a:t>Знак</a:t>
            </a:r>
            <a:r>
              <a:rPr lang="ru-RU" dirty="0">
                <a:latin typeface="+mn-lt"/>
                <a:cs typeface="+mn-cs"/>
              </a:rPr>
              <a:t> данных (</a:t>
            </a:r>
            <a:r>
              <a:rPr lang="ru-RU" dirty="0">
                <a:solidFill>
                  <a:srgbClr val="FF0000"/>
                </a:solidFill>
                <a:latin typeface="+mn-lt"/>
                <a:cs typeface="+mn-cs"/>
              </a:rPr>
              <a:t>1 бит </a:t>
            </a:r>
            <a:r>
              <a:rPr lang="ru-RU" dirty="0">
                <a:latin typeface="+mn-lt"/>
                <a:cs typeface="+mn-cs"/>
              </a:rPr>
              <a:t>определяет знак числа, 1- минус , 0 - плюс)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US" sz="2000" dirty="0">
                <a:solidFill>
                  <a:srgbClr val="FF0000"/>
                </a:solidFill>
                <a:latin typeface="+mn-lt"/>
                <a:cs typeface="+mn-cs"/>
              </a:rPr>
              <a:t>0-n</a:t>
            </a:r>
            <a:r>
              <a:rPr lang="en-US" dirty="0">
                <a:latin typeface="+mn-lt"/>
                <a:cs typeface="+mn-cs"/>
              </a:rPr>
              <a:t> – </a:t>
            </a:r>
            <a:r>
              <a:rPr lang="ru-RU" dirty="0">
                <a:latin typeface="+mn-lt"/>
                <a:cs typeface="+mn-cs"/>
              </a:rPr>
              <a:t>число бит в двоичном числе (нумерация слева направо!)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dirty="0">
                <a:latin typeface="+mn-lt"/>
                <a:cs typeface="+mn-cs"/>
              </a:rPr>
              <a:t>Значение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числа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dirty="0">
                <a:latin typeface="+mn-lt"/>
                <a:cs typeface="+mn-cs"/>
              </a:rPr>
              <a:t>- Битовое значение числа ( 000…1010…0)</a:t>
            </a:r>
          </a:p>
        </p:txBody>
      </p:sp>
      <p:cxnSp>
        <p:nvCxnSpPr>
          <p:cNvPr id="32" name="Прямая со стрелкой 31"/>
          <p:cNvCxnSpPr>
            <a:endCxn id="25" idx="1"/>
          </p:cNvCxnSpPr>
          <p:nvPr/>
        </p:nvCxnSpPr>
        <p:spPr>
          <a:xfrm>
            <a:off x="6516688" y="2076450"/>
            <a:ext cx="935037" cy="86836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Группа 11"/>
          <p:cNvGrpSpPr/>
          <p:nvPr/>
        </p:nvGrpSpPr>
        <p:grpSpPr>
          <a:xfrm>
            <a:off x="7215188" y="2163763"/>
            <a:ext cx="1749425" cy="2704604"/>
            <a:chOff x="7215188" y="2163763"/>
            <a:chExt cx="1749425" cy="2704604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7215188" y="2564904"/>
              <a:ext cx="1655762" cy="2303463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49523" name="TextBox 23"/>
            <p:cNvSpPr txBox="1">
              <a:spLocks noChangeArrowheads="1"/>
            </p:cNvSpPr>
            <p:nvPr/>
          </p:nvSpPr>
          <p:spPr bwMode="auto">
            <a:xfrm>
              <a:off x="8316913" y="2163763"/>
              <a:ext cx="64770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ОП </a:t>
              </a: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7451725" y="2890838"/>
              <a:ext cx="1296988" cy="10636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7451725" y="3324225"/>
              <a:ext cx="1296988" cy="10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7443788" y="2997200"/>
              <a:ext cx="1295400" cy="10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7451725" y="4105275"/>
              <a:ext cx="1296988" cy="10636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  <p:cxnSp>
        <p:nvCxnSpPr>
          <p:cNvPr id="34" name="Прямая со стрелкой 33"/>
          <p:cNvCxnSpPr>
            <a:endCxn id="33" idx="1"/>
          </p:cNvCxnSpPr>
          <p:nvPr/>
        </p:nvCxnSpPr>
        <p:spPr>
          <a:xfrm flipV="1">
            <a:off x="4389438" y="4159250"/>
            <a:ext cx="3062287" cy="47783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Заголовок 1"/>
          <p:cNvSpPr>
            <a:spLocks noGrp="1"/>
          </p:cNvSpPr>
          <p:nvPr>
            <p:ph type="title"/>
          </p:nvPr>
        </p:nvSpPr>
        <p:spPr>
          <a:xfrm>
            <a:off x="1547664" y="44624"/>
            <a:ext cx="5184576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Физическая модель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60932" y="404664"/>
            <a:ext cx="585787" cy="365125"/>
          </a:xfrm>
        </p:spPr>
        <p:txBody>
          <a:bodyPr/>
          <a:lstStyle/>
          <a:p>
            <a:pPr algn="l">
              <a:defRPr/>
            </a:pPr>
            <a:fld id="{3B41C9F8-6B30-4956-86CF-3DA64DACDE4E}" type="slidenum">
              <a:rPr/>
              <a:pPr algn="l">
                <a:defRPr/>
              </a:pPr>
              <a:t>342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15696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МП + ОП + </a:t>
            </a:r>
            <a:r>
              <a:rPr lang="ru-RU" sz="2400" b="1" dirty="0">
                <a:solidFill>
                  <a:srgbClr val="00B050"/>
                </a:solidFill>
                <a:latin typeface="+mn-lt"/>
                <a:cs typeface="+mn-cs"/>
              </a:rPr>
              <a:t>Контроллеры</a:t>
            </a:r>
            <a:r>
              <a:rPr lang="ru-RU" sz="2400" b="1" dirty="0">
                <a:latin typeface="+mn-lt"/>
                <a:cs typeface="+mn-cs"/>
              </a:rPr>
              <a:t> прерываний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hlinkClick r:id="rId3" action="ppaction://hlinksldjump"/>
              </a:rPr>
              <a:t>Регистр флагов</a:t>
            </a:r>
            <a:endParaRPr lang="ru-RU" sz="2400" b="1" dirty="0"/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Сегменты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7292975" cy="43279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dirty="0"/>
              <a:t>Регистр Флагов (</a:t>
            </a:r>
            <a:r>
              <a:rPr lang="en-US" altLang="ru-RU" sz="3200" dirty="0"/>
              <a:t>Flags</a:t>
            </a:r>
            <a:r>
              <a:rPr lang="ru-RU" altLang="ru-RU" sz="3200" dirty="0"/>
              <a:t>)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2C8D0745-3246-410F-A9DC-8C61E1FE888F}" type="slidenum">
              <a:rPr/>
              <a:pPr algn="l">
                <a:defRPr/>
              </a:pPr>
              <a:t>343</a:t>
            </a:fld>
            <a:endParaRPr/>
          </a:p>
        </p:txBody>
      </p:sp>
      <p:pic>
        <p:nvPicPr>
          <p:cNvPr id="1515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68760"/>
            <a:ext cx="6192688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65840" y="3922103"/>
            <a:ext cx="8231997" cy="230832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На рисунке </a:t>
            </a:r>
            <a:r>
              <a:rPr lang="ru-RU" sz="1600" u="sng" dirty="0">
                <a:latin typeface="+mn-lt"/>
                <a:cs typeface="+mn-cs"/>
              </a:rPr>
              <a:t>заштрихованы</a:t>
            </a:r>
            <a:r>
              <a:rPr lang="ru-RU" sz="1600" dirty="0">
                <a:latin typeface="+mn-lt"/>
                <a:cs typeface="+mn-cs"/>
              </a:rPr>
              <a:t> неиспользуемые биты регистра флагов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При описании команд МП обычно указывается на какие флаги они могут </a:t>
            </a:r>
            <a:r>
              <a:rPr lang="ru-RU" sz="1600" u="sng" dirty="0">
                <a:latin typeface="+mn-lt"/>
                <a:cs typeface="+mn-cs"/>
              </a:rPr>
              <a:t>повлиять</a:t>
            </a:r>
            <a:r>
              <a:rPr lang="ru-RU" sz="1600" dirty="0">
                <a:latin typeface="+mn-lt"/>
                <a:cs typeface="+mn-cs"/>
              </a:rPr>
              <a:t>(ЛР)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В 32-битных МП регистры флагов имеют размерность 32, но положение основных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битов совпадают.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Специальные команды могут устанавливать значения флагов напрямую (</a:t>
            </a:r>
            <a:r>
              <a:rPr lang="en-US" sz="1600" dirty="0">
                <a:latin typeface="+mn-lt"/>
                <a:cs typeface="+mn-cs"/>
              </a:rPr>
              <a:t>CLD, CLI, STI</a:t>
            </a:r>
            <a:r>
              <a:rPr lang="ru-RU" sz="1600" dirty="0">
                <a:latin typeface="+mn-lt"/>
                <a:cs typeface="+mn-cs"/>
              </a:rPr>
              <a:t>)</a:t>
            </a:r>
            <a:endParaRPr lang="en-US" sz="16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В отладчике</a:t>
            </a:r>
            <a:r>
              <a:rPr lang="en-US" sz="1600" dirty="0">
                <a:latin typeface="+mn-lt"/>
                <a:cs typeface="+mn-cs"/>
              </a:rPr>
              <a:t> (TD)</a:t>
            </a:r>
            <a:r>
              <a:rPr lang="ru-RU" sz="1600" dirty="0">
                <a:latin typeface="+mn-lt"/>
                <a:cs typeface="+mn-cs"/>
              </a:rPr>
              <a:t> можно увидеть значение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Значения флагов можно получить командами </a:t>
            </a:r>
            <a:r>
              <a:rPr lang="en-US" sz="1600" dirty="0">
                <a:latin typeface="+mn-lt"/>
                <a:cs typeface="+mn-cs"/>
              </a:rPr>
              <a:t>PUSHF </a:t>
            </a:r>
            <a:r>
              <a:rPr lang="ru-RU" sz="1600" dirty="0">
                <a:latin typeface="+mn-lt"/>
                <a:cs typeface="+mn-cs"/>
              </a:rPr>
              <a:t>и </a:t>
            </a:r>
            <a:r>
              <a:rPr lang="en-US" sz="1600" dirty="0">
                <a:latin typeface="+mn-lt"/>
                <a:cs typeface="+mn-cs"/>
              </a:rPr>
              <a:t>POPF </a:t>
            </a:r>
            <a:r>
              <a:rPr lang="ru-RU" sz="1600" dirty="0">
                <a:latin typeface="+mn-lt"/>
                <a:cs typeface="+mn-cs"/>
              </a:rPr>
              <a:t>и проверить командой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Условного перехода (</a:t>
            </a:r>
            <a:r>
              <a:rPr lang="en-US" sz="1600" dirty="0">
                <a:latin typeface="+mn-lt"/>
                <a:cs typeface="+mn-cs"/>
              </a:rPr>
              <a:t>JC</a:t>
            </a:r>
            <a:r>
              <a:rPr lang="ru-RU" sz="1600" dirty="0">
                <a:latin typeface="+mn-lt"/>
                <a:cs typeface="+mn-cs"/>
              </a:rPr>
              <a:t>С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и др.) и сравнения </a:t>
            </a:r>
            <a:r>
              <a:rPr lang="en-US" sz="1600" dirty="0">
                <a:latin typeface="+mn-lt"/>
                <a:cs typeface="+mn-cs"/>
              </a:rPr>
              <a:t>CMP</a:t>
            </a:r>
            <a:r>
              <a:rPr lang="ru-RU" sz="1600" dirty="0">
                <a:latin typeface="+mn-lt"/>
                <a:cs typeface="+mn-cs"/>
              </a:rPr>
              <a:t>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Можно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прочитать в  </a:t>
            </a:r>
            <a:r>
              <a:rPr lang="en-US" sz="1600" dirty="0">
                <a:latin typeface="+mn-lt"/>
                <a:cs typeface="+mn-cs"/>
              </a:rPr>
              <a:t>AH (LAHF) </a:t>
            </a:r>
            <a:r>
              <a:rPr lang="ru-RU" sz="1600" dirty="0">
                <a:latin typeface="+mn-lt"/>
                <a:cs typeface="+mn-cs"/>
              </a:rPr>
              <a:t> и записать в него </a:t>
            </a:r>
            <a:r>
              <a:rPr lang="en-US" sz="1600" dirty="0">
                <a:latin typeface="+mn-lt"/>
                <a:cs typeface="+mn-cs"/>
              </a:rPr>
              <a:t>SAHF </a:t>
            </a:r>
            <a:r>
              <a:rPr lang="ru-RU" sz="1600" dirty="0">
                <a:latin typeface="+mn-lt"/>
                <a:cs typeface="+mn-cs"/>
              </a:rPr>
              <a:t>значения флагов</a:t>
            </a:r>
            <a:r>
              <a:rPr lang="en-US" sz="1600" dirty="0">
                <a:latin typeface="+mn-lt"/>
                <a:cs typeface="+mn-cs"/>
              </a:rPr>
              <a:t> </a:t>
            </a:r>
            <a:endParaRPr lang="ru-RU" sz="1600" dirty="0"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88120" y="622429"/>
            <a:ext cx="6984669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Флаги в МП составляют отдельный регистр и устанавливаются после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выполнения отдельных команд МП, зависимости от ее результата.</a:t>
            </a:r>
          </a:p>
        </p:txBody>
      </p:sp>
      <p:sp>
        <p:nvSpPr>
          <p:cNvPr id="7" name="TextBox 33"/>
          <p:cNvSpPr txBox="1">
            <a:spLocks noChangeArrowheads="1"/>
          </p:cNvSpPr>
          <p:nvPr/>
        </p:nvSpPr>
        <p:spPr bwMode="auto">
          <a:xfrm>
            <a:off x="865840" y="6030402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344</a:t>
            </a:fld>
            <a:endParaRPr 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6480720" cy="43279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200" dirty="0"/>
              <a:t>Основные флаги МП - значения (2)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313896"/>
              </p:ext>
            </p:extLst>
          </p:nvPr>
        </p:nvGraphicFramePr>
        <p:xfrm>
          <a:off x="1115616" y="404665"/>
          <a:ext cx="7776864" cy="5843019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8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Флаг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Название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Значение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Номер бита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Команды для флага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0150">
                <a:tc>
                  <a:txBody>
                    <a:bodyPr/>
                    <a:lstStyle/>
                    <a:p>
                      <a:pPr algn="ctr"/>
                      <a:r>
                        <a:rPr lang="en-US" sz="13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CF</a:t>
                      </a:r>
                      <a:endParaRPr lang="ru-RU" sz="13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Бит переноса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(Carry Flag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 –при переносе или захвате переноса из старшего бита (сложение, вычитание)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CTC </a:t>
                      </a:r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или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CLC</a:t>
                      </a:r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 – сброс, </a:t>
                      </a: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CMC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PF</a:t>
                      </a:r>
                      <a:r>
                        <a:rPr lang="ru-RU" altLang="ru-RU" sz="1300" dirty="0"/>
                        <a:t> 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dirty="0"/>
                        <a:t>Бит четности</a:t>
                      </a:r>
                      <a:endParaRPr lang="en-US" altLang="ru-RU" sz="130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(Parity Flag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Результат операции имеет четное число единиц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5427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AF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dirty="0"/>
                        <a:t>Бит вспомогательного переноса</a:t>
                      </a:r>
                      <a:endParaRPr lang="en-US" altLang="ru-RU" sz="1300" dirty="0"/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((Auxiliary Flag )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перенос из 3-го разряда в 4-й (из младшей тетрады)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ZF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Бит нулевого значения</a:t>
                      </a:r>
                      <a:endParaRPr lang="en-US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(Zero Flag )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результат равен нулю, 1 – в противном случае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SF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dirty="0"/>
                        <a:t> Знаковый бит</a:t>
                      </a:r>
                      <a:endParaRPr lang="en-US" altLang="ru-RU" sz="1300" dirty="0"/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(Sign (Flag )</a:t>
                      </a:r>
                      <a:endParaRPr lang="ru-RU" sz="13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Устанавливается равным старшему биту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результата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5303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IF </a:t>
                      </a:r>
                      <a:endParaRPr lang="ru-RU" sz="13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altLang="ru-RU" sz="1300" dirty="0"/>
                        <a:t>Бит прерываний</a:t>
                      </a:r>
                      <a:endParaRPr lang="en-US" altLang="ru-RU" sz="1300" dirty="0"/>
                    </a:p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(Interrupt Flag )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1- МП реагирует на внешние прерывания </a:t>
                      </a:r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INTR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0 – не реагирует (маскирование прерываний)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STI 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или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CLI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TF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altLang="ru-RU" sz="1300" dirty="0"/>
                        <a:t>Бит пошаговой отладки</a:t>
                      </a:r>
                      <a:endParaRPr lang="en-US" altLang="ru-RU" sz="1300" dirty="0"/>
                    </a:p>
                    <a:p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(Trace Flag )</a:t>
                      </a:r>
                      <a:endParaRPr lang="ru-RU" sz="13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1- включен режим пошаговой отладки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300" b="1" dirty="0"/>
                        <a:t>DF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3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Бит направления</a:t>
                      </a:r>
                      <a:endParaRPr lang="en-US" alt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((Direction Flag )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Влияет на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работу команд </a:t>
                      </a:r>
                      <a:r>
                        <a:rPr lang="ru-RU" sz="1300" b="0" u="sng" baseline="0" dirty="0">
                          <a:solidFill>
                            <a:schemeClr val="tx1"/>
                          </a:solidFill>
                        </a:rPr>
                        <a:t>цепочек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(1 –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SI, DI ↑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на 1, 0 -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↓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на 1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0" dirty="0">
                          <a:solidFill>
                            <a:schemeClr val="tx1"/>
                          </a:solidFill>
                        </a:rPr>
                        <a:t>STD </a:t>
                      </a:r>
                      <a:r>
                        <a:rPr lang="ru-RU" sz="1300" b="0" baseline="0" dirty="0">
                          <a:solidFill>
                            <a:schemeClr val="tx1"/>
                          </a:solidFill>
                        </a:rPr>
                        <a:t> или </a:t>
                      </a:r>
                      <a:r>
                        <a:rPr lang="en-US" sz="1300" b="0" baseline="0" dirty="0">
                          <a:solidFill>
                            <a:schemeClr val="tx1"/>
                          </a:solidFill>
                        </a:rPr>
                        <a:t>CLD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6290">
                <a:tc>
                  <a:txBody>
                    <a:bodyPr/>
                    <a:lstStyle/>
                    <a:p>
                      <a:pPr algn="ctr"/>
                      <a:r>
                        <a:rPr lang="ru-RU" altLang="ru-RU" sz="1200" b="1" dirty="0"/>
                        <a:t>OF</a:t>
                      </a:r>
                      <a:endParaRPr lang="ru-RU" sz="13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altLang="ru-RU" sz="1400" dirty="0"/>
                        <a:t> Бит переполнения</a:t>
                      </a:r>
                      <a:endParaRPr lang="en-US" altLang="ru-RU" sz="1400" dirty="0"/>
                    </a:p>
                    <a:p>
                      <a:pPr marL="0" algn="ctr" defTabSz="914400" rtl="0" eaLnBrk="1" latinLnBrk="0" hangingPunct="1"/>
                      <a:r>
                        <a:rPr lang="en-US" sz="13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(Overflow Flag )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 – целый результат переполняет разрядную сетку регистра (потеря)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>
                          <a:solidFill>
                            <a:schemeClr val="tx1"/>
                          </a:solidFill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7" name="Прямоугольник 6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513037448"/>
      </p:ext>
    </p:extLst>
  </p:cSld>
  <p:clrMapOvr>
    <a:masterClrMapping/>
  </p:clrMapOvr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6632"/>
            <a:ext cx="5256584" cy="490066"/>
          </a:xfrm>
        </p:spPr>
        <p:txBody>
          <a:bodyPr>
            <a:normAutofit fontScale="90000"/>
          </a:bodyPr>
          <a:lstStyle/>
          <a:p>
            <a:r>
              <a:rPr lang="ru-RU" dirty="0"/>
              <a:t>Флаги в отладчике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345</a:t>
            </a:fld>
            <a:endParaRPr lang="ru-RU"/>
          </a:p>
        </p:txBody>
      </p:sp>
      <p:grpSp>
        <p:nvGrpSpPr>
          <p:cNvPr id="4" name="Группа 4"/>
          <p:cNvGrpSpPr>
            <a:grpSpLocks/>
          </p:cNvGrpSpPr>
          <p:nvPr/>
        </p:nvGrpSpPr>
        <p:grpSpPr bwMode="auto">
          <a:xfrm>
            <a:off x="939800" y="1047056"/>
            <a:ext cx="6645275" cy="5112568"/>
            <a:chOff x="1448192" y="2954052"/>
            <a:chExt cx="6645294" cy="3715308"/>
          </a:xfrm>
        </p:grpSpPr>
        <p:pic>
          <p:nvPicPr>
            <p:cNvPr id="5" name="Рисунок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8192" y="2954052"/>
              <a:ext cx="6645294" cy="371530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2340370" y="3644775"/>
              <a:ext cx="215901" cy="215407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7617304" y="1064895"/>
            <a:ext cx="1451421" cy="5232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  <a:cs typeface="+mn-cs"/>
              </a:rPr>
              <a:t>Основные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  <a:cs typeface="+mn-cs"/>
              </a:rPr>
              <a:t>Флаги МП (</a:t>
            </a:r>
            <a:r>
              <a:rPr lang="en-US" sz="1400" dirty="0">
                <a:latin typeface="+mn-lt"/>
                <a:cs typeface="+mn-cs"/>
              </a:rPr>
              <a:t>CPU</a:t>
            </a:r>
            <a:r>
              <a:rPr lang="ru-RU" sz="1400" dirty="0">
                <a:latin typeface="+mn-lt"/>
                <a:cs typeface="+mn-cs"/>
              </a:rPr>
              <a:t>)</a:t>
            </a:r>
          </a:p>
        </p:txBody>
      </p:sp>
      <p:cxnSp>
        <p:nvCxnSpPr>
          <p:cNvPr id="8" name="Прямая со стрелкой 7"/>
          <p:cNvCxnSpPr>
            <a:stCxn id="7" idx="2"/>
          </p:cNvCxnSpPr>
          <p:nvPr/>
        </p:nvCxnSpPr>
        <p:spPr>
          <a:xfrm flipH="1">
            <a:off x="7412541" y="1588115"/>
            <a:ext cx="930474" cy="349583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33"/>
          <p:cNvSpPr txBox="1">
            <a:spLocks noChangeArrowheads="1"/>
          </p:cNvSpPr>
          <p:nvPr/>
        </p:nvSpPr>
        <p:spPr bwMode="auto">
          <a:xfrm>
            <a:off x="6218799" y="6309320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20" name="Прямоугольник 19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603088583"/>
      </p:ext>
    </p:extLst>
  </p:cSld>
  <p:clrMapOvr>
    <a:masterClrMapping/>
  </p:clrMapOvr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Стек</a:t>
            </a:r>
            <a:r>
              <a:rPr lang="en-US" altLang="ru-RU" dirty="0"/>
              <a:t> </a:t>
            </a:r>
            <a:r>
              <a:rPr lang="ru-RU" altLang="ru-RU" dirty="0"/>
              <a:t>в ОП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>
              <a:defRPr/>
            </a:pPr>
            <a:fld id="{537F4948-4AF9-429A-96DC-B8FB8F8843F4}" type="slidenum">
              <a:rPr/>
              <a:pPr>
                <a:defRPr/>
              </a:pPr>
              <a:t>346</a:t>
            </a:fld>
            <a:endParaRPr dirty="0"/>
          </a:p>
        </p:txBody>
      </p:sp>
      <p:pic>
        <p:nvPicPr>
          <p:cNvPr id="309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556792"/>
            <a:ext cx="2855565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Заголовок 1"/>
          <p:cNvSpPr>
            <a:spLocks noGrp="1"/>
          </p:cNvSpPr>
          <p:nvPr>
            <p:ph type="title"/>
          </p:nvPr>
        </p:nvSpPr>
        <p:spPr>
          <a:xfrm>
            <a:off x="1835696" y="116632"/>
            <a:ext cx="439248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Сегменты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3758" y="404664"/>
            <a:ext cx="585787" cy="365125"/>
          </a:xfrm>
        </p:spPr>
        <p:txBody>
          <a:bodyPr/>
          <a:lstStyle/>
          <a:p>
            <a:pPr>
              <a:defRPr/>
            </a:pPr>
            <a:fld id="{76D93569-6D56-4D22-A718-1A7FFAA0CDEA}" type="slidenum">
              <a:rPr/>
              <a:pPr>
                <a:defRPr/>
              </a:pPr>
              <a:t>347</a:t>
            </a:fld>
            <a:endParaRPr dirty="0"/>
          </a:p>
        </p:txBody>
      </p:sp>
    </p:spTree>
  </p:cSld>
  <p:clrMapOvr>
    <a:masterClrMapping/>
  </p:clrMapOvr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РАЗДЕЛИТЕЛЬ ТЕМ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0F14BD8-C2E4-4B5B-8F8F-335E4C011145}" type="slidenum">
              <a:rPr/>
              <a:pPr algn="l">
                <a:defRPr/>
              </a:pPr>
              <a:t>348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РАЗДЕЛИТЕЛЬ ЛЕКЦИЙ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E09FB3F8-A9D7-483B-8316-A24966142A13}" type="slidenum">
              <a:rPr/>
              <a:pPr algn="l">
                <a:defRPr/>
              </a:pPr>
              <a:t>349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056784" cy="706090"/>
          </a:xfrm>
        </p:spPr>
        <p:txBody>
          <a:bodyPr>
            <a:normAutofit/>
          </a:bodyPr>
          <a:lstStyle/>
          <a:p>
            <a:r>
              <a:rPr lang="ru-RU" sz="3200" dirty="0"/>
              <a:t>Процедуры переключателя по КФ 2 (5)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95536" y="764704"/>
            <a:ext cx="8055040" cy="447507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ru-RU" sz="1600" b="1" dirty="0"/>
              <a:t>:</a:t>
            </a:r>
            <a:r>
              <a:rPr lang="en-US" sz="1600" b="1" dirty="0">
                <a:solidFill>
                  <a:srgbClr val="FF0000"/>
                </a:solidFill>
              </a:rPr>
              <a:t>help1</a:t>
            </a:r>
          </a:p>
          <a:p>
            <a:pPr marL="0" indent="0">
              <a:buNone/>
            </a:pPr>
            <a:r>
              <a:rPr lang="en-US" sz="1600" b="1" dirty="0"/>
              <a:t>call </a:t>
            </a:r>
            <a:r>
              <a:rPr lang="en-US" sz="1600" b="1" dirty="0">
                <a:solidFill>
                  <a:srgbClr val="FF0000"/>
                </a:solidFill>
              </a:rPr>
              <a:t>MY_HELP.bat</a:t>
            </a:r>
            <a:r>
              <a:rPr lang="en-US" sz="1600" b="1" dirty="0"/>
              <a:t> </a:t>
            </a:r>
          </a:p>
          <a:p>
            <a:pPr marL="0" indent="0">
              <a:buNone/>
            </a:pPr>
            <a:r>
              <a:rPr lang="en-US" sz="1600" b="1" dirty="0"/>
              <a:t>CALL </a:t>
            </a:r>
            <a:r>
              <a:rPr lang="en-US" sz="1600" b="1" dirty="0">
                <a:solidFill>
                  <a:srgbClr val="FF0000"/>
                </a:solidFill>
              </a:rPr>
              <a:t>%1</a:t>
            </a:r>
            <a:r>
              <a:rPr lang="en-US" sz="1600" b="1" dirty="0"/>
              <a:t> </a:t>
            </a:r>
          </a:p>
          <a:p>
            <a:pPr marL="0" indent="0">
              <a:buNone/>
            </a:pPr>
            <a:r>
              <a:rPr lang="en-US" sz="1600" b="1" dirty="0" err="1"/>
              <a:t>goto</a:t>
            </a:r>
            <a:r>
              <a:rPr lang="en-US" sz="1600" b="1" dirty="0"/>
              <a:t> begin</a:t>
            </a:r>
            <a:endParaRPr lang="ru-RU" sz="1600" b="1" dirty="0"/>
          </a:p>
          <a:p>
            <a:pPr marL="0" indent="0">
              <a:buNone/>
            </a:pPr>
            <a:r>
              <a:rPr lang="en-US" sz="1600" b="1" dirty="0"/>
              <a:t>:MDIR</a:t>
            </a:r>
          </a:p>
          <a:p>
            <a:pPr marL="0" indent="0">
              <a:buNone/>
            </a:pPr>
            <a:r>
              <a:rPr lang="en-US" sz="1600" b="1" dirty="0" err="1">
                <a:solidFill>
                  <a:srgbClr val="FF0000"/>
                </a:solidFill>
              </a:rPr>
              <a:t>dir</a:t>
            </a:r>
            <a:r>
              <a:rPr lang="en-US" sz="1600" b="1" dirty="0">
                <a:solidFill>
                  <a:srgbClr val="FF0000"/>
                </a:solidFill>
              </a:rPr>
              <a:t>   </a:t>
            </a:r>
          </a:p>
          <a:p>
            <a:pPr marL="0" indent="0">
              <a:buNone/>
            </a:pPr>
            <a:r>
              <a:rPr lang="en-US" sz="1600" b="1" dirty="0"/>
              <a:t>PAUSE</a:t>
            </a:r>
          </a:p>
          <a:p>
            <a:pPr marL="0" indent="0">
              <a:buNone/>
            </a:pPr>
            <a:r>
              <a:rPr lang="en-US" sz="1600" b="1" dirty="0" err="1"/>
              <a:t>goto</a:t>
            </a:r>
            <a:r>
              <a:rPr lang="en-US" sz="1600" b="1" dirty="0"/>
              <a:t> begin</a:t>
            </a:r>
          </a:p>
          <a:p>
            <a:pPr marL="0" indent="0">
              <a:buNone/>
            </a:pPr>
            <a:r>
              <a:rPr lang="en-US" sz="1600" b="1" dirty="0"/>
              <a:t>:MBAT     </a:t>
            </a:r>
          </a:p>
          <a:p>
            <a:pPr marL="0" indent="0">
              <a:buNone/>
            </a:pPr>
            <a:r>
              <a:rPr lang="en-US" sz="1600" b="1" dirty="0" err="1">
                <a:solidFill>
                  <a:srgbClr val="FF0000"/>
                </a:solidFill>
              </a:rPr>
              <a:t>dir</a:t>
            </a:r>
            <a:r>
              <a:rPr lang="en-US" sz="1600" b="1" dirty="0">
                <a:solidFill>
                  <a:srgbClr val="FF0000"/>
                </a:solidFill>
              </a:rPr>
              <a:t> *.bat</a:t>
            </a:r>
          </a:p>
          <a:p>
            <a:pPr marL="0" indent="0">
              <a:buNone/>
            </a:pPr>
            <a:r>
              <a:rPr lang="en-US" sz="1600" b="1" dirty="0"/>
              <a:t>pause</a:t>
            </a:r>
          </a:p>
          <a:p>
            <a:pPr marL="0" indent="0">
              <a:buNone/>
            </a:pPr>
            <a:r>
              <a:rPr lang="en-US" sz="1600" b="1" dirty="0" err="1"/>
              <a:t>goto</a:t>
            </a:r>
            <a:r>
              <a:rPr lang="en-US" sz="1600" b="1" dirty="0"/>
              <a:t> begin  </a:t>
            </a:r>
          </a:p>
          <a:p>
            <a:pPr marL="0" indent="0">
              <a:buNone/>
            </a:pPr>
            <a:r>
              <a:rPr lang="en-US" sz="1600" b="1" dirty="0"/>
              <a:t> :MINI   </a:t>
            </a:r>
          </a:p>
          <a:p>
            <a:pPr marL="0" indent="0">
              <a:buNone/>
            </a:pPr>
            <a:r>
              <a:rPr lang="en-US" sz="1600" b="1" dirty="0" err="1">
                <a:solidFill>
                  <a:srgbClr val="FF0000"/>
                </a:solidFill>
              </a:rPr>
              <a:t>dir</a:t>
            </a:r>
            <a:r>
              <a:rPr lang="en-US" sz="1600" b="1" dirty="0">
                <a:solidFill>
                  <a:srgbClr val="FF0000"/>
                </a:solidFill>
              </a:rPr>
              <a:t> *.</a:t>
            </a:r>
            <a:r>
              <a:rPr lang="en-US" sz="1600" b="1" dirty="0" err="1">
                <a:solidFill>
                  <a:srgbClr val="FF0000"/>
                </a:solidFill>
              </a:rPr>
              <a:t>ini</a:t>
            </a:r>
            <a:endParaRPr lang="en-US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600" b="1" dirty="0" err="1"/>
              <a:t>goto</a:t>
            </a:r>
            <a:r>
              <a:rPr lang="en-US" sz="1600" b="1" dirty="0"/>
              <a:t> begin</a:t>
            </a:r>
            <a:endParaRPr lang="ru-RU" sz="1600" b="1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53176" y="476672"/>
            <a:ext cx="8055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/>
              <a:t>Файл справки </a:t>
            </a:r>
            <a:r>
              <a:rPr lang="en-US" altLang="ru-RU" b="1" dirty="0"/>
              <a:t>MY_HELP.BAT</a:t>
            </a:r>
            <a:r>
              <a:rPr lang="en-US" altLang="ru-RU" dirty="0"/>
              <a:t>:</a:t>
            </a:r>
            <a:endParaRPr lang="ru-RU" altLang="ru-RU" dirty="0"/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95536" y="5609107"/>
            <a:ext cx="8055040" cy="92948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sz="1600" b="1" dirty="0"/>
              <a:t> :end   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FF0000"/>
                </a:solidFill>
              </a:rPr>
              <a:t>REM Выход, а в </a:t>
            </a:r>
            <a:r>
              <a:rPr lang="ru-RU" sz="1600" b="1" dirty="0" err="1">
                <a:solidFill>
                  <a:srgbClr val="FF0000"/>
                </a:solidFill>
              </a:rPr>
              <a:t>DOSBOx</a:t>
            </a:r>
            <a:r>
              <a:rPr lang="ru-RU" sz="1600" b="1" dirty="0">
                <a:solidFill>
                  <a:srgbClr val="FF0000"/>
                </a:solidFill>
              </a:rPr>
              <a:t> его завершение    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FF0000"/>
                </a:solidFill>
              </a:rPr>
              <a:t>EXIT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7830" y="5239775"/>
            <a:ext cx="8055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/>
              <a:t>Процедура Завершения работы</a:t>
            </a:r>
            <a:r>
              <a:rPr lang="en-US" altLang="ru-RU" dirty="0"/>
              <a:t> </a:t>
            </a:r>
            <a:r>
              <a:rPr lang="ru-RU" altLang="ru-RU" dirty="0"/>
              <a:t>КФ</a:t>
            </a:r>
            <a:r>
              <a:rPr lang="en-US" altLang="ru-RU" dirty="0"/>
              <a:t> </a:t>
            </a:r>
            <a:r>
              <a:rPr lang="en-US" altLang="ru-RU" b="1" dirty="0">
                <a:solidFill>
                  <a:srgbClr val="FF0000"/>
                </a:solidFill>
              </a:rPr>
              <a:t>EXIT</a:t>
            </a:r>
            <a:r>
              <a:rPr lang="ru-RU" altLang="ru-RU" dirty="0"/>
              <a:t> (</a:t>
            </a:r>
            <a:r>
              <a:rPr lang="en-US" altLang="ru-RU" dirty="0"/>
              <a:t>NB: </a:t>
            </a:r>
            <a:r>
              <a:rPr lang="ru-RU" altLang="ru-RU" dirty="0"/>
              <a:t>в </a:t>
            </a:r>
            <a:r>
              <a:rPr lang="en-US" altLang="ru-RU" dirty="0"/>
              <a:t>DOSBox </a:t>
            </a:r>
            <a:r>
              <a:rPr lang="en-US" altLang="ru-RU" b="1" dirty="0">
                <a:solidFill>
                  <a:srgbClr val="FF0000"/>
                </a:solidFill>
              </a:rPr>
              <a:t>EXIT</a:t>
            </a:r>
            <a:r>
              <a:rPr lang="en-US" altLang="ru-RU" dirty="0"/>
              <a:t> </a:t>
            </a:r>
            <a:r>
              <a:rPr lang="ru-RU" altLang="ru-RU" dirty="0"/>
              <a:t>его завершает):</a:t>
            </a:r>
          </a:p>
        </p:txBody>
      </p:sp>
    </p:spTree>
    <p:extLst>
      <p:ext uri="{BB962C8B-B14F-4D97-AF65-F5344CB8AC3E}">
        <p14:creationId xmlns:p14="http://schemas.microsoft.com/office/powerpoint/2010/main" val="2141743902"/>
      </p:ext>
    </p:extLst>
  </p:cSld>
  <p:clrMapOvr>
    <a:masterClrMapping/>
  </p:clrMapOvr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79388"/>
            <a:ext cx="8229600" cy="571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  Команда в памяти</a:t>
            </a:r>
            <a:r>
              <a:rPr lang="en-US" dirty="0"/>
              <a:t> (</a:t>
            </a:r>
            <a:r>
              <a:rPr lang="ru-RU" dirty="0"/>
              <a:t>ОП</a:t>
            </a:r>
            <a:r>
              <a:rPr lang="en-US" dirty="0"/>
              <a:t>)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7256" y="323850"/>
            <a:ext cx="585787" cy="365125"/>
          </a:xfrm>
        </p:spPr>
        <p:txBody>
          <a:bodyPr/>
          <a:lstStyle/>
          <a:p>
            <a:pPr algn="l">
              <a:defRPr/>
            </a:pPr>
            <a:fld id="{02A84B30-1476-4301-BC7E-3D5BFEDE464F}" type="slidenum">
              <a:rPr/>
              <a:pPr algn="l">
                <a:defRPr/>
              </a:pPr>
              <a:t>350</a:t>
            </a:fld>
            <a:endParaRPr dirty="0"/>
          </a:p>
        </p:txBody>
      </p:sp>
      <p:sp>
        <p:nvSpPr>
          <p:cNvPr id="156676" name="Прямоугольник 4"/>
          <p:cNvSpPr>
            <a:spLocks noChangeArrowheads="1"/>
          </p:cNvSpPr>
          <p:nvPr/>
        </p:nvSpPr>
        <p:spPr bwMode="auto">
          <a:xfrm>
            <a:off x="179388" y="560388"/>
            <a:ext cx="316865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;Команды Ассемблера</a:t>
            </a:r>
            <a:endParaRPr lang="ru-RU" altLang="ru-RU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FF0000"/>
                </a:solidFill>
              </a:rPr>
              <a:t>i</a:t>
            </a:r>
            <a:r>
              <a:rPr lang="ru-RU" altLang="ru-RU" sz="1800" b="1"/>
              <a:t>      dw  </a:t>
            </a:r>
            <a:r>
              <a:rPr lang="ru-RU" altLang="ru-RU" sz="1800" b="1">
                <a:solidFill>
                  <a:srgbClr val="FF0000"/>
                </a:solidFill>
              </a:rPr>
              <a:t>0</a:t>
            </a:r>
            <a:r>
              <a:rPr lang="en-US" altLang="ru-RU" sz="1800" b="1">
                <a:solidFill>
                  <a:srgbClr val="FF0000"/>
                </a:solidFill>
              </a:rPr>
              <a:t>FF0</a:t>
            </a:r>
            <a:r>
              <a:rPr lang="en-US" altLang="ru-RU" sz="1800" b="1"/>
              <a:t>h</a:t>
            </a:r>
            <a:endParaRPr lang="ru-RU" altLang="ru-RU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...</a:t>
            </a:r>
            <a:endParaRPr lang="ru-RU" altLang="ru-RU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       MOV AX, </a:t>
            </a:r>
            <a:r>
              <a:rPr lang="ru-RU" altLang="ru-RU" sz="1800" b="1">
                <a:solidFill>
                  <a:srgbClr val="FF0000"/>
                </a:solidFill>
              </a:rPr>
              <a:t>i</a:t>
            </a:r>
            <a:endParaRPr lang="ru-RU" altLang="ru-RU" sz="180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       ADD AX , </a:t>
            </a:r>
            <a:r>
              <a:rPr lang="ru-RU" altLang="ru-RU" sz="1800" b="1">
                <a:solidFill>
                  <a:srgbClr val="FF0000"/>
                </a:solidFill>
              </a:rPr>
              <a:t>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       MOV </a:t>
            </a:r>
            <a:r>
              <a:rPr lang="ru-RU" altLang="ru-RU" sz="1800" b="1">
                <a:solidFill>
                  <a:srgbClr val="FF0000"/>
                </a:solidFill>
              </a:rPr>
              <a:t>i</a:t>
            </a:r>
            <a:r>
              <a:rPr lang="ru-RU" altLang="ru-RU" sz="1800" b="1"/>
              <a:t> , AX    ...</a:t>
            </a:r>
            <a:endParaRPr lang="ru-RU" altLang="ru-RU" sz="180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23850" y="2309813"/>
          <a:ext cx="8640763" cy="264953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515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4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94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67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883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8317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№ п/п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C++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Язык </a:t>
                      </a:r>
                      <a:r>
                        <a:rPr lang="en-US" sz="18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Ассемблер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а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ОП (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hex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 (</a:t>
                      </a:r>
                      <a:r>
                        <a:rPr lang="en-US" sz="1800" b="1" kern="12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двоичный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формат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ОП 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800" b="1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1589">
                <a:tc>
                  <a:txBody>
                    <a:bodyPr/>
                    <a:lstStyle/>
                    <a:p>
                      <a:pPr marL="0" lvl="0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88290" algn="l"/>
                        </a:tabLs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1.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 = 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FFF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1800" b="1" kern="12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dw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FFF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endParaRPr lang="ru-RU" sz="1800" b="1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FFF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1111 1111 1111 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0000 </a:t>
                      </a:r>
                      <a:endParaRPr lang="ru-RU" sz="18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9050">
                <a:tc>
                  <a:txBody>
                    <a:bodyPr/>
                    <a:lstStyle/>
                    <a:p>
                      <a:pPr marL="0" lvl="0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88290" algn="l"/>
                        </a:tabLs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2.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= i+</a:t>
                      </a:r>
                      <a:r>
                        <a:rPr lang="en-US" sz="1800" b="1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;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MOV AX, </a:t>
                      </a:r>
                      <a:r>
                        <a:rPr lang="en-US" sz="1800" b="1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ADD AX , </a:t>
                      </a:r>
                      <a:r>
                        <a:rPr lang="en-US" sz="1800" b="1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MOV </a:t>
                      </a:r>
                      <a:r>
                        <a:rPr lang="en-US" sz="1800" b="1" kern="120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, AX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A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1 000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05 000</a:t>
                      </a:r>
                      <a:r>
                        <a:rPr lang="en-US" sz="1800" b="1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5</a:t>
                      </a:r>
                      <a:endParaRPr lang="ru-RU" sz="1800" b="1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A3 0007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1010 0001 0000 0000 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111</a:t>
                      </a:r>
                      <a:endParaRPr lang="ru-RU" sz="18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0000 01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0000 0000 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</a:t>
                      </a:r>
                      <a:endParaRPr lang="ru-RU" sz="1800" b="1" kern="12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1010 0011 0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000 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0000 0000  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11 </a:t>
                      </a: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5719">
                <a:tc>
                  <a:txBody>
                    <a:bodyPr/>
                    <a:lstStyle/>
                    <a:p>
                      <a:pPr marL="0" lvl="0" indent="0" algn="l"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88290" algn="l"/>
                        </a:tabLst>
                      </a:pPr>
                      <a:r>
                        <a:rPr lang="ru-RU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3.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После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вычисления 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</a:t>
                      </a: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lang="ru-RU" sz="1800" b="1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78" marR="6857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8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FFF</a:t>
                      </a:r>
                      <a:r>
                        <a:rPr lang="ru-RU" sz="1800" b="1" kern="12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1111 1111 1111 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01</a:t>
                      </a:r>
                      <a:r>
                        <a:rPr lang="en-US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r>
                        <a:rPr lang="ru-RU" sz="18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ru-RU" sz="180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78" marR="685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12" name="Прямая со стрелкой 11"/>
          <p:cNvCxnSpPr/>
          <p:nvPr/>
        </p:nvCxnSpPr>
        <p:spPr>
          <a:xfrm flipH="1">
            <a:off x="6994525" y="2060575"/>
            <a:ext cx="1203325" cy="1584325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6709" name="Группа 5"/>
          <p:cNvGrpSpPr>
            <a:grpSpLocks/>
          </p:cNvGrpSpPr>
          <p:nvPr/>
        </p:nvGrpSpPr>
        <p:grpSpPr bwMode="auto">
          <a:xfrm>
            <a:off x="6440488" y="506413"/>
            <a:ext cx="2379662" cy="1554162"/>
            <a:chOff x="6441254" y="518782"/>
            <a:chExt cx="2379218" cy="2349255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6444428" y="981913"/>
              <a:ext cx="2376044" cy="18861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6719" name="TextBox 8"/>
            <p:cNvSpPr txBox="1">
              <a:spLocks noChangeArrowheads="1"/>
            </p:cNvSpPr>
            <p:nvPr/>
          </p:nvSpPr>
          <p:spPr bwMode="auto">
            <a:xfrm>
              <a:off x="8172400" y="518782"/>
              <a:ext cx="48122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ОП</a:t>
              </a: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596738" y="1996965"/>
              <a:ext cx="1152310" cy="61431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322152" y="1101896"/>
              <a:ext cx="984066" cy="89266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Данные</a:t>
              </a:r>
              <a:endParaRPr lang="ru-RU" dirty="0">
                <a:solidFill>
                  <a:schemeClr val="tx1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FFF</a:t>
              </a:r>
              <a:r>
                <a:rPr lang="ru-RU" b="1" dirty="0">
                  <a:solidFill>
                    <a:srgbClr val="FF0000"/>
                  </a:solidFill>
                </a:rPr>
                <a:t>0</a:t>
              </a:r>
              <a:r>
                <a:rPr lang="en-US" b="1" dirty="0">
                  <a:solidFill>
                    <a:srgbClr val="FF0000"/>
                  </a:solidFill>
                </a:rPr>
                <a:t> </a:t>
              </a:r>
              <a:r>
                <a:rPr lang="en-US" sz="1100" b="1" dirty="0">
                  <a:solidFill>
                    <a:srgbClr val="FF0000"/>
                  </a:solidFill>
                </a:rPr>
                <a:t>(-16</a:t>
              </a:r>
              <a:r>
                <a:rPr lang="en-US" b="1" dirty="0">
                  <a:solidFill>
                    <a:srgbClr val="FF0000"/>
                  </a:solidFill>
                </a:rPr>
                <a:t>)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  <p:sp>
          <p:nvSpPr>
            <p:cNvPr id="156722" name="TextBox 3"/>
            <p:cNvSpPr txBox="1">
              <a:spLocks noChangeArrowheads="1"/>
            </p:cNvSpPr>
            <p:nvPr/>
          </p:nvSpPr>
          <p:spPr bwMode="auto">
            <a:xfrm>
              <a:off x="6441254" y="1147539"/>
              <a:ext cx="867050" cy="604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000"/>
                <a:t>0007 </a:t>
              </a:r>
              <a:r>
                <a:rPr lang="en-US" altLang="ru-RU" sz="2000" b="1">
                  <a:solidFill>
                    <a:srgbClr val="FF0000"/>
                  </a:solidFill>
                </a:rPr>
                <a:t>I</a:t>
              </a:r>
              <a:endParaRPr lang="ru-RU" altLang="ru-RU" sz="20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156710" name="Группа 12"/>
          <p:cNvGrpSpPr>
            <a:grpSpLocks/>
          </p:cNvGrpSpPr>
          <p:nvPr/>
        </p:nvGrpSpPr>
        <p:grpSpPr bwMode="auto">
          <a:xfrm>
            <a:off x="6048375" y="5097463"/>
            <a:ext cx="2052638" cy="1530350"/>
            <a:chOff x="6444208" y="484386"/>
            <a:chExt cx="2376264" cy="2383651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6444208" y="981391"/>
              <a:ext cx="2376264" cy="188664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6714" name="TextBox 14"/>
            <p:cNvSpPr txBox="1">
              <a:spLocks noChangeArrowheads="1"/>
            </p:cNvSpPr>
            <p:nvPr/>
          </p:nvSpPr>
          <p:spPr bwMode="auto">
            <a:xfrm>
              <a:off x="8323877" y="484386"/>
              <a:ext cx="48122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ОП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503017" y="1925950"/>
              <a:ext cx="1130242" cy="61075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600" dirty="0">
                  <a:solidFill>
                    <a:schemeClr val="tx1"/>
                  </a:solidFill>
                </a:rPr>
                <a:t>Команды</a:t>
              </a: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7609367" y="1198986"/>
              <a:ext cx="985056" cy="29672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chemeClr val="tx1"/>
                  </a:solidFill>
                </a:rPr>
                <a:t>FFF</a:t>
              </a:r>
              <a:r>
                <a:rPr lang="ru-RU" b="1" dirty="0">
                  <a:solidFill>
                    <a:srgbClr val="FF0000"/>
                  </a:solidFill>
                </a:rPr>
                <a:t>5</a:t>
              </a:r>
              <a:r>
                <a:rPr lang="en-US" sz="900" b="1" dirty="0">
                  <a:solidFill>
                    <a:srgbClr val="FF0000"/>
                  </a:solidFill>
                </a:rPr>
                <a:t>(-11)</a:t>
              </a:r>
              <a:endParaRPr lang="ru-RU" sz="900" b="1" dirty="0">
                <a:solidFill>
                  <a:srgbClr val="FF0000"/>
                </a:solidFill>
              </a:endParaRPr>
            </a:p>
          </p:txBody>
        </p:sp>
        <p:sp>
          <p:nvSpPr>
            <p:cNvPr id="156717" name="TextBox 17"/>
            <p:cNvSpPr txBox="1">
              <a:spLocks noChangeArrowheads="1"/>
            </p:cNvSpPr>
            <p:nvPr/>
          </p:nvSpPr>
          <p:spPr bwMode="auto">
            <a:xfrm>
              <a:off x="6453696" y="1035438"/>
              <a:ext cx="1046494" cy="624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2000"/>
                <a:t>0007 </a:t>
              </a:r>
              <a:r>
                <a:rPr lang="en-US" altLang="ru-RU" sz="2000" b="1">
                  <a:solidFill>
                    <a:srgbClr val="FF0000"/>
                  </a:solidFill>
                </a:rPr>
                <a:t>i</a:t>
              </a:r>
              <a:endParaRPr lang="ru-RU" altLang="ru-RU" sz="1800" b="1">
                <a:solidFill>
                  <a:srgbClr val="FF0000"/>
                </a:solidFill>
              </a:endParaRPr>
            </a:p>
          </p:txBody>
        </p:sp>
      </p:grpSp>
      <p:cxnSp>
        <p:nvCxnSpPr>
          <p:cNvPr id="21" name="Прямая со стрелкой 20"/>
          <p:cNvCxnSpPr>
            <a:stCxn id="11" idx="1"/>
          </p:cNvCxnSpPr>
          <p:nvPr/>
        </p:nvCxnSpPr>
        <p:spPr>
          <a:xfrm flipH="1">
            <a:off x="5580063" y="1187450"/>
            <a:ext cx="1741487" cy="202565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17" idx="0"/>
          </p:cNvCxnSpPr>
          <p:nvPr/>
        </p:nvCxnSpPr>
        <p:spPr>
          <a:xfrm flipH="1" flipV="1">
            <a:off x="7054850" y="4740275"/>
            <a:ext cx="425450" cy="817563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056784" cy="706437"/>
          </a:xfrm>
        </p:spPr>
        <p:txBody>
          <a:bodyPr/>
          <a:lstStyle/>
          <a:p>
            <a:pPr eaLnBrk="1" hangingPunct="1"/>
            <a:r>
              <a:rPr lang="ru-RU" altLang="ru-RU" dirty="0"/>
              <a:t>Первая программа на Ассемблере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332656"/>
            <a:ext cx="585787" cy="365125"/>
          </a:xfrm>
        </p:spPr>
        <p:txBody>
          <a:bodyPr/>
          <a:lstStyle/>
          <a:p>
            <a:pPr algn="l">
              <a:defRPr/>
            </a:pPr>
            <a:fld id="{1B6EAD44-E74D-4122-9E44-62775B31A67C}" type="slidenum">
              <a:rPr/>
              <a:pPr algn="l">
                <a:defRPr/>
              </a:pPr>
              <a:t>351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539553" y="908720"/>
            <a:ext cx="7488832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Слайды для примера первой программы: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  <a:hlinkClick r:id="rId3" action="ppaction://hlinksldjump"/>
              </a:rPr>
              <a:t>Текст программы на Ассемблере</a:t>
            </a:r>
            <a:endParaRPr lang="ru-RU" sz="24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  <a:hlinkClick r:id="rId4" action="ppaction://hlinksldjump"/>
              </a:rPr>
              <a:t>Листинг программы Ассемблера</a:t>
            </a:r>
            <a:endParaRPr lang="ru-RU" sz="24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  <a:hlinkClick r:id="rId5" action="ppaction://hlinksldjump"/>
              </a:rPr>
              <a:t>Схема – рисунок технологии</a:t>
            </a:r>
            <a:r>
              <a:rPr lang="ru-RU" sz="2400" b="1" dirty="0">
                <a:latin typeface="+mn-lt"/>
                <a:cs typeface="+mn-cs"/>
              </a:rPr>
              <a:t> обработки программы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Фазы подготовки </a:t>
            </a:r>
            <a:r>
              <a:rPr lang="ru-RU" sz="2400" b="1" dirty="0">
                <a:latin typeface="+mn-lt"/>
                <a:cs typeface="+mn-cs"/>
                <a:hlinkClick r:id="rId6" action="ppaction://hlinksldjump"/>
              </a:rPr>
              <a:t>программы</a:t>
            </a:r>
            <a:r>
              <a:rPr lang="ru-RU" sz="2400" b="1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  <a:hlinkClick r:id="rId7" action="ppaction://hlinksldjump"/>
              </a:rPr>
              <a:t>Модули при программировании</a:t>
            </a:r>
            <a:r>
              <a:rPr lang="ru-RU" sz="2400" b="1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  <a:hlinkClick r:id="rId8" action="ppaction://hlinksldjump"/>
              </a:rPr>
              <a:t>Запуск</a:t>
            </a:r>
            <a:r>
              <a:rPr lang="ru-RU" sz="2400" b="1" dirty="0">
                <a:latin typeface="+mn-lt"/>
                <a:cs typeface="+mn-cs"/>
              </a:rPr>
              <a:t>: </a:t>
            </a:r>
            <a:r>
              <a:rPr lang="ru-RU" sz="2400" b="1" dirty="0">
                <a:latin typeface="+mn-lt"/>
                <a:cs typeface="+mn-cs"/>
                <a:hlinkClick r:id="rId9" action="ppaction://hlinksldjump"/>
              </a:rPr>
              <a:t>компилятора</a:t>
            </a:r>
            <a:r>
              <a:rPr lang="ru-RU" sz="2400" b="1" dirty="0">
                <a:latin typeface="+mn-lt"/>
                <a:cs typeface="+mn-cs"/>
              </a:rPr>
              <a:t>, </a:t>
            </a:r>
            <a:r>
              <a:rPr lang="ru-RU" sz="2400" b="1" dirty="0">
                <a:latin typeface="+mn-lt"/>
                <a:cs typeface="+mn-cs"/>
                <a:hlinkClick r:id="rId10" action="ppaction://hlinksldjump"/>
              </a:rPr>
              <a:t>редактора связей</a:t>
            </a:r>
            <a:r>
              <a:rPr lang="ru-RU" sz="2400" b="1" dirty="0">
                <a:latin typeface="+mn-lt"/>
                <a:cs typeface="+mn-cs"/>
              </a:rPr>
              <a:t>, </a:t>
            </a:r>
            <a:r>
              <a:rPr lang="ru-RU" sz="2400" b="1" dirty="0">
                <a:latin typeface="+mn-lt"/>
                <a:cs typeface="+mn-cs"/>
                <a:hlinkClick r:id="rId11" action="ppaction://hlinksldjump"/>
              </a:rPr>
              <a:t>отладчика</a:t>
            </a:r>
            <a:r>
              <a:rPr lang="ru-RU" sz="2400" b="1" dirty="0">
                <a:latin typeface="+mn-lt"/>
                <a:cs typeface="+mn-cs"/>
              </a:rPr>
              <a:t>, на </a:t>
            </a:r>
            <a:r>
              <a:rPr lang="ru-RU" sz="2400" b="1" dirty="0">
                <a:latin typeface="+mn-lt"/>
                <a:cs typeface="+mn-cs"/>
                <a:hlinkClick r:id="rId12" action="ppaction://hlinksldjump"/>
              </a:rPr>
              <a:t>выполнение </a:t>
            </a:r>
            <a:r>
              <a:rPr lang="ru-RU" sz="2400" b="1" dirty="0">
                <a:latin typeface="+mn-lt"/>
                <a:cs typeface="+mn-cs"/>
              </a:rPr>
              <a:t>программы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  <a:hlinkClick r:id="rId12" action="ppaction://hlinksldjump"/>
              </a:rPr>
              <a:t>Результат </a:t>
            </a:r>
            <a:r>
              <a:rPr lang="ru-RU" sz="2400" b="1" dirty="0">
                <a:latin typeface="+mn-lt"/>
                <a:cs typeface="+mn-cs"/>
              </a:rPr>
              <a:t>работы программы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Компиляция и отладка в оболочке </a:t>
            </a:r>
            <a:r>
              <a:rPr lang="en-US" sz="2400" b="1" dirty="0">
                <a:latin typeface="+mn-lt"/>
                <a:cs typeface="+mn-cs"/>
                <a:hlinkClick r:id="rId13" action="ppaction://hlinksldjump"/>
              </a:rPr>
              <a:t>QC25</a:t>
            </a:r>
            <a:r>
              <a:rPr lang="ru-RU" sz="2400" b="1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Отладка  </a:t>
            </a:r>
            <a:r>
              <a:rPr lang="ru-RU" sz="2400" b="1" dirty="0">
                <a:latin typeface="+mn-lt"/>
                <a:cs typeface="+mn-cs"/>
                <a:hlinkClick r:id="rId14" action="ppaction://hlinksldjump"/>
              </a:rPr>
              <a:t>настройка русификатора</a:t>
            </a:r>
            <a:r>
              <a:rPr lang="ru-RU" sz="2400" b="1" dirty="0">
                <a:latin typeface="+mn-lt"/>
                <a:cs typeface="+mn-cs"/>
              </a:rPr>
              <a:t>(с рисунками и скриншотами)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  <a:hlinkClick r:id="rId13" action="ppaction://hlinksldjump"/>
              </a:rPr>
              <a:t>Работа в </a:t>
            </a:r>
            <a:r>
              <a:rPr lang="en-US" sz="2400" b="1" dirty="0">
                <a:latin typeface="+mn-lt"/>
                <a:cs typeface="+mn-cs"/>
                <a:hlinkClick r:id="rId13" action="ppaction://hlinksldjump"/>
              </a:rPr>
              <a:t>QC25</a:t>
            </a:r>
            <a:endParaRPr lang="ru-RU" sz="24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  <a:hlinkClick r:id="rId3" action="ppaction://hlinksldjump"/>
              </a:rPr>
              <a:t>Пример в МУ по СП</a:t>
            </a:r>
            <a:r>
              <a:rPr lang="ru-RU" sz="2400" b="1" dirty="0">
                <a:latin typeface="+mn-lt"/>
                <a:cs typeface="+mn-cs"/>
              </a:rPr>
              <a:t> </a:t>
            </a:r>
            <a:r>
              <a:rPr lang="ru-RU" sz="2400" b="1" dirty="0">
                <a:latin typeface="+mn-lt"/>
                <a:cs typeface="+mn-cs"/>
                <a:hlinkClick r:id="rId15" action="ppaction://hlinksldjump"/>
              </a:rPr>
              <a:t>Компоненты СП</a:t>
            </a: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15997" y="5795039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7272337" cy="635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Технология обработки программ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2872" y="332656"/>
            <a:ext cx="585787" cy="365125"/>
          </a:xfrm>
        </p:spPr>
        <p:txBody>
          <a:bodyPr/>
          <a:lstStyle/>
          <a:p>
            <a:pPr algn="l">
              <a:defRPr/>
            </a:pPr>
            <a:fld id="{C7DB6F8C-54E8-4776-86BC-3AFB3E65CA07}" type="slidenum">
              <a:rPr/>
              <a:pPr algn="l">
                <a:defRPr/>
              </a:pPr>
              <a:t>352</a:t>
            </a:fld>
            <a:endParaRPr dirty="0"/>
          </a:p>
        </p:txBody>
      </p:sp>
      <p:graphicFrame>
        <p:nvGraphicFramePr>
          <p:cNvPr id="171012" name="Объект 3"/>
          <p:cNvGraphicFramePr>
            <a:graphicFrameLocks noChangeAspect="1"/>
          </p:cNvGraphicFramePr>
          <p:nvPr/>
        </p:nvGraphicFramePr>
        <p:xfrm>
          <a:off x="179388" y="908050"/>
          <a:ext cx="8640762" cy="540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600634" imgH="2771820" progId="Visio.Drawing.11">
                  <p:embed/>
                </p:oleObj>
              </mc:Choice>
              <mc:Fallback>
                <p:oleObj name="Visio" r:id="rId3" imgW="4600634" imgH="27718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4520"/>
                      <a:stretch>
                        <a:fillRect/>
                      </a:stretch>
                    </p:blipFill>
                    <p:spPr bwMode="auto">
                      <a:xfrm>
                        <a:off x="179388" y="908050"/>
                        <a:ext cx="8640762" cy="540067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4429666"/>
      </p:ext>
    </p:extLst>
  </p:cSld>
  <p:clrMapOvr>
    <a:masterClrMapping/>
  </p:clrMapOvr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Заголовок 1"/>
          <p:cNvSpPr>
            <a:spLocks noGrp="1"/>
          </p:cNvSpPr>
          <p:nvPr>
            <p:ph type="title"/>
          </p:nvPr>
        </p:nvSpPr>
        <p:spPr>
          <a:xfrm>
            <a:off x="468313" y="8096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z="2800" b="1"/>
              <a:t>Компоненты СП и стадии обработки программ</a:t>
            </a:r>
            <a:endParaRPr lang="ru-RU" altLang="ru-RU" sz="28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28317" y="332656"/>
            <a:ext cx="585787" cy="365125"/>
          </a:xfrm>
        </p:spPr>
        <p:txBody>
          <a:bodyPr/>
          <a:lstStyle/>
          <a:p>
            <a:pPr algn="l">
              <a:defRPr/>
            </a:pPr>
            <a:fld id="{14F3DCE1-DF13-4C91-8DA2-EE2E84DEEC5F}" type="slidenum">
              <a:rPr/>
              <a:pPr algn="l">
                <a:defRPr/>
              </a:pPr>
              <a:t>353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723017" y="620688"/>
            <a:ext cx="7737415" cy="60016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latin typeface="+mn-lt"/>
                <a:cs typeface="+mn-cs"/>
              </a:rPr>
              <a:t>Система программирования </a:t>
            </a:r>
            <a:r>
              <a:rPr lang="ru-RU" sz="1600" dirty="0">
                <a:latin typeface="+mn-lt"/>
                <a:cs typeface="+mn-cs"/>
              </a:rPr>
              <a:t>(СП) это большой комплекс программ, включающий в себя </a:t>
            </a:r>
            <a:r>
              <a:rPr lang="ru-RU" sz="1600" b="1" u="sng" dirty="0">
                <a:latin typeface="+mn-lt"/>
                <a:cs typeface="+mn-cs"/>
              </a:rPr>
              <a:t>следующие</a:t>
            </a:r>
            <a:r>
              <a:rPr lang="ru-RU" sz="1600" dirty="0">
                <a:latin typeface="+mn-lt"/>
                <a:cs typeface="+mn-cs"/>
              </a:rPr>
              <a:t> основные программы: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Компилятор</a:t>
            </a:r>
            <a:r>
              <a:rPr lang="ru-RU" sz="1600" u="sng" dirty="0">
                <a:latin typeface="+mn-lt"/>
                <a:cs typeface="+mn-cs"/>
              </a:rPr>
              <a:t> (компиляция)</a:t>
            </a:r>
            <a:r>
              <a:rPr lang="ru-RU" sz="1600" dirty="0">
                <a:latin typeface="+mn-lt"/>
                <a:cs typeface="+mn-cs"/>
              </a:rPr>
              <a:t> системы программирования, который проверяет правильность написания программ (исходных модулей) и формирует объектные модули. Примеры - </a:t>
            </a:r>
            <a:r>
              <a:rPr lang="en-US" sz="1600" b="1" dirty="0" err="1">
                <a:solidFill>
                  <a:srgbClr val="FF0000"/>
                </a:solidFill>
                <a:latin typeface="+mn-lt"/>
                <a:cs typeface="+mn-cs"/>
              </a:rPr>
              <a:t>tasm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 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и </a:t>
            </a:r>
            <a:r>
              <a:rPr lang="en-US" sz="1600" b="1" dirty="0" err="1">
                <a:solidFill>
                  <a:srgbClr val="FF0000"/>
                </a:solidFill>
                <a:latin typeface="+mn-lt"/>
                <a:cs typeface="+mn-cs"/>
              </a:rPr>
              <a:t>masm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</a:t>
            </a:r>
            <a:r>
              <a:rPr lang="ru-RU" sz="1600" b="1" dirty="0">
                <a:latin typeface="+mn-lt"/>
                <a:cs typeface="+mn-cs"/>
              </a:rPr>
              <a:t>.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Редактор</a:t>
            </a:r>
            <a:r>
              <a:rPr lang="ru-RU" sz="1600" u="sng" dirty="0">
                <a:latin typeface="+mn-lt"/>
                <a:cs typeface="+mn-cs"/>
              </a:rPr>
              <a:t>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связей</a:t>
            </a:r>
            <a:r>
              <a:rPr lang="ru-RU" sz="1600" dirty="0">
                <a:latin typeface="+mn-lt"/>
                <a:cs typeface="+mn-cs"/>
              </a:rPr>
              <a:t> (или компоновщик) необходим для объединения множества объектных модулей в единую программу (исполнимый модуль). Редактор связей настраивает связи между отдельными модулями, которые могут быть двух видов: связи по управлению (вызов функций и процедур) и связи по данным (использование данных из одного модуля в другом). Примеры: </a:t>
            </a:r>
            <a:r>
              <a:rPr lang="en-US" sz="1600" b="1" dirty="0" err="1">
                <a:solidFill>
                  <a:srgbClr val="FF0000"/>
                </a:solidFill>
                <a:latin typeface="+mn-lt"/>
                <a:cs typeface="+mn-cs"/>
              </a:rPr>
              <a:t>tlink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 и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link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</a:t>
            </a:r>
            <a:r>
              <a:rPr lang="ru-RU" sz="1600" b="1" dirty="0">
                <a:latin typeface="+mn-lt"/>
                <a:cs typeface="+mn-cs"/>
              </a:rPr>
              <a:t>.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solidFill>
                  <a:srgbClr val="FF0000"/>
                </a:solidFill>
                <a:latin typeface="+mn-lt"/>
                <a:cs typeface="+mn-cs"/>
              </a:rPr>
              <a:t>Библиотекарь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– программа СП (иногда называют такие программы </a:t>
            </a:r>
            <a:r>
              <a:rPr lang="ru-RU" sz="1600" u="sng" dirty="0">
                <a:latin typeface="+mn-lt"/>
                <a:cs typeface="+mn-cs"/>
              </a:rPr>
              <a:t>утилита</a:t>
            </a:r>
            <a:r>
              <a:rPr lang="ru-RU" sz="1600" dirty="0">
                <a:latin typeface="+mn-lt"/>
                <a:cs typeface="+mn-cs"/>
              </a:rPr>
              <a:t>), которая позволяет создавать библиотеки объектных модулей (ОМ). Библиотеки объектных модулей подключают в программные проекты и, тем самым, обеспечивают подключение нужных объектных модулей в исполнимый модуль.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solidFill>
                  <a:srgbClr val="FF0000"/>
                </a:solidFill>
                <a:latin typeface="+mn-lt"/>
                <a:cs typeface="+mn-cs"/>
              </a:rPr>
              <a:t>Менеджер проектов </a:t>
            </a:r>
            <a:r>
              <a:rPr lang="ru-RU" sz="1600" u="sng" dirty="0">
                <a:latin typeface="+mn-lt"/>
                <a:cs typeface="+mn-cs"/>
              </a:rPr>
              <a:t>(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MAKE.EXE</a:t>
            </a:r>
            <a:r>
              <a:rPr lang="ru-RU" sz="1600" u="sng" dirty="0">
                <a:latin typeface="+mn-lt"/>
                <a:cs typeface="+mn-cs"/>
              </a:rPr>
              <a:t>)</a:t>
            </a:r>
            <a:r>
              <a:rPr lang="ru-RU" sz="1600" dirty="0">
                <a:latin typeface="+mn-lt"/>
                <a:cs typeface="+mn-cs"/>
              </a:rPr>
              <a:t>, позволяющий создавать проекты, выполнять сборку из многомодульных программ и проводить их отладку. Чаще всего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его работа невидима, эта компонента настраивается на специальный файл проекта, который оформляется на специальном языке.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solidFill>
                  <a:srgbClr val="FF0000"/>
                </a:solidFill>
                <a:latin typeface="+mn-lt"/>
                <a:cs typeface="+mn-cs"/>
              </a:rPr>
              <a:t>Отладчик СП</a:t>
            </a:r>
            <a:r>
              <a:rPr lang="ru-RU" sz="1600" dirty="0">
                <a:latin typeface="+mn-lt"/>
                <a:cs typeface="+mn-cs"/>
              </a:rPr>
              <a:t>, который обеспечивает возможности эффективной проверки программ и исправления ошибок в программах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(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TD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,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CV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</a:t>
            </a:r>
            <a:r>
              <a:rPr lang="ru-RU" sz="1600" dirty="0">
                <a:latin typeface="+mn-lt"/>
                <a:cs typeface="+mn-cs"/>
              </a:rPr>
              <a:t>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latin typeface="+mn-lt"/>
                <a:cs typeface="+mn-cs"/>
              </a:rPr>
              <a:t>Другие сервисные утилиты</a:t>
            </a:r>
            <a:r>
              <a:rPr lang="ru-RU" sz="1600" dirty="0">
                <a:latin typeface="+mn-lt"/>
                <a:cs typeface="+mn-cs"/>
              </a:rPr>
              <a:t> предназначены для упрощения процесса программирования и обслуживания создаваемых проектов: текстовые редакторы, справочные системы, примеры использования разных технологий и т.д.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97488460"/>
      </p:ext>
    </p:extLst>
  </p:cSld>
  <p:clrMapOvr>
    <a:masterClrMapping/>
  </p:clrMapOvr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Заголовок 1"/>
          <p:cNvSpPr>
            <a:spLocks noGrp="1"/>
          </p:cNvSpPr>
          <p:nvPr>
            <p:ph type="title"/>
          </p:nvPr>
        </p:nvSpPr>
        <p:spPr>
          <a:xfrm>
            <a:off x="899592" y="94507"/>
            <a:ext cx="6912768" cy="7064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Текст программы на Ассемблере</a:t>
            </a:r>
            <a:r>
              <a:rPr lang="en-US" altLang="ru-RU" dirty="0"/>
              <a:t> (1)</a:t>
            </a:r>
            <a:endParaRPr lang="ru-RU" alt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40655" y="332656"/>
            <a:ext cx="585787" cy="365125"/>
          </a:xfrm>
        </p:spPr>
        <p:txBody>
          <a:bodyPr/>
          <a:lstStyle/>
          <a:p>
            <a:pPr algn="l">
              <a:defRPr/>
            </a:pPr>
            <a:fld id="{AB8F63DE-260A-4E47-A108-4EE0F296E169}" type="slidenum">
              <a:rPr/>
              <a:pPr algn="l">
                <a:defRPr/>
              </a:pPr>
              <a:t>354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69638" y="836712"/>
            <a:ext cx="8063911" cy="55092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b="1" dirty="0">
                <a:latin typeface="+mn-lt"/>
                <a:cs typeface="+mn-cs"/>
              </a:rPr>
              <a:t>MYCODE SEGMENT 'CODE'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b="1" dirty="0">
                <a:latin typeface="+mn-lt"/>
                <a:cs typeface="+mn-cs"/>
              </a:rPr>
              <a:t>    ASSUME CS:MYCODE, DS:MYCODE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LET</a:t>
            </a:r>
            <a:r>
              <a:rPr lang="ru-RU" sz="1600" b="1" dirty="0">
                <a:latin typeface="+mn-lt"/>
                <a:cs typeface="+mn-cs"/>
              </a:rPr>
              <a:t>  </a:t>
            </a:r>
            <a:r>
              <a:rPr lang="en-US" sz="1600" b="1" dirty="0">
                <a:solidFill>
                  <a:srgbClr val="00B050"/>
                </a:solidFill>
                <a:latin typeface="+mn-lt"/>
                <a:cs typeface="+mn-cs"/>
              </a:rPr>
              <a:t>DB</a:t>
            </a:r>
            <a:r>
              <a:rPr lang="ru-RU" sz="1600" b="1" dirty="0">
                <a:solidFill>
                  <a:srgbClr val="00B050"/>
                </a:solidFill>
                <a:latin typeface="+mn-lt"/>
                <a:cs typeface="+mn-cs"/>
              </a:rPr>
              <a:t> </a:t>
            </a:r>
            <a:r>
              <a:rPr lang="ru-RU" sz="1600" b="1" dirty="0">
                <a:latin typeface="+mn-lt"/>
                <a:cs typeface="+mn-cs"/>
              </a:rPr>
              <a:t>'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lang="ru-RU" sz="1600" b="1" dirty="0">
                <a:latin typeface="+mn-lt"/>
                <a:cs typeface="+mn-cs"/>
              </a:rPr>
              <a:t>'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START: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; Загрузка сегментного регистра данных DS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     PUSH CS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     POP  DS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; Вывод одного символа на экран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     </a:t>
            </a:r>
            <a:r>
              <a:rPr lang="en-US" sz="1600" b="1" dirty="0">
                <a:latin typeface="+mn-lt"/>
                <a:cs typeface="+mn-cs"/>
              </a:rPr>
              <a:t>MOV AH, 02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     MOV DL,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LET</a:t>
            </a:r>
            <a:endParaRPr lang="ru-RU" sz="16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     INT 21H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; Ожидание завершения программы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	MOV AH, 01H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	INT 021H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; Выход из программы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     </a:t>
            </a:r>
            <a:r>
              <a:rPr lang="en-US" sz="1600" b="1" dirty="0">
                <a:latin typeface="+mn-lt"/>
                <a:cs typeface="+mn-cs"/>
              </a:rPr>
              <a:t>MOV AL</a:t>
            </a:r>
            <a:r>
              <a:rPr lang="ru-RU" sz="1600" b="1" dirty="0">
                <a:latin typeface="+mn-lt"/>
                <a:cs typeface="+mn-cs"/>
              </a:rPr>
              <a:t>, 0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     </a:t>
            </a:r>
            <a:r>
              <a:rPr lang="en-US" sz="1600" b="1" dirty="0">
                <a:latin typeface="+mn-lt"/>
                <a:cs typeface="+mn-cs"/>
              </a:rPr>
              <a:t>MOV AH, 4CH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     INT 21H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MYCODE ENDS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END START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+mn-lt"/>
              <a:cs typeface="+mn-cs"/>
            </a:endParaRPr>
          </a:p>
        </p:txBody>
      </p:sp>
      <p:sp>
        <p:nvSpPr>
          <p:cNvPr id="158727" name="TextBox 5"/>
          <p:cNvSpPr txBox="1">
            <a:spLocks noChangeArrowheads="1"/>
          </p:cNvSpPr>
          <p:nvPr/>
        </p:nvSpPr>
        <p:spPr bwMode="auto">
          <a:xfrm>
            <a:off x="6011863" y="2876550"/>
            <a:ext cx="2520950" cy="369888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Машинные команды</a:t>
            </a:r>
          </a:p>
        </p:txBody>
      </p:sp>
      <p:cxnSp>
        <p:nvCxnSpPr>
          <p:cNvPr id="8" name="Прямая со стрелкой 7"/>
          <p:cNvCxnSpPr>
            <a:stCxn id="158727" idx="1"/>
          </p:cNvCxnSpPr>
          <p:nvPr/>
        </p:nvCxnSpPr>
        <p:spPr>
          <a:xfrm flipH="1" flipV="1">
            <a:off x="1754188" y="2616200"/>
            <a:ext cx="4257675" cy="444500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158727" idx="1"/>
          </p:cNvCxnSpPr>
          <p:nvPr/>
        </p:nvCxnSpPr>
        <p:spPr>
          <a:xfrm flipH="1">
            <a:off x="1979613" y="3060700"/>
            <a:ext cx="4032250" cy="655638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158731" idx="1"/>
          </p:cNvCxnSpPr>
          <p:nvPr/>
        </p:nvCxnSpPr>
        <p:spPr>
          <a:xfrm flipH="1" flipV="1">
            <a:off x="1835150" y="1741488"/>
            <a:ext cx="4176713" cy="287337"/>
          </a:xfrm>
          <a:prstGeom prst="straightConnector1">
            <a:avLst/>
          </a:prstGeom>
          <a:ln w="158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731" name="TextBox 21"/>
          <p:cNvSpPr txBox="1">
            <a:spLocks noChangeArrowheads="1"/>
          </p:cNvSpPr>
          <p:nvPr/>
        </p:nvSpPr>
        <p:spPr bwMode="auto">
          <a:xfrm>
            <a:off x="6011863" y="1844675"/>
            <a:ext cx="2520950" cy="369888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Директивы Ассемблера</a:t>
            </a:r>
          </a:p>
        </p:txBody>
      </p:sp>
      <p:cxnSp>
        <p:nvCxnSpPr>
          <p:cNvPr id="25" name="Прямая со стрелкой 24"/>
          <p:cNvCxnSpPr>
            <a:stCxn id="158731" idx="1"/>
          </p:cNvCxnSpPr>
          <p:nvPr/>
        </p:nvCxnSpPr>
        <p:spPr>
          <a:xfrm flipH="1" flipV="1">
            <a:off x="3635375" y="1268413"/>
            <a:ext cx="2376488" cy="760412"/>
          </a:xfrm>
          <a:prstGeom prst="straightConnector1">
            <a:avLst/>
          </a:prstGeom>
          <a:ln w="158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733" name="TextBox 29"/>
          <p:cNvSpPr txBox="1">
            <a:spLocks noChangeArrowheads="1"/>
          </p:cNvSpPr>
          <p:nvPr/>
        </p:nvSpPr>
        <p:spPr bwMode="auto">
          <a:xfrm>
            <a:off x="5992813" y="4140200"/>
            <a:ext cx="2520950" cy="368300"/>
          </a:xfrm>
          <a:prstGeom prst="rect">
            <a:avLst/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Комментарии</a:t>
            </a:r>
          </a:p>
        </p:txBody>
      </p:sp>
      <p:cxnSp>
        <p:nvCxnSpPr>
          <p:cNvPr id="31" name="Прямая со стрелкой 30"/>
          <p:cNvCxnSpPr>
            <a:stCxn id="158733" idx="1"/>
          </p:cNvCxnSpPr>
          <p:nvPr/>
        </p:nvCxnSpPr>
        <p:spPr>
          <a:xfrm flipH="1" flipV="1">
            <a:off x="4067175" y="3933825"/>
            <a:ext cx="1925638" cy="390525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158733" idx="1"/>
          </p:cNvCxnSpPr>
          <p:nvPr/>
        </p:nvCxnSpPr>
        <p:spPr>
          <a:xfrm flipH="1">
            <a:off x="2843213" y="4324350"/>
            <a:ext cx="3149600" cy="328613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Заголовок 1"/>
          <p:cNvSpPr>
            <a:spLocks noGrp="1"/>
          </p:cNvSpPr>
          <p:nvPr>
            <p:ph type="title"/>
          </p:nvPr>
        </p:nvSpPr>
        <p:spPr>
          <a:xfrm>
            <a:off x="899592" y="94507"/>
            <a:ext cx="6912768" cy="706437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dirty="0"/>
              <a:t>Текст программы Комментарии</a:t>
            </a:r>
            <a:r>
              <a:rPr lang="en-US" altLang="ru-RU" dirty="0"/>
              <a:t>(2)</a:t>
            </a:r>
            <a:endParaRPr lang="ru-RU" alt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69971" y="260648"/>
            <a:ext cx="585787" cy="365125"/>
          </a:xfrm>
        </p:spPr>
        <p:txBody>
          <a:bodyPr/>
          <a:lstStyle/>
          <a:p>
            <a:pPr algn="l">
              <a:defRPr/>
            </a:pPr>
            <a:fld id="{AB8F63DE-260A-4E47-A108-4EE0F296E169}" type="slidenum">
              <a:rPr/>
              <a:pPr algn="l">
                <a:defRPr/>
              </a:pPr>
              <a:t>355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69638" y="836712"/>
            <a:ext cx="8063911" cy="532453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b="1" u="sng" dirty="0">
                <a:solidFill>
                  <a:srgbClr val="00B050"/>
                </a:solidFill>
                <a:latin typeface="+mn-lt"/>
                <a:cs typeface="+mn-cs"/>
              </a:rPr>
              <a:t>MYCODE</a:t>
            </a:r>
            <a:r>
              <a:rPr lang="fr-FR" sz="1600" b="1" dirty="0">
                <a:latin typeface="+mn-lt"/>
                <a:cs typeface="+mn-cs"/>
              </a:rPr>
              <a:t> </a:t>
            </a:r>
            <a:r>
              <a:rPr lang="fr-FR" sz="1600" b="1" dirty="0">
                <a:solidFill>
                  <a:srgbClr val="00B050"/>
                </a:solidFill>
                <a:latin typeface="+mn-lt"/>
                <a:cs typeface="+mn-cs"/>
              </a:rPr>
              <a:t>SEGMENT</a:t>
            </a:r>
            <a:r>
              <a:rPr lang="fr-FR" sz="1600" b="1" dirty="0">
                <a:latin typeface="+mn-lt"/>
                <a:cs typeface="+mn-cs"/>
              </a:rPr>
              <a:t> 'CODE'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600" b="1" dirty="0">
                <a:latin typeface="+mn-lt"/>
                <a:cs typeface="+mn-cs"/>
              </a:rPr>
              <a:t>    ASSUME CS:MYCODE, DS:MYCODE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LET</a:t>
            </a:r>
            <a:r>
              <a:rPr lang="ru-RU" sz="1600" b="1" dirty="0">
                <a:latin typeface="+mn-lt"/>
                <a:cs typeface="+mn-cs"/>
              </a:rPr>
              <a:t>  </a:t>
            </a:r>
            <a:r>
              <a:rPr lang="en-US" sz="1600" b="1" dirty="0">
                <a:solidFill>
                  <a:srgbClr val="00B0F0"/>
                </a:solidFill>
                <a:latin typeface="+mn-lt"/>
                <a:cs typeface="+mn-cs"/>
              </a:rPr>
              <a:t>DB</a:t>
            </a:r>
            <a:r>
              <a:rPr lang="ru-RU" sz="1600" b="1" dirty="0">
                <a:solidFill>
                  <a:srgbClr val="00B0F0"/>
                </a:solidFill>
                <a:latin typeface="+mn-lt"/>
                <a:cs typeface="+mn-cs"/>
              </a:rPr>
              <a:t> </a:t>
            </a:r>
            <a:r>
              <a:rPr lang="ru-RU" sz="1600" b="1" dirty="0">
                <a:latin typeface="+mn-lt"/>
                <a:cs typeface="+mn-cs"/>
              </a:rPr>
              <a:t>'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lang="ru-RU" sz="1600" b="1" dirty="0">
                <a:latin typeface="+mn-lt"/>
                <a:cs typeface="+mn-cs"/>
              </a:rPr>
              <a:t>'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7030A0"/>
                </a:solidFill>
              </a:rPr>
              <a:t>START</a:t>
            </a:r>
            <a:r>
              <a:rPr lang="ru-RU" sz="1600" b="1" dirty="0">
                <a:latin typeface="+mn-lt"/>
                <a:cs typeface="+mn-cs"/>
              </a:rPr>
              <a:t>: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; Загрузка сегментного регистра данных DS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     </a:t>
            </a:r>
            <a:r>
              <a:rPr lang="ru-RU" sz="1600" b="1" dirty="0">
                <a:solidFill>
                  <a:srgbClr val="7030A0"/>
                </a:solidFill>
                <a:latin typeface="+mn-lt"/>
                <a:cs typeface="+mn-cs"/>
              </a:rPr>
              <a:t>PUSH</a:t>
            </a:r>
            <a:r>
              <a:rPr lang="ru-RU" sz="1600" b="1" dirty="0">
                <a:latin typeface="+mn-lt"/>
                <a:cs typeface="+mn-cs"/>
              </a:rPr>
              <a:t> CS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     </a:t>
            </a:r>
            <a:r>
              <a:rPr lang="ru-RU" sz="1600" b="1" dirty="0">
                <a:solidFill>
                  <a:srgbClr val="7030A0"/>
                </a:solidFill>
                <a:latin typeface="+mn-lt"/>
                <a:cs typeface="+mn-cs"/>
              </a:rPr>
              <a:t>POP</a:t>
            </a:r>
            <a:r>
              <a:rPr lang="ru-RU" sz="1600" b="1" dirty="0">
                <a:latin typeface="+mn-lt"/>
                <a:cs typeface="+mn-cs"/>
              </a:rPr>
              <a:t>  DS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; Вывод одного символа на экран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     </a:t>
            </a:r>
            <a:r>
              <a:rPr lang="en-US" sz="1600" b="1" dirty="0">
                <a:latin typeface="+mn-lt"/>
                <a:cs typeface="+mn-cs"/>
              </a:rPr>
              <a:t>MOV AH,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02</a:t>
            </a:r>
            <a:endParaRPr lang="ru-RU" sz="1600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     MOV DL,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LET</a:t>
            </a:r>
            <a:endParaRPr lang="ru-RU" sz="16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     INT 21H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; Ожидание завершения программы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	MOV AH,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01</a:t>
            </a:r>
            <a:r>
              <a:rPr lang="ru-RU" sz="1600" b="1" dirty="0">
                <a:latin typeface="+mn-lt"/>
                <a:cs typeface="+mn-cs"/>
              </a:rPr>
              <a:t>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	INT 021H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; Выход из программы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     </a:t>
            </a:r>
            <a:r>
              <a:rPr lang="en-US" sz="1600" b="1" dirty="0">
                <a:latin typeface="+mn-lt"/>
                <a:cs typeface="+mn-cs"/>
              </a:rPr>
              <a:t>MOV AL</a:t>
            </a:r>
            <a:r>
              <a:rPr lang="ru-RU" sz="1600" b="1" dirty="0">
                <a:latin typeface="+mn-lt"/>
                <a:cs typeface="+mn-cs"/>
              </a:rPr>
              <a:t>, </a:t>
            </a:r>
            <a:r>
              <a:rPr lang="ru-RU" sz="1600" b="1" dirty="0">
                <a:solidFill>
                  <a:srgbClr val="00B0F0"/>
                </a:solidFill>
                <a:latin typeface="+mn-lt"/>
                <a:cs typeface="+mn-cs"/>
              </a:rPr>
              <a:t>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     </a:t>
            </a:r>
            <a:r>
              <a:rPr lang="en-US" sz="1600" b="1" dirty="0">
                <a:latin typeface="+mn-lt"/>
                <a:cs typeface="+mn-cs"/>
              </a:rPr>
              <a:t>MOV AH, </a:t>
            </a:r>
            <a:r>
              <a:rPr lang="en-US" sz="1600" b="1" dirty="0">
                <a:solidFill>
                  <a:srgbClr val="00B0F0"/>
                </a:solidFill>
                <a:latin typeface="+mn-lt"/>
                <a:cs typeface="+mn-cs"/>
              </a:rPr>
              <a:t>4CH</a:t>
            </a:r>
            <a:endParaRPr lang="ru-RU" sz="1600" b="1" dirty="0">
              <a:solidFill>
                <a:srgbClr val="00B0F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     INT 21H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u="sng" dirty="0">
                <a:solidFill>
                  <a:srgbClr val="00B050"/>
                </a:solidFill>
                <a:latin typeface="+mn-lt"/>
                <a:cs typeface="+mn-cs"/>
              </a:rPr>
              <a:t>MYCODE</a:t>
            </a:r>
            <a:r>
              <a:rPr lang="en-US" sz="1600" b="1" dirty="0">
                <a:latin typeface="+mn-lt"/>
                <a:cs typeface="+mn-cs"/>
              </a:rPr>
              <a:t> </a:t>
            </a:r>
            <a:r>
              <a:rPr lang="en-US" sz="1600" b="1" dirty="0">
                <a:solidFill>
                  <a:srgbClr val="00B050"/>
                </a:solidFill>
                <a:latin typeface="+mn-lt"/>
                <a:cs typeface="+mn-cs"/>
              </a:rPr>
              <a:t>ENDS</a:t>
            </a:r>
            <a:endParaRPr lang="ru-RU" sz="1600" b="1" dirty="0">
              <a:solidFill>
                <a:srgbClr val="00B05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END </a:t>
            </a:r>
            <a:r>
              <a:rPr lang="en-US" b="1" dirty="0">
                <a:solidFill>
                  <a:srgbClr val="7030A0"/>
                </a:solidFill>
              </a:rPr>
              <a:t>START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158727" name="TextBox 5"/>
          <p:cNvSpPr txBox="1">
            <a:spLocks noChangeArrowheads="1"/>
          </p:cNvSpPr>
          <p:nvPr/>
        </p:nvSpPr>
        <p:spPr bwMode="auto">
          <a:xfrm>
            <a:off x="6011863" y="2005012"/>
            <a:ext cx="2520950" cy="369888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Описание данных (</a:t>
            </a:r>
            <a:r>
              <a:rPr lang="en-US" altLang="ru-RU" sz="1800" b="1" dirty="0">
                <a:solidFill>
                  <a:srgbClr val="FF0000"/>
                </a:solidFill>
              </a:rPr>
              <a:t>LET</a:t>
            </a:r>
            <a:r>
              <a:rPr lang="ru-RU" altLang="ru-RU" sz="1800" dirty="0"/>
              <a:t>)</a:t>
            </a:r>
          </a:p>
        </p:txBody>
      </p:sp>
      <p:cxnSp>
        <p:nvCxnSpPr>
          <p:cNvPr id="8" name="Прямая со стрелкой 7"/>
          <p:cNvCxnSpPr>
            <a:stCxn id="158727" idx="1"/>
          </p:cNvCxnSpPr>
          <p:nvPr/>
        </p:nvCxnSpPr>
        <p:spPr>
          <a:xfrm flipH="1" flipV="1">
            <a:off x="1754188" y="1744662"/>
            <a:ext cx="4257675" cy="444500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158731" idx="1"/>
          </p:cNvCxnSpPr>
          <p:nvPr/>
        </p:nvCxnSpPr>
        <p:spPr>
          <a:xfrm flipH="1" flipV="1">
            <a:off x="3275857" y="1268760"/>
            <a:ext cx="1425736" cy="72008"/>
          </a:xfrm>
          <a:prstGeom prst="straightConnector1">
            <a:avLst/>
          </a:prstGeom>
          <a:ln w="158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731" name="TextBox 21"/>
          <p:cNvSpPr txBox="1">
            <a:spLocks noChangeArrowheads="1"/>
          </p:cNvSpPr>
          <p:nvPr/>
        </p:nvSpPr>
        <p:spPr bwMode="auto">
          <a:xfrm>
            <a:off x="4701593" y="1156102"/>
            <a:ext cx="4002625" cy="369332"/>
          </a:xfrm>
          <a:prstGeom prst="rect">
            <a:avLst/>
          </a:prstGeom>
          <a:noFill/>
          <a:ln w="1905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Объявление </a:t>
            </a:r>
            <a:r>
              <a:rPr lang="ru-RU" altLang="ru-RU" sz="1800" b="1" u="sng" dirty="0">
                <a:solidFill>
                  <a:srgbClr val="00B050"/>
                </a:solidFill>
              </a:rPr>
              <a:t>сегмента кода</a:t>
            </a:r>
            <a:r>
              <a:rPr lang="en-US" altLang="ru-RU" sz="1800" b="1" u="sng" dirty="0">
                <a:solidFill>
                  <a:srgbClr val="00B050"/>
                </a:solidFill>
              </a:rPr>
              <a:t>(MYCODE)</a:t>
            </a:r>
            <a:endParaRPr lang="ru-RU" altLang="ru-RU" sz="1800" b="1" u="sng" dirty="0">
              <a:solidFill>
                <a:srgbClr val="00B050"/>
              </a:solidFill>
            </a:endParaRPr>
          </a:p>
        </p:txBody>
      </p:sp>
      <p:sp>
        <p:nvSpPr>
          <p:cNvPr id="158733" name="TextBox 29"/>
          <p:cNvSpPr txBox="1">
            <a:spLocks noChangeArrowheads="1"/>
          </p:cNvSpPr>
          <p:nvPr/>
        </p:nvSpPr>
        <p:spPr bwMode="auto">
          <a:xfrm>
            <a:off x="6244766" y="3455376"/>
            <a:ext cx="2520950" cy="368300"/>
          </a:xfrm>
          <a:prstGeom prst="rect">
            <a:avLst/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Задание регистра </a:t>
            </a:r>
            <a:r>
              <a:rPr lang="en-US" altLang="ru-RU" sz="1800" b="1" dirty="0">
                <a:solidFill>
                  <a:srgbClr val="7030A0"/>
                </a:solidFill>
              </a:rPr>
              <a:t>DS</a:t>
            </a:r>
            <a:r>
              <a:rPr lang="ru-RU" altLang="ru-RU" sz="1800" b="1" dirty="0">
                <a:solidFill>
                  <a:srgbClr val="7030A0"/>
                </a:solidFill>
              </a:rPr>
              <a:t> </a:t>
            </a:r>
          </a:p>
        </p:txBody>
      </p:sp>
      <p:cxnSp>
        <p:nvCxnSpPr>
          <p:cNvPr id="31" name="Прямая со стрелкой 30"/>
          <p:cNvCxnSpPr>
            <a:stCxn id="19" idx="1"/>
          </p:cNvCxnSpPr>
          <p:nvPr/>
        </p:nvCxnSpPr>
        <p:spPr>
          <a:xfrm flipH="1" flipV="1">
            <a:off x="1475659" y="2005015"/>
            <a:ext cx="4248470" cy="865488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158733" idx="1"/>
          </p:cNvCxnSpPr>
          <p:nvPr/>
        </p:nvCxnSpPr>
        <p:spPr>
          <a:xfrm flipH="1" flipV="1">
            <a:off x="1871620" y="2685126"/>
            <a:ext cx="4373146" cy="954400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158731" idx="1"/>
          </p:cNvCxnSpPr>
          <p:nvPr/>
        </p:nvCxnSpPr>
        <p:spPr>
          <a:xfrm flipH="1">
            <a:off x="1974781" y="1340768"/>
            <a:ext cx="2726812" cy="4351560"/>
          </a:xfrm>
          <a:prstGeom prst="straightConnector1">
            <a:avLst/>
          </a:prstGeom>
          <a:ln w="158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29"/>
          <p:cNvSpPr txBox="1">
            <a:spLocks noChangeArrowheads="1"/>
          </p:cNvSpPr>
          <p:nvPr/>
        </p:nvSpPr>
        <p:spPr bwMode="auto">
          <a:xfrm>
            <a:off x="5724129" y="2547337"/>
            <a:ext cx="3010744" cy="646331"/>
          </a:xfrm>
          <a:prstGeom prst="rect">
            <a:avLst/>
          </a:prstGeom>
          <a:noFill/>
          <a:ln w="19050">
            <a:solidFill>
              <a:srgbClr val="7030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Метка начала программы (</a:t>
            </a:r>
            <a:r>
              <a:rPr lang="en-US" altLang="ru-RU" sz="1800" b="1" dirty="0">
                <a:solidFill>
                  <a:srgbClr val="7030A0"/>
                </a:solidFill>
              </a:rPr>
              <a:t>START</a:t>
            </a:r>
            <a:r>
              <a:rPr lang="ru-RU" altLang="ru-RU" sz="1800" dirty="0"/>
              <a:t>)</a:t>
            </a:r>
          </a:p>
        </p:txBody>
      </p:sp>
      <p:cxnSp>
        <p:nvCxnSpPr>
          <p:cNvPr id="26" name="Прямая со стрелкой 25"/>
          <p:cNvCxnSpPr>
            <a:stCxn id="19" idx="1"/>
          </p:cNvCxnSpPr>
          <p:nvPr/>
        </p:nvCxnSpPr>
        <p:spPr>
          <a:xfrm flipH="1">
            <a:off x="1754191" y="2870503"/>
            <a:ext cx="3969938" cy="3006769"/>
          </a:xfrm>
          <a:prstGeom prst="straightConnector1">
            <a:avLst/>
          </a:prstGeom>
          <a:ln w="15875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29"/>
          <p:cNvSpPr txBox="1">
            <a:spLocks noChangeArrowheads="1"/>
          </p:cNvSpPr>
          <p:nvPr/>
        </p:nvSpPr>
        <p:spPr bwMode="auto">
          <a:xfrm>
            <a:off x="5796136" y="4077072"/>
            <a:ext cx="2866729" cy="36933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FF0000"/>
                </a:solidFill>
              </a:rPr>
              <a:t>Вывод символа на экран</a:t>
            </a:r>
            <a:r>
              <a:rPr lang="ru-RU" altLang="ru-RU" sz="1800" b="1" dirty="0">
                <a:solidFill>
                  <a:srgbClr val="FF0000"/>
                </a:solidFill>
              </a:rPr>
              <a:t> </a:t>
            </a:r>
          </a:p>
        </p:txBody>
      </p:sp>
      <p:cxnSp>
        <p:nvCxnSpPr>
          <p:cNvPr id="44" name="Прямая со стрелкой 43"/>
          <p:cNvCxnSpPr>
            <a:stCxn id="41" idx="1"/>
          </p:cNvCxnSpPr>
          <p:nvPr/>
        </p:nvCxnSpPr>
        <p:spPr>
          <a:xfrm flipH="1" flipV="1">
            <a:off x="2196358" y="3455376"/>
            <a:ext cx="3599778" cy="806362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H="1" flipV="1">
            <a:off x="2987824" y="4321077"/>
            <a:ext cx="2892502" cy="576064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29"/>
          <p:cNvSpPr txBox="1">
            <a:spLocks noChangeArrowheads="1"/>
          </p:cNvSpPr>
          <p:nvPr/>
        </p:nvSpPr>
        <p:spPr bwMode="auto">
          <a:xfrm>
            <a:off x="5808318" y="4653136"/>
            <a:ext cx="2926555" cy="36933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FF0000"/>
                </a:solidFill>
              </a:rPr>
              <a:t>Ввод символа с клавиатуры</a:t>
            </a:r>
            <a:endParaRPr lang="ru-RU" altLang="ru-RU" sz="1800" b="1" dirty="0">
              <a:solidFill>
                <a:srgbClr val="FF0000"/>
              </a:solidFill>
            </a:endParaRPr>
          </a:p>
        </p:txBody>
      </p:sp>
      <p:sp>
        <p:nvSpPr>
          <p:cNvPr id="56" name="TextBox 5"/>
          <p:cNvSpPr txBox="1">
            <a:spLocks noChangeArrowheads="1"/>
          </p:cNvSpPr>
          <p:nvPr/>
        </p:nvSpPr>
        <p:spPr bwMode="auto">
          <a:xfrm>
            <a:off x="4701593" y="5317257"/>
            <a:ext cx="4031955" cy="369332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1800" b="1" dirty="0">
                <a:solidFill>
                  <a:srgbClr val="00B0F0"/>
                </a:solidFill>
              </a:rPr>
              <a:t>Завершение программы (</a:t>
            </a:r>
            <a:r>
              <a:rPr lang="en-US" sz="1800" b="1" dirty="0">
                <a:solidFill>
                  <a:srgbClr val="00B0F0"/>
                </a:solidFill>
              </a:rPr>
              <a:t>4CH</a:t>
            </a:r>
            <a:r>
              <a:rPr lang="ru-RU" altLang="ru-RU" sz="1800" b="1" dirty="0">
                <a:solidFill>
                  <a:srgbClr val="00B0F0"/>
                </a:solidFill>
              </a:rPr>
              <a:t>)</a:t>
            </a:r>
          </a:p>
        </p:txBody>
      </p:sp>
      <p:cxnSp>
        <p:nvCxnSpPr>
          <p:cNvPr id="60" name="Прямая со стрелкой 59"/>
          <p:cNvCxnSpPr>
            <a:stCxn id="56" idx="1"/>
          </p:cNvCxnSpPr>
          <p:nvPr/>
        </p:nvCxnSpPr>
        <p:spPr>
          <a:xfrm flipH="1" flipV="1">
            <a:off x="2196358" y="5157192"/>
            <a:ext cx="2505235" cy="344731"/>
          </a:xfrm>
          <a:prstGeom prst="straightConnector1">
            <a:avLst/>
          </a:prstGeom>
          <a:ln w="158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382924880"/>
      </p:ext>
    </p:extLst>
  </p:cSld>
  <p:clrMapOvr>
    <a:masterClrMapping/>
  </p:clrMapOvr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Заголовок 1"/>
          <p:cNvSpPr>
            <a:spLocks noGrp="1"/>
          </p:cNvSpPr>
          <p:nvPr>
            <p:ph type="title"/>
          </p:nvPr>
        </p:nvSpPr>
        <p:spPr>
          <a:xfrm>
            <a:off x="468313" y="4445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/>
              <a:t>Листинг программы на Ассемблере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4407" y="260648"/>
            <a:ext cx="585787" cy="365125"/>
          </a:xfrm>
        </p:spPr>
        <p:txBody>
          <a:bodyPr/>
          <a:lstStyle/>
          <a:p>
            <a:pPr algn="l">
              <a:defRPr/>
            </a:pPr>
            <a:fld id="{D1033574-AEF9-48AD-9500-9596DD5594C5}" type="slidenum">
              <a:rPr/>
              <a:pPr algn="l">
                <a:defRPr/>
              </a:pPr>
              <a:t>356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6522" y="811970"/>
            <a:ext cx="8063911" cy="50783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Turbo Assembler</a:t>
            </a:r>
            <a:r>
              <a:rPr lang="ru-RU" sz="1600" b="1" dirty="0">
                <a:latin typeface="+mn-lt"/>
                <a:cs typeface="+mn-cs"/>
              </a:rPr>
              <a:t>	 </a:t>
            </a:r>
            <a:r>
              <a:rPr lang="en-US" sz="1600" b="1" dirty="0">
                <a:latin typeface="+mn-lt"/>
                <a:cs typeface="+mn-cs"/>
              </a:rPr>
              <a:t>Version</a:t>
            </a:r>
            <a:r>
              <a:rPr lang="ru-RU" sz="1600" b="1" dirty="0">
                <a:latin typeface="+mn-lt"/>
                <a:cs typeface="+mn-cs"/>
              </a:rPr>
              <a:t> 3.1	    24/02/09 12:46:17	    </a:t>
            </a:r>
            <a:r>
              <a:rPr lang="en-US" sz="1600" b="1" dirty="0">
                <a:latin typeface="+mn-lt"/>
                <a:cs typeface="+mn-cs"/>
              </a:rPr>
              <a:t>Page</a:t>
            </a:r>
            <a:r>
              <a:rPr lang="ru-RU" sz="1600" b="1" dirty="0">
                <a:latin typeface="+mn-lt"/>
                <a:cs typeface="+mn-cs"/>
              </a:rPr>
              <a:t> 1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first.asm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	0000			MYCODE SEGMENT 'CODE'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2				</a:t>
            </a:r>
            <a:r>
              <a:rPr lang="ru-RU" sz="1600" b="1" dirty="0">
                <a:latin typeface="+mn-lt"/>
                <a:cs typeface="+mn-cs"/>
              </a:rPr>
              <a:t>     </a:t>
            </a:r>
            <a:r>
              <a:rPr lang="en-US" sz="1600" b="1" dirty="0">
                <a:latin typeface="+mn-lt"/>
                <a:cs typeface="+mn-cs"/>
              </a:rPr>
              <a:t>ASSUME	CS:MYCODE, DS:MYCODE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3	0000  41		    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LET</a:t>
            </a:r>
            <a:r>
              <a:rPr lang="ru-RU" sz="1600" b="1" dirty="0">
                <a:latin typeface="+mn-lt"/>
                <a:cs typeface="+mn-cs"/>
              </a:rPr>
              <a:t>  </a:t>
            </a:r>
            <a:r>
              <a:rPr lang="en-US" sz="1600" b="1" dirty="0">
                <a:latin typeface="+mn-lt"/>
                <a:cs typeface="+mn-cs"/>
              </a:rPr>
              <a:t>DB</a:t>
            </a:r>
            <a:r>
              <a:rPr lang="ru-RU" sz="1600" b="1" dirty="0">
                <a:latin typeface="+mn-lt"/>
                <a:cs typeface="+mn-cs"/>
              </a:rPr>
              <a:t> '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lang="ru-RU" sz="1600" b="1" dirty="0">
                <a:latin typeface="+mn-lt"/>
                <a:cs typeface="+mn-cs"/>
              </a:rPr>
              <a:t>'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4	0001			     </a:t>
            </a:r>
            <a:r>
              <a:rPr lang="en-US" sz="1600" b="1" dirty="0">
                <a:latin typeface="+mn-lt"/>
                <a:cs typeface="+mn-cs"/>
              </a:rPr>
              <a:t>START</a:t>
            </a:r>
            <a:r>
              <a:rPr lang="ru-RU" sz="1600" b="1" dirty="0">
                <a:latin typeface="+mn-lt"/>
                <a:cs typeface="+mn-cs"/>
              </a:rPr>
              <a:t>: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5		              ; Загрузка	сегментного регистра данных </a:t>
            </a:r>
            <a:r>
              <a:rPr lang="en-US" sz="1600" b="1" dirty="0">
                <a:latin typeface="+mn-lt"/>
                <a:cs typeface="+mn-cs"/>
              </a:rPr>
              <a:t>DS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6	0001  0E			PUSH CS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7	0002  1F			POP  DS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8				     ; Вывод одного символа на экран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9	0003  </a:t>
            </a:r>
            <a:r>
              <a:rPr lang="en-US" sz="1600" b="1" dirty="0">
                <a:latin typeface="+mn-lt"/>
                <a:cs typeface="+mn-cs"/>
              </a:rPr>
              <a:t>B</a:t>
            </a:r>
            <a:r>
              <a:rPr lang="ru-RU" sz="1600" b="1" dirty="0">
                <a:latin typeface="+mn-lt"/>
                <a:cs typeface="+mn-cs"/>
              </a:rPr>
              <a:t>4 02		</a:t>
            </a:r>
            <a:r>
              <a:rPr lang="en-US" sz="1600" b="1" dirty="0">
                <a:latin typeface="+mn-lt"/>
                <a:cs typeface="+mn-cs"/>
              </a:rPr>
              <a:t>MOV AH</a:t>
            </a:r>
            <a:r>
              <a:rPr lang="ru-RU" sz="1600" b="1" dirty="0">
                <a:latin typeface="+mn-lt"/>
                <a:cs typeface="+mn-cs"/>
              </a:rPr>
              <a:t>, 02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10	0005  2E: 8A 16	0000r		  MOV DL,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LET</a:t>
            </a:r>
            <a:endParaRPr lang="ru-RU" sz="1600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11	000</a:t>
            </a:r>
            <a:r>
              <a:rPr lang="en-US" sz="1600" b="1" dirty="0">
                <a:latin typeface="+mn-lt"/>
                <a:cs typeface="+mn-cs"/>
              </a:rPr>
              <a:t>A</a:t>
            </a:r>
            <a:r>
              <a:rPr lang="ru-RU" sz="1600" b="1" dirty="0">
                <a:latin typeface="+mn-lt"/>
                <a:cs typeface="+mn-cs"/>
              </a:rPr>
              <a:t>  </a:t>
            </a:r>
            <a:r>
              <a:rPr lang="en-US" sz="1600" b="1" dirty="0">
                <a:latin typeface="+mn-lt"/>
                <a:cs typeface="+mn-cs"/>
              </a:rPr>
              <a:t>CD</a:t>
            </a:r>
            <a:r>
              <a:rPr lang="ru-RU" sz="1600" b="1" dirty="0">
                <a:latin typeface="+mn-lt"/>
                <a:cs typeface="+mn-cs"/>
              </a:rPr>
              <a:t> 21		</a:t>
            </a:r>
            <a:r>
              <a:rPr lang="en-US" sz="1600" b="1" dirty="0">
                <a:latin typeface="+mn-lt"/>
                <a:cs typeface="+mn-cs"/>
              </a:rPr>
              <a:t>INT</a:t>
            </a:r>
            <a:r>
              <a:rPr lang="ru-RU" sz="1600" b="1" dirty="0">
                <a:latin typeface="+mn-lt"/>
                <a:cs typeface="+mn-cs"/>
              </a:rPr>
              <a:t> 21</a:t>
            </a:r>
            <a:r>
              <a:rPr lang="en-US" sz="1600" b="1" dirty="0">
                <a:latin typeface="+mn-lt"/>
                <a:cs typeface="+mn-cs"/>
              </a:rPr>
              <a:t>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  <a:cs typeface="+mn-cs"/>
              </a:rPr>
              <a:t>12				     ; Выход из	программы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13	000C  B0 00		 MOV AL, 0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14	000E  B4 4C		MOV AH, 4CH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15	0010  CD 21		INT 21H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16	0012			     MYCODE ENDS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17				     END START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6013" y="1341438"/>
            <a:ext cx="1871662" cy="4103687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59113" y="5718175"/>
            <a:ext cx="3457575" cy="503238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Содержимое ОП в шестнадцатеричном виде</a:t>
            </a:r>
          </a:p>
        </p:txBody>
      </p:sp>
      <p:cxnSp>
        <p:nvCxnSpPr>
          <p:cNvPr id="9" name="Прямая со стрелкой 8"/>
          <p:cNvCxnSpPr>
            <a:stCxn id="7" idx="0"/>
            <a:endCxn id="5" idx="3"/>
          </p:cNvCxnSpPr>
          <p:nvPr/>
        </p:nvCxnSpPr>
        <p:spPr>
          <a:xfrm flipH="1" flipV="1">
            <a:off x="2987675" y="3394075"/>
            <a:ext cx="1800225" cy="232410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6732588" y="5516563"/>
            <a:ext cx="2016125" cy="792162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Исходный текст программы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6875" y="5850994"/>
            <a:ext cx="2087563" cy="508000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Номер строки в тексте ИМ</a:t>
            </a:r>
          </a:p>
        </p:txBody>
      </p:sp>
      <p:cxnSp>
        <p:nvCxnSpPr>
          <p:cNvPr id="13" name="Прямая со стрелкой 12"/>
          <p:cNvCxnSpPr>
            <a:stCxn id="11" idx="0"/>
          </p:cNvCxnSpPr>
          <p:nvPr/>
        </p:nvCxnSpPr>
        <p:spPr>
          <a:xfrm flipH="1" flipV="1">
            <a:off x="5219700" y="2997200"/>
            <a:ext cx="2520950" cy="2519363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2" idx="0"/>
          </p:cNvCxnSpPr>
          <p:nvPr/>
        </p:nvCxnSpPr>
        <p:spPr>
          <a:xfrm flipH="1" flipV="1">
            <a:off x="917575" y="5454119"/>
            <a:ext cx="522288" cy="39687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7200900" y="800857"/>
            <a:ext cx="1943100" cy="765175"/>
          </a:xfrm>
          <a:prstGeom prst="rect">
            <a:avLst/>
          </a:prstGeom>
          <a:solidFill>
            <a:schemeClr val="accent2">
              <a:lumMod val="40000"/>
              <a:lumOff val="60000"/>
              <a:alpha val="40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Версия компилятора и дата компиляции</a:t>
            </a:r>
          </a:p>
        </p:txBody>
      </p:sp>
      <p:cxnSp>
        <p:nvCxnSpPr>
          <p:cNvPr id="16" name="Прямая со стрелкой 15"/>
          <p:cNvCxnSpPr>
            <a:stCxn id="15" idx="1"/>
          </p:cNvCxnSpPr>
          <p:nvPr/>
        </p:nvCxnSpPr>
        <p:spPr>
          <a:xfrm flipH="1" flipV="1">
            <a:off x="3771900" y="1172332"/>
            <a:ext cx="3429000" cy="11112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5" idx="1"/>
          </p:cNvCxnSpPr>
          <p:nvPr/>
        </p:nvCxnSpPr>
        <p:spPr>
          <a:xfrm flipH="1" flipV="1">
            <a:off x="6335713" y="702432"/>
            <a:ext cx="865187" cy="481012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>
            <a:hlinkClick r:id="" action="ppaction://hlinkshowjump?jump=nextslide"/>
          </p:cNvPr>
          <p:cNvSpPr/>
          <p:nvPr/>
        </p:nvSpPr>
        <p:spPr>
          <a:xfrm>
            <a:off x="998220" y="6383767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Заголовок 1"/>
          <p:cNvSpPr>
            <a:spLocks noGrp="1"/>
          </p:cNvSpPr>
          <p:nvPr>
            <p:ph type="title"/>
          </p:nvPr>
        </p:nvSpPr>
        <p:spPr>
          <a:xfrm>
            <a:off x="658366" y="44450"/>
            <a:ext cx="7226002" cy="792163"/>
          </a:xfrm>
        </p:spPr>
        <p:txBody>
          <a:bodyPr/>
          <a:lstStyle/>
          <a:p>
            <a:pPr eaLnBrk="1" hangingPunct="1"/>
            <a:r>
              <a:rPr lang="ru-RU" altLang="ru-RU" sz="4000" dirty="0"/>
              <a:t>Модули при программировании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53364" y="332656"/>
            <a:ext cx="585787" cy="365125"/>
          </a:xfrm>
        </p:spPr>
        <p:txBody>
          <a:bodyPr/>
          <a:lstStyle/>
          <a:p>
            <a:pPr algn="l">
              <a:defRPr/>
            </a:pPr>
            <a:fld id="{95C4436C-2C0E-4B79-A0C5-4D009926C876}" type="slidenum">
              <a:rPr/>
              <a:pPr algn="l">
                <a:defRPr/>
              </a:pPr>
              <a:t>357</a:t>
            </a:fld>
            <a:endParaRPr dirty="0"/>
          </a:p>
        </p:txBody>
      </p:sp>
      <p:sp>
        <p:nvSpPr>
          <p:cNvPr id="6" name="TextBox 5"/>
          <p:cNvSpPr txBox="1"/>
          <p:nvPr/>
        </p:nvSpPr>
        <p:spPr>
          <a:xfrm>
            <a:off x="682347" y="577874"/>
            <a:ext cx="8063911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Существующая технология создания исполнимых программ включает в себя следующие разновидности модулей</a:t>
            </a:r>
            <a:r>
              <a:rPr lang="en-US" dirty="0">
                <a:latin typeface="+mn-lt"/>
                <a:cs typeface="+mn-cs"/>
              </a:rPr>
              <a:t>(</a:t>
            </a:r>
            <a:r>
              <a:rPr lang="ru-RU" dirty="0">
                <a:latin typeface="+mn-lt"/>
                <a:cs typeface="+mn-cs"/>
                <a:hlinkClick r:id="rId3" action="ppaction://hlinksldjump"/>
              </a:rPr>
              <a:t>схема обработки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solidFill>
                  <a:srgbClr val="FF0000"/>
                </a:solidFill>
                <a:latin typeface="+mn-lt"/>
                <a:cs typeface="+mn-cs"/>
              </a:rPr>
              <a:t>Исходные</a:t>
            </a:r>
            <a:r>
              <a:rPr lang="ru-RU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модули (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ИМ</a:t>
            </a:r>
            <a:r>
              <a:rPr lang="ru-RU" dirty="0">
                <a:latin typeface="+mn-lt"/>
                <a:cs typeface="+mn-cs"/>
              </a:rPr>
              <a:t>), написанные на языке программирования (например, языке Ассемблер). Исходные модули, обычно, представляют собой длинную строку символов (или совокупность строк) и имеют следующее расширение файлов: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*.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ASM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, *.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INC</a:t>
            </a:r>
            <a:r>
              <a:rPr lang="ru-RU" b="1" dirty="0">
                <a:latin typeface="+mn-lt"/>
                <a:cs typeface="+mn-cs"/>
              </a:rPr>
              <a:t>.</a:t>
            </a:r>
            <a:r>
              <a:rPr lang="ru-RU" dirty="0">
                <a:latin typeface="+mn-lt"/>
                <a:cs typeface="+mn-cs"/>
              </a:rPr>
              <a:t> Исходные модули формируются программистом или подключаются из библиотек (заголовочные файлы – </a:t>
            </a:r>
            <a:r>
              <a:rPr lang="ru-RU" b="1" dirty="0">
                <a:latin typeface="+mn-lt"/>
                <a:cs typeface="+mn-cs"/>
              </a:rPr>
              <a:t>*.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INC</a:t>
            </a:r>
            <a:r>
              <a:rPr lang="ru-RU" dirty="0">
                <a:latin typeface="+mn-lt"/>
                <a:cs typeface="+mn-cs"/>
              </a:rPr>
              <a:t>). Исходные модули кодируются в форматах: </a:t>
            </a:r>
            <a:r>
              <a:rPr lang="en-US" dirty="0">
                <a:latin typeface="+mn-lt"/>
                <a:cs typeface="+mn-cs"/>
              </a:rPr>
              <a:t>ASCII</a:t>
            </a:r>
            <a:r>
              <a:rPr lang="ru-RU" dirty="0">
                <a:latin typeface="+mn-lt"/>
                <a:cs typeface="+mn-cs"/>
              </a:rPr>
              <a:t> (ДОС) или </a:t>
            </a:r>
            <a:r>
              <a:rPr lang="en-US" dirty="0">
                <a:latin typeface="+mn-lt"/>
                <a:cs typeface="+mn-cs"/>
              </a:rPr>
              <a:t>ANSI</a:t>
            </a:r>
            <a:r>
              <a:rPr lang="ru-RU" dirty="0">
                <a:latin typeface="+mn-lt"/>
                <a:cs typeface="+mn-cs"/>
              </a:rPr>
              <a:t> (</a:t>
            </a:r>
            <a:r>
              <a:rPr lang="en-US" dirty="0">
                <a:latin typeface="+mn-lt"/>
                <a:cs typeface="+mn-cs"/>
              </a:rPr>
              <a:t>Windows</a:t>
            </a:r>
            <a:r>
              <a:rPr lang="ru-RU" dirty="0">
                <a:latin typeface="+mn-lt"/>
                <a:cs typeface="+mn-cs"/>
              </a:rPr>
              <a:t>)/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solidFill>
                  <a:srgbClr val="FF0000"/>
                </a:solidFill>
                <a:latin typeface="+mn-lt"/>
                <a:cs typeface="+mn-cs"/>
              </a:rPr>
              <a:t>Объектные</a:t>
            </a:r>
            <a:r>
              <a:rPr lang="ru-RU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модули (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ОМ</a:t>
            </a:r>
            <a:r>
              <a:rPr lang="ru-RU" dirty="0">
                <a:latin typeface="+mn-lt"/>
                <a:cs typeface="+mn-cs"/>
              </a:rPr>
              <a:t>) формируются </a:t>
            </a:r>
            <a:r>
              <a:rPr lang="ru-RU" u="sng" dirty="0">
                <a:latin typeface="+mn-lt"/>
                <a:cs typeface="+mn-cs"/>
              </a:rPr>
              <a:t>компиляторами</a:t>
            </a:r>
            <a:r>
              <a:rPr lang="ru-RU" dirty="0">
                <a:latin typeface="+mn-lt"/>
                <a:cs typeface="+mn-cs"/>
              </a:rPr>
              <a:t> после успешной компиляции (без ошибок) исходных модулей. Объектные модули имеют расширение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*.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OBJ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и имеют стандартизованную структуру. Изменять содержание объектных модулей вручную не рекомендуется.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solidFill>
                  <a:srgbClr val="FF0000"/>
                </a:solidFill>
                <a:latin typeface="+mn-lt"/>
                <a:cs typeface="+mn-cs"/>
              </a:rPr>
              <a:t>Исполнимые</a:t>
            </a:r>
            <a:r>
              <a:rPr lang="ru-RU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модули (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ИСМ</a:t>
            </a:r>
            <a:r>
              <a:rPr lang="ru-RU" dirty="0">
                <a:latin typeface="+mn-lt"/>
                <a:cs typeface="+mn-cs"/>
              </a:rPr>
              <a:t>) формируются редактором связей (компоновщиком), который объединяет множество объектных модулей в единую программу. Исполнимые модули могут непосредственно выполняться на компьютере. Они имеют формат: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*.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EXE </a:t>
            </a:r>
            <a:r>
              <a:rPr lang="ru-RU" dirty="0">
                <a:latin typeface="+mn-lt"/>
                <a:cs typeface="+mn-cs"/>
              </a:rPr>
              <a:t>или *.</a:t>
            </a:r>
            <a:r>
              <a:rPr lang="en-US" dirty="0">
                <a:latin typeface="+mn-lt"/>
                <a:cs typeface="+mn-cs"/>
              </a:rPr>
              <a:t>COM</a:t>
            </a:r>
            <a:r>
              <a:rPr lang="ru-RU" dirty="0">
                <a:latin typeface="+mn-lt"/>
                <a:cs typeface="+mn-cs"/>
              </a:rPr>
              <a:t>.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solidFill>
                  <a:srgbClr val="FF0000"/>
                </a:solidFill>
                <a:latin typeface="+mn-lt"/>
                <a:cs typeface="+mn-cs"/>
              </a:rPr>
              <a:t>Библиотеки</a:t>
            </a:r>
            <a:r>
              <a:rPr lang="ru-RU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u="sng" dirty="0">
                <a:latin typeface="+mn-lt"/>
                <a:cs typeface="+mn-cs"/>
              </a:rPr>
              <a:t>объектных</a:t>
            </a:r>
            <a:r>
              <a:rPr lang="ru-RU" dirty="0">
                <a:latin typeface="+mn-lt"/>
                <a:cs typeface="+mn-cs"/>
              </a:rPr>
              <a:t> модулей объединяют множества объектных моделей, связанных по смыслу и функциям. Библиотеки бывают стандартными и пользовательскими (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*.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LIB</a:t>
            </a:r>
            <a:r>
              <a:rPr lang="ru-RU" dirty="0">
                <a:latin typeface="+mn-lt"/>
                <a:cs typeface="+mn-cs"/>
              </a:rPr>
              <a:t>). Для построения библиотек используется специальная компонента СП – </a:t>
            </a:r>
            <a:r>
              <a:rPr lang="ru-RU" u="sng" dirty="0">
                <a:latin typeface="+mn-lt"/>
                <a:cs typeface="+mn-cs"/>
              </a:rPr>
              <a:t>библиотекарь</a:t>
            </a:r>
            <a:r>
              <a:rPr lang="ru-RU" dirty="0">
                <a:latin typeface="+mn-lt"/>
                <a:cs typeface="+mn-cs"/>
              </a:rPr>
              <a:t> (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LIB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EXE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или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TLIB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EXE</a:t>
            </a:r>
            <a:r>
              <a:rPr lang="ru-RU" dirty="0">
                <a:latin typeface="+mn-lt"/>
                <a:cs typeface="+mn-cs"/>
              </a:rPr>
              <a:t>). </a:t>
            </a: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Заголовок 1"/>
          <p:cNvSpPr>
            <a:spLocks noGrp="1"/>
          </p:cNvSpPr>
          <p:nvPr>
            <p:ph type="title"/>
          </p:nvPr>
        </p:nvSpPr>
        <p:spPr>
          <a:xfrm>
            <a:off x="468313" y="8096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z="2800" b="1"/>
              <a:t>Компоненты СП и стадии обработки программ</a:t>
            </a:r>
            <a:endParaRPr lang="ru-RU" altLang="ru-RU" sz="28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14F3DCE1-DF13-4C91-8DA2-EE2E84DEEC5F}" type="slidenum">
              <a:rPr/>
              <a:pPr algn="l">
                <a:defRPr/>
              </a:pPr>
              <a:t>358</a:t>
            </a:fld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23017" y="620688"/>
            <a:ext cx="7737415" cy="60016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latin typeface="+mn-lt"/>
                <a:cs typeface="+mn-cs"/>
              </a:rPr>
              <a:t>Система программирования </a:t>
            </a:r>
            <a:r>
              <a:rPr lang="ru-RU" sz="1600" dirty="0">
                <a:latin typeface="+mn-lt"/>
                <a:cs typeface="+mn-cs"/>
              </a:rPr>
              <a:t>(СП) это большой комплекс программ, включающий в себя </a:t>
            </a:r>
            <a:r>
              <a:rPr lang="ru-RU" sz="1600" b="1" u="sng" dirty="0">
                <a:latin typeface="+mn-lt"/>
                <a:cs typeface="+mn-cs"/>
              </a:rPr>
              <a:t>следующие</a:t>
            </a:r>
            <a:r>
              <a:rPr lang="ru-RU" sz="1600" dirty="0">
                <a:latin typeface="+mn-lt"/>
                <a:cs typeface="+mn-cs"/>
              </a:rPr>
              <a:t> основные программы: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Компилятор</a:t>
            </a:r>
            <a:r>
              <a:rPr lang="ru-RU" sz="1600" u="sng" dirty="0">
                <a:latin typeface="+mn-lt"/>
                <a:cs typeface="+mn-cs"/>
              </a:rPr>
              <a:t> (компиляция)</a:t>
            </a:r>
            <a:r>
              <a:rPr lang="ru-RU" sz="1600" dirty="0">
                <a:latin typeface="+mn-lt"/>
                <a:cs typeface="+mn-cs"/>
              </a:rPr>
              <a:t> системы программирования, который проверяет правильность написания программ (исходных модулей) и формирует объектные модули. Примеры - </a:t>
            </a:r>
            <a:r>
              <a:rPr lang="en-US" sz="1600" b="1" dirty="0" err="1">
                <a:solidFill>
                  <a:srgbClr val="FF0000"/>
                </a:solidFill>
                <a:latin typeface="+mn-lt"/>
                <a:cs typeface="+mn-cs"/>
              </a:rPr>
              <a:t>tasm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 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и </a:t>
            </a:r>
            <a:r>
              <a:rPr lang="en-US" sz="1600" b="1" dirty="0" err="1">
                <a:solidFill>
                  <a:srgbClr val="FF0000"/>
                </a:solidFill>
                <a:latin typeface="+mn-lt"/>
                <a:cs typeface="+mn-cs"/>
              </a:rPr>
              <a:t>masm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</a:t>
            </a:r>
            <a:r>
              <a:rPr lang="ru-RU" sz="1600" b="1" dirty="0">
                <a:latin typeface="+mn-lt"/>
                <a:cs typeface="+mn-cs"/>
              </a:rPr>
              <a:t>.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Редактор</a:t>
            </a:r>
            <a:r>
              <a:rPr lang="ru-RU" sz="1600" u="sng" dirty="0">
                <a:latin typeface="+mn-lt"/>
                <a:cs typeface="+mn-cs"/>
              </a:rPr>
              <a:t> </a:t>
            </a: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связей</a:t>
            </a:r>
            <a:r>
              <a:rPr lang="ru-RU" sz="1600" dirty="0">
                <a:latin typeface="+mn-lt"/>
                <a:cs typeface="+mn-cs"/>
              </a:rPr>
              <a:t> (или компоновщик) необходим для объединения множества объектных модулей в единую программу (исполнимый модуль). Редактор связей настраивает связи между отдельными модулями, которые могут быть двух видов: связи по управлению (вызов функций и процедур) и связи по данным (использование данных из одного модуля в другом). Примеры: </a:t>
            </a:r>
            <a:r>
              <a:rPr lang="en-US" sz="1600" b="1" dirty="0" err="1">
                <a:solidFill>
                  <a:srgbClr val="FF0000"/>
                </a:solidFill>
                <a:latin typeface="+mn-lt"/>
                <a:cs typeface="+mn-cs"/>
              </a:rPr>
              <a:t>tlink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 и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link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</a:t>
            </a:r>
            <a:r>
              <a:rPr lang="ru-RU" sz="1600" b="1" dirty="0">
                <a:latin typeface="+mn-lt"/>
                <a:cs typeface="+mn-cs"/>
              </a:rPr>
              <a:t>.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solidFill>
                  <a:srgbClr val="FF0000"/>
                </a:solidFill>
                <a:latin typeface="+mn-lt"/>
                <a:cs typeface="+mn-cs"/>
              </a:rPr>
              <a:t>Библиотекарь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– программа СП (иногда называют такие программы </a:t>
            </a:r>
            <a:r>
              <a:rPr lang="ru-RU" sz="1600" u="sng" dirty="0">
                <a:latin typeface="+mn-lt"/>
                <a:cs typeface="+mn-cs"/>
              </a:rPr>
              <a:t>утилита</a:t>
            </a:r>
            <a:r>
              <a:rPr lang="ru-RU" sz="1600" dirty="0">
                <a:latin typeface="+mn-lt"/>
                <a:cs typeface="+mn-cs"/>
              </a:rPr>
              <a:t>), которая позволяет создавать библиотеки объектных модулей (ОМ). Библиотеки объектных модулей подключают в программные проекты и, тем самым, обеспечивают подключение нужных объектных модулей в исполнимый модуль.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solidFill>
                  <a:srgbClr val="FF0000"/>
                </a:solidFill>
                <a:latin typeface="+mn-lt"/>
                <a:cs typeface="+mn-cs"/>
              </a:rPr>
              <a:t>Менеджер проектов </a:t>
            </a:r>
            <a:r>
              <a:rPr lang="ru-RU" sz="1600" u="sng" dirty="0">
                <a:latin typeface="+mn-lt"/>
                <a:cs typeface="+mn-cs"/>
              </a:rPr>
              <a:t>(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MAKE.EXE</a:t>
            </a:r>
            <a:r>
              <a:rPr lang="ru-RU" sz="1600" u="sng" dirty="0">
                <a:latin typeface="+mn-lt"/>
                <a:cs typeface="+mn-cs"/>
              </a:rPr>
              <a:t>)</a:t>
            </a:r>
            <a:r>
              <a:rPr lang="ru-RU" sz="1600" dirty="0">
                <a:latin typeface="+mn-lt"/>
                <a:cs typeface="+mn-cs"/>
              </a:rPr>
              <a:t>, позволяющий создавать проекты, выполнять сборку из многомодульных программ и проводить их отладку. Чаще всего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его работа невидима, эта компонента настраивается на специальный файл проекта, который оформляется на специальном языке.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solidFill>
                  <a:srgbClr val="FF0000"/>
                </a:solidFill>
                <a:latin typeface="+mn-lt"/>
                <a:cs typeface="+mn-cs"/>
              </a:rPr>
              <a:t>Отладчик СП</a:t>
            </a:r>
            <a:r>
              <a:rPr lang="ru-RU" sz="1600" dirty="0">
                <a:latin typeface="+mn-lt"/>
                <a:cs typeface="+mn-cs"/>
              </a:rPr>
              <a:t>, который обеспечивает возможности эффективной проверки программ и исправления ошибок в программах</a:t>
            </a:r>
            <a:r>
              <a:rPr lang="en-US" sz="1600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(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TD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,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CV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.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EXE</a:t>
            </a:r>
            <a:r>
              <a:rPr lang="ru-RU" sz="1600" dirty="0">
                <a:latin typeface="+mn-lt"/>
                <a:cs typeface="+mn-cs"/>
              </a:rPr>
              <a:t>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u="sng" dirty="0">
                <a:latin typeface="+mn-lt"/>
                <a:cs typeface="+mn-cs"/>
              </a:rPr>
              <a:t>Другие сервисные утилиты</a:t>
            </a:r>
            <a:r>
              <a:rPr lang="ru-RU" sz="1600" dirty="0">
                <a:latin typeface="+mn-lt"/>
                <a:cs typeface="+mn-cs"/>
              </a:rPr>
              <a:t> предназначены для упрощения процесса программирования и обслуживания создаваемых проектов: текстовые редакторы, справочные системы, примеры использования разных технологий и т.д.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5032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/>
              <a:t>Использование </a:t>
            </a:r>
            <a:r>
              <a:rPr lang="en-US" sz="2800" dirty="0">
                <a:solidFill>
                  <a:srgbClr val="00B050"/>
                </a:solidFill>
              </a:rPr>
              <a:t>QC25</a:t>
            </a:r>
            <a:r>
              <a:rPr lang="en-US" sz="2800" dirty="0"/>
              <a:t> </a:t>
            </a:r>
            <a:r>
              <a:rPr lang="ru-RU" sz="2800" dirty="0"/>
              <a:t>для изучения Ассемблера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6B455B5C-E5A2-4A9A-8835-63A90F311A59}" type="slidenum">
              <a:rPr/>
              <a:pPr algn="l">
                <a:defRPr/>
              </a:pPr>
              <a:t>359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4392" y="692696"/>
            <a:ext cx="8772104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Вид оболочки </a:t>
            </a:r>
            <a:r>
              <a:rPr lang="en-US" sz="2400" dirty="0">
                <a:latin typeface="+mn-lt"/>
                <a:cs typeface="+mn-cs"/>
              </a:rPr>
              <a:t>QC25 </a:t>
            </a:r>
            <a:r>
              <a:rPr lang="ru-RU" sz="2400" dirty="0">
                <a:latin typeface="+mn-lt"/>
                <a:cs typeface="+mn-cs"/>
              </a:rPr>
              <a:t>для отладки программы (с\</a:t>
            </a:r>
            <a:r>
              <a:rPr lang="en-US" sz="2400" dirty="0">
                <a:latin typeface="+mn-lt"/>
                <a:cs typeface="+mn-cs"/>
              </a:rPr>
              <a:t>QC</a:t>
            </a:r>
            <a:r>
              <a:rPr lang="ru-RU" sz="2400" dirty="0">
                <a:latin typeface="+mn-lt"/>
                <a:cs typeface="+mn-cs"/>
              </a:rPr>
              <a:t>25</a:t>
            </a:r>
            <a:r>
              <a:rPr lang="en-US" sz="2400" dirty="0">
                <a:latin typeface="+mn-lt"/>
                <a:cs typeface="+mn-cs"/>
              </a:rPr>
              <a:t>\bin\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qc.exe</a:t>
            </a:r>
            <a:r>
              <a:rPr lang="ru-RU" sz="2400" dirty="0">
                <a:latin typeface="+mn-lt"/>
                <a:cs typeface="+mn-cs"/>
              </a:rPr>
              <a:t>):</a:t>
            </a:r>
          </a:p>
        </p:txBody>
      </p:sp>
      <p:pic>
        <p:nvPicPr>
          <p:cNvPr id="162826" name="Picture 2" descr="sp0010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54113"/>
            <a:ext cx="8555038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91636" y="5397259"/>
            <a:ext cx="7539584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B</a:t>
            </a:r>
            <a:r>
              <a:rPr lang="ru-RU" sz="2000" dirty="0">
                <a:latin typeface="+mn-lt"/>
                <a:cs typeface="+mn-cs"/>
              </a:rPr>
              <a:t> оболочке </a:t>
            </a:r>
            <a:r>
              <a:rPr lang="en-US" sz="2000" dirty="0">
                <a:latin typeface="+mn-lt"/>
                <a:cs typeface="+mn-cs"/>
              </a:rPr>
              <a:t>QC25 </a:t>
            </a:r>
            <a:r>
              <a:rPr lang="ru-RU" sz="2000" dirty="0">
                <a:latin typeface="+mn-lt"/>
                <a:cs typeface="+mn-cs"/>
              </a:rPr>
              <a:t> уже заложены: </a:t>
            </a:r>
            <a:r>
              <a:rPr lang="ru-RU" sz="2000" u="sng" dirty="0">
                <a:latin typeface="+mn-lt"/>
                <a:cs typeface="+mn-cs"/>
              </a:rPr>
              <a:t>текстовый редактор</a:t>
            </a:r>
            <a:r>
              <a:rPr lang="ru-RU" sz="2000" dirty="0">
                <a:latin typeface="+mn-lt"/>
                <a:cs typeface="+mn-cs"/>
              </a:rPr>
              <a:t>, </a:t>
            </a:r>
            <a:r>
              <a:rPr lang="ru-RU" sz="2000" u="sng" dirty="0">
                <a:latin typeface="+mn-lt"/>
                <a:cs typeface="+mn-cs"/>
              </a:rPr>
              <a:t>компилятор Ассемблера, редактор связей, отладчик и справочник по программированию</a:t>
            </a:r>
            <a:r>
              <a:rPr lang="ru-RU" sz="2000" dirty="0">
                <a:latin typeface="+mn-lt"/>
                <a:cs typeface="+mn-cs"/>
              </a:rPr>
              <a:t>)</a:t>
            </a:r>
            <a:r>
              <a:rPr lang="en-US" sz="2000" dirty="0">
                <a:latin typeface="+mn-lt"/>
                <a:cs typeface="+mn-cs"/>
              </a:rPr>
              <a:t>.</a:t>
            </a:r>
            <a:endParaRPr lang="ru-RU" sz="20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056784" cy="706090"/>
          </a:xfrm>
        </p:spPr>
        <p:txBody>
          <a:bodyPr>
            <a:normAutofit/>
          </a:bodyPr>
          <a:lstStyle/>
          <a:p>
            <a:r>
              <a:rPr lang="ru-RU" sz="3200" dirty="0"/>
              <a:t>Проверка параметров по КФ 2 (6)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653176" y="903948"/>
            <a:ext cx="8055040" cy="152041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sz="1600" b="1" dirty="0"/>
              <a:t>REM </a:t>
            </a:r>
            <a:r>
              <a:rPr lang="ru-RU" sz="1600" b="1" dirty="0"/>
              <a:t>Использование </a:t>
            </a:r>
            <a:r>
              <a:rPr lang="en-US" sz="1600" b="1" dirty="0">
                <a:solidFill>
                  <a:srgbClr val="FF0000"/>
                </a:solidFill>
              </a:rPr>
              <a:t>SET</a:t>
            </a:r>
            <a:endParaRPr lang="ru-RU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SET </a:t>
            </a:r>
            <a:r>
              <a:rPr lang="en-US" sz="1600" b="1" dirty="0"/>
              <a:t>Par3=%3</a:t>
            </a:r>
            <a:endParaRPr lang="ru-RU" sz="1600" b="1" dirty="0"/>
          </a:p>
          <a:p>
            <a:pPr marL="0" indent="0">
              <a:buNone/>
            </a:pPr>
            <a:r>
              <a:rPr lang="en-US" sz="1600" b="1" dirty="0"/>
              <a:t>IF (%Par3%)==(</a:t>
            </a:r>
            <a:r>
              <a:rPr lang="ru-RU" sz="1600" b="1" dirty="0"/>
              <a:t>ДА</a:t>
            </a:r>
            <a:r>
              <a:rPr lang="en-US" sz="1600" b="1" dirty="0"/>
              <a:t>) CLS</a:t>
            </a:r>
          </a:p>
          <a:p>
            <a:pPr marL="0" indent="0">
              <a:buNone/>
            </a:pPr>
            <a:r>
              <a:rPr lang="en-US" sz="1600" b="1" dirty="0"/>
              <a:t>REM </a:t>
            </a:r>
            <a:r>
              <a:rPr lang="ru-RU" sz="1600" b="1" dirty="0"/>
              <a:t>Можно и так</a:t>
            </a:r>
          </a:p>
          <a:p>
            <a:pPr marL="0" indent="0">
              <a:buNone/>
            </a:pPr>
            <a:r>
              <a:rPr lang="en-US" sz="1600" b="1" dirty="0"/>
              <a:t>IF (%3)==(</a:t>
            </a:r>
            <a:r>
              <a:rPr lang="ru-RU" sz="1600" b="1" dirty="0"/>
              <a:t>ДА</a:t>
            </a:r>
            <a:r>
              <a:rPr lang="en-US" sz="1600" b="1" dirty="0"/>
              <a:t>) CLS</a:t>
            </a: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93424" y="611396"/>
            <a:ext cx="8055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/>
              <a:t>Проверка очистки экрана</a:t>
            </a:r>
            <a:r>
              <a:rPr lang="en-US" altLang="ru-RU" dirty="0"/>
              <a:t> </a:t>
            </a:r>
            <a:r>
              <a:rPr lang="ru-RU" altLang="ru-RU" dirty="0"/>
              <a:t>перед меню (демонстрация команды </a:t>
            </a:r>
            <a:r>
              <a:rPr lang="en-US" altLang="ru-RU" b="1" dirty="0">
                <a:solidFill>
                  <a:srgbClr val="FF0000"/>
                </a:solidFill>
              </a:rPr>
              <a:t>SET</a:t>
            </a:r>
            <a:r>
              <a:rPr lang="ru-RU" altLang="ru-RU" dirty="0"/>
              <a:t>)</a:t>
            </a:r>
            <a:r>
              <a:rPr lang="en-US" altLang="ru-RU" dirty="0"/>
              <a:t>:</a:t>
            </a:r>
            <a:endParaRPr lang="ru-RU" altLang="ru-RU" dirty="0"/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616664" y="2839268"/>
            <a:ext cx="8055040" cy="122495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en-US" sz="1600" b="1" dirty="0"/>
              <a:t>REM </a:t>
            </a:r>
            <a:r>
              <a:rPr lang="ru-RU" sz="1600" b="1" dirty="0"/>
              <a:t>Очистка экрана при значении четвертого параметра </a:t>
            </a:r>
            <a:r>
              <a:rPr lang="ru-RU" sz="1600" b="1" dirty="0">
                <a:solidFill>
                  <a:srgbClr val="FF0000"/>
                </a:solidFill>
              </a:rPr>
              <a:t>ДА</a:t>
            </a:r>
          </a:p>
          <a:p>
            <a:pPr marL="0" indent="0">
              <a:buNone/>
            </a:pPr>
            <a:r>
              <a:rPr lang="en-US" sz="1600" b="1" dirty="0"/>
              <a:t>IF (</a:t>
            </a:r>
            <a:r>
              <a:rPr lang="en-US" sz="1600" b="1" dirty="0">
                <a:solidFill>
                  <a:srgbClr val="FF0000"/>
                </a:solidFill>
              </a:rPr>
              <a:t>%</a:t>
            </a:r>
            <a:r>
              <a:rPr lang="ru-RU" sz="1600" b="1" dirty="0">
                <a:solidFill>
                  <a:srgbClr val="FF0000"/>
                </a:solidFill>
              </a:rPr>
              <a:t>4</a:t>
            </a:r>
            <a:r>
              <a:rPr lang="en-US" sz="1600" b="1" dirty="0"/>
              <a:t>)==(</a:t>
            </a:r>
            <a:r>
              <a:rPr lang="ru-RU" sz="1600" b="1" dirty="0">
                <a:solidFill>
                  <a:srgbClr val="FF0000"/>
                </a:solidFill>
              </a:rPr>
              <a:t>ДА</a:t>
            </a:r>
            <a:r>
              <a:rPr lang="en-US" sz="1600" b="1" dirty="0"/>
              <a:t>) </a:t>
            </a:r>
            <a:r>
              <a:rPr lang="en-US" sz="1600" b="1" dirty="0">
                <a:solidFill>
                  <a:srgbClr val="FF0000"/>
                </a:solidFill>
              </a:rPr>
              <a:t>CALL </a:t>
            </a:r>
            <a:r>
              <a:rPr lang="en-US" altLang="ru-RU" sz="1600" b="1" dirty="0">
                <a:solidFill>
                  <a:srgbClr val="FF0000"/>
                </a:solidFill>
              </a:rPr>
              <a:t>MY_HELP.BAT</a:t>
            </a:r>
            <a:endParaRPr lang="ru-RU" altLang="ru-RU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600" b="1" dirty="0"/>
              <a:t>REM </a:t>
            </a:r>
            <a:r>
              <a:rPr lang="ru-RU" sz="1600" b="1" dirty="0"/>
              <a:t>Если имя КФ справки задано параметром %1</a:t>
            </a:r>
            <a:endParaRPr lang="ru-RU" altLang="ru-RU" sz="1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600" b="1" dirty="0"/>
              <a:t>IF (</a:t>
            </a:r>
            <a:r>
              <a:rPr lang="en-US" sz="1600" b="1" dirty="0">
                <a:solidFill>
                  <a:srgbClr val="FF0000"/>
                </a:solidFill>
              </a:rPr>
              <a:t>%</a:t>
            </a:r>
            <a:r>
              <a:rPr lang="ru-RU" sz="1600" b="1" dirty="0">
                <a:solidFill>
                  <a:srgbClr val="FF0000"/>
                </a:solidFill>
              </a:rPr>
              <a:t>4</a:t>
            </a:r>
            <a:r>
              <a:rPr lang="en-US" sz="1600" b="1" dirty="0"/>
              <a:t>)==(</a:t>
            </a:r>
            <a:r>
              <a:rPr lang="ru-RU" sz="1600" b="1" dirty="0">
                <a:solidFill>
                  <a:srgbClr val="FF0000"/>
                </a:solidFill>
              </a:rPr>
              <a:t>ДА</a:t>
            </a:r>
            <a:r>
              <a:rPr lang="en-US" sz="1600" b="1" dirty="0"/>
              <a:t>) </a:t>
            </a:r>
            <a:r>
              <a:rPr lang="en-US" sz="1600" b="1" dirty="0">
                <a:solidFill>
                  <a:srgbClr val="FF0000"/>
                </a:solidFill>
              </a:rPr>
              <a:t>CALL </a:t>
            </a:r>
            <a:r>
              <a:rPr lang="ru-RU" altLang="ru-RU" sz="1600" b="1" dirty="0">
                <a:solidFill>
                  <a:srgbClr val="FF0000"/>
                </a:solidFill>
              </a:rPr>
              <a:t>%1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2534" y="4105143"/>
            <a:ext cx="8055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2000" dirty="0"/>
              <a:t>Результат работы КФ справки</a:t>
            </a:r>
            <a:r>
              <a:rPr lang="ru-RU" altLang="ru-RU" dirty="0"/>
              <a:t>:</a:t>
            </a: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617521" y="4509120"/>
            <a:ext cx="8055040" cy="929485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Вложенный КФ - Большаков С.А. ГР. ИУ5-00   </a:t>
            </a:r>
            <a:r>
              <a:rPr lang="en-US" sz="1600" b="1" dirty="0">
                <a:solidFill>
                  <a:schemeClr val="bg1"/>
                </a:solidFill>
              </a:rPr>
              <a:t>(</a:t>
            </a:r>
            <a:r>
              <a:rPr lang="ru-RU" sz="1600" b="1" dirty="0">
                <a:solidFill>
                  <a:schemeClr val="bg1"/>
                </a:solidFill>
              </a:rPr>
              <a:t>Справка ЛР 2</a:t>
            </a:r>
            <a:r>
              <a:rPr lang="en-US" sz="1600" b="1" dirty="0">
                <a:solidFill>
                  <a:schemeClr val="bg1"/>
                </a:solidFill>
              </a:rPr>
              <a:t>)</a:t>
            </a:r>
            <a:endParaRPr lang="ru-RU" sz="16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1-й :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bg1"/>
                </a:solidFill>
              </a:rPr>
              <a:t>…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21416" y="2483604"/>
            <a:ext cx="8055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dirty="0"/>
              <a:t>Проверка вывода справки по заданию параметров </a:t>
            </a:r>
            <a:r>
              <a:rPr lang="ru-RU" altLang="ru-RU" dirty="0">
                <a:solidFill>
                  <a:srgbClr val="FF0000"/>
                </a:solidFill>
              </a:rPr>
              <a:t>%4 и %1 </a:t>
            </a:r>
            <a:r>
              <a:rPr lang="en-US" altLang="ru-RU" dirty="0"/>
              <a:t>: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398999999"/>
      </p:ext>
    </p:extLst>
  </p:cSld>
  <p:clrMapOvr>
    <a:masterClrMapping/>
  </p:clrMapOvr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ru-RU"/>
              <a:t>QC25 </a:t>
            </a:r>
            <a:r>
              <a:rPr lang="ru-RU" altLang="ru-RU"/>
              <a:t> Редактор (</a:t>
            </a:r>
            <a:r>
              <a:rPr lang="en-US" altLang="ru-RU"/>
              <a:t>1)</a:t>
            </a: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223838"/>
            <a:ext cx="585787" cy="365125"/>
          </a:xfrm>
        </p:spPr>
        <p:txBody>
          <a:bodyPr/>
          <a:lstStyle/>
          <a:p>
            <a:pPr algn="l">
              <a:defRPr/>
            </a:pPr>
            <a:fld id="{009951E2-6D85-4544-9D63-B5271F6A9E5F}" type="slidenum">
              <a:rPr/>
              <a:pPr algn="l">
                <a:defRPr/>
              </a:pPr>
              <a:t>360</a:t>
            </a:fld>
            <a:endParaRPr dirty="0"/>
          </a:p>
        </p:txBody>
      </p:sp>
      <p:pic>
        <p:nvPicPr>
          <p:cNvPr id="16384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052513"/>
            <a:ext cx="6096000" cy="39544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45" name="TextBox 5"/>
          <p:cNvSpPr txBox="1">
            <a:spLocks noChangeArrowheads="1"/>
          </p:cNvSpPr>
          <p:nvPr/>
        </p:nvSpPr>
        <p:spPr bwMode="auto">
          <a:xfrm>
            <a:off x="5076825" y="5229225"/>
            <a:ext cx="3598863" cy="646113"/>
          </a:xfrm>
          <a:prstGeom prst="rect">
            <a:avLst/>
          </a:prstGeom>
          <a:noFill/>
          <a:ln w="63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Область ввода и редактирования </a:t>
            </a:r>
            <a:r>
              <a:rPr lang="ru-RU" altLang="ru-RU" sz="1800" u="sng"/>
              <a:t>текста программы </a:t>
            </a:r>
            <a:r>
              <a:rPr lang="ru-RU" altLang="ru-RU" sz="1800"/>
              <a:t>на Ассемблере</a:t>
            </a:r>
          </a:p>
        </p:txBody>
      </p:sp>
      <p:cxnSp>
        <p:nvCxnSpPr>
          <p:cNvPr id="7" name="Прямая со стрелкой 6"/>
          <p:cNvCxnSpPr>
            <a:stCxn id="163845" idx="0"/>
          </p:cNvCxnSpPr>
          <p:nvPr/>
        </p:nvCxnSpPr>
        <p:spPr>
          <a:xfrm flipH="1" flipV="1">
            <a:off x="3708400" y="2924175"/>
            <a:ext cx="3167063" cy="230505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47" name="TextBox 9"/>
          <p:cNvSpPr txBox="1">
            <a:spLocks noChangeArrowheads="1"/>
          </p:cNvSpPr>
          <p:nvPr/>
        </p:nvSpPr>
        <p:spPr bwMode="auto">
          <a:xfrm>
            <a:off x="2268538" y="5381625"/>
            <a:ext cx="2159000" cy="369888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Быстрая справка</a:t>
            </a:r>
          </a:p>
        </p:txBody>
      </p:sp>
      <p:cxnSp>
        <p:nvCxnSpPr>
          <p:cNvPr id="11" name="Прямая со стрелкой 10"/>
          <p:cNvCxnSpPr>
            <a:stCxn id="163847" idx="0"/>
            <a:endCxn id="163844" idx="2"/>
          </p:cNvCxnSpPr>
          <p:nvPr/>
        </p:nvCxnSpPr>
        <p:spPr>
          <a:xfrm flipV="1">
            <a:off x="3348038" y="5006975"/>
            <a:ext cx="1103312" cy="37465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49" name="TextBox 11"/>
          <p:cNvSpPr txBox="1">
            <a:spLocks noChangeArrowheads="1"/>
          </p:cNvSpPr>
          <p:nvPr/>
        </p:nvSpPr>
        <p:spPr bwMode="auto">
          <a:xfrm>
            <a:off x="6983413" y="588963"/>
            <a:ext cx="2160587" cy="369887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Меню оболочки</a:t>
            </a:r>
          </a:p>
        </p:txBody>
      </p:sp>
      <p:cxnSp>
        <p:nvCxnSpPr>
          <p:cNvPr id="13" name="Прямая со стрелкой 12"/>
          <p:cNvCxnSpPr>
            <a:stCxn id="163849" idx="2"/>
          </p:cNvCxnSpPr>
          <p:nvPr/>
        </p:nvCxnSpPr>
        <p:spPr>
          <a:xfrm flipH="1">
            <a:off x="6831013" y="958850"/>
            <a:ext cx="1233487" cy="14763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ru-RU"/>
              <a:t>QC25 </a:t>
            </a:r>
            <a:r>
              <a:rPr lang="ru-RU" altLang="ru-RU"/>
              <a:t> Листинг программы </a:t>
            </a:r>
            <a:r>
              <a:rPr lang="en-US" altLang="ru-RU"/>
              <a:t>(2)</a:t>
            </a: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B64B26CA-690E-4261-AFA5-147BE97983F8}" type="slidenum">
              <a:rPr/>
              <a:pPr algn="l">
                <a:defRPr/>
              </a:pPr>
              <a:t>361</a:t>
            </a:fld>
            <a:endParaRPr/>
          </a:p>
        </p:txBody>
      </p:sp>
      <p:pic>
        <p:nvPicPr>
          <p:cNvPr id="164868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125538"/>
            <a:ext cx="6096000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869" name="TextBox 4"/>
          <p:cNvSpPr txBox="1">
            <a:spLocks noChangeArrowheads="1"/>
          </p:cNvSpPr>
          <p:nvPr/>
        </p:nvSpPr>
        <p:spPr bwMode="auto">
          <a:xfrm>
            <a:off x="4643438" y="5875338"/>
            <a:ext cx="4105275" cy="646112"/>
          </a:xfrm>
          <a:prstGeom prst="rect">
            <a:avLst/>
          </a:prstGeom>
          <a:noFill/>
          <a:ln w="63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Листинг программы на Ассемблере (как получить: </a:t>
            </a:r>
            <a:r>
              <a:rPr lang="ru-RU" altLang="ru-RU" sz="1800">
                <a:solidFill>
                  <a:srgbClr val="FF0000"/>
                </a:solidFill>
              </a:rPr>
              <a:t>опции и меню</a:t>
            </a:r>
            <a:r>
              <a:rPr lang="ru-RU" altLang="ru-RU" sz="1800"/>
              <a:t>)</a:t>
            </a:r>
          </a:p>
        </p:txBody>
      </p:sp>
      <p:cxnSp>
        <p:nvCxnSpPr>
          <p:cNvPr id="6" name="Прямая со стрелкой 5"/>
          <p:cNvCxnSpPr>
            <a:stCxn id="164869" idx="0"/>
          </p:cNvCxnSpPr>
          <p:nvPr/>
        </p:nvCxnSpPr>
        <p:spPr>
          <a:xfrm flipH="1" flipV="1">
            <a:off x="4932363" y="3284538"/>
            <a:ext cx="1763712" cy="259080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871" name="TextBox 8"/>
          <p:cNvSpPr txBox="1">
            <a:spLocks noChangeArrowheads="1"/>
          </p:cNvSpPr>
          <p:nvPr/>
        </p:nvSpPr>
        <p:spPr bwMode="auto">
          <a:xfrm>
            <a:off x="785813" y="5840413"/>
            <a:ext cx="3600450" cy="647700"/>
          </a:xfrm>
          <a:prstGeom prst="rect">
            <a:avLst/>
          </a:prstGeom>
          <a:noFill/>
          <a:ln w="63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Двоичное представление программы в ОП (в шестн. вид)</a:t>
            </a:r>
          </a:p>
        </p:txBody>
      </p:sp>
      <p:cxnSp>
        <p:nvCxnSpPr>
          <p:cNvPr id="10" name="Прямая со стрелкой 9"/>
          <p:cNvCxnSpPr>
            <a:stCxn id="164871" idx="0"/>
          </p:cNvCxnSpPr>
          <p:nvPr/>
        </p:nvCxnSpPr>
        <p:spPr>
          <a:xfrm flipV="1">
            <a:off x="2586038" y="5338763"/>
            <a:ext cx="57150" cy="50165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447800" y="2420938"/>
            <a:ext cx="1611313" cy="2952750"/>
          </a:xfrm>
          <a:prstGeom prst="rect">
            <a:avLst/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781175"/>
            <a:ext cx="6096000" cy="428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5891" name="Заголовок 1"/>
          <p:cNvSpPr>
            <a:spLocks noGrp="1"/>
          </p:cNvSpPr>
          <p:nvPr>
            <p:ph type="title"/>
          </p:nvPr>
        </p:nvSpPr>
        <p:spPr>
          <a:xfrm>
            <a:off x="909638" y="384175"/>
            <a:ext cx="5391150" cy="706438"/>
          </a:xfrm>
        </p:spPr>
        <p:txBody>
          <a:bodyPr/>
          <a:lstStyle/>
          <a:p>
            <a:pPr eaLnBrk="1" hangingPunct="1"/>
            <a:r>
              <a:rPr lang="en-US" altLang="ru-RU"/>
              <a:t>QC25 </a:t>
            </a:r>
            <a:r>
              <a:rPr lang="ru-RU" altLang="ru-RU"/>
              <a:t>Отладчик </a:t>
            </a:r>
            <a:r>
              <a:rPr lang="en-US" altLang="ru-RU"/>
              <a:t>(3)</a:t>
            </a:r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1A00BBB2-439C-4BAF-9928-2636EAF28050}" type="slidenum">
              <a:rPr/>
              <a:pPr algn="l">
                <a:defRPr/>
              </a:pPr>
              <a:t>362</a:t>
            </a:fld>
            <a:endParaRPr/>
          </a:p>
        </p:txBody>
      </p:sp>
      <p:pic>
        <p:nvPicPr>
          <p:cNvPr id="165893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628775"/>
            <a:ext cx="6096000" cy="428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5894" name="TextBox 5"/>
          <p:cNvSpPr txBox="1">
            <a:spLocks noChangeArrowheads="1"/>
          </p:cNvSpPr>
          <p:nvPr/>
        </p:nvSpPr>
        <p:spPr bwMode="auto">
          <a:xfrm>
            <a:off x="3779912" y="5013176"/>
            <a:ext cx="5364088" cy="369332"/>
          </a:xfrm>
          <a:prstGeom prst="rect">
            <a:avLst/>
          </a:prstGeom>
          <a:solidFill>
            <a:schemeClr val="bg2"/>
          </a:solidFill>
          <a:ln w="6350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Содержание регистров МП</a:t>
            </a:r>
            <a:r>
              <a:rPr lang="en-US" altLang="ru-RU" sz="1800" dirty="0"/>
              <a:t> </a:t>
            </a:r>
            <a:r>
              <a:rPr lang="ru-RU" altLang="ru-RU" sz="1800" dirty="0"/>
              <a:t>и флагов при отладке</a:t>
            </a:r>
          </a:p>
        </p:txBody>
      </p:sp>
      <p:cxnSp>
        <p:nvCxnSpPr>
          <p:cNvPr id="7" name="Прямая со стрелкой 6"/>
          <p:cNvCxnSpPr>
            <a:stCxn id="165894" idx="0"/>
          </p:cNvCxnSpPr>
          <p:nvPr/>
        </p:nvCxnSpPr>
        <p:spPr>
          <a:xfrm flipH="1" flipV="1">
            <a:off x="3347866" y="2214502"/>
            <a:ext cx="3114090" cy="2798674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896" name="TextBox 9"/>
          <p:cNvSpPr txBox="1">
            <a:spLocks noChangeArrowheads="1"/>
          </p:cNvSpPr>
          <p:nvPr/>
        </p:nvSpPr>
        <p:spPr bwMode="auto">
          <a:xfrm>
            <a:off x="5867400" y="384175"/>
            <a:ext cx="2520950" cy="1200150"/>
          </a:xfrm>
          <a:prstGeom prst="rect">
            <a:avLst/>
          </a:prstGeom>
          <a:noFill/>
          <a:ln w="63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Содержание переменных программы МП при отладке (</a:t>
            </a:r>
            <a:r>
              <a:rPr lang="en-US" altLang="ru-RU" sz="1800" u="sng"/>
              <a:t>Watch</a:t>
            </a:r>
            <a:r>
              <a:rPr lang="ru-RU" altLang="ru-RU" sz="1800"/>
              <a:t>)</a:t>
            </a:r>
          </a:p>
        </p:txBody>
      </p:sp>
      <p:cxnSp>
        <p:nvCxnSpPr>
          <p:cNvPr id="11" name="Прямая со стрелкой 10"/>
          <p:cNvCxnSpPr>
            <a:stCxn id="165896" idx="1"/>
            <a:endCxn id="12" idx="3"/>
          </p:cNvCxnSpPr>
          <p:nvPr/>
        </p:nvCxnSpPr>
        <p:spPr>
          <a:xfrm flipH="1">
            <a:off x="2376488" y="984250"/>
            <a:ext cx="3490912" cy="1039813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898" name="TextBox 13"/>
          <p:cNvSpPr txBox="1">
            <a:spLocks noChangeArrowheads="1"/>
          </p:cNvSpPr>
          <p:nvPr/>
        </p:nvSpPr>
        <p:spPr bwMode="auto">
          <a:xfrm>
            <a:off x="995363" y="5877272"/>
            <a:ext cx="3792661" cy="369332"/>
          </a:xfrm>
          <a:prstGeom prst="rect">
            <a:avLst/>
          </a:prstGeom>
          <a:solidFill>
            <a:schemeClr val="bg2"/>
          </a:solidFill>
          <a:ln w="6350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ИМ и </a:t>
            </a:r>
            <a:r>
              <a:rPr lang="ru-RU" altLang="ru-RU" sz="1800" u="sng" dirty="0"/>
              <a:t>Точка останова </a:t>
            </a:r>
            <a:r>
              <a:rPr lang="ru-RU" altLang="ru-RU" sz="1800" dirty="0"/>
              <a:t>(</a:t>
            </a:r>
            <a:r>
              <a:rPr lang="en-US" altLang="ru-RU" sz="1800" dirty="0"/>
              <a:t>Break</a:t>
            </a:r>
            <a:r>
              <a:rPr lang="ru-RU" altLang="ru-RU" sz="1800" dirty="0"/>
              <a:t> </a:t>
            </a:r>
            <a:r>
              <a:rPr lang="en-US" altLang="ru-RU" sz="1800" dirty="0"/>
              <a:t>Point</a:t>
            </a:r>
            <a:r>
              <a:rPr lang="ru-RU" altLang="ru-RU" sz="1800" dirty="0"/>
              <a:t>)</a:t>
            </a:r>
          </a:p>
        </p:txBody>
      </p:sp>
      <p:cxnSp>
        <p:nvCxnSpPr>
          <p:cNvPr id="16" name="Прямая со стрелкой 15"/>
          <p:cNvCxnSpPr>
            <a:stCxn id="165898" idx="0"/>
          </p:cNvCxnSpPr>
          <p:nvPr/>
        </p:nvCxnSpPr>
        <p:spPr>
          <a:xfrm flipH="1" flipV="1">
            <a:off x="2051052" y="4652964"/>
            <a:ext cx="840642" cy="122430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727200" y="1916113"/>
            <a:ext cx="649288" cy="217487"/>
          </a:xfrm>
          <a:prstGeom prst="rect">
            <a:avLst/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713" y="1052513"/>
            <a:ext cx="6096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6915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ru-RU"/>
              <a:t>QC</a:t>
            </a:r>
            <a:r>
              <a:rPr lang="ru-RU" altLang="ru-RU"/>
              <a:t>25</a:t>
            </a:r>
            <a:r>
              <a:rPr lang="en-US" altLang="ru-RU"/>
              <a:t> </a:t>
            </a:r>
            <a:r>
              <a:rPr lang="ru-RU" altLang="ru-RU"/>
              <a:t>Результат работы программы (4)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A44CDA64-90D5-4852-85A4-D7DA6F794A34}" type="slidenum">
              <a:rPr/>
              <a:pPr algn="l">
                <a:defRPr/>
              </a:pPr>
              <a:t>363</a:t>
            </a:fld>
            <a:endParaRPr/>
          </a:p>
        </p:txBody>
      </p:sp>
      <p:sp>
        <p:nvSpPr>
          <p:cNvPr id="5" name="Прямоугольник 4"/>
          <p:cNvSpPr/>
          <p:nvPr/>
        </p:nvSpPr>
        <p:spPr>
          <a:xfrm>
            <a:off x="1511300" y="1628775"/>
            <a:ext cx="323850" cy="215900"/>
          </a:xfrm>
          <a:prstGeom prst="rect">
            <a:avLst/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6918" name="TextBox 5"/>
          <p:cNvSpPr txBox="1">
            <a:spLocks noChangeArrowheads="1"/>
          </p:cNvSpPr>
          <p:nvPr/>
        </p:nvSpPr>
        <p:spPr bwMode="auto">
          <a:xfrm>
            <a:off x="525463" y="5327650"/>
            <a:ext cx="3240087" cy="369888"/>
          </a:xfrm>
          <a:prstGeom prst="rect">
            <a:avLst/>
          </a:prstGeom>
          <a:noFill/>
          <a:ln w="63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Результат работы программы</a:t>
            </a:r>
          </a:p>
        </p:txBody>
      </p:sp>
      <p:cxnSp>
        <p:nvCxnSpPr>
          <p:cNvPr id="7" name="Прямая со стрелкой 6"/>
          <p:cNvCxnSpPr>
            <a:endCxn id="5" idx="2"/>
          </p:cNvCxnSpPr>
          <p:nvPr/>
        </p:nvCxnSpPr>
        <p:spPr>
          <a:xfrm flipH="1" flipV="1">
            <a:off x="1673225" y="1844675"/>
            <a:ext cx="471488" cy="348297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920" name="TextBox 9"/>
          <p:cNvSpPr txBox="1">
            <a:spLocks noChangeArrowheads="1"/>
          </p:cNvSpPr>
          <p:nvPr/>
        </p:nvSpPr>
        <p:spPr bwMode="auto">
          <a:xfrm>
            <a:off x="4500563" y="5219700"/>
            <a:ext cx="3240087" cy="646113"/>
          </a:xfrm>
          <a:prstGeom prst="rect">
            <a:avLst/>
          </a:prstGeom>
          <a:noFill/>
          <a:ln w="63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Имя исполнимой программы, полученной для отладки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H="1" flipV="1">
            <a:off x="2933700" y="1700213"/>
            <a:ext cx="3186113" cy="348297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519363" y="1412875"/>
            <a:ext cx="828675" cy="252413"/>
          </a:xfrm>
          <a:prstGeom prst="rect">
            <a:avLst/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435975" cy="7064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/>
              <a:t>QC25 </a:t>
            </a:r>
            <a:r>
              <a:rPr lang="ru-RU" sz="2800" dirty="0"/>
              <a:t>справочник (меню </a:t>
            </a:r>
            <a:r>
              <a:rPr lang="en-US" sz="2800" dirty="0"/>
              <a:t>Help</a:t>
            </a:r>
            <a:r>
              <a:rPr lang="ru-RU" sz="2800" dirty="0"/>
              <a:t>) </a:t>
            </a:r>
            <a:r>
              <a:rPr lang="ru-RU" sz="2800" u="sng" dirty="0"/>
              <a:t>алфавитный каталог  </a:t>
            </a:r>
            <a:r>
              <a:rPr lang="en-US" sz="2800" dirty="0"/>
              <a:t>(</a:t>
            </a:r>
            <a:r>
              <a:rPr lang="ru-RU" sz="2800" dirty="0"/>
              <a:t>5</a:t>
            </a:r>
            <a:r>
              <a:rPr lang="en-US" sz="2800" dirty="0"/>
              <a:t>)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6787C125-3E8E-4142-BBCE-46C855ACC70A}" type="slidenum">
              <a:rPr/>
              <a:pPr algn="l">
                <a:defRPr/>
              </a:pPr>
              <a:t>364</a:t>
            </a:fld>
            <a:endParaRPr/>
          </a:p>
        </p:txBody>
      </p:sp>
      <p:pic>
        <p:nvPicPr>
          <p:cNvPr id="167940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650" y="1268413"/>
            <a:ext cx="7489825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7941" name="TextBox 5"/>
          <p:cNvSpPr txBox="1">
            <a:spLocks noChangeArrowheads="1"/>
          </p:cNvSpPr>
          <p:nvPr/>
        </p:nvSpPr>
        <p:spPr bwMode="auto">
          <a:xfrm>
            <a:off x="4427538" y="5749925"/>
            <a:ext cx="3816350" cy="338138"/>
          </a:xfrm>
          <a:prstGeom prst="rect">
            <a:avLst/>
          </a:prstGeom>
          <a:noFill/>
          <a:ln w="63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/>
              <a:t>Подраздел каталога (команда </a:t>
            </a:r>
            <a:r>
              <a:rPr lang="en-US" altLang="ru-RU" sz="1600" b="1"/>
              <a:t>ADD</a:t>
            </a:r>
            <a:r>
              <a:rPr lang="ru-RU" altLang="ru-RU" sz="1600"/>
              <a:t>)</a:t>
            </a:r>
          </a:p>
        </p:txBody>
      </p:sp>
      <p:cxnSp>
        <p:nvCxnSpPr>
          <p:cNvPr id="7" name="Прямая со стрелкой 6"/>
          <p:cNvCxnSpPr>
            <a:stCxn id="167941" idx="0"/>
          </p:cNvCxnSpPr>
          <p:nvPr/>
        </p:nvCxnSpPr>
        <p:spPr>
          <a:xfrm flipH="1" flipV="1">
            <a:off x="1763713" y="4437063"/>
            <a:ext cx="4572000" cy="1312862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943" name="TextBox 10"/>
          <p:cNvSpPr txBox="1">
            <a:spLocks noChangeArrowheads="1"/>
          </p:cNvSpPr>
          <p:nvPr/>
        </p:nvSpPr>
        <p:spPr bwMode="auto">
          <a:xfrm>
            <a:off x="107950" y="5732463"/>
            <a:ext cx="3024188" cy="339725"/>
          </a:xfrm>
          <a:prstGeom prst="rect">
            <a:avLst/>
          </a:prstGeom>
          <a:noFill/>
          <a:ln w="63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/>
              <a:t>Выбор раздела каталога (на </a:t>
            </a:r>
            <a:r>
              <a:rPr lang="ru-RU" altLang="ru-RU" sz="1600" b="1">
                <a:solidFill>
                  <a:srgbClr val="FF0000"/>
                </a:solidFill>
              </a:rPr>
              <a:t>А</a:t>
            </a:r>
            <a:r>
              <a:rPr lang="ru-RU" altLang="ru-RU" sz="1600"/>
              <a:t>)</a:t>
            </a:r>
          </a:p>
        </p:txBody>
      </p:sp>
      <p:cxnSp>
        <p:nvCxnSpPr>
          <p:cNvPr id="14" name="Прямая со стрелкой 13"/>
          <p:cNvCxnSpPr>
            <a:stCxn id="167943" idx="0"/>
          </p:cNvCxnSpPr>
          <p:nvPr/>
        </p:nvCxnSpPr>
        <p:spPr>
          <a:xfrm flipH="1" flipV="1">
            <a:off x="1547813" y="2420938"/>
            <a:ext cx="71437" cy="331152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Заголовок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8229600" cy="647700"/>
          </a:xfrm>
        </p:spPr>
        <p:txBody>
          <a:bodyPr/>
          <a:lstStyle/>
          <a:p>
            <a:pPr eaLnBrk="1" hangingPunct="1"/>
            <a:r>
              <a:rPr lang="en-US" altLang="ru-RU" sz="2800"/>
              <a:t>QC25 </a:t>
            </a:r>
            <a:r>
              <a:rPr lang="ru-RU" altLang="ru-RU" sz="2800"/>
              <a:t>справочник (меню </a:t>
            </a:r>
            <a:r>
              <a:rPr lang="en-US" altLang="ru-RU" sz="2800"/>
              <a:t>Help</a:t>
            </a:r>
            <a:r>
              <a:rPr lang="ru-RU" altLang="ru-RU" sz="2800"/>
              <a:t>) общий каталог  </a:t>
            </a:r>
            <a:r>
              <a:rPr lang="en-US" altLang="ru-RU" sz="2800"/>
              <a:t>(</a:t>
            </a:r>
            <a:r>
              <a:rPr lang="ru-RU" altLang="ru-RU" sz="2800"/>
              <a:t>6</a:t>
            </a:r>
            <a:r>
              <a:rPr lang="en-US" altLang="ru-RU" sz="2800"/>
              <a:t>)</a:t>
            </a:r>
            <a:endParaRPr lang="ru-RU" altLang="ru-RU" sz="280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F39FFB9D-031C-4D09-8581-4DA3E5A6B926}" type="slidenum">
              <a:rPr/>
              <a:pPr algn="l">
                <a:defRPr/>
              </a:pPr>
              <a:t>365</a:t>
            </a:fld>
            <a:endParaRPr/>
          </a:p>
        </p:txBody>
      </p:sp>
      <p:pic>
        <p:nvPicPr>
          <p:cNvPr id="168964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196975"/>
            <a:ext cx="679767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 стрелкой 4"/>
          <p:cNvCxnSpPr>
            <a:stCxn id="168966" idx="0"/>
          </p:cNvCxnSpPr>
          <p:nvPr/>
        </p:nvCxnSpPr>
        <p:spPr>
          <a:xfrm flipH="1" flipV="1">
            <a:off x="5580063" y="2133600"/>
            <a:ext cx="755650" cy="361632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966" name="TextBox 7"/>
          <p:cNvSpPr txBox="1">
            <a:spLocks noChangeArrowheads="1"/>
          </p:cNvSpPr>
          <p:nvPr/>
        </p:nvSpPr>
        <p:spPr bwMode="auto">
          <a:xfrm>
            <a:off x="4427538" y="5749925"/>
            <a:ext cx="3816350" cy="338138"/>
          </a:xfrm>
          <a:prstGeom prst="rect">
            <a:avLst/>
          </a:prstGeom>
          <a:noFill/>
          <a:ln w="63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/>
              <a:t>Справочник по прерываниям </a:t>
            </a:r>
            <a:r>
              <a:rPr lang="en-US" altLang="ru-RU" sz="1600"/>
              <a:t>DOS</a:t>
            </a:r>
            <a:r>
              <a:rPr lang="ru-RU" altLang="ru-RU" sz="1600"/>
              <a:t> и </a:t>
            </a:r>
            <a:r>
              <a:rPr lang="en-US" altLang="ru-RU" sz="1600"/>
              <a:t>BIOS </a:t>
            </a:r>
            <a:endParaRPr lang="ru-RU" altLang="ru-RU" sz="1600"/>
          </a:p>
        </p:txBody>
      </p:sp>
    </p:spTree>
  </p:cSld>
  <p:clrMapOvr>
    <a:masterClrMapping/>
  </p:clrMapOvr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80963"/>
            <a:ext cx="8229600" cy="7778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/>
              <a:t>Фазы подготовки и создания программ на Ассемблере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1101" y="332656"/>
            <a:ext cx="585787" cy="365125"/>
          </a:xfrm>
        </p:spPr>
        <p:txBody>
          <a:bodyPr/>
          <a:lstStyle/>
          <a:p>
            <a:pPr algn="l">
              <a:defRPr/>
            </a:pPr>
            <a:fld id="{0395319C-DD5C-4151-AECA-9EBC3DE16727}" type="slidenum">
              <a:rPr/>
              <a:pPr algn="l">
                <a:defRPr/>
              </a:pPr>
              <a:t>366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688508" y="859356"/>
            <a:ext cx="8063911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Для построения исполнимой программы необходимо пройти следующие основные фазы (см. </a:t>
            </a:r>
            <a:r>
              <a:rPr lang="ru-RU" sz="2100" dirty="0">
                <a:latin typeface="+mn-lt"/>
                <a:cs typeface="+mn-cs"/>
                <a:hlinkClick r:id="rId2" action="ppaction://hlinksldjump"/>
              </a:rPr>
              <a:t>Рисунок</a:t>
            </a:r>
            <a:r>
              <a:rPr lang="ru-RU" sz="2100" dirty="0">
                <a:latin typeface="+mn-lt"/>
                <a:cs typeface="+mn-cs"/>
              </a:rPr>
              <a:t>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Подготовка алгоритма, </a:t>
            </a:r>
            <a:r>
              <a:rPr lang="ru-RU" sz="2100" u="sng" dirty="0">
                <a:latin typeface="+mn-lt"/>
                <a:cs typeface="+mn-cs"/>
              </a:rPr>
              <a:t>кодирование</a:t>
            </a:r>
            <a:r>
              <a:rPr lang="ru-RU" sz="2100" dirty="0">
                <a:latin typeface="+mn-lt"/>
                <a:cs typeface="+mn-cs"/>
              </a:rPr>
              <a:t> и создание исходных модулей проекта (</a:t>
            </a:r>
            <a:r>
              <a:rPr lang="ru-RU" sz="2100" b="1" dirty="0">
                <a:latin typeface="+mn-lt"/>
                <a:cs typeface="+mn-cs"/>
              </a:rPr>
              <a:t>*.</a:t>
            </a:r>
            <a:r>
              <a:rPr lang="en-US" sz="2100" b="1" dirty="0">
                <a:latin typeface="+mn-lt"/>
                <a:cs typeface="+mn-cs"/>
              </a:rPr>
              <a:t>ASM</a:t>
            </a:r>
            <a:r>
              <a:rPr lang="ru-RU" sz="2100" dirty="0">
                <a:latin typeface="+mn-lt"/>
                <a:cs typeface="+mn-cs"/>
              </a:rPr>
              <a:t>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u="sng" dirty="0">
                <a:solidFill>
                  <a:srgbClr val="FF0000"/>
                </a:solidFill>
                <a:latin typeface="+mn-lt"/>
                <a:cs typeface="+mn-cs"/>
              </a:rPr>
              <a:t>Компиляция(</a:t>
            </a:r>
            <a:r>
              <a:rPr lang="en-US" sz="2100" dirty="0">
                <a:solidFill>
                  <a:srgbClr val="FF0000"/>
                </a:solidFill>
                <a:latin typeface="+mn-lt"/>
                <a:cs typeface="+mn-cs"/>
                <a:hlinkClick r:id="rId3" action="ppaction://hlinksldjump"/>
              </a:rPr>
              <a:t>TASM</a:t>
            </a:r>
            <a:r>
              <a:rPr lang="ru-RU" sz="2100" u="sng" dirty="0">
                <a:solidFill>
                  <a:srgbClr val="FF0000"/>
                </a:solidFill>
                <a:latin typeface="+mn-lt"/>
                <a:cs typeface="+mn-cs"/>
              </a:rPr>
              <a:t>)</a:t>
            </a:r>
            <a:r>
              <a:rPr lang="ru-RU" sz="21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100" dirty="0">
                <a:latin typeface="+mn-lt"/>
                <a:cs typeface="+mn-cs"/>
              </a:rPr>
              <a:t>и синтаксическая отладка исходных  модулей, формирование объектных модулей проекта (</a:t>
            </a:r>
            <a:r>
              <a:rPr lang="ru-RU" sz="2100" b="1" dirty="0">
                <a:latin typeface="+mn-lt"/>
                <a:cs typeface="+mn-cs"/>
              </a:rPr>
              <a:t>*.</a:t>
            </a:r>
            <a:r>
              <a:rPr lang="en-US" sz="2100" b="1" dirty="0">
                <a:latin typeface="+mn-lt"/>
                <a:cs typeface="+mn-cs"/>
              </a:rPr>
              <a:t>OBJ</a:t>
            </a:r>
            <a:r>
              <a:rPr lang="ru-RU" sz="2100" dirty="0">
                <a:latin typeface="+mn-lt"/>
                <a:cs typeface="+mn-cs"/>
              </a:rPr>
              <a:t>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u="sng" dirty="0">
                <a:solidFill>
                  <a:srgbClr val="FF0000"/>
                </a:solidFill>
                <a:latin typeface="+mn-lt"/>
                <a:cs typeface="+mn-cs"/>
              </a:rPr>
              <a:t>Редактирование</a:t>
            </a:r>
            <a:r>
              <a:rPr lang="en-US" sz="2100" u="sng" dirty="0">
                <a:solidFill>
                  <a:srgbClr val="FF0000"/>
                </a:solidFill>
                <a:latin typeface="+mn-lt"/>
                <a:cs typeface="+mn-cs"/>
              </a:rPr>
              <a:t>(</a:t>
            </a:r>
            <a:r>
              <a:rPr lang="en-US" sz="2100" u="sng" dirty="0">
                <a:solidFill>
                  <a:srgbClr val="FF0000"/>
                </a:solidFill>
                <a:latin typeface="+mn-lt"/>
                <a:cs typeface="+mn-cs"/>
                <a:hlinkClick r:id="rId4" action="ppaction://hlinksldjump"/>
              </a:rPr>
              <a:t>TLINK</a:t>
            </a:r>
            <a:r>
              <a:rPr lang="en-US" sz="2100" u="sng" dirty="0">
                <a:solidFill>
                  <a:srgbClr val="FF0000"/>
                </a:solidFill>
                <a:latin typeface="+mn-lt"/>
                <a:cs typeface="+mn-cs"/>
              </a:rPr>
              <a:t>)</a:t>
            </a:r>
            <a:r>
              <a:rPr lang="ru-RU" sz="21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100" dirty="0">
                <a:latin typeface="+mn-lt"/>
                <a:cs typeface="+mn-cs"/>
              </a:rPr>
              <a:t>связей для всех объектных модулей проекта, включая и модули из объектных библиотек, и формирование исполнимого</a:t>
            </a:r>
            <a:r>
              <a:rPr lang="en-US" sz="2100" dirty="0">
                <a:latin typeface="+mn-lt"/>
                <a:cs typeface="+mn-cs"/>
              </a:rPr>
              <a:t>(</a:t>
            </a:r>
            <a:r>
              <a:rPr lang="en-US" sz="2100" dirty="0">
                <a:latin typeface="+mn-lt"/>
                <a:cs typeface="+mn-cs"/>
                <a:hlinkClick r:id="rId5" action="ppaction://hlinksldjump"/>
              </a:rPr>
              <a:t>FIRST.EXE</a:t>
            </a:r>
            <a:r>
              <a:rPr lang="en-US" sz="2100" dirty="0">
                <a:latin typeface="+mn-lt"/>
                <a:cs typeface="+mn-cs"/>
              </a:rPr>
              <a:t>)</a:t>
            </a:r>
            <a:r>
              <a:rPr lang="ru-RU" sz="2100" dirty="0">
                <a:latin typeface="+mn-lt"/>
                <a:cs typeface="+mn-cs"/>
              </a:rPr>
              <a:t> модуля проекта (</a:t>
            </a:r>
            <a:r>
              <a:rPr lang="ru-RU" sz="2100" b="1" dirty="0">
                <a:latin typeface="+mn-lt"/>
                <a:cs typeface="+mn-cs"/>
              </a:rPr>
              <a:t>*.</a:t>
            </a:r>
            <a:r>
              <a:rPr lang="en-US" sz="2100" b="1" dirty="0">
                <a:latin typeface="+mn-lt"/>
                <a:cs typeface="+mn-cs"/>
              </a:rPr>
              <a:t>EXE</a:t>
            </a:r>
            <a:r>
              <a:rPr lang="ru-RU" sz="2100" dirty="0">
                <a:latin typeface="+mn-lt"/>
                <a:cs typeface="+mn-cs"/>
              </a:rPr>
              <a:t>  или </a:t>
            </a:r>
            <a:r>
              <a:rPr lang="ru-RU" sz="2100" b="1" dirty="0">
                <a:latin typeface="+mn-lt"/>
                <a:cs typeface="+mn-cs"/>
              </a:rPr>
              <a:t>*.</a:t>
            </a:r>
            <a:r>
              <a:rPr lang="en-US" sz="2100" b="1" dirty="0">
                <a:latin typeface="+mn-lt"/>
                <a:cs typeface="+mn-cs"/>
              </a:rPr>
              <a:t>COM</a:t>
            </a:r>
            <a:r>
              <a:rPr lang="ru-RU" sz="2100" dirty="0">
                <a:latin typeface="+mn-lt"/>
                <a:cs typeface="+mn-cs"/>
              </a:rPr>
              <a:t>).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u="sng" dirty="0">
                <a:solidFill>
                  <a:srgbClr val="FF0000"/>
                </a:solidFill>
                <a:latin typeface="+mn-lt"/>
                <a:cs typeface="+mn-cs"/>
              </a:rPr>
              <a:t>Отладка</a:t>
            </a:r>
            <a:r>
              <a:rPr lang="en-US" sz="2100" u="sng" dirty="0">
                <a:solidFill>
                  <a:srgbClr val="FF0000"/>
                </a:solidFill>
                <a:latin typeface="+mn-lt"/>
                <a:cs typeface="+mn-cs"/>
              </a:rPr>
              <a:t>(</a:t>
            </a:r>
            <a:r>
              <a:rPr lang="en-US" sz="2100" u="sng" dirty="0">
                <a:solidFill>
                  <a:srgbClr val="FF0000"/>
                </a:solidFill>
                <a:latin typeface="+mn-lt"/>
                <a:cs typeface="+mn-cs"/>
                <a:hlinkClick r:id="rId6" action="ppaction://hlinksldjump"/>
              </a:rPr>
              <a:t>TD</a:t>
            </a:r>
            <a:r>
              <a:rPr lang="en-US" sz="2100" u="sng" dirty="0">
                <a:solidFill>
                  <a:srgbClr val="FF0000"/>
                </a:solidFill>
                <a:latin typeface="+mn-lt"/>
                <a:cs typeface="+mn-cs"/>
              </a:rPr>
              <a:t>)</a:t>
            </a:r>
            <a:r>
              <a:rPr lang="ru-RU" sz="21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100" dirty="0">
                <a:latin typeface="+mn-lt"/>
                <a:cs typeface="+mn-cs"/>
              </a:rPr>
              <a:t>исполнимого модуля (</a:t>
            </a:r>
            <a:r>
              <a:rPr lang="ru-RU" sz="2100" b="1" dirty="0">
                <a:latin typeface="+mn-lt"/>
                <a:cs typeface="+mn-cs"/>
              </a:rPr>
              <a:t>*.</a:t>
            </a:r>
            <a:r>
              <a:rPr lang="en-US" sz="2100" b="1" dirty="0">
                <a:latin typeface="+mn-lt"/>
                <a:cs typeface="+mn-cs"/>
              </a:rPr>
              <a:t>EXE</a:t>
            </a:r>
            <a:r>
              <a:rPr lang="ru-RU" sz="2100" dirty="0">
                <a:latin typeface="+mn-lt"/>
                <a:cs typeface="+mn-cs"/>
              </a:rPr>
              <a:t>  или </a:t>
            </a:r>
            <a:r>
              <a:rPr lang="ru-RU" sz="2100" b="1" dirty="0">
                <a:latin typeface="+mn-lt"/>
                <a:cs typeface="+mn-cs"/>
              </a:rPr>
              <a:t>*.</a:t>
            </a:r>
            <a:r>
              <a:rPr lang="en-US" sz="2100" b="1" dirty="0">
                <a:latin typeface="+mn-lt"/>
                <a:cs typeface="+mn-cs"/>
              </a:rPr>
              <a:t>COM</a:t>
            </a:r>
            <a:r>
              <a:rPr lang="ru-RU" sz="2100" dirty="0">
                <a:latin typeface="+mn-lt"/>
                <a:cs typeface="+mn-cs"/>
              </a:rPr>
              <a:t>) с помощью отладчика, если эти модули специально подготовлены для отладки на этапах компиляции и редактирования связей (</a:t>
            </a:r>
            <a:r>
              <a:rPr lang="en-US" sz="2100" b="1" dirty="0">
                <a:latin typeface="+mn-lt"/>
                <a:cs typeface="+mn-cs"/>
              </a:rPr>
              <a:t>TD</a:t>
            </a:r>
            <a:r>
              <a:rPr lang="ru-RU" sz="2100" b="1" dirty="0">
                <a:latin typeface="+mn-lt"/>
                <a:cs typeface="+mn-cs"/>
              </a:rPr>
              <a:t>.</a:t>
            </a:r>
            <a:r>
              <a:rPr lang="en-US" sz="2100" b="1" dirty="0">
                <a:latin typeface="+mn-lt"/>
                <a:cs typeface="+mn-cs"/>
              </a:rPr>
              <a:t>EXE</a:t>
            </a:r>
            <a:r>
              <a:rPr lang="ru-RU" sz="2100" b="1" dirty="0">
                <a:latin typeface="+mn-lt"/>
                <a:cs typeface="+mn-cs"/>
              </a:rPr>
              <a:t>, </a:t>
            </a:r>
            <a:r>
              <a:rPr lang="en-US" sz="2100" b="1" dirty="0">
                <a:latin typeface="+mn-lt"/>
                <a:cs typeface="+mn-cs"/>
              </a:rPr>
              <a:t>CV</a:t>
            </a:r>
            <a:r>
              <a:rPr lang="ru-RU" sz="2100" b="1" dirty="0">
                <a:latin typeface="+mn-lt"/>
                <a:cs typeface="+mn-cs"/>
              </a:rPr>
              <a:t>.</a:t>
            </a:r>
            <a:r>
              <a:rPr lang="en-US" sz="2100" b="1" dirty="0">
                <a:latin typeface="+mn-lt"/>
                <a:cs typeface="+mn-cs"/>
              </a:rPr>
              <a:t>EXE</a:t>
            </a:r>
            <a:r>
              <a:rPr lang="ru-RU" sz="2100" dirty="0">
                <a:latin typeface="+mn-lt"/>
                <a:cs typeface="+mn-cs"/>
              </a:rPr>
              <a:t>).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Если программа не дает нужный (планируемый/прогнозируемый) результат, то следует “многократное” </a:t>
            </a:r>
            <a:r>
              <a:rPr lang="ru-RU" sz="2100" u="sng" dirty="0">
                <a:latin typeface="+mn-lt"/>
                <a:cs typeface="+mn-cs"/>
              </a:rPr>
              <a:t>повторение</a:t>
            </a:r>
            <a:r>
              <a:rPr lang="ru-RU" sz="2100" dirty="0">
                <a:latin typeface="+mn-lt"/>
                <a:cs typeface="+mn-cs"/>
              </a:rPr>
              <a:t> всех предыдущих этапов (начиная, с любого предшествующего), пока правильный результат не будет получен. </a:t>
            </a:r>
          </a:p>
        </p:txBody>
      </p:sp>
    </p:spTree>
  </p:cSld>
  <p:clrMapOvr>
    <a:masterClrMapping/>
  </p:clrMapOvr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7272337" cy="635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Технология обработки программ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C7DB6F8C-54E8-4776-86BC-3AFB3E65CA07}" type="slidenum">
              <a:rPr/>
              <a:pPr algn="l">
                <a:defRPr/>
              </a:pPr>
              <a:t>367</a:t>
            </a:fld>
            <a:endParaRPr/>
          </a:p>
        </p:txBody>
      </p:sp>
      <p:graphicFrame>
        <p:nvGraphicFramePr>
          <p:cNvPr id="171012" name="Объект 3"/>
          <p:cNvGraphicFramePr>
            <a:graphicFrameLocks noChangeAspect="1"/>
          </p:cNvGraphicFramePr>
          <p:nvPr/>
        </p:nvGraphicFramePr>
        <p:xfrm>
          <a:off x="179388" y="908050"/>
          <a:ext cx="8640762" cy="540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600634" imgH="2771820" progId="Visio.Drawing.11">
                  <p:embed/>
                </p:oleObj>
              </mc:Choice>
              <mc:Fallback>
                <p:oleObj name="Visio" r:id="rId3" imgW="4600634" imgH="2771820" progId="Visio.Drawing.11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4520"/>
                      <a:stretch>
                        <a:fillRect/>
                      </a:stretch>
                    </p:blipFill>
                    <p:spPr bwMode="auto">
                      <a:xfrm>
                        <a:off x="179388" y="908050"/>
                        <a:ext cx="8640762" cy="540067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ru-RU" dirty="0">
                <a:solidFill>
                  <a:schemeClr val="tx2"/>
                </a:solidFill>
              </a:rPr>
              <a:t>TASM </a:t>
            </a:r>
            <a:r>
              <a:rPr lang="ru-RU" altLang="ru-RU" dirty="0">
                <a:solidFill>
                  <a:schemeClr val="tx2"/>
                </a:solidFill>
              </a:rPr>
              <a:t>Компиляция Программы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332656"/>
            <a:ext cx="585787" cy="365125"/>
          </a:xfrm>
        </p:spPr>
        <p:txBody>
          <a:bodyPr/>
          <a:lstStyle/>
          <a:p>
            <a:pPr algn="l">
              <a:defRPr/>
            </a:pPr>
            <a:fld id="{09FE7C05-1810-4DAA-B695-ADAF55F7D8D8}" type="slidenum">
              <a:rPr/>
              <a:pPr algn="l">
                <a:defRPr/>
              </a:pPr>
              <a:t>368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684551" y="1196752"/>
            <a:ext cx="8063911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Например запуск </a:t>
            </a:r>
            <a:r>
              <a:rPr lang="en-US" sz="2000" dirty="0">
                <a:latin typeface="+mn-lt"/>
                <a:cs typeface="+mn-cs"/>
              </a:rPr>
              <a:t>TASM</a:t>
            </a:r>
            <a:r>
              <a:rPr lang="ru-RU" sz="2000" dirty="0">
                <a:latin typeface="+mn-lt"/>
                <a:cs typeface="+mn-cs"/>
              </a:rPr>
              <a:t> из командной строки выполняется так (на примере </a:t>
            </a:r>
            <a:r>
              <a:rPr lang="en-US" sz="2000" dirty="0">
                <a:latin typeface="+mn-lt"/>
                <a:cs typeface="+mn-cs"/>
              </a:rPr>
              <a:t>TASM</a:t>
            </a:r>
            <a:r>
              <a:rPr lang="ru-RU" sz="2000" dirty="0">
                <a:latin typeface="+mn-lt"/>
                <a:cs typeface="+mn-cs"/>
              </a:rPr>
              <a:t>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C:\BORLANDC\TASM&gt;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tasm.exe</a:t>
            </a:r>
            <a:r>
              <a:rPr lang="en-US" sz="2000" b="1" dirty="0">
                <a:latin typeface="+mn-lt"/>
                <a:cs typeface="+mn-cs"/>
              </a:rPr>
              <a:t> /l /</a:t>
            </a:r>
            <a:r>
              <a:rPr lang="en-US" sz="2000" b="1" dirty="0" err="1">
                <a:latin typeface="+mn-lt"/>
                <a:cs typeface="+mn-cs"/>
              </a:rPr>
              <a:t>zi</a:t>
            </a:r>
            <a:r>
              <a:rPr lang="en-US" sz="2000" b="1" dirty="0">
                <a:latin typeface="+mn-lt"/>
                <a:cs typeface="+mn-cs"/>
              </a:rPr>
              <a:t> /c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first.asm</a:t>
            </a:r>
            <a:r>
              <a:rPr lang="ru-RU" sz="2000" dirty="0">
                <a:latin typeface="+mn-lt"/>
                <a:cs typeface="+mn-cs"/>
                <a:sym typeface="Symbol"/>
              </a:rPr>
              <a:t></a:t>
            </a:r>
            <a:endParaRPr lang="ru-RU" sz="2000" dirty="0">
              <a:latin typeface="+mn-lt"/>
              <a:cs typeface="+mn-cs"/>
            </a:endParaRPr>
          </a:p>
        </p:txBody>
      </p:sp>
      <p:grpSp>
        <p:nvGrpSpPr>
          <p:cNvPr id="172039" name="Группа 3"/>
          <p:cNvGrpSpPr>
            <a:grpSpLocks/>
          </p:cNvGrpSpPr>
          <p:nvPr/>
        </p:nvGrpSpPr>
        <p:grpSpPr bwMode="auto">
          <a:xfrm>
            <a:off x="1116013" y="2397125"/>
            <a:ext cx="7056437" cy="2643188"/>
            <a:chOff x="1115616" y="2397081"/>
            <a:chExt cx="7056784" cy="2642592"/>
          </a:xfrm>
        </p:grpSpPr>
        <p:pic>
          <p:nvPicPr>
            <p:cNvPr id="172043" name="Рисунок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2397081"/>
              <a:ext cx="7056784" cy="2642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2700019" y="3501732"/>
              <a:ext cx="647732" cy="431703"/>
            </a:xfrm>
            <a:prstGeom prst="rect">
              <a:avLst/>
            </a:prstGeom>
            <a:solidFill>
              <a:srgbClr val="FF0000">
                <a:alpha val="4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395534" y="5157192"/>
            <a:ext cx="8063911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Компилятор должен сообщить, что нет </a:t>
            </a:r>
            <a:r>
              <a:rPr lang="ru-RU" sz="2400" u="sng" dirty="0">
                <a:latin typeface="+mn-lt"/>
                <a:cs typeface="+mn-cs"/>
              </a:rPr>
              <a:t>ошибок</a:t>
            </a:r>
            <a:r>
              <a:rPr lang="ru-RU" sz="2400" dirty="0">
                <a:latin typeface="+mn-lt"/>
                <a:cs typeface="+mn-cs"/>
              </a:rPr>
              <a:t> 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None</a:t>
            </a:r>
            <a:r>
              <a:rPr lang="ru-RU" sz="2400" dirty="0">
                <a:latin typeface="+mn-lt"/>
                <a:cs typeface="+mn-cs"/>
              </a:rPr>
              <a:t>) и </a:t>
            </a:r>
            <a:r>
              <a:rPr lang="ru-RU" sz="2400" u="sng" dirty="0">
                <a:latin typeface="+mn-lt"/>
                <a:cs typeface="+mn-cs"/>
              </a:rPr>
              <a:t>предупреждений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None</a:t>
            </a:r>
            <a:r>
              <a:rPr lang="ru-RU" sz="2400" dirty="0">
                <a:latin typeface="+mn-lt"/>
                <a:cs typeface="+mn-cs"/>
              </a:rPr>
              <a:t>) . </a:t>
            </a:r>
            <a:endParaRPr lang="en-US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Описание ключей для запуска см. в пособии по курсу (сайт)</a:t>
            </a:r>
          </a:p>
        </p:txBody>
      </p:sp>
    </p:spTree>
  </p:cSld>
  <p:clrMapOvr>
    <a:masterClrMapping/>
  </p:clrMapOvr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188913"/>
            <a:ext cx="8229600" cy="9366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tx2"/>
                </a:solidFill>
              </a:rPr>
              <a:t>TASM </a:t>
            </a:r>
            <a:r>
              <a:rPr lang="ru-RU" dirty="0"/>
              <a:t>Редактирование связей между модулями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6132928E-932A-4F19-89F3-7112CAF29402}" type="slidenum">
              <a:rPr/>
              <a:pPr algn="l">
                <a:defRPr/>
              </a:pPr>
              <a:t>369</a:t>
            </a:fld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665799" y="1196992"/>
            <a:ext cx="8063911" cy="13234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</a:rPr>
              <a:t>Например</a:t>
            </a:r>
            <a:r>
              <a:rPr lang="ru-RU" sz="2000" dirty="0">
                <a:latin typeface="+mn-lt"/>
                <a:cs typeface="+mn-cs"/>
              </a:rPr>
              <a:t> запуск </a:t>
            </a:r>
            <a:r>
              <a:rPr lang="en-US" sz="2000" dirty="0">
                <a:solidFill>
                  <a:srgbClr val="FF0000"/>
                </a:solidFill>
                <a:latin typeface="+mn-lt"/>
                <a:cs typeface="+mn-cs"/>
              </a:rPr>
              <a:t>TLINK.EXE</a:t>
            </a:r>
            <a:r>
              <a:rPr lang="ru-RU" sz="20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из командной строки выполняется так (на примере системы программирования </a:t>
            </a:r>
            <a:r>
              <a:rPr lang="en-US" sz="2000" dirty="0">
                <a:latin typeface="+mn-lt"/>
                <a:cs typeface="+mn-cs"/>
              </a:rPr>
              <a:t>TASM</a:t>
            </a:r>
            <a:r>
              <a:rPr lang="ru-RU" sz="2000" dirty="0">
                <a:latin typeface="+mn-lt"/>
                <a:cs typeface="+mn-cs"/>
              </a:rPr>
              <a:t>):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latin typeface="+mn-lt"/>
                <a:cs typeface="+mn-cs"/>
              </a:rPr>
              <a:t>C:\BORLANDC\TASM&gt;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tlink.exe</a:t>
            </a:r>
            <a:r>
              <a:rPr lang="en-US" sz="2000" b="1" dirty="0">
                <a:latin typeface="+mn-lt"/>
                <a:cs typeface="+mn-cs"/>
              </a:rPr>
              <a:t> /v /l /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m first.obj </a:t>
            </a:r>
            <a:r>
              <a:rPr lang="en-US" sz="2000" b="1" dirty="0">
                <a:latin typeface="+mn-lt"/>
                <a:cs typeface="+mn-cs"/>
              </a:rPr>
              <a:t>, first.exe , </a:t>
            </a:r>
            <a:r>
              <a:rPr lang="en-US" sz="2000" b="1" dirty="0" err="1">
                <a:latin typeface="+mn-lt"/>
                <a:cs typeface="+mn-cs"/>
              </a:rPr>
              <a:t>first.map</a:t>
            </a:r>
            <a:r>
              <a:rPr lang="en-US" sz="2000" b="1" dirty="0">
                <a:latin typeface="+mn-lt"/>
                <a:cs typeface="+mn-cs"/>
                <a:sym typeface="Symbol"/>
              </a:rPr>
              <a:t></a:t>
            </a: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069" y="3995678"/>
            <a:ext cx="8063911" cy="230832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u="sng" dirty="0">
                <a:latin typeface="+mn-lt"/>
                <a:cs typeface="+mn-cs"/>
              </a:rPr>
              <a:t>Примечание</a:t>
            </a:r>
            <a:r>
              <a:rPr lang="ru-RU" dirty="0">
                <a:latin typeface="+mn-lt"/>
                <a:cs typeface="+mn-cs"/>
              </a:rPr>
              <a:t> 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arenBoth"/>
              <a:defRPr/>
            </a:pPr>
            <a:r>
              <a:rPr lang="ru-RU" dirty="0">
                <a:latin typeface="+mn-lt"/>
                <a:cs typeface="+mn-cs"/>
              </a:rPr>
              <a:t>Предупреждение </a:t>
            </a:r>
            <a:r>
              <a:rPr lang="en-US" dirty="0">
                <a:latin typeface="+mn-lt"/>
                <a:cs typeface="+mn-cs"/>
              </a:rPr>
              <a:t>“</a:t>
            </a:r>
            <a:r>
              <a:rPr lang="en-US" dirty="0">
                <a:solidFill>
                  <a:srgbClr val="FF0000"/>
                </a:solidFill>
                <a:latin typeface="+mn-lt"/>
                <a:cs typeface="+mn-cs"/>
              </a:rPr>
              <a:t>No Stack</a:t>
            </a:r>
            <a:r>
              <a:rPr lang="en-US" dirty="0">
                <a:latin typeface="+mn-lt"/>
                <a:cs typeface="+mn-cs"/>
              </a:rPr>
              <a:t>” – </a:t>
            </a:r>
            <a:r>
              <a:rPr lang="ru-RU" dirty="0">
                <a:latin typeface="+mn-lt"/>
                <a:cs typeface="+mn-cs"/>
              </a:rPr>
              <a:t>появляется из-за того, что в программе не объявлен явно сегмент стека и не является ошибкой.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arenBoth"/>
              <a:defRPr/>
            </a:pPr>
            <a:r>
              <a:rPr lang="ru-RU" dirty="0">
                <a:latin typeface="+mn-lt"/>
                <a:cs typeface="+mn-cs"/>
              </a:rPr>
              <a:t>Снять скриншот с экрана можно клавишами </a:t>
            </a:r>
            <a:r>
              <a:rPr lang="en-US" b="1" dirty="0">
                <a:solidFill>
                  <a:srgbClr val="FF0000"/>
                </a:solidFill>
                <a:latin typeface="+mn-lt"/>
                <a:cs typeface="+mn-cs"/>
              </a:rPr>
              <a:t>Ctrl+F5</a:t>
            </a:r>
            <a:r>
              <a:rPr lang="ru-RU" dirty="0">
                <a:latin typeface="+mn-lt"/>
                <a:cs typeface="+mn-cs"/>
              </a:rPr>
              <a:t>, при этом рисунок будет помещен в каталог </a:t>
            </a:r>
            <a:r>
              <a:rPr lang="en-US" dirty="0">
                <a:latin typeface="+mn-lt"/>
                <a:cs typeface="+mn-cs"/>
              </a:rPr>
              <a:t>Capture (</a:t>
            </a:r>
            <a:r>
              <a:rPr lang="ru-RU" dirty="0">
                <a:latin typeface="+mn-lt"/>
                <a:cs typeface="+mn-cs"/>
              </a:rPr>
              <a:t>путь задается в файле - </a:t>
            </a:r>
            <a:r>
              <a:rPr lang="en-US" b="1" dirty="0">
                <a:latin typeface="+mn-lt"/>
                <a:cs typeface="+mn-cs"/>
              </a:rPr>
              <a:t>dosbox-0.74.conf</a:t>
            </a:r>
            <a:r>
              <a:rPr lang="en-US" dirty="0">
                <a:latin typeface="+mn-lt"/>
                <a:cs typeface="+mn-cs"/>
              </a:rPr>
              <a:t>)</a:t>
            </a:r>
            <a:r>
              <a:rPr lang="ru-RU" dirty="0">
                <a:latin typeface="+mn-lt"/>
                <a:cs typeface="+mn-cs"/>
              </a:rPr>
              <a:t> или в другом месте при собственных настройках ( см. документацию на </a:t>
            </a:r>
            <a:r>
              <a:rPr lang="en-US" dirty="0">
                <a:latin typeface="+mn-lt"/>
                <a:cs typeface="+mn-cs"/>
              </a:rPr>
              <a:t>DosBox</a:t>
            </a:r>
            <a:r>
              <a:rPr lang="ru-RU" dirty="0">
                <a:latin typeface="+mn-lt"/>
                <a:cs typeface="+mn-cs"/>
              </a:rPr>
              <a:t>).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arenBoth"/>
              <a:defRPr/>
            </a:pPr>
            <a:r>
              <a:rPr lang="ru-RU" dirty="0">
                <a:latin typeface="+mn-lt"/>
                <a:cs typeface="+mn-cs"/>
              </a:rPr>
              <a:t>Описание ключей для запуска см. в пособии по курсу (сайт)</a:t>
            </a:r>
          </a:p>
        </p:txBody>
      </p:sp>
      <p:pic>
        <p:nvPicPr>
          <p:cNvPr id="173066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205038"/>
            <a:ext cx="7345362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857"/>
            <a:ext cx="6768752" cy="490066"/>
          </a:xfrm>
        </p:spPr>
        <p:txBody>
          <a:bodyPr/>
          <a:lstStyle/>
          <a:p>
            <a:r>
              <a:rPr lang="ru-RU" sz="3600" dirty="0"/>
              <a:t>Контроль ЛР №3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216008" cy="5616624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При защите ЛР № </a:t>
            </a:r>
            <a:r>
              <a:rPr lang="en-US" sz="2000" dirty="0"/>
              <a:t>3</a:t>
            </a:r>
            <a:r>
              <a:rPr lang="ru-RU" sz="2000" dirty="0"/>
              <a:t> проверяются </a:t>
            </a:r>
            <a:r>
              <a:rPr lang="ru-RU" sz="2000" u="sng" dirty="0"/>
              <a:t>следующие требования</a:t>
            </a:r>
            <a:r>
              <a:rPr lang="en-US" sz="2000" u="sng" dirty="0"/>
              <a:t>(</a:t>
            </a:r>
            <a:r>
              <a:rPr lang="ru-RU" sz="2000" u="sng" dirty="0">
                <a:hlinkClick r:id="rId2" action="ppaction://hlinksldjump"/>
              </a:rPr>
              <a:t>ОТ</a:t>
            </a:r>
            <a:r>
              <a:rPr lang="en-US" sz="2000" u="sng" dirty="0"/>
              <a:t>)</a:t>
            </a:r>
            <a:r>
              <a:rPr lang="ru-RU" sz="2000" u="sng" dirty="0"/>
              <a:t>(</a:t>
            </a:r>
            <a:r>
              <a:rPr lang="ru-RU" altLang="ru-RU" sz="2000" dirty="0">
                <a:hlinkClick r:id="rId3" action="ppaction://hlinkfile"/>
              </a:rPr>
              <a:t>МУ</a:t>
            </a:r>
            <a:r>
              <a:rPr lang="ru-RU" altLang="ru-RU" sz="2000" dirty="0"/>
              <a:t> , </a:t>
            </a:r>
            <a:r>
              <a:rPr lang="en-US" altLang="ru-RU" sz="2000" dirty="0">
                <a:hlinkClick r:id="rId4" action="ppaction://hlinkfile"/>
              </a:rPr>
              <a:t>DOC</a:t>
            </a:r>
            <a:r>
              <a:rPr lang="ru-RU" altLang="ru-RU" sz="2000" dirty="0"/>
              <a:t> </a:t>
            </a:r>
            <a:r>
              <a:rPr lang="ru-RU" sz="2000" dirty="0"/>
              <a:t>):</a:t>
            </a:r>
          </a:p>
          <a:p>
            <a:pPr lvl="0"/>
            <a:r>
              <a:rPr lang="ru-RU" sz="2000" u="sng" dirty="0"/>
              <a:t>Русификация</a:t>
            </a:r>
            <a:r>
              <a:rPr lang="ru-RU" sz="2000" dirty="0"/>
              <a:t> </a:t>
            </a:r>
            <a:r>
              <a:rPr lang="ru-RU" sz="2000" dirty="0">
                <a:solidFill>
                  <a:srgbClr val="FF0000"/>
                </a:solidFill>
                <a:hlinkClick r:id="rId5" action="ppaction://hlinksldjump"/>
              </a:rPr>
              <a:t>комментариев</a:t>
            </a:r>
            <a:r>
              <a:rPr lang="ru-RU" sz="2000" dirty="0">
                <a:hlinkClick r:id="rId5" action="ppaction://hlinksldjump"/>
              </a:rPr>
              <a:t> </a:t>
            </a:r>
            <a:r>
              <a:rPr lang="ru-RU" sz="2000" dirty="0"/>
              <a:t>(в </a:t>
            </a:r>
            <a:r>
              <a:rPr lang="ru-RU" sz="2000" dirty="0">
                <a:hlinkClick r:id="rId6" action="ppaction://hlinksldjump"/>
              </a:rPr>
              <a:t>отладчике</a:t>
            </a:r>
            <a:r>
              <a:rPr lang="ru-RU" sz="2000" dirty="0"/>
              <a:t>) и вывода </a:t>
            </a:r>
            <a:r>
              <a:rPr lang="ru-RU" sz="2000" dirty="0">
                <a:solidFill>
                  <a:srgbClr val="FF0000"/>
                </a:solidFill>
                <a:hlinkClick r:id="rId7" action="ppaction://hlinksldjump"/>
              </a:rPr>
              <a:t>символов</a:t>
            </a:r>
            <a:r>
              <a:rPr lang="ru-RU" sz="2000" dirty="0">
                <a:hlinkClick r:id="rId7" action="ppaction://hlinksldjump"/>
              </a:rPr>
              <a:t> </a:t>
            </a:r>
            <a:r>
              <a:rPr lang="ru-RU" sz="2000" dirty="0"/>
              <a:t>(на экран КС)</a:t>
            </a:r>
          </a:p>
          <a:p>
            <a:pPr lvl="0"/>
            <a:r>
              <a:rPr lang="ru-RU" sz="2000" dirty="0">
                <a:hlinkClick r:id="rId8" action="ppaction://hlinksldjump"/>
              </a:rPr>
              <a:t>Блок-схема </a:t>
            </a:r>
            <a:r>
              <a:rPr lang="ru-RU" sz="2000" dirty="0"/>
              <a:t>программы</a:t>
            </a:r>
            <a:r>
              <a:rPr lang="en-US" sz="2000" dirty="0"/>
              <a:t>. </a:t>
            </a:r>
            <a:r>
              <a:rPr lang="ru-RU" sz="2000" dirty="0">
                <a:hlinkClick r:id="rId9" action="ppaction://hlinksldjump"/>
              </a:rPr>
              <a:t>Точка входа</a:t>
            </a:r>
            <a:r>
              <a:rPr lang="ru-RU" sz="2000" dirty="0"/>
              <a:t> в программу.</a:t>
            </a:r>
            <a:r>
              <a:rPr lang="en-US" sz="2000" dirty="0"/>
              <a:t> </a:t>
            </a:r>
            <a:r>
              <a:rPr lang="ru-RU" sz="2000" b="1" dirty="0">
                <a:solidFill>
                  <a:srgbClr val="FF0000"/>
                </a:solidFill>
              </a:rPr>
              <a:t>СКРИНШОТ в </a:t>
            </a:r>
            <a:r>
              <a:rPr lang="en-US" sz="2000" b="1" dirty="0">
                <a:solidFill>
                  <a:srgbClr val="FF0000"/>
                </a:solidFill>
              </a:rPr>
              <a:t>TD.EXE!!!</a:t>
            </a:r>
            <a:endParaRPr lang="ru-RU" sz="2000" b="1" dirty="0">
              <a:solidFill>
                <a:srgbClr val="FF0000"/>
              </a:solidFill>
            </a:endParaRPr>
          </a:p>
          <a:p>
            <a:pPr lvl="0"/>
            <a:r>
              <a:rPr lang="ru-RU" sz="2000" dirty="0">
                <a:hlinkClick r:id="rId10" action="ppaction://hlinksldjump"/>
              </a:rPr>
              <a:t>Занесение </a:t>
            </a:r>
            <a:r>
              <a:rPr lang="ru-RU" sz="2000" dirty="0"/>
              <a:t>значения </a:t>
            </a:r>
            <a:r>
              <a:rPr lang="ru-RU" sz="2000" u="sng" dirty="0"/>
              <a:t>сегментного регистра данных </a:t>
            </a:r>
            <a:r>
              <a:rPr lang="ru-RU" sz="2000" dirty="0"/>
              <a:t>(</a:t>
            </a:r>
            <a:r>
              <a:rPr lang="ru-RU" sz="2000" dirty="0">
                <a:hlinkClick r:id="rId11" action="ppaction://hlinksldjump"/>
              </a:rPr>
              <a:t>Сегментные регистры</a:t>
            </a:r>
            <a:r>
              <a:rPr lang="ru-RU" sz="2000" dirty="0"/>
              <a:t>)</a:t>
            </a:r>
          </a:p>
          <a:p>
            <a:pPr lvl="0"/>
            <a:r>
              <a:rPr lang="ru-RU" sz="2000" dirty="0">
                <a:hlinkClick r:id="rId12" action="ppaction://hlinksldjump"/>
              </a:rPr>
              <a:t>Очистка</a:t>
            </a:r>
            <a:r>
              <a:rPr lang="ru-RU" sz="2000" dirty="0">
                <a:solidFill>
                  <a:srgbClr val="FF0000"/>
                </a:solidFill>
                <a:hlinkClick r:id="rId12" action="ppaction://hlinksldjump"/>
              </a:rPr>
              <a:t> </a:t>
            </a:r>
            <a:r>
              <a:rPr lang="ru-RU" sz="2000" dirty="0"/>
              <a:t>экрана перед работой программы</a:t>
            </a:r>
            <a:r>
              <a:rPr lang="en-US" sz="2000" dirty="0"/>
              <a:t> (</a:t>
            </a:r>
            <a:r>
              <a:rPr lang="ru-RU" sz="2000" dirty="0"/>
              <a:t>способы очистки</a:t>
            </a:r>
            <a:r>
              <a:rPr lang="en-US" sz="2000" dirty="0"/>
              <a:t>)</a:t>
            </a:r>
            <a:r>
              <a:rPr lang="ru-RU" sz="2000" dirty="0"/>
              <a:t> (</a:t>
            </a:r>
            <a:r>
              <a:rPr lang="en-US" sz="2000" b="1" dirty="0"/>
              <a:t>INT</a:t>
            </a:r>
            <a:r>
              <a:rPr lang="ru-RU" sz="2000" dirty="0"/>
              <a:t>)</a:t>
            </a:r>
          </a:p>
          <a:p>
            <a:pPr lvl="0"/>
            <a:r>
              <a:rPr lang="ru-RU" sz="2000" dirty="0"/>
              <a:t>Оформление и </a:t>
            </a:r>
            <a:r>
              <a:rPr lang="ru-RU" sz="2000" dirty="0">
                <a:solidFill>
                  <a:srgbClr val="FF0000"/>
                </a:solidFill>
                <a:hlinkClick r:id="rId13" action="ppaction://hlinksldjump"/>
              </a:rPr>
              <a:t>вызов</a:t>
            </a:r>
            <a:r>
              <a:rPr lang="ru-RU" sz="2000" dirty="0">
                <a:hlinkClick r:id="rId13" action="ppaction://hlinksldjump"/>
              </a:rPr>
              <a:t> </a:t>
            </a:r>
            <a:r>
              <a:rPr lang="ru-RU" sz="2000" dirty="0"/>
              <a:t> </a:t>
            </a:r>
            <a:r>
              <a:rPr lang="ru-RU" sz="2000" dirty="0">
                <a:hlinkClick r:id="rId14" action="ppaction://hlinksldjump"/>
              </a:rPr>
              <a:t>процедур </a:t>
            </a:r>
            <a:r>
              <a:rPr lang="ru-RU" sz="2000" dirty="0"/>
              <a:t>программы </a:t>
            </a:r>
            <a:r>
              <a:rPr lang="ru-RU" sz="2000" b="1" dirty="0"/>
              <a:t>(</a:t>
            </a:r>
            <a:r>
              <a:rPr lang="en-US" sz="2000" b="1" dirty="0"/>
              <a:t>CALL</a:t>
            </a:r>
            <a:r>
              <a:rPr lang="ru-RU" sz="2000" b="1" dirty="0"/>
              <a:t>,</a:t>
            </a:r>
            <a:r>
              <a:rPr lang="en-US" sz="2000" b="1" dirty="0"/>
              <a:t>RET</a:t>
            </a:r>
            <a:r>
              <a:rPr lang="ru-RU" sz="2000" b="1" dirty="0"/>
              <a:t>,</a:t>
            </a:r>
            <a:r>
              <a:rPr lang="en-US" sz="2000" b="1" dirty="0"/>
              <a:t>PROC</a:t>
            </a:r>
            <a:r>
              <a:rPr lang="ru-RU" sz="2000" b="1" dirty="0"/>
              <a:t>,</a:t>
            </a:r>
            <a:r>
              <a:rPr lang="en-US" sz="2000" b="1" dirty="0"/>
              <a:t>ENDP</a:t>
            </a:r>
            <a:r>
              <a:rPr lang="ru-RU" sz="2000" b="1" dirty="0"/>
              <a:t>)</a:t>
            </a:r>
          </a:p>
          <a:p>
            <a:pPr lvl="0"/>
            <a:r>
              <a:rPr lang="ru-RU" sz="2000" dirty="0"/>
              <a:t>Вывод одного </a:t>
            </a:r>
            <a:r>
              <a:rPr lang="ru-RU" sz="2000" dirty="0">
                <a:solidFill>
                  <a:srgbClr val="FF0000"/>
                </a:solidFill>
                <a:hlinkClick r:id="rId15" action="ppaction://hlinksldjump"/>
              </a:rPr>
              <a:t>символа</a:t>
            </a:r>
            <a:r>
              <a:rPr lang="ru-RU" sz="2000" dirty="0">
                <a:hlinkClick r:id="rId15" action="ppaction://hlinksldjump"/>
              </a:rPr>
              <a:t> </a:t>
            </a:r>
            <a:r>
              <a:rPr lang="ru-RU" sz="2000" dirty="0"/>
              <a:t>(процедура - </a:t>
            </a:r>
            <a:r>
              <a:rPr lang="ru-RU" sz="2000" b="1" dirty="0"/>
              <a:t>PUTCH</a:t>
            </a:r>
            <a:r>
              <a:rPr lang="ru-RU" sz="2000" dirty="0"/>
              <a:t>)</a:t>
            </a:r>
          </a:p>
          <a:p>
            <a:pPr lvl="0"/>
            <a:r>
              <a:rPr lang="ru-RU" sz="2000" dirty="0"/>
              <a:t>Пример простейшей </a:t>
            </a:r>
            <a:r>
              <a:rPr lang="ru-RU" sz="2000" dirty="0">
                <a:hlinkClick r:id="rId16" action="ppaction://hlinksldjump"/>
              </a:rPr>
              <a:t>программы </a:t>
            </a:r>
            <a:r>
              <a:rPr lang="ru-RU" sz="2000" u="sng" dirty="0"/>
              <a:t>(</a:t>
            </a:r>
            <a:r>
              <a:rPr lang="ru-RU" altLang="ru-RU" sz="2000" dirty="0">
                <a:hlinkClick r:id="rId3" action="ppaction://hlinkfile"/>
              </a:rPr>
              <a:t>МУ</a:t>
            </a:r>
            <a:r>
              <a:rPr lang="ru-RU" altLang="ru-RU" sz="2000" dirty="0"/>
              <a:t> , </a:t>
            </a:r>
            <a:r>
              <a:rPr lang="en-US" altLang="ru-RU" sz="2000" dirty="0">
                <a:hlinkClick r:id="rId4" action="ppaction://hlinkfile"/>
              </a:rPr>
              <a:t>DOC</a:t>
            </a:r>
            <a:r>
              <a:rPr lang="ru-RU" altLang="ru-RU" sz="2000" dirty="0"/>
              <a:t> </a:t>
            </a:r>
            <a:r>
              <a:rPr lang="ru-RU" sz="2000" dirty="0"/>
              <a:t>). </a:t>
            </a:r>
          </a:p>
          <a:p>
            <a:pPr lvl="0"/>
            <a:r>
              <a:rPr lang="ru-RU" sz="2000" dirty="0">
                <a:hlinkClick r:id="rId17" action="ppaction://hlinksldjump"/>
              </a:rPr>
              <a:t>Перевод </a:t>
            </a:r>
            <a:r>
              <a:rPr lang="ru-RU" sz="2000" u="sng" dirty="0"/>
              <a:t>строки</a:t>
            </a:r>
            <a:r>
              <a:rPr lang="ru-RU" sz="2000" dirty="0"/>
              <a:t> после вывода буквы (процедура </a:t>
            </a:r>
            <a:r>
              <a:rPr lang="ru-RU" sz="2000" b="1" dirty="0"/>
              <a:t>CLRF </a:t>
            </a:r>
            <a:r>
              <a:rPr lang="ru-RU" sz="2000" dirty="0"/>
              <a:t>)</a:t>
            </a:r>
          </a:p>
          <a:p>
            <a:pPr lvl="0"/>
            <a:r>
              <a:rPr lang="ru-RU" sz="2000" dirty="0">
                <a:hlinkClick r:id="rId15" action="ppaction://hlinksldjump"/>
              </a:rPr>
              <a:t>Вывод </a:t>
            </a:r>
            <a:r>
              <a:rPr lang="ru-RU" sz="2000" u="sng" dirty="0"/>
              <a:t>подсказки</a:t>
            </a:r>
            <a:r>
              <a:rPr lang="ru-RU" sz="2000" dirty="0"/>
              <a:t> перед запросом завершения</a:t>
            </a:r>
          </a:p>
          <a:p>
            <a:pPr lvl="0"/>
            <a:r>
              <a:rPr lang="ru-RU" sz="2000" dirty="0">
                <a:hlinkClick r:id="rId15" action="ppaction://hlinksldjump"/>
              </a:rPr>
              <a:t>Запрос </a:t>
            </a:r>
            <a:r>
              <a:rPr lang="ru-RU" sz="2000" dirty="0"/>
              <a:t>ввода клавиши без эха (процедура </a:t>
            </a:r>
            <a:r>
              <a:rPr lang="ru-RU" sz="2000" b="1" dirty="0"/>
              <a:t>GETCH</a:t>
            </a:r>
            <a:r>
              <a:rPr lang="ru-RU" sz="2000" dirty="0"/>
              <a:t>)</a:t>
            </a:r>
          </a:p>
          <a:p>
            <a:pPr lvl="0"/>
            <a:r>
              <a:rPr lang="ru-RU" sz="2000" dirty="0">
                <a:hlinkClick r:id="rId9" action="ppaction://hlinksldjump"/>
              </a:rPr>
              <a:t>Корректное </a:t>
            </a:r>
            <a:r>
              <a:rPr lang="ru-RU" sz="2000" dirty="0"/>
              <a:t>завершение работы программы.</a:t>
            </a:r>
          </a:p>
          <a:p>
            <a:pPr lvl="0"/>
            <a:r>
              <a:rPr lang="ru-RU" sz="2000" dirty="0"/>
              <a:t>Замена символа в </a:t>
            </a:r>
            <a:r>
              <a:rPr lang="en-US" sz="2000" b="1" dirty="0">
                <a:solidFill>
                  <a:srgbClr val="FF0000"/>
                </a:solidFill>
              </a:rPr>
              <a:t>FIRSTD.ASM</a:t>
            </a:r>
            <a:r>
              <a:rPr lang="en-US" sz="2000" dirty="0"/>
              <a:t> </a:t>
            </a:r>
            <a:r>
              <a:rPr lang="ru-RU" sz="2000" dirty="0"/>
              <a:t>и перекомпиляция (показать в </a:t>
            </a:r>
            <a:r>
              <a:rPr lang="ru-RU" sz="2000" u="sng" dirty="0">
                <a:hlinkClick r:id="rId18" action="ppaction://hlinksldjump"/>
              </a:rPr>
              <a:t>отладчике</a:t>
            </a:r>
            <a:r>
              <a:rPr lang="ru-RU" sz="2000" dirty="0"/>
              <a:t>)!</a:t>
            </a:r>
          </a:p>
          <a:p>
            <a:pPr lvl="0"/>
            <a:r>
              <a:rPr lang="ru-RU" sz="2000" dirty="0"/>
              <a:t>Наличие грамотно-оформленного отчета по ЛР №3 (</a:t>
            </a:r>
            <a:r>
              <a:rPr lang="ru-RU" sz="2000" dirty="0">
                <a:hlinkClick r:id="rId19" action="ppaction://hlinkfile"/>
              </a:rPr>
              <a:t>шаблон</a:t>
            </a:r>
            <a:r>
              <a:rPr lang="ru-RU" sz="2000" dirty="0"/>
              <a:t>).</a:t>
            </a:r>
          </a:p>
          <a:p>
            <a:pPr lvl="0"/>
            <a:r>
              <a:rPr lang="ru-RU" sz="2000" dirty="0">
                <a:hlinkClick r:id="rId20" action="ppaction://hlinkfile"/>
              </a:rPr>
              <a:t>Наличие </a:t>
            </a:r>
            <a:r>
              <a:rPr lang="ru-RU" sz="2000" dirty="0"/>
              <a:t>заявленных </a:t>
            </a:r>
            <a:r>
              <a:rPr lang="ru-RU" sz="2000" u="sng" dirty="0"/>
              <a:t>дополнительных</a:t>
            </a:r>
            <a:r>
              <a:rPr lang="ru-RU" sz="2000" dirty="0"/>
              <a:t> требований (в титуле </a:t>
            </a:r>
            <a:r>
              <a:rPr lang="ru-RU" sz="2000" dirty="0">
                <a:hlinkClick r:id="rId21" action="ppaction://hlinkfile"/>
              </a:rPr>
              <a:t>отчета </a:t>
            </a:r>
            <a:r>
              <a:rPr lang="ru-RU" sz="2000" dirty="0"/>
              <a:t>ЛР).</a:t>
            </a:r>
          </a:p>
          <a:p>
            <a:pPr lvl="0"/>
            <a:r>
              <a:rPr lang="ru-RU" sz="2000" u="sng" dirty="0"/>
              <a:t>Ответы</a:t>
            </a:r>
            <a:r>
              <a:rPr lang="ru-RU" sz="2000" dirty="0"/>
              <a:t> на </a:t>
            </a:r>
            <a:r>
              <a:rPr lang="ru-RU" sz="2000" dirty="0">
                <a:solidFill>
                  <a:srgbClr val="FF0000"/>
                </a:solidFill>
                <a:hlinkClick r:id="rId20" action="ppaction://hlinkfile"/>
              </a:rPr>
              <a:t>контрольные</a:t>
            </a:r>
            <a:r>
              <a:rPr lang="ru-RU" sz="2000" dirty="0">
                <a:hlinkClick r:id="rId20" action="ppaction://hlinkfile"/>
              </a:rPr>
              <a:t> </a:t>
            </a:r>
            <a:r>
              <a:rPr lang="ru-RU" sz="2000" dirty="0"/>
              <a:t>вопросы ЛР №3 </a:t>
            </a:r>
            <a:r>
              <a:rPr lang="ru-RU" sz="2000" u="sng" dirty="0"/>
              <a:t>(</a:t>
            </a:r>
            <a:r>
              <a:rPr lang="ru-RU" altLang="ru-RU" sz="2000" dirty="0">
                <a:hlinkClick r:id="rId3" action="ppaction://hlinkfile"/>
              </a:rPr>
              <a:t>МУ</a:t>
            </a:r>
            <a:r>
              <a:rPr lang="ru-RU" altLang="ru-RU" sz="2000" dirty="0"/>
              <a:t> , </a:t>
            </a:r>
            <a:r>
              <a:rPr lang="en-US" altLang="ru-RU" sz="2000" dirty="0">
                <a:hlinkClick r:id="rId4" action="ppaction://hlinkfile"/>
              </a:rPr>
              <a:t>DOC</a:t>
            </a:r>
            <a:r>
              <a:rPr lang="ru-RU" altLang="ru-RU" sz="2000" dirty="0"/>
              <a:t> </a:t>
            </a:r>
            <a:r>
              <a:rPr lang="ru-RU" sz="2000" dirty="0"/>
              <a:t>)</a:t>
            </a:r>
          </a:p>
          <a:p>
            <a:pPr marL="0" lv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43091504"/>
      </p:ext>
    </p:extLst>
  </p:cSld>
  <p:clrMapOvr>
    <a:masterClrMapping/>
  </p:clrMapOvr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975" cy="9223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tx2"/>
                </a:solidFill>
              </a:rPr>
              <a:t>TASM </a:t>
            </a:r>
            <a:r>
              <a:rPr lang="ru-RU" dirty="0">
                <a:solidFill>
                  <a:schemeClr val="tx2"/>
                </a:solidFill>
              </a:rPr>
              <a:t>Запуск на выполнение</a:t>
            </a:r>
            <a:r>
              <a:rPr lang="en-US" dirty="0">
                <a:solidFill>
                  <a:schemeClr val="tx2"/>
                </a:solidFill>
              </a:rPr>
              <a:t> (</a:t>
            </a:r>
            <a:r>
              <a:rPr lang="ru-RU" dirty="0">
                <a:solidFill>
                  <a:schemeClr val="tx2"/>
                </a:solidFill>
              </a:rPr>
              <a:t>Результат работы</a:t>
            </a:r>
            <a:r>
              <a:rPr lang="en-US" dirty="0">
                <a:solidFill>
                  <a:schemeClr val="tx2"/>
                </a:solidFill>
              </a:rPr>
              <a:t>)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CE494071-292C-4AB8-84C8-F762FB75CB43}" type="slidenum">
              <a:rPr/>
              <a:pPr algn="l">
                <a:defRPr/>
              </a:pPr>
              <a:t>370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 </a:t>
            </a:r>
            <a:r>
              <a:rPr lang="en-US" sz="2400" dirty="0">
                <a:latin typeface="+mn-lt"/>
                <a:cs typeface="+mn-cs"/>
              </a:rPr>
              <a:t>C:\BORLANDC\TASM&gt;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first.exe</a:t>
            </a:r>
            <a:r>
              <a:rPr lang="en-US" sz="2400" dirty="0">
                <a:latin typeface="+mn-lt"/>
                <a:cs typeface="+mn-cs"/>
                <a:sym typeface="Symbol"/>
              </a:rPr>
              <a:t></a:t>
            </a:r>
            <a:endParaRPr lang="ru-RU" sz="2400" dirty="0">
              <a:latin typeface="+mn-lt"/>
              <a:cs typeface="+mn-cs"/>
            </a:endParaRPr>
          </a:p>
        </p:txBody>
      </p:sp>
      <p:pic>
        <p:nvPicPr>
          <p:cNvPr id="174087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2060575"/>
            <a:ext cx="6624637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5" y="3861048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Результатом работы программы будет вывод символа </a:t>
            </a:r>
            <a:r>
              <a:rPr lang="en-US" sz="2400" dirty="0">
                <a:latin typeface="+mn-lt"/>
                <a:cs typeface="+mn-cs"/>
              </a:rPr>
              <a:t>“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lang="en-US" sz="2400" dirty="0">
                <a:latin typeface="+mn-lt"/>
                <a:cs typeface="+mn-cs"/>
              </a:rPr>
              <a:t>”</a:t>
            </a:r>
            <a:r>
              <a:rPr lang="ru-RU" sz="2400" dirty="0">
                <a:latin typeface="+mn-lt"/>
                <a:cs typeface="+mn-cs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27088" y="2636838"/>
            <a:ext cx="431800" cy="287337"/>
          </a:xfrm>
          <a:prstGeom prst="rect">
            <a:avLst/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Заголовок 1"/>
          <p:cNvSpPr>
            <a:spLocks noGrp="1"/>
          </p:cNvSpPr>
          <p:nvPr>
            <p:ph type="title"/>
          </p:nvPr>
        </p:nvSpPr>
        <p:spPr>
          <a:xfrm>
            <a:off x="476250" y="115888"/>
            <a:ext cx="8229600" cy="720725"/>
          </a:xfrm>
        </p:spPr>
        <p:txBody>
          <a:bodyPr/>
          <a:lstStyle/>
          <a:p>
            <a:pPr eaLnBrk="1" hangingPunct="1"/>
            <a:r>
              <a:rPr lang="en-US" altLang="ru-RU">
                <a:solidFill>
                  <a:schemeClr val="tx2"/>
                </a:solidFill>
              </a:rPr>
              <a:t>TASM </a:t>
            </a:r>
            <a:r>
              <a:rPr lang="ru-RU" altLang="ru-RU">
                <a:solidFill>
                  <a:schemeClr val="tx2"/>
                </a:solidFill>
              </a:rPr>
              <a:t>Запуск отладчика </a:t>
            </a:r>
            <a:r>
              <a:rPr lang="en-US" altLang="ru-RU">
                <a:solidFill>
                  <a:schemeClr val="tx2"/>
                </a:solidFill>
              </a:rPr>
              <a:t>(</a:t>
            </a:r>
            <a:r>
              <a:rPr lang="ru-RU" altLang="ru-RU">
                <a:solidFill>
                  <a:schemeClr val="tx2"/>
                </a:solidFill>
              </a:rPr>
              <a:t>Ошибка кода</a:t>
            </a:r>
            <a:r>
              <a:rPr lang="en-US" altLang="ru-RU">
                <a:solidFill>
                  <a:schemeClr val="tx2"/>
                </a:solidFill>
              </a:rPr>
              <a:t>)</a:t>
            </a:r>
            <a:endParaRPr lang="ru-RU" altLang="ru-RU">
              <a:solidFill>
                <a:schemeClr val="tx2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91F94805-AEEB-42B8-B99A-5391B8F87772}" type="slidenum">
              <a:rPr/>
              <a:pPr algn="l">
                <a:defRPr/>
              </a:pPr>
              <a:t>371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31773" y="548680"/>
            <a:ext cx="8063911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Если заданы нужные опции при компиляции и редактировании связей, то запуск на </a:t>
            </a:r>
            <a:r>
              <a:rPr lang="ru-RU" sz="2000" dirty="0">
                <a:solidFill>
                  <a:srgbClr val="FF0000"/>
                </a:solidFill>
                <a:latin typeface="+mn-lt"/>
                <a:cs typeface="+mn-cs"/>
              </a:rPr>
              <a:t>отладку</a:t>
            </a:r>
            <a:r>
              <a:rPr lang="ru-RU" sz="2000" dirty="0">
                <a:latin typeface="+mn-lt"/>
                <a:cs typeface="+mn-cs"/>
              </a:rPr>
              <a:t> может быть выполнен следующим образом: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 </a:t>
            </a:r>
            <a:r>
              <a:rPr lang="en-US" sz="2000" dirty="0">
                <a:latin typeface="+mn-lt"/>
                <a:cs typeface="+mn-cs"/>
              </a:rPr>
              <a:t>C:\BORLANDC\TASM&gt;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TD.EXE</a:t>
            </a:r>
            <a:r>
              <a:rPr lang="en-US" sz="2000" b="1" dirty="0">
                <a:latin typeface="+mn-lt"/>
                <a:cs typeface="+mn-cs"/>
              </a:rPr>
              <a:t> first.exe</a:t>
            </a:r>
            <a:r>
              <a:rPr lang="en-US" sz="2000" dirty="0">
                <a:latin typeface="+mn-lt"/>
                <a:cs typeface="+mn-cs"/>
                <a:sym typeface="Symbol"/>
              </a:rPr>
              <a:t></a:t>
            </a:r>
            <a:endParaRPr lang="ru-RU" sz="2000" dirty="0">
              <a:latin typeface="+mn-lt"/>
              <a:cs typeface="+mn-cs"/>
            </a:endParaRPr>
          </a:p>
        </p:txBody>
      </p:sp>
      <p:pic>
        <p:nvPicPr>
          <p:cNvPr id="175111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600" y="1557338"/>
            <a:ext cx="676910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8279" y="5517232"/>
            <a:ext cx="8720867" cy="70788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Кодировка исходного текста исходного модуля здесь, не соответствует кодировке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DOS</a:t>
            </a:r>
            <a:r>
              <a:rPr lang="ru-RU" sz="2000" dirty="0">
                <a:latin typeface="+mn-lt"/>
                <a:cs typeface="+mn-cs"/>
              </a:rPr>
              <a:t>!</a:t>
            </a:r>
            <a:r>
              <a:rPr lang="en-US" sz="2000" dirty="0">
                <a:latin typeface="+mn-lt"/>
                <a:cs typeface="+mn-cs"/>
              </a:rPr>
              <a:t>. </a:t>
            </a:r>
            <a:r>
              <a:rPr lang="ru-RU" sz="2000" dirty="0">
                <a:latin typeface="+mn-lt"/>
                <a:cs typeface="+mn-cs"/>
              </a:rPr>
              <a:t>Поэтому русские комментарии отображаются неправильно. 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2843213" y="692150"/>
            <a:ext cx="4032250" cy="194468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130" name="Группа 4"/>
          <p:cNvGrpSpPr>
            <a:grpSpLocks/>
          </p:cNvGrpSpPr>
          <p:nvPr/>
        </p:nvGrpSpPr>
        <p:grpSpPr bwMode="auto">
          <a:xfrm>
            <a:off x="1179513" y="3251200"/>
            <a:ext cx="6645275" cy="3313113"/>
            <a:chOff x="1448192" y="2954052"/>
            <a:chExt cx="6645294" cy="3715308"/>
          </a:xfrm>
        </p:grpSpPr>
        <p:pic>
          <p:nvPicPr>
            <p:cNvPr id="176157" name="Рисунок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8192" y="2954052"/>
              <a:ext cx="6645294" cy="371530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2340370" y="3644775"/>
              <a:ext cx="215901" cy="215407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113" y="115888"/>
            <a:ext cx="8229600" cy="5762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tx2"/>
                </a:solidFill>
              </a:rPr>
              <a:t>TASM </a:t>
            </a:r>
            <a:r>
              <a:rPr lang="ru-RU" dirty="0">
                <a:solidFill>
                  <a:schemeClr val="tx2"/>
                </a:solidFill>
              </a:rPr>
              <a:t>Запуск отладчика </a:t>
            </a:r>
            <a:r>
              <a:rPr lang="en-US" dirty="0">
                <a:solidFill>
                  <a:schemeClr val="tx2"/>
                </a:solidFill>
              </a:rPr>
              <a:t>(</a:t>
            </a:r>
            <a:r>
              <a:rPr lang="ru-RU" dirty="0">
                <a:solidFill>
                  <a:schemeClr val="tx2"/>
                </a:solidFill>
              </a:rPr>
              <a:t>Правильно</a:t>
            </a:r>
            <a:r>
              <a:rPr lang="en-US" dirty="0">
                <a:solidFill>
                  <a:schemeClr val="tx2"/>
                </a:solidFill>
              </a:rPr>
              <a:t>)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C8D097BB-DFAC-45B3-A039-313327B6FCDE}" type="slidenum">
              <a:rPr/>
              <a:pPr algn="l">
                <a:defRPr/>
              </a:pPr>
              <a:t>372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323528" y="755058"/>
            <a:ext cx="8640960" cy="286232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При подготовке текста в текстовом редакторе (Например 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-</a:t>
            </a: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en-US" sz="2000" dirty="0">
                <a:solidFill>
                  <a:srgbClr val="FF0000"/>
                </a:solidFill>
                <a:latin typeface="+mn-lt"/>
                <a:cs typeface="+mn-cs"/>
              </a:rPr>
              <a:t>ASM_ED.EXE</a:t>
            </a:r>
            <a:r>
              <a:rPr lang="ru-RU" sz="2000" dirty="0">
                <a:latin typeface="+mn-lt"/>
                <a:cs typeface="+mn-cs"/>
              </a:rPr>
              <a:t>) должна быть включена кодировка – </a:t>
            </a:r>
            <a:r>
              <a:rPr lang="en-US" sz="2000" dirty="0">
                <a:solidFill>
                  <a:srgbClr val="FF0000"/>
                </a:solidFill>
                <a:latin typeface="+mn-lt"/>
                <a:cs typeface="+mn-cs"/>
              </a:rPr>
              <a:t>ASCII</a:t>
            </a:r>
            <a:r>
              <a:rPr lang="ru-RU" sz="20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(</a:t>
            </a:r>
            <a:r>
              <a:rPr lang="en-US" sz="2000" dirty="0">
                <a:solidFill>
                  <a:srgbClr val="FF0000"/>
                </a:solidFill>
                <a:latin typeface="+mn-lt"/>
                <a:cs typeface="+mn-cs"/>
              </a:rPr>
              <a:t>DOS</a:t>
            </a:r>
            <a:r>
              <a:rPr lang="ru-RU" sz="2000" dirty="0">
                <a:latin typeface="+mn-lt"/>
                <a:cs typeface="+mn-cs"/>
              </a:rPr>
              <a:t>), или исходный текст должен быть перекодирован(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программа -</a:t>
            </a:r>
            <a:r>
              <a:rPr lang="en-US" sz="2000" dirty="0">
                <a:latin typeface="+mn-lt"/>
                <a:cs typeface="+mn-cs"/>
              </a:rPr>
              <a:t>&gt; trans.exe</a:t>
            </a:r>
            <a:r>
              <a:rPr lang="ru-RU" sz="2000" dirty="0">
                <a:latin typeface="+mn-lt"/>
                <a:cs typeface="+mn-cs"/>
              </a:rPr>
              <a:t>) , сохранен и </a:t>
            </a:r>
            <a:r>
              <a:rPr lang="ru-RU" sz="2000" u="sng" dirty="0">
                <a:solidFill>
                  <a:srgbClr val="FF0000"/>
                </a:solidFill>
                <a:latin typeface="+mn-lt"/>
                <a:cs typeface="+mn-cs"/>
              </a:rPr>
              <a:t>перекомпилирован в </a:t>
            </a:r>
            <a:r>
              <a:rPr lang="en-US" sz="2000" u="sng" dirty="0">
                <a:solidFill>
                  <a:srgbClr val="FF0000"/>
                </a:solidFill>
                <a:latin typeface="+mn-lt"/>
                <a:cs typeface="+mn-cs"/>
              </a:rPr>
              <a:t>DOSBOX </a:t>
            </a:r>
            <a:r>
              <a:rPr lang="en-US" sz="20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Заново. В результате в отладчике мы видим правильную кодировку комментариев. (возможно потребуется перезапустить сам </a:t>
            </a:r>
            <a:r>
              <a:rPr lang="en-US" sz="2000" dirty="0">
                <a:latin typeface="+mn-lt"/>
                <a:cs typeface="+mn-cs"/>
              </a:rPr>
              <a:t>DOSBOX</a:t>
            </a:r>
            <a:r>
              <a:rPr lang="ru-RU" sz="2000" dirty="0">
                <a:latin typeface="+mn-lt"/>
                <a:cs typeface="+mn-cs"/>
              </a:rPr>
              <a:t>, если имена файлов были изменены!). После перекодировки (</a:t>
            </a:r>
            <a:r>
              <a:rPr lang="en-US" sz="2000" dirty="0">
                <a:latin typeface="+mn-lt"/>
                <a:cs typeface="+mn-cs"/>
              </a:rPr>
              <a:t>firstd.asm </a:t>
            </a:r>
            <a:r>
              <a:rPr lang="ru-RU" sz="2000" dirty="0">
                <a:latin typeface="+mn-lt"/>
                <a:cs typeface="+mn-cs"/>
              </a:rPr>
              <a:t>в архиве </a:t>
            </a:r>
            <a:r>
              <a:rPr lang="en-US" sz="2000" dirty="0">
                <a:latin typeface="+mn-lt"/>
                <a:cs typeface="+mn-cs"/>
              </a:rPr>
              <a:t>tasm3.zip</a:t>
            </a:r>
            <a:r>
              <a:rPr lang="ru-RU" sz="2000" dirty="0">
                <a:latin typeface="+mn-lt"/>
                <a:cs typeface="+mn-cs"/>
              </a:rPr>
              <a:t>) и новой трансляции получим: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+mn-lt"/>
                <a:cs typeface="+mn-cs"/>
              </a:rPr>
              <a:t>C:\BORLANDC\TASM&gt;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TD.EXE</a:t>
            </a:r>
            <a:r>
              <a:rPr lang="en-US" sz="2000" b="1" dirty="0">
                <a:latin typeface="+mn-lt"/>
                <a:cs typeface="+mn-cs"/>
              </a:rPr>
              <a:t> first.exe</a:t>
            </a:r>
            <a:r>
              <a:rPr lang="en-US" sz="2000" dirty="0">
                <a:latin typeface="+mn-lt"/>
                <a:cs typeface="+mn-cs"/>
                <a:sym typeface="Symbol"/>
              </a:rPr>
              <a:t></a:t>
            </a: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08850" y="3213100"/>
            <a:ext cx="287338" cy="1439863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956376" y="3448103"/>
            <a:ext cx="702115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Флаги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908631" y="3976028"/>
            <a:ext cx="981679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Регистры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14872" y="4842256"/>
            <a:ext cx="569195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Стек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3438083"/>
            <a:ext cx="1179873" cy="95410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+mn-lt"/>
                <a:cs typeface="+mn-cs"/>
              </a:rPr>
              <a:t>Исходный Текст программы на Асс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83282" y="5915224"/>
            <a:ext cx="449162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ОП</a:t>
            </a:r>
          </a:p>
        </p:txBody>
      </p:sp>
      <p:cxnSp>
        <p:nvCxnSpPr>
          <p:cNvPr id="14" name="Прямая со стрелкой 13"/>
          <p:cNvCxnSpPr>
            <a:stCxn id="0" idx="1"/>
          </p:cNvCxnSpPr>
          <p:nvPr/>
        </p:nvCxnSpPr>
        <p:spPr>
          <a:xfrm flipH="1">
            <a:off x="7453313" y="3617913"/>
            <a:ext cx="503237" cy="35877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0" idx="1"/>
          </p:cNvCxnSpPr>
          <p:nvPr/>
        </p:nvCxnSpPr>
        <p:spPr>
          <a:xfrm flipH="1">
            <a:off x="6743700" y="4144963"/>
            <a:ext cx="1165225" cy="50800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0" idx="1"/>
          </p:cNvCxnSpPr>
          <p:nvPr/>
        </p:nvCxnSpPr>
        <p:spPr>
          <a:xfrm flipH="1" flipV="1">
            <a:off x="5292725" y="5805488"/>
            <a:ext cx="2890838" cy="27940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0" idx="1"/>
          </p:cNvCxnSpPr>
          <p:nvPr/>
        </p:nvCxnSpPr>
        <p:spPr>
          <a:xfrm flipH="1">
            <a:off x="7019925" y="5011738"/>
            <a:ext cx="1095375" cy="793750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0" idx="3"/>
          </p:cNvCxnSpPr>
          <p:nvPr/>
        </p:nvCxnSpPr>
        <p:spPr>
          <a:xfrm>
            <a:off x="1179513" y="3914775"/>
            <a:ext cx="368300" cy="593725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en-US" altLang="ru-RU" sz="3200">
                <a:solidFill>
                  <a:schemeClr val="tx2"/>
                </a:solidFill>
              </a:rPr>
              <a:t>TASM </a:t>
            </a:r>
            <a:r>
              <a:rPr lang="ru-RU" altLang="ru-RU" sz="3200"/>
              <a:t>Результат работы в отладчике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88258" y="332656"/>
            <a:ext cx="585787" cy="365125"/>
          </a:xfrm>
        </p:spPr>
        <p:txBody>
          <a:bodyPr/>
          <a:lstStyle/>
          <a:p>
            <a:pPr algn="l">
              <a:defRPr/>
            </a:pPr>
            <a:fld id="{1DBAA46F-2D8D-407A-A6F9-A2B16E1F267C}" type="slidenum">
              <a:rPr/>
              <a:pPr algn="l">
                <a:defRPr/>
              </a:pPr>
              <a:t>373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4550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1164" y="965919"/>
            <a:ext cx="8063911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После нажатия </a:t>
            </a:r>
            <a:r>
              <a:rPr lang="en-US" sz="2400" dirty="0">
                <a:latin typeface="+mn-lt"/>
                <a:cs typeface="+mn-cs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F9</a:t>
            </a:r>
            <a:r>
              <a:rPr lang="en-US" sz="2400" dirty="0">
                <a:latin typeface="+mn-lt"/>
                <a:cs typeface="+mn-cs"/>
              </a:rPr>
              <a:t>) </a:t>
            </a:r>
            <a:r>
              <a:rPr lang="ru-RU" sz="2400" dirty="0">
                <a:latin typeface="+mn-lt"/>
                <a:cs typeface="+mn-cs"/>
              </a:rPr>
              <a:t>и вызова окна консоли 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Alt+F5</a:t>
            </a:r>
            <a:r>
              <a:rPr lang="ru-RU" sz="2400" dirty="0">
                <a:latin typeface="+mn-lt"/>
                <a:cs typeface="+mn-cs"/>
              </a:rPr>
              <a:t>)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получим результат:</a:t>
            </a:r>
          </a:p>
        </p:txBody>
      </p:sp>
      <p:sp>
        <p:nvSpPr>
          <p:cNvPr id="177162" name="Прямоугольник 6"/>
          <p:cNvSpPr>
            <a:spLocks noChangeArrowheads="1"/>
          </p:cNvSpPr>
          <p:nvPr/>
        </p:nvSpPr>
        <p:spPr bwMode="auto">
          <a:xfrm>
            <a:off x="827088" y="3020042"/>
            <a:ext cx="71294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/>
              <a:t>Можно выполнить программу по шагам (</a:t>
            </a:r>
            <a:r>
              <a:rPr lang="en-US" altLang="ru-RU" sz="2000" b="1" dirty="0">
                <a:solidFill>
                  <a:srgbClr val="FF0000"/>
                </a:solidFill>
              </a:rPr>
              <a:t>F8</a:t>
            </a:r>
            <a:r>
              <a:rPr lang="ru-RU" altLang="ru-RU" sz="2000" dirty="0"/>
              <a:t>)</a:t>
            </a:r>
            <a:r>
              <a:rPr lang="en-US" altLang="ru-RU" sz="2000" dirty="0"/>
              <a:t>, </a:t>
            </a:r>
            <a:r>
              <a:rPr lang="ru-RU" altLang="ru-RU" sz="2000" dirty="0"/>
              <a:t>установить точку останова (</a:t>
            </a:r>
            <a:r>
              <a:rPr lang="en-US" altLang="ru-RU" sz="2000" b="1" dirty="0">
                <a:solidFill>
                  <a:srgbClr val="FF0000"/>
                </a:solidFill>
              </a:rPr>
              <a:t>F2</a:t>
            </a:r>
            <a:r>
              <a:rPr lang="ru-RU" altLang="ru-RU" sz="2000" dirty="0"/>
              <a:t>), просмотреть изменение регистров и памяти.</a:t>
            </a:r>
          </a:p>
        </p:txBody>
      </p:sp>
      <p:grpSp>
        <p:nvGrpSpPr>
          <p:cNvPr id="177163" name="Группа 11"/>
          <p:cNvGrpSpPr>
            <a:grpSpLocks/>
          </p:cNvGrpSpPr>
          <p:nvPr/>
        </p:nvGrpSpPr>
        <p:grpSpPr bwMode="auto">
          <a:xfrm>
            <a:off x="960438" y="1797050"/>
            <a:ext cx="6551612" cy="1206500"/>
            <a:chOff x="971600" y="1796916"/>
            <a:chExt cx="6552728" cy="1256506"/>
          </a:xfrm>
        </p:grpSpPr>
        <p:pic>
          <p:nvPicPr>
            <p:cNvPr id="177168" name="Рисунок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608" y="1796916"/>
              <a:ext cx="6480720" cy="1207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971600" y="2765748"/>
              <a:ext cx="431874" cy="287674"/>
            </a:xfrm>
            <a:prstGeom prst="rect">
              <a:avLst/>
            </a:prstGeom>
            <a:solidFill>
              <a:srgbClr val="FF0000">
                <a:alpha val="4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77164" name="Прямоугольник 9"/>
          <p:cNvSpPr>
            <a:spLocks noChangeArrowheads="1"/>
          </p:cNvSpPr>
          <p:nvPr/>
        </p:nvSpPr>
        <p:spPr bwMode="auto">
          <a:xfrm>
            <a:off x="927881" y="4365104"/>
            <a:ext cx="74231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/>
              <a:t>Для выполнения всех этих действий в одной оболочке можно использовать </a:t>
            </a:r>
            <a:r>
              <a:rPr lang="en-US" altLang="ru-RU" sz="2000" dirty="0"/>
              <a:t>QC25 (</a:t>
            </a:r>
            <a:r>
              <a:rPr lang="ru-RU" altLang="ru-RU" sz="2000" dirty="0"/>
              <a:t>Дистрибутив </a:t>
            </a:r>
            <a:r>
              <a:rPr lang="en-US" altLang="ru-RU" sz="2000" b="1" dirty="0">
                <a:solidFill>
                  <a:srgbClr val="FF0000"/>
                </a:solidFill>
              </a:rPr>
              <a:t>QC</a:t>
            </a:r>
            <a:r>
              <a:rPr lang="ru-RU" altLang="ru-RU" sz="2000" dirty="0">
                <a:solidFill>
                  <a:srgbClr val="FF0000"/>
                </a:solidFill>
              </a:rPr>
              <a:t> </a:t>
            </a:r>
            <a:r>
              <a:rPr lang="ru-RU" altLang="ru-RU" sz="2000" dirty="0"/>
              <a:t>на сайте дисциплины, Краткое описание его работы есть в </a:t>
            </a:r>
            <a:r>
              <a:rPr lang="ru-RU" altLang="ru-RU" sz="2000" b="1" dirty="0">
                <a:solidFill>
                  <a:srgbClr val="FF0000"/>
                </a:solidFill>
              </a:rPr>
              <a:t>Пособии</a:t>
            </a:r>
            <a:r>
              <a:rPr lang="ru-RU" altLang="ru-RU" sz="2000" dirty="0"/>
              <a:t> по курсу!</a:t>
            </a:r>
            <a:r>
              <a:rPr lang="en-US" altLang="ru-RU" sz="2000" dirty="0"/>
              <a:t>)</a:t>
            </a:r>
            <a:endParaRPr lang="ru-RU" alt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927881" y="3789040"/>
            <a:ext cx="8046164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Результатом работы программы будет вывод символа </a:t>
            </a:r>
            <a:r>
              <a:rPr lang="en-US" sz="2000" dirty="0">
                <a:latin typeface="+mn-lt"/>
                <a:cs typeface="+mn-cs"/>
              </a:rPr>
              <a:t>“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A</a:t>
            </a:r>
            <a:r>
              <a:rPr lang="en-US" sz="2000" dirty="0">
                <a:latin typeface="+mn-lt"/>
                <a:cs typeface="+mn-cs"/>
              </a:rPr>
              <a:t>”</a:t>
            </a:r>
            <a:r>
              <a:rPr lang="ru-RU" sz="2000" dirty="0">
                <a:latin typeface="+mn-lt"/>
                <a:cs typeface="+mn-cs"/>
              </a:rPr>
              <a:t> </a:t>
            </a:r>
          </a:p>
        </p:txBody>
      </p:sp>
    </p:spTree>
  </p:cSld>
  <p:clrMapOvr>
    <a:masterClrMapping/>
  </p:clrMapOvr>
</p:sld>
</file>

<file path=ppt/slides/slide3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3333FF"/>
                </a:solidFill>
              </a:rPr>
              <a:t>РАЗДЕЛИТЕЛЬ ТЕМ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C84FF4C-00CF-47E8-A3A7-769C1F2898C5}" type="slidenum">
              <a:rPr/>
              <a:pPr algn="l">
                <a:defRPr/>
              </a:pPr>
              <a:t>374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3333FF"/>
                </a:solidFill>
              </a:rPr>
              <a:t>РАЗДЕЛИТЕЛЬ ТЕМ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99281D17-E9E6-44D4-BE42-66700B19FA61}" type="slidenum">
              <a:rPr/>
              <a:pPr algn="l">
                <a:defRPr/>
              </a:pPr>
              <a:t>375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00B050"/>
                </a:solidFill>
              </a:rPr>
              <a:t>Руссификация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4E8AD476-DB61-45DC-929E-B9F150CF18A4}" type="slidenum">
              <a:rPr/>
              <a:pPr>
                <a:defRPr/>
              </a:pPr>
              <a:t>376</a:t>
            </a:fld>
            <a:endParaRPr/>
          </a:p>
        </p:txBody>
      </p:sp>
    </p:spTree>
  </p:cSld>
  <p:clrMapOvr>
    <a:masterClrMapping/>
  </p:clrMapOvr>
</p:sld>
</file>

<file path=ppt/slides/slide3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635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Фазы обработки программ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EFE3E99-21E3-424D-9870-F3492DF14C3A}" type="slidenum">
              <a:rPr/>
              <a:pPr algn="l">
                <a:defRPr/>
              </a:pPr>
              <a:t>377</a:t>
            </a:fld>
            <a:endParaRPr/>
          </a:p>
        </p:txBody>
      </p:sp>
      <p:graphicFrame>
        <p:nvGraphicFramePr>
          <p:cNvPr id="181252" name="Объект 3"/>
          <p:cNvGraphicFramePr>
            <a:graphicFrameLocks noChangeAspect="1"/>
          </p:cNvGraphicFramePr>
          <p:nvPr/>
        </p:nvGraphicFramePr>
        <p:xfrm>
          <a:off x="179388" y="908050"/>
          <a:ext cx="8640762" cy="540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600634" imgH="2771820" progId="Visio.Drawing.11">
                  <p:embed/>
                </p:oleObj>
              </mc:Choice>
              <mc:Fallback>
                <p:oleObj name="Visio" r:id="rId3" imgW="4600634" imgH="2771820" progId="Visio.Drawing.11">
                  <p:embed/>
                  <p:pic>
                    <p:nvPicPr>
                      <p:cNvPr id="0" name="Объект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4520"/>
                      <a:stretch>
                        <a:fillRect/>
                      </a:stretch>
                    </p:blipFill>
                    <p:spPr bwMode="auto">
                      <a:xfrm>
                        <a:off x="179388" y="908050"/>
                        <a:ext cx="8640762" cy="540067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 dirty="0"/>
              <a:t>Отладка программы на Ассемблере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E1E9F463-B901-4791-B812-C202219A138F}" type="slidenum">
              <a:rPr/>
              <a:pPr algn="l">
                <a:defRPr/>
              </a:pPr>
              <a:t>378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0" y="1412776"/>
            <a:ext cx="8063911" cy="15696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Для отладки программы на Ассемблере используются отладчики: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en-US" sz="2400" dirty="0" err="1">
                <a:latin typeface="+mn-lt"/>
                <a:cs typeface="+mn-cs"/>
              </a:rPr>
              <a:t>Tasm</a:t>
            </a:r>
            <a:r>
              <a:rPr lang="en-US" sz="2400" dirty="0">
                <a:latin typeface="+mn-lt"/>
                <a:cs typeface="+mn-cs"/>
              </a:rPr>
              <a:t> – </a:t>
            </a:r>
            <a:r>
              <a:rPr lang="en-US" sz="2400" dirty="0">
                <a:latin typeface="+mn-lt"/>
                <a:cs typeface="+mn-cs"/>
                <a:hlinkClick r:id="rId2" action="ppaction://hlinksldjump"/>
              </a:rPr>
              <a:t>TD.EXE</a:t>
            </a:r>
            <a:endParaRPr lang="en-US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en-US" sz="2400" dirty="0">
                <a:latin typeface="+mn-lt"/>
                <a:cs typeface="+mn-cs"/>
              </a:rPr>
              <a:t>QC25 – </a:t>
            </a:r>
            <a:r>
              <a:rPr lang="ru-RU" sz="2400" dirty="0">
                <a:latin typeface="+mn-lt"/>
                <a:cs typeface="+mn-cs"/>
              </a:rPr>
              <a:t>интегрированная оболочка </a:t>
            </a:r>
            <a:r>
              <a:rPr lang="en-US" sz="2400" dirty="0">
                <a:latin typeface="+mn-lt"/>
                <a:cs typeface="+mn-cs"/>
                <a:hlinkClick r:id="rId3" action="ppaction://hlinksldjump"/>
              </a:rPr>
              <a:t>QC.EXE.</a:t>
            </a:r>
            <a:r>
              <a:rPr lang="en-US" sz="2400" dirty="0">
                <a:latin typeface="+mn-lt"/>
                <a:cs typeface="+mn-cs"/>
              </a:rPr>
              <a:t> 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Командные файлы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41824" y="332656"/>
            <a:ext cx="585787" cy="365125"/>
          </a:xfrm>
        </p:spPr>
        <p:txBody>
          <a:bodyPr/>
          <a:lstStyle/>
          <a:p>
            <a:pPr algn="l">
              <a:defRPr/>
            </a:pPr>
            <a:fld id="{8E38F6EF-A0DC-458C-8222-4FF0F1DD58B8}" type="slidenum">
              <a:rPr/>
              <a:pPr algn="l">
                <a:defRPr/>
              </a:pPr>
              <a:t>379</a:t>
            </a:fld>
            <a:endParaRPr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118715"/>
      </p:ext>
    </p:extLst>
  </p:cSld>
  <p:clrMapOvr>
    <a:masterClrMapping/>
  </p:clrMapOvr>
</p:sld>
</file>

<file path=ppt/slides/slide3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Заголовок 1"/>
          <p:cNvSpPr>
            <a:spLocks noGrp="1"/>
          </p:cNvSpPr>
          <p:nvPr>
            <p:ph type="title"/>
          </p:nvPr>
        </p:nvSpPr>
        <p:spPr>
          <a:xfrm>
            <a:off x="468313" y="95250"/>
            <a:ext cx="8229600" cy="792163"/>
          </a:xfrm>
        </p:spPr>
        <p:txBody>
          <a:bodyPr/>
          <a:lstStyle/>
          <a:p>
            <a:pPr eaLnBrk="1" hangingPunct="1"/>
            <a:r>
              <a:rPr lang="ru-RU" altLang="ru-RU" dirty="0">
                <a:solidFill>
                  <a:srgbClr val="3333FF"/>
                </a:solidFill>
              </a:rPr>
              <a:t>Литература курса (основная)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2BC968C7-99FB-4296-BA0B-62B61B13C7BF}" type="slidenum">
              <a:rPr/>
              <a:pPr algn="l">
                <a:defRPr/>
              </a:pPr>
              <a:t>380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16982" y="643933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  <a:cs typeface="+mn-cs"/>
              </a:rPr>
              <a:t>См. на  Сайте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ru-RU" sz="2400" dirty="0">
                <a:latin typeface="+mn-lt"/>
                <a:cs typeface="+mn-cs"/>
              </a:rPr>
              <a:t>список и образцы книг!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 (</a:t>
            </a:r>
            <a:r>
              <a:rPr lang="ru-RU" sz="2400" dirty="0">
                <a:latin typeface="+mn-lt"/>
                <a:cs typeface="+mn-cs"/>
                <a:hlinkClick r:id="rId2"/>
              </a:rPr>
              <a:t>СМ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3" y="1052735"/>
            <a:ext cx="8362775" cy="532453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Основная литература.</a:t>
            </a:r>
            <a:endParaRPr lang="ru-RU" sz="16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 </a:t>
            </a:r>
            <a:endParaRPr lang="ru-RU" sz="16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!</a:t>
            </a:r>
            <a:r>
              <a:rPr lang="ru-RU" sz="1600" b="1" dirty="0">
                <a:latin typeface="+mn-lt"/>
                <a:cs typeface="+mn-cs"/>
              </a:rPr>
              <a:t>К-</a:t>
            </a:r>
            <a:r>
              <a:rPr lang="ru-RU" sz="1600" b="1" dirty="0" err="1">
                <a:latin typeface="+mn-lt"/>
                <a:cs typeface="+mn-cs"/>
              </a:rPr>
              <a:t>Г.Финогенов</a:t>
            </a:r>
            <a:r>
              <a:rPr lang="ru-RU" sz="1600" dirty="0">
                <a:latin typeface="+mn-lt"/>
                <a:cs typeface="+mn-cs"/>
              </a:rPr>
              <a:t> 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Основы языка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Ассемблера</a:t>
            </a:r>
            <a:r>
              <a:rPr lang="ru-RU" sz="1600" b="1" dirty="0">
                <a:latin typeface="+mn-lt"/>
                <a:cs typeface="+mn-cs"/>
              </a:rPr>
              <a:t>. </a:t>
            </a:r>
            <a:r>
              <a:rPr lang="ru-RU" sz="1600" dirty="0">
                <a:latin typeface="+mn-lt"/>
                <a:cs typeface="+mn-cs"/>
              </a:rPr>
              <a:t>— М.: Радио и связь, 2001. — 288 с.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 err="1">
                <a:latin typeface="+mn-lt"/>
                <a:cs typeface="+mn-cs"/>
              </a:rPr>
              <a:t>П.И.Рудаков</a:t>
            </a:r>
            <a:r>
              <a:rPr lang="ru-RU" sz="1600" b="1" dirty="0">
                <a:latin typeface="+mn-lt"/>
                <a:cs typeface="+mn-cs"/>
              </a:rPr>
              <a:t>, К.Г.Финогенов</a:t>
            </a:r>
            <a:r>
              <a:rPr lang="ru-RU" sz="1600" dirty="0">
                <a:latin typeface="+mn-lt"/>
                <a:cs typeface="+mn-cs"/>
              </a:rPr>
              <a:t> 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“Язык ассемблера: Уроки программирования” – </a:t>
            </a:r>
            <a:r>
              <a:rPr lang="ru-RU" sz="1600" dirty="0">
                <a:latin typeface="+mn-lt"/>
                <a:cs typeface="+mn-cs"/>
              </a:rPr>
              <a:t>М.: ДИАЛОГ-МИФИ, 2001 г., 640с.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dirty="0">
                <a:latin typeface="+mn-lt"/>
                <a:cs typeface="+mn-cs"/>
              </a:rPr>
              <a:t>Использование языка Ассемблера  : монография / </a:t>
            </a:r>
            <a:r>
              <a:rPr lang="ru-RU" sz="1600" b="1" dirty="0">
                <a:latin typeface="+mn-lt"/>
                <a:cs typeface="+mn-cs"/>
              </a:rPr>
              <a:t>К.Г. </a:t>
            </a:r>
            <a:r>
              <a:rPr lang="ru-RU" sz="1600" b="1" dirty="0" err="1">
                <a:latin typeface="+mn-lt"/>
                <a:cs typeface="+mn-cs"/>
              </a:rPr>
              <a:t>Финогенов</a:t>
            </a:r>
            <a:r>
              <a:rPr lang="ru-RU" sz="1600" dirty="0">
                <a:latin typeface="+mn-lt"/>
                <a:cs typeface="+mn-cs"/>
              </a:rPr>
              <a:t>. - М. : Горячая линия -Телеком, 2003. - 420 с. : ил. ; 60</a:t>
            </a:r>
            <a:r>
              <a:rPr lang="en-US" sz="1600" dirty="0">
                <a:latin typeface="+mn-lt"/>
                <a:cs typeface="+mn-cs"/>
              </a:rPr>
              <a:t>x</a:t>
            </a:r>
            <a:r>
              <a:rPr lang="ru-RU" sz="1600" dirty="0">
                <a:latin typeface="+mn-lt"/>
                <a:cs typeface="+mn-cs"/>
              </a:rPr>
              <a:t>88/16. - </a:t>
            </a:r>
            <a:r>
              <a:rPr lang="en-US" sz="1600" dirty="0">
                <a:latin typeface="+mn-lt"/>
                <a:cs typeface="+mn-cs"/>
              </a:rPr>
              <a:t>ISBN</a:t>
            </a:r>
            <a:r>
              <a:rPr lang="ru-RU" sz="1600" dirty="0">
                <a:latin typeface="+mn-lt"/>
                <a:cs typeface="+mn-cs"/>
              </a:rPr>
              <a:t> 5-93517-118-</a:t>
            </a:r>
            <a:r>
              <a:rPr lang="en-US" sz="1600" dirty="0">
                <a:latin typeface="+mn-lt"/>
                <a:cs typeface="+mn-cs"/>
              </a:rPr>
              <a:t>X</a:t>
            </a:r>
            <a:endParaRPr lang="ru-RU" sz="16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! </a:t>
            </a:r>
            <a:r>
              <a:rPr lang="ru-RU" sz="1600" b="1" dirty="0">
                <a:latin typeface="+mn-lt"/>
                <a:cs typeface="+mn-cs"/>
              </a:rPr>
              <a:t>К.Г. </a:t>
            </a:r>
            <a:r>
              <a:rPr lang="ru-RU" sz="1600" b="1" dirty="0" err="1">
                <a:latin typeface="+mn-lt"/>
                <a:cs typeface="+mn-cs"/>
              </a:rPr>
              <a:t>Финогенов</a:t>
            </a:r>
            <a:r>
              <a:rPr lang="ru-RU" sz="1600" dirty="0">
                <a:latin typeface="+mn-lt"/>
                <a:cs typeface="+mn-cs"/>
              </a:rPr>
              <a:t> 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“Самоучитель по системным функциям 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MSDOS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”-</a:t>
            </a:r>
            <a:r>
              <a:rPr lang="ru-RU" sz="1600" dirty="0">
                <a:latin typeface="+mn-lt"/>
                <a:cs typeface="+mn-cs"/>
              </a:rPr>
              <a:t>М.,</a:t>
            </a:r>
            <a:r>
              <a:rPr lang="ru-RU" sz="1600" dirty="0" err="1">
                <a:latin typeface="+mn-lt"/>
                <a:cs typeface="+mn-cs"/>
              </a:rPr>
              <a:t>РиС,Энтроп</a:t>
            </a:r>
            <a:r>
              <a:rPr lang="ru-RU" sz="1600" dirty="0">
                <a:latin typeface="+mn-lt"/>
                <a:cs typeface="+mn-cs"/>
              </a:rPr>
              <a:t>, 1995 г. 382с.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! </a:t>
            </a:r>
            <a:r>
              <a:rPr lang="ru-RU" sz="1600" b="1" dirty="0">
                <a:latin typeface="+mn-lt"/>
                <a:cs typeface="+mn-cs"/>
              </a:rPr>
              <a:t>Скэнлон Л.</a:t>
            </a:r>
            <a:r>
              <a:rPr lang="ru-RU" sz="1600" dirty="0">
                <a:latin typeface="+mn-lt"/>
                <a:cs typeface="+mn-cs"/>
              </a:rPr>
              <a:t> “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Персональные ЭВМ 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IBM PC</a:t>
            </a:r>
            <a:r>
              <a:rPr lang="ru-RU" sz="1600" dirty="0">
                <a:latin typeface="+mn-lt"/>
                <a:cs typeface="+mn-cs"/>
              </a:rPr>
              <a:t>. Программирование на языке ассемблера.” -М.,РиС,1991 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! </a:t>
            </a:r>
            <a:r>
              <a:rPr lang="ru-RU" sz="1600" b="1" dirty="0">
                <a:latin typeface="+mn-lt"/>
                <a:cs typeface="+mn-cs"/>
              </a:rPr>
              <a:t>Р.Джордейн</a:t>
            </a:r>
            <a:r>
              <a:rPr lang="ru-RU" sz="1600" dirty="0">
                <a:latin typeface="+mn-lt"/>
                <a:cs typeface="+mn-cs"/>
              </a:rPr>
              <a:t> “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Справочник программиста персональных компьютеров типа 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IBM </a:t>
            </a:r>
            <a:r>
              <a:rPr lang="en-US" sz="1600" dirty="0">
                <a:latin typeface="+mn-lt"/>
                <a:cs typeface="+mn-cs"/>
              </a:rPr>
              <a:t>PC</a:t>
            </a:r>
            <a:r>
              <a:rPr lang="ru-RU" sz="1600" dirty="0">
                <a:latin typeface="+mn-lt"/>
                <a:cs typeface="+mn-cs"/>
              </a:rPr>
              <a:t>”- М.,</a:t>
            </a:r>
            <a:r>
              <a:rPr lang="ru-RU" sz="1600" dirty="0" err="1">
                <a:latin typeface="+mn-lt"/>
                <a:cs typeface="+mn-cs"/>
              </a:rPr>
              <a:t>ФиС</a:t>
            </a:r>
            <a:r>
              <a:rPr lang="ru-RU" sz="1600" dirty="0">
                <a:latin typeface="+mn-lt"/>
                <a:cs typeface="+mn-cs"/>
              </a:rPr>
              <a:t>, 1991г.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Юров В.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 "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ASSEMBLER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. Учебник",- </a:t>
            </a:r>
            <a:r>
              <a:rPr lang="ru-RU" sz="1600" dirty="0">
                <a:latin typeface="+mn-lt"/>
                <a:cs typeface="+mn-cs"/>
              </a:rPr>
              <a:t>Санкт-Петербург, ПИТЕР, 2008, 624с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Юров В.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 "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ASSEMBLER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. Практикум",</a:t>
            </a:r>
            <a:r>
              <a:rPr lang="ru-RU" sz="1600" dirty="0">
                <a:latin typeface="+mn-lt"/>
                <a:cs typeface="+mn-cs"/>
              </a:rPr>
              <a:t>- Санкт-Петербург, ПИТЕР, 2007, 396с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Юров В.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 "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ASSEMBLER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. Специальный справочник. </a:t>
            </a:r>
            <a:r>
              <a:rPr lang="ru-RU" sz="1600" dirty="0">
                <a:latin typeface="+mn-lt"/>
                <a:cs typeface="+mn-cs"/>
              </a:rPr>
              <a:t>Наиболее полное справочное руководство.",- Санкт-Петербург, ПИТЕР, 2009, 490с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 err="1">
                <a:latin typeface="+mn-lt"/>
                <a:cs typeface="+mn-cs"/>
              </a:rPr>
              <a:t>П.Абель</a:t>
            </a:r>
            <a:r>
              <a:rPr lang="ru-RU" sz="1600" dirty="0">
                <a:latin typeface="+mn-lt"/>
                <a:cs typeface="+mn-cs"/>
              </a:rPr>
              <a:t> "АССЕМБЛЕР. Язык и программирование на </a:t>
            </a:r>
            <a:r>
              <a:rPr lang="en-US" sz="1600" dirty="0">
                <a:latin typeface="+mn-lt"/>
                <a:cs typeface="+mn-cs"/>
              </a:rPr>
              <a:t>IBM PC</a:t>
            </a:r>
            <a:r>
              <a:rPr lang="ru-RU" sz="1600" dirty="0">
                <a:latin typeface="+mn-lt"/>
                <a:cs typeface="+mn-cs"/>
              </a:rPr>
              <a:t>": пер. с англ. – </a:t>
            </a:r>
            <a:r>
              <a:rPr lang="ru-RU" sz="1600" dirty="0" err="1">
                <a:latin typeface="+mn-lt"/>
                <a:cs typeface="+mn-cs"/>
              </a:rPr>
              <a:t>К.:,Век</a:t>
            </a:r>
            <a:r>
              <a:rPr lang="ru-RU" sz="1600" dirty="0">
                <a:latin typeface="+mn-lt"/>
                <a:cs typeface="+mn-cs"/>
              </a:rPr>
              <a:t>+, М.: ЭНТРОП, М.Ж КОРОНА-ВЕК, 2007,- 736с.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latin typeface="+mn-lt"/>
                <a:cs typeface="+mn-cs"/>
              </a:rPr>
              <a:t>Голубь Н.</a:t>
            </a:r>
            <a:r>
              <a:rPr lang="ru-RU" sz="1600" dirty="0">
                <a:latin typeface="+mn-lt"/>
                <a:cs typeface="+mn-cs"/>
              </a:rPr>
              <a:t>Г "Искусство программирования НА АССЕМБЛЕРЕ" 3-е издание –М.,ПИТЕР, 2006, 820с</a:t>
            </a:r>
          </a:p>
        </p:txBody>
      </p:sp>
    </p:spTree>
  </p:cSld>
  <p:clrMapOvr>
    <a:masterClrMapping/>
  </p:clrMapOvr>
</p:sld>
</file>

<file path=ppt/slides/slide3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Заголовок 1"/>
          <p:cNvSpPr>
            <a:spLocks noGrp="1"/>
          </p:cNvSpPr>
          <p:nvPr>
            <p:ph type="title"/>
          </p:nvPr>
        </p:nvSpPr>
        <p:spPr>
          <a:xfrm>
            <a:off x="468313" y="95250"/>
            <a:ext cx="8229600" cy="792163"/>
          </a:xfrm>
        </p:spPr>
        <p:txBody>
          <a:bodyPr/>
          <a:lstStyle/>
          <a:p>
            <a:pPr eaLnBrk="1" hangingPunct="1"/>
            <a:r>
              <a:rPr lang="ru-RU" altLang="ru-RU" dirty="0">
                <a:solidFill>
                  <a:srgbClr val="3333FF"/>
                </a:solidFill>
              </a:rPr>
              <a:t>Литература курса (доп.)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59C86F88-F610-4881-A3F1-F230C237A10A}" type="slidenum">
              <a:rPr/>
              <a:pPr algn="l">
                <a:defRPr/>
              </a:pPr>
              <a:t>381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768375" y="646163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latin typeface="+mn-lt"/>
                <a:cs typeface="+mn-cs"/>
              </a:rPr>
              <a:t>См. на  Сайте</a:t>
            </a:r>
            <a:r>
              <a:rPr lang="en-US" sz="2400" dirty="0"/>
              <a:t>(</a:t>
            </a:r>
            <a:r>
              <a:rPr lang="ru-RU" sz="2400" dirty="0"/>
              <a:t>список и образцы книг!</a:t>
            </a:r>
            <a:r>
              <a:rPr lang="en-US" sz="2400" dirty="0"/>
              <a:t>)</a:t>
            </a:r>
            <a:r>
              <a:rPr lang="ru-RU" sz="2400" dirty="0"/>
              <a:t> (</a:t>
            </a:r>
            <a:r>
              <a:rPr lang="ru-RU" sz="2400" dirty="0">
                <a:hlinkClick r:id="rId2"/>
              </a:rPr>
              <a:t>СМ</a:t>
            </a:r>
            <a:r>
              <a:rPr lang="ru-RU" sz="2400" dirty="0"/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4835" y="1484784"/>
            <a:ext cx="8063911" cy="397031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 dirty="0" err="1">
                <a:latin typeface="+mn-lt"/>
                <a:cs typeface="+mn-cs"/>
              </a:rPr>
              <a:t>Дополнительная</a:t>
            </a:r>
            <a:r>
              <a:rPr lang="en-US" b="1" u="sng" dirty="0">
                <a:latin typeface="+mn-lt"/>
                <a:cs typeface="+mn-cs"/>
              </a:rPr>
              <a:t> литература</a:t>
            </a:r>
            <a:endParaRPr lang="ru-RU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 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err="1">
                <a:latin typeface="+mn-lt"/>
                <a:cs typeface="+mn-cs"/>
              </a:rPr>
              <a:t>В.Э.Фигурнов</a:t>
            </a:r>
            <a:r>
              <a:rPr lang="ru-RU" dirty="0">
                <a:latin typeface="+mn-lt"/>
                <a:cs typeface="+mn-cs"/>
              </a:rPr>
              <a:t> “</a:t>
            </a:r>
            <a:r>
              <a:rPr lang="en-US" dirty="0">
                <a:latin typeface="+mn-lt"/>
                <a:cs typeface="+mn-cs"/>
              </a:rPr>
              <a:t>IBM PC</a:t>
            </a:r>
            <a:r>
              <a:rPr lang="ru-RU" dirty="0">
                <a:latin typeface="+mn-lt"/>
                <a:cs typeface="+mn-cs"/>
              </a:rPr>
              <a:t> для пользователя” - М.,</a:t>
            </a:r>
            <a:r>
              <a:rPr lang="ru-RU" dirty="0" err="1">
                <a:latin typeface="+mn-lt"/>
                <a:cs typeface="+mn-cs"/>
              </a:rPr>
              <a:t>РиС</a:t>
            </a:r>
            <a:r>
              <a:rPr lang="ru-RU" dirty="0">
                <a:latin typeface="+mn-lt"/>
                <a:cs typeface="+mn-cs"/>
              </a:rPr>
              <a:t>, 1990 - 1997 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err="1">
                <a:latin typeface="+mn-lt"/>
                <a:cs typeface="+mn-cs"/>
              </a:rPr>
              <a:t>Зиглер</a:t>
            </a:r>
            <a:r>
              <a:rPr lang="ru-RU" b="1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 Методы проектирования программных систем. </a:t>
            </a:r>
            <a:r>
              <a:rPr lang="en-US" dirty="0">
                <a:latin typeface="+mn-lt"/>
                <a:cs typeface="+mn-cs"/>
              </a:rPr>
              <a:t>М., </a:t>
            </a:r>
            <a:r>
              <a:rPr lang="en-US" dirty="0" err="1">
                <a:latin typeface="+mn-lt"/>
                <a:cs typeface="+mn-cs"/>
              </a:rPr>
              <a:t>Мир</a:t>
            </a:r>
            <a:r>
              <a:rPr lang="en-US" dirty="0">
                <a:latin typeface="+mn-lt"/>
                <a:cs typeface="+mn-cs"/>
              </a:rPr>
              <a:t> 1985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В.Л. Григорьев</a:t>
            </a:r>
            <a:r>
              <a:rPr lang="ru-RU" dirty="0">
                <a:latin typeface="+mn-lt"/>
                <a:cs typeface="+mn-cs"/>
              </a:rPr>
              <a:t> “Микропроцессор </a:t>
            </a:r>
            <a:r>
              <a:rPr lang="en-US" dirty="0" err="1">
                <a:latin typeface="+mn-lt"/>
                <a:cs typeface="+mn-cs"/>
              </a:rPr>
              <a:t>i</a:t>
            </a:r>
            <a:r>
              <a:rPr lang="ru-RU" dirty="0">
                <a:latin typeface="+mn-lt"/>
                <a:cs typeface="+mn-cs"/>
              </a:rPr>
              <a:t>486. Архитектура и программирование (в 4-х книгах)” М., ГРАНАЛ. </a:t>
            </a:r>
            <a:r>
              <a:rPr lang="en-US" dirty="0">
                <a:latin typeface="+mn-lt"/>
                <a:cs typeface="+mn-cs"/>
              </a:rPr>
              <a:t>1993. - 346с + 383с (</a:t>
            </a:r>
            <a:r>
              <a:rPr lang="en-US" dirty="0" err="1">
                <a:latin typeface="+mn-lt"/>
                <a:cs typeface="+mn-cs"/>
              </a:rPr>
              <a:t>два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тома</a:t>
            </a:r>
            <a:r>
              <a:rPr lang="en-US" dirty="0">
                <a:latin typeface="+mn-lt"/>
                <a:cs typeface="+mn-cs"/>
              </a:rPr>
              <a:t>)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err="1">
                <a:latin typeface="+mn-lt"/>
                <a:cs typeface="+mn-cs"/>
              </a:rPr>
              <a:t>Брамм</a:t>
            </a:r>
            <a:r>
              <a:rPr lang="ru-RU" b="1" dirty="0">
                <a:latin typeface="+mn-lt"/>
                <a:cs typeface="+mn-cs"/>
              </a:rPr>
              <a:t> П., </a:t>
            </a:r>
            <a:r>
              <a:rPr lang="ru-RU" b="1" dirty="0" err="1">
                <a:latin typeface="+mn-lt"/>
                <a:cs typeface="+mn-cs"/>
              </a:rPr>
              <a:t>Брамм</a:t>
            </a:r>
            <a:r>
              <a:rPr lang="ru-RU" b="1" dirty="0">
                <a:latin typeface="+mn-lt"/>
                <a:cs typeface="+mn-cs"/>
              </a:rPr>
              <a:t> Д.</a:t>
            </a:r>
            <a:r>
              <a:rPr lang="ru-RU" dirty="0">
                <a:latin typeface="+mn-lt"/>
                <a:cs typeface="+mn-cs"/>
              </a:rPr>
              <a:t> “Микропроцессор 80386 и его программирование” М., Мир, 1990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Б.Э. Смит, М.Т. Джонсон</a:t>
            </a:r>
            <a:r>
              <a:rPr lang="ru-RU" dirty="0">
                <a:latin typeface="+mn-lt"/>
                <a:cs typeface="+mn-cs"/>
              </a:rPr>
              <a:t> Архитектура и программирование микропроцессора  </a:t>
            </a:r>
            <a:r>
              <a:rPr lang="en-US" dirty="0">
                <a:latin typeface="+mn-lt"/>
                <a:cs typeface="+mn-cs"/>
              </a:rPr>
              <a:t>Intel</a:t>
            </a:r>
            <a:r>
              <a:rPr lang="ru-RU" dirty="0">
                <a:latin typeface="+mn-lt"/>
                <a:cs typeface="+mn-cs"/>
              </a:rPr>
              <a:t> 80386 М., - ТОО “Конкорд”, 1992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Вирт </a:t>
            </a:r>
            <a:r>
              <a:rPr lang="ru-RU" dirty="0">
                <a:latin typeface="+mn-lt"/>
                <a:cs typeface="+mn-cs"/>
              </a:rPr>
              <a:t> Алгоритмы +структуры данных = программы. </a:t>
            </a:r>
            <a:r>
              <a:rPr lang="en-US" dirty="0">
                <a:latin typeface="+mn-lt"/>
                <a:cs typeface="+mn-cs"/>
              </a:rPr>
              <a:t>М., </a:t>
            </a:r>
            <a:r>
              <a:rPr lang="en-US" dirty="0" err="1">
                <a:latin typeface="+mn-lt"/>
                <a:cs typeface="+mn-cs"/>
              </a:rPr>
              <a:t>Радио</a:t>
            </a:r>
            <a:r>
              <a:rPr lang="en-US" dirty="0">
                <a:latin typeface="+mn-lt"/>
                <a:cs typeface="+mn-cs"/>
              </a:rPr>
              <a:t> и </a:t>
            </a:r>
            <a:r>
              <a:rPr lang="en-US" dirty="0" err="1">
                <a:latin typeface="+mn-lt"/>
                <a:cs typeface="+mn-cs"/>
              </a:rPr>
              <a:t>связь</a:t>
            </a:r>
            <a:r>
              <a:rPr lang="en-US" dirty="0">
                <a:latin typeface="+mn-lt"/>
                <a:cs typeface="+mn-cs"/>
              </a:rPr>
              <a:t> 1985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Морс С.П., Альберт</a:t>
            </a:r>
            <a:r>
              <a:rPr lang="ru-RU" dirty="0">
                <a:latin typeface="+mn-lt"/>
                <a:cs typeface="+mn-cs"/>
              </a:rPr>
              <a:t> Архитектура микропроцессора 80286 М., Радио и связь, 1990</a:t>
            </a:r>
          </a:p>
        </p:txBody>
      </p:sp>
    </p:spTree>
  </p:cSld>
  <p:clrMapOvr>
    <a:masterClrMapping/>
  </p:clrMapOvr>
</p:sld>
</file>

<file path=ppt/slides/slide3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Заголовок 1"/>
          <p:cNvSpPr>
            <a:spLocks noGrp="1"/>
          </p:cNvSpPr>
          <p:nvPr>
            <p:ph type="title"/>
          </p:nvPr>
        </p:nvSpPr>
        <p:spPr>
          <a:xfrm>
            <a:off x="468313" y="95250"/>
            <a:ext cx="8229600" cy="792163"/>
          </a:xfrm>
        </p:spPr>
        <p:txBody>
          <a:bodyPr/>
          <a:lstStyle/>
          <a:p>
            <a:pPr eaLnBrk="1" hangingPunct="1"/>
            <a:r>
              <a:rPr lang="ru-RU" altLang="ru-RU" dirty="0">
                <a:solidFill>
                  <a:srgbClr val="3333FF"/>
                </a:solidFill>
              </a:rPr>
              <a:t>Литература курса (доп.)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D4A9F639-E247-481D-ABBB-9502AAA373CF}" type="slidenum">
              <a:rPr/>
              <a:pPr algn="l">
                <a:defRPr/>
              </a:pPr>
              <a:t>382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0" y="656400"/>
            <a:ext cx="8063911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latin typeface="+mn-lt"/>
                <a:cs typeface="+mn-cs"/>
              </a:rPr>
              <a:t>См. на  Сайте</a:t>
            </a:r>
            <a:r>
              <a:rPr lang="en-US" sz="24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2400" dirty="0"/>
              <a:t>(</a:t>
            </a:r>
            <a:r>
              <a:rPr lang="ru-RU" sz="2400" dirty="0"/>
              <a:t>список и образцы книг!</a:t>
            </a:r>
            <a:r>
              <a:rPr lang="en-US" sz="2400" dirty="0"/>
              <a:t>)</a:t>
            </a:r>
            <a:r>
              <a:rPr lang="ru-RU" sz="2400" dirty="0"/>
              <a:t> (</a:t>
            </a:r>
            <a:r>
              <a:rPr lang="ru-RU" sz="2400" dirty="0">
                <a:hlinkClick r:id="rId2"/>
              </a:rPr>
              <a:t>СМ</a:t>
            </a:r>
            <a:r>
              <a:rPr lang="ru-RU" sz="2400" dirty="0"/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1052736"/>
            <a:ext cx="8063911" cy="480131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 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err="1">
                <a:latin typeface="+mn-lt"/>
                <a:cs typeface="+mn-cs"/>
              </a:rPr>
              <a:t>А.Жуков</a:t>
            </a:r>
            <a:r>
              <a:rPr lang="ru-RU" dirty="0">
                <a:latin typeface="+mn-lt"/>
                <a:cs typeface="+mn-cs"/>
              </a:rPr>
              <a:t>, А. </a:t>
            </a:r>
            <a:r>
              <a:rPr lang="ru-RU" dirty="0" err="1">
                <a:latin typeface="+mn-lt"/>
                <a:cs typeface="+mn-cs"/>
              </a:rPr>
              <a:t>Авдюхин</a:t>
            </a:r>
            <a:r>
              <a:rPr lang="ru-RU" dirty="0">
                <a:latin typeface="+mn-lt"/>
                <a:cs typeface="+mn-cs"/>
              </a:rPr>
              <a:t> "Ассемблер. Самоучитель". С-П, "БХВ-Петербург", 2002 г., 444с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Гордеев А.В. и Молчанов А.Ю.</a:t>
            </a:r>
            <a:r>
              <a:rPr lang="ru-RU" dirty="0">
                <a:latin typeface="+mn-lt"/>
                <a:cs typeface="+mn-cs"/>
              </a:rPr>
              <a:t> "Системное программное обеспечение"",- Санкт-Петербург, ПИТЕР, 2001, 734с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err="1">
                <a:latin typeface="+mn-lt"/>
                <a:cs typeface="+mn-cs"/>
              </a:rPr>
              <a:t>П.И.Рудаков</a:t>
            </a:r>
            <a:r>
              <a:rPr lang="ru-RU" b="1" dirty="0">
                <a:latin typeface="+mn-lt"/>
                <a:cs typeface="+mn-cs"/>
              </a:rPr>
              <a:t>, </a:t>
            </a:r>
            <a:r>
              <a:rPr lang="ru-RU" b="1" dirty="0" err="1">
                <a:latin typeface="+mn-lt"/>
                <a:cs typeface="+mn-cs"/>
              </a:rPr>
              <a:t>К.Г.Финогенов</a:t>
            </a:r>
            <a:r>
              <a:rPr lang="ru-RU" dirty="0">
                <a:latin typeface="+mn-lt"/>
                <a:cs typeface="+mn-cs"/>
              </a:rPr>
              <a:t> “Программирование на языке ассемблера  </a:t>
            </a:r>
            <a:r>
              <a:rPr lang="en-US" dirty="0">
                <a:latin typeface="+mn-lt"/>
                <a:cs typeface="+mn-cs"/>
              </a:rPr>
              <a:t>IBM PC</a:t>
            </a:r>
            <a:r>
              <a:rPr lang="ru-RU" dirty="0">
                <a:latin typeface="+mn-lt"/>
                <a:cs typeface="+mn-cs"/>
              </a:rPr>
              <a:t>” </a:t>
            </a:r>
            <a:r>
              <a:rPr lang="ru-RU" dirty="0" err="1">
                <a:latin typeface="+mn-lt"/>
                <a:cs typeface="+mn-cs"/>
              </a:rPr>
              <a:t>Обнинск,Принтер</a:t>
            </a:r>
            <a:r>
              <a:rPr lang="ru-RU" dirty="0">
                <a:latin typeface="+mn-lt"/>
                <a:cs typeface="+mn-cs"/>
              </a:rPr>
              <a:t>, 1997г.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err="1">
                <a:latin typeface="+mn-lt"/>
                <a:cs typeface="+mn-cs"/>
              </a:rPr>
              <a:t>П.И.Рудаков</a:t>
            </a:r>
            <a:r>
              <a:rPr lang="ru-RU" b="1" dirty="0">
                <a:latin typeface="+mn-lt"/>
                <a:cs typeface="+mn-cs"/>
              </a:rPr>
              <a:t>, </a:t>
            </a:r>
            <a:r>
              <a:rPr lang="ru-RU" b="1" dirty="0" err="1">
                <a:latin typeface="+mn-lt"/>
                <a:cs typeface="+mn-cs"/>
              </a:rPr>
              <a:t>К.Г.Финогенов</a:t>
            </a:r>
            <a:r>
              <a:rPr lang="ru-RU" dirty="0">
                <a:latin typeface="+mn-lt"/>
                <a:cs typeface="+mn-cs"/>
              </a:rPr>
              <a:t> “Основы программирования на языке ассемблера  </a:t>
            </a:r>
            <a:r>
              <a:rPr lang="en-US" dirty="0">
                <a:latin typeface="+mn-lt"/>
                <a:cs typeface="+mn-cs"/>
              </a:rPr>
              <a:t>IBM PC</a:t>
            </a:r>
            <a:r>
              <a:rPr lang="ru-RU" dirty="0">
                <a:latin typeface="+mn-lt"/>
                <a:cs typeface="+mn-cs"/>
              </a:rPr>
              <a:t> Части 1-4” Обнинск, Принтер, 1995г.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+mn-lt"/>
                <a:cs typeface="+mn-cs"/>
              </a:rPr>
              <a:t>С. </a:t>
            </a:r>
            <a:r>
              <a:rPr lang="ru-RU" b="1" dirty="0">
                <a:latin typeface="+mn-lt"/>
                <a:cs typeface="+mn-cs"/>
              </a:rPr>
              <a:t>Сорокина</a:t>
            </a:r>
            <a:r>
              <a:rPr lang="ru-RU" dirty="0">
                <a:latin typeface="+mn-lt"/>
                <a:cs typeface="+mn-cs"/>
              </a:rPr>
              <a:t> и др. "Программирование драйверов и систем безопасности": Учебное пособие - СПб.: БХВ-</a:t>
            </a:r>
            <a:r>
              <a:rPr lang="ru-RU" dirty="0" err="1">
                <a:latin typeface="+mn-lt"/>
                <a:cs typeface="+mn-cs"/>
              </a:rPr>
              <a:t>Петербугр</a:t>
            </a:r>
            <a:r>
              <a:rPr lang="ru-RU" dirty="0">
                <a:latin typeface="+mn-lt"/>
                <a:cs typeface="+mn-cs"/>
              </a:rPr>
              <a:t>, М.: Издатель </a:t>
            </a:r>
            <a:r>
              <a:rPr lang="ru-RU" dirty="0" err="1">
                <a:latin typeface="+mn-lt"/>
                <a:cs typeface="+mn-cs"/>
              </a:rPr>
              <a:t>Молгачева</a:t>
            </a:r>
            <a:r>
              <a:rPr lang="ru-RU" dirty="0">
                <a:latin typeface="+mn-lt"/>
                <a:cs typeface="+mn-cs"/>
              </a:rPr>
              <a:t> С.В.,  2003. – 265 с.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Фельдман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ru-RU" b="1" dirty="0">
                <a:latin typeface="+mn-lt"/>
                <a:cs typeface="+mn-cs"/>
              </a:rPr>
              <a:t>С. К.</a:t>
            </a:r>
            <a:r>
              <a:rPr lang="ru-RU" dirty="0">
                <a:latin typeface="+mn-lt"/>
                <a:cs typeface="+mn-cs"/>
              </a:rPr>
              <a:t>  Системное программирование на персональном компьютере. / </a:t>
            </a:r>
            <a:r>
              <a:rPr lang="en-US" dirty="0">
                <a:latin typeface="+mn-lt"/>
                <a:cs typeface="+mn-cs"/>
              </a:rPr>
              <a:t>C</a:t>
            </a:r>
            <a:r>
              <a:rPr lang="ru-RU" dirty="0">
                <a:latin typeface="+mn-lt"/>
                <a:cs typeface="+mn-cs"/>
              </a:rPr>
              <a:t>. К. Фельдман. – 2_е изд. – М.: </a:t>
            </a:r>
            <a:r>
              <a:rPr lang="ru-RU" dirty="0" err="1">
                <a:latin typeface="+mn-lt"/>
                <a:cs typeface="+mn-cs"/>
              </a:rPr>
              <a:t>Бук_пресс</a:t>
            </a:r>
            <a:r>
              <a:rPr lang="ru-RU" dirty="0">
                <a:latin typeface="+mn-lt"/>
                <a:cs typeface="+mn-cs"/>
              </a:rPr>
              <a:t>, 2006.— </a:t>
            </a:r>
            <a:r>
              <a:rPr lang="en-US" dirty="0">
                <a:latin typeface="+mn-lt"/>
                <a:cs typeface="+mn-cs"/>
              </a:rPr>
              <a:t>512 с.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>
                <a:latin typeface="+mn-lt"/>
                <a:cs typeface="+mn-cs"/>
              </a:rPr>
              <a:t> </a:t>
            </a:r>
            <a:r>
              <a:rPr lang="ru-RU" b="1" dirty="0">
                <a:latin typeface="+mn-lt"/>
                <a:cs typeface="+mn-cs"/>
              </a:rPr>
              <a:t>Магда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ru-RU" b="1" dirty="0">
                <a:latin typeface="+mn-lt"/>
                <a:cs typeface="+mn-cs"/>
              </a:rPr>
              <a:t>Ю.С</a:t>
            </a:r>
            <a:r>
              <a:rPr lang="ru-RU" dirty="0">
                <a:latin typeface="+mn-lt"/>
                <a:cs typeface="+mn-cs"/>
              </a:rPr>
              <a:t>.  "Ассемблер для процессоров </a:t>
            </a:r>
            <a:r>
              <a:rPr lang="en-US" dirty="0">
                <a:latin typeface="+mn-lt"/>
                <a:cs typeface="+mn-cs"/>
              </a:rPr>
              <a:t>Intel Pentium</a:t>
            </a:r>
            <a:r>
              <a:rPr lang="ru-RU" dirty="0">
                <a:latin typeface="+mn-lt"/>
                <a:cs typeface="+mn-cs"/>
              </a:rPr>
              <a:t>" – СПб, Питер, 2006, - 410с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 </a:t>
            </a:r>
          </a:p>
        </p:txBody>
      </p:sp>
    </p:spTree>
  </p:cSld>
  <p:clrMapOvr>
    <a:masterClrMapping/>
  </p:clrMapOvr>
</p:sld>
</file>

<file path=ppt/slides/slide38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БОЛВАНКА НОВОГО СЛАЙДА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383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8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3333FF"/>
                </a:solidFill>
              </a:rPr>
              <a:t>РАЗДЕЛИТЕЛЬ ЛЕКЦИЙ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54C65A6F-39AF-40A6-9129-9CA83F3D4531}" type="slidenum">
              <a:rPr/>
              <a:pPr algn="l">
                <a:defRPr/>
              </a:pPr>
              <a:t>384</a:t>
            </a:fld>
            <a:endParaRPr/>
          </a:p>
        </p:txBody>
      </p:sp>
    </p:spTree>
  </p:cSld>
  <p:clrMapOvr>
    <a:masterClrMapping/>
  </p:clrMapOvr>
  <p:transition spd="slow"/>
</p:sld>
</file>

<file path=ppt/slides/slide3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1547664" y="-28575"/>
            <a:ext cx="5688632" cy="755179"/>
          </a:xfrm>
        </p:spPr>
        <p:txBody>
          <a:bodyPr/>
          <a:lstStyle/>
          <a:p>
            <a:pPr eaLnBrk="1" hangingPunct="1"/>
            <a:r>
              <a:rPr lang="ru-RU" altLang="ru-RU" dirty="0"/>
              <a:t>КР СП</a:t>
            </a:r>
          </a:p>
        </p:txBody>
      </p:sp>
      <p:sp>
        <p:nvSpPr>
          <p:cNvPr id="29699" name="Объект 2"/>
          <p:cNvSpPr>
            <a:spLocks noGrp="1"/>
          </p:cNvSpPr>
          <p:nvPr>
            <p:ph idx="1"/>
          </p:nvPr>
        </p:nvSpPr>
        <p:spPr>
          <a:xfrm>
            <a:off x="468313" y="765175"/>
            <a:ext cx="8424862" cy="5400675"/>
          </a:xfrm>
        </p:spPr>
        <p:txBody>
          <a:bodyPr/>
          <a:lstStyle/>
          <a:p>
            <a:pPr eaLnBrk="1" hangingPunct="1"/>
            <a:r>
              <a:rPr lang="ru-RU" altLang="ru-RU" sz="1700" dirty="0"/>
              <a:t>КР СП ОБЩЕЕ.</a:t>
            </a:r>
          </a:p>
          <a:p>
            <a:pPr eaLnBrk="1" hangingPunct="1"/>
            <a:r>
              <a:rPr lang="ru-RU" altLang="ru-RU" sz="1700" dirty="0"/>
              <a:t>КР содержит: 3 </a:t>
            </a:r>
            <a:r>
              <a:rPr lang="ru-RU" altLang="ru-RU" sz="1700" u="sng" dirty="0"/>
              <a:t>листа</a:t>
            </a:r>
            <a:r>
              <a:rPr lang="ru-RU" altLang="ru-RU" sz="1700" dirty="0"/>
              <a:t> формата </a:t>
            </a:r>
            <a:r>
              <a:rPr lang="ru-RU" altLang="ru-RU" sz="1700" b="1" dirty="0"/>
              <a:t>А1</a:t>
            </a:r>
            <a:r>
              <a:rPr lang="ru-RU" altLang="ru-RU" sz="1700" dirty="0"/>
              <a:t> (при </a:t>
            </a:r>
            <a:r>
              <a:rPr lang="ru-RU" altLang="ru-RU" sz="1700" u="sng" dirty="0"/>
              <a:t>специальных</a:t>
            </a:r>
            <a:r>
              <a:rPr lang="ru-RU" altLang="ru-RU" sz="1700" dirty="0"/>
              <a:t> ограничениях можно распечатать на А4, поясню!!!) примеры на сайте</a:t>
            </a:r>
          </a:p>
          <a:p>
            <a:pPr eaLnBrk="1" hangingPunct="1"/>
            <a:r>
              <a:rPr lang="ru-RU" altLang="ru-RU" sz="1700" dirty="0"/>
              <a:t>КР предоставляется в составе: 3 листов, ПО(2-х мод) и Документов (7-ми):</a:t>
            </a:r>
          </a:p>
          <a:p>
            <a:pPr eaLnBrk="1" hangingPunct="1"/>
            <a:r>
              <a:rPr lang="ru-RU" altLang="ru-RU" sz="1700" u="sng" dirty="0"/>
              <a:t>Документы</a:t>
            </a:r>
            <a:r>
              <a:rPr lang="ru-RU" altLang="ru-RU" sz="1700" dirty="0"/>
              <a:t> КР (как на 1-м курсе): </a:t>
            </a:r>
            <a:r>
              <a:rPr lang="ru-RU" altLang="ru-RU" sz="1700" dirty="0">
                <a:hlinkClick r:id="rId3" action="ppaction://hlinksldjump"/>
              </a:rPr>
              <a:t>ТЗ</a:t>
            </a:r>
            <a:r>
              <a:rPr lang="ru-RU" altLang="ru-RU" sz="1700" dirty="0"/>
              <a:t>, ТО, ОП,РП, РСП, ПМИ, ПО в исходном и исполнимом форматах (на сайте есть примеры)</a:t>
            </a:r>
          </a:p>
          <a:p>
            <a:pPr eaLnBrk="1" hangingPunct="1"/>
            <a:r>
              <a:rPr lang="ru-RU" altLang="ru-RU" sz="1700" u="sng" dirty="0"/>
              <a:t>Сдача ПО </a:t>
            </a:r>
            <a:r>
              <a:rPr lang="ru-RU" altLang="ru-RU" sz="1700" dirty="0"/>
              <a:t>с ПМИ, только на основе </a:t>
            </a:r>
            <a:r>
              <a:rPr lang="ru-RU" altLang="ru-RU" sz="1700" u="sng" dirty="0"/>
              <a:t>испытаний</a:t>
            </a:r>
            <a:r>
              <a:rPr lang="ru-RU" altLang="ru-RU" sz="1700" dirty="0"/>
              <a:t> </a:t>
            </a:r>
            <a:r>
              <a:rPr lang="ru-RU" altLang="ru-RU" sz="1700" u="sng" dirty="0"/>
              <a:t>документации</a:t>
            </a:r>
            <a:r>
              <a:rPr lang="ru-RU" altLang="ru-RU" sz="1700" dirty="0"/>
              <a:t> и </a:t>
            </a:r>
            <a:r>
              <a:rPr lang="ru-RU" altLang="ru-RU" sz="1700" u="sng" dirty="0"/>
              <a:t>ПО</a:t>
            </a:r>
            <a:r>
              <a:rPr lang="ru-RU" altLang="ru-RU" sz="1700" dirty="0"/>
              <a:t> (</a:t>
            </a:r>
            <a:r>
              <a:rPr lang="en-US" altLang="ru-RU" sz="1700" dirty="0"/>
              <a:t>TSR</a:t>
            </a:r>
            <a:r>
              <a:rPr lang="ru-RU" altLang="ru-RU" sz="1700" dirty="0"/>
              <a:t>), (можно на своем комп.)</a:t>
            </a:r>
          </a:p>
          <a:p>
            <a:pPr eaLnBrk="1" hangingPunct="1"/>
            <a:r>
              <a:rPr lang="ru-RU" altLang="ru-RU" sz="1700" u="sng" dirty="0"/>
              <a:t>Сроки сдачи </a:t>
            </a:r>
            <a:r>
              <a:rPr lang="ru-RU" altLang="ru-RU" sz="1700" dirty="0"/>
              <a:t>КР не  позднее 13 недели сем.</a:t>
            </a:r>
          </a:p>
          <a:p>
            <a:pPr eaLnBrk="1" hangingPunct="1"/>
            <a:r>
              <a:rPr lang="ru-RU" altLang="ru-RU" sz="1700" u="sng" dirty="0"/>
              <a:t>Оценка по КР</a:t>
            </a:r>
            <a:r>
              <a:rPr lang="ru-RU" altLang="ru-RU" sz="1700" dirty="0"/>
              <a:t> по 5-х бальной системе ( идет в диплом!)</a:t>
            </a:r>
          </a:p>
          <a:p>
            <a:pPr eaLnBrk="1" hangingPunct="1"/>
            <a:r>
              <a:rPr lang="ru-RU" altLang="ru-RU" sz="1700" dirty="0"/>
              <a:t>Выполняется индивидуально по своему варианту с учетом индекса группы.</a:t>
            </a:r>
          </a:p>
          <a:p>
            <a:pPr eaLnBrk="1" hangingPunct="1"/>
            <a:r>
              <a:rPr lang="ru-RU" altLang="ru-RU" sz="1700" dirty="0"/>
              <a:t>ТЗ по КР предоставляется </a:t>
            </a:r>
            <a:r>
              <a:rPr lang="ru-RU" altLang="ru-RU" sz="1700" u="sng" dirty="0"/>
              <a:t>до 4-й неделе </a:t>
            </a:r>
            <a:r>
              <a:rPr lang="ru-RU" altLang="ru-RU" sz="1700" dirty="0"/>
              <a:t>(На </a:t>
            </a:r>
            <a:r>
              <a:rPr lang="ru-RU" altLang="ru-RU" sz="1700" dirty="0" err="1"/>
              <a:t>Конс</a:t>
            </a:r>
            <a:r>
              <a:rPr lang="ru-RU" altLang="ru-RU" sz="1700" dirty="0"/>
              <a:t>. Или ЛР) и считается домашним заданием (ДЗ КР).</a:t>
            </a:r>
          </a:p>
          <a:p>
            <a:pPr eaLnBrk="1" hangingPunct="1"/>
            <a:r>
              <a:rPr lang="ru-RU" altLang="ru-RU" sz="1700" dirty="0"/>
              <a:t>Если </a:t>
            </a:r>
            <a:r>
              <a:rPr lang="ru-RU" altLang="ru-RU" sz="1700" u="sng" dirty="0"/>
              <a:t>ТЗ вовремя </a:t>
            </a:r>
            <a:r>
              <a:rPr lang="ru-RU" altLang="ru-RU" sz="1700" dirty="0"/>
              <a:t>не </a:t>
            </a:r>
            <a:r>
              <a:rPr lang="ru-RU" altLang="ru-RU" sz="1700" u="sng" dirty="0"/>
              <a:t>подписано</a:t>
            </a:r>
            <a:r>
              <a:rPr lang="ru-RU" altLang="ru-RU" sz="1700" dirty="0"/>
              <a:t> и правильно не оформлено, </a:t>
            </a:r>
            <a:r>
              <a:rPr lang="ru-RU" altLang="ru-RU" sz="1700" b="1" u="sng" dirty="0">
                <a:solidFill>
                  <a:srgbClr val="FF0000"/>
                </a:solidFill>
              </a:rPr>
              <a:t>то минус 1 балл</a:t>
            </a:r>
            <a:r>
              <a:rPr lang="ru-RU" altLang="ru-RU" sz="1700" dirty="0"/>
              <a:t>!!!</a:t>
            </a:r>
          </a:p>
          <a:p>
            <a:pPr eaLnBrk="1" hangingPunct="1"/>
            <a:r>
              <a:rPr lang="ru-RU" altLang="ru-RU" sz="1700" dirty="0"/>
              <a:t>На сайте есть обобщенный (большой) вариант КР, но </a:t>
            </a:r>
            <a:r>
              <a:rPr lang="ru-RU" altLang="ru-RU" sz="1700" u="sng" dirty="0"/>
              <a:t>желательно</a:t>
            </a:r>
            <a:r>
              <a:rPr lang="ru-RU" altLang="ru-RU" sz="1700" dirty="0"/>
              <a:t> сделать свой уменьшенный, это будет учтено в оценке, особенно, если плохие ответы на вопросы при защите.</a:t>
            </a:r>
          </a:p>
          <a:p>
            <a:pPr eaLnBrk="1" hangingPunct="1"/>
            <a:r>
              <a:rPr lang="ru-RU" altLang="ru-RU" sz="1700" u="sng" dirty="0"/>
              <a:t>В Обобщенных МУ по дисциплине </a:t>
            </a:r>
            <a:r>
              <a:rPr lang="ru-RU" altLang="ru-RU" sz="1700" dirty="0"/>
              <a:t>СП (см. сайт), разобраны темы КР – Глава 18.</a:t>
            </a:r>
          </a:p>
        </p:txBody>
      </p:sp>
    </p:spTree>
    <p:extLst>
      <p:ext uri="{BB962C8B-B14F-4D97-AF65-F5344CB8AC3E}">
        <p14:creationId xmlns:p14="http://schemas.microsoft.com/office/powerpoint/2010/main" val="1064024120"/>
      </p:ext>
    </p:extLst>
  </p:cSld>
  <p:clrMapOvr>
    <a:masterClrMapping/>
  </p:clrMapOvr>
</p:sld>
</file>

<file path=ppt/slides/slide3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-171400"/>
            <a:ext cx="5472608" cy="908720"/>
          </a:xfrm>
        </p:spPr>
        <p:txBody>
          <a:bodyPr/>
          <a:lstStyle/>
          <a:p>
            <a:r>
              <a:rPr lang="ru-RU" sz="3600" dirty="0"/>
              <a:t>КР СП</a:t>
            </a:r>
            <a:r>
              <a:rPr lang="en-US" sz="3600" dirty="0"/>
              <a:t>,</a:t>
            </a:r>
            <a:r>
              <a:rPr lang="ru-RU" sz="3600" dirty="0"/>
              <a:t> ОБЩЕЕ, ТЕМЫ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616" y="476672"/>
            <a:ext cx="8028384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КР Общие Вопросы</a:t>
            </a:r>
            <a:r>
              <a:rPr lang="ru-RU" sz="2400" dirty="0">
                <a:latin typeface="+mn-lt"/>
                <a:cs typeface="+mn-cs"/>
              </a:rPr>
              <a:t> (</a:t>
            </a:r>
            <a:r>
              <a:rPr lang="ru-RU" sz="2400" dirty="0">
                <a:latin typeface="+mn-lt"/>
                <a:cs typeface="+mn-cs"/>
                <a:hlinkClick r:id="rId3" action="ppaction://hlinkfile"/>
              </a:rPr>
              <a:t>МУ и Требования по КР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Основные требования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Теоретические вопросы </a:t>
            </a:r>
            <a:r>
              <a:rPr lang="ru-RU" sz="2400" dirty="0">
                <a:latin typeface="+mn-lt"/>
                <a:cs typeface="+mn-cs"/>
              </a:rPr>
              <a:t> обработки прерываний</a:t>
            </a:r>
            <a:endParaRPr lang="en-US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Резидентные программы (</a:t>
            </a:r>
            <a:r>
              <a:rPr lang="ru-RU" sz="2400" dirty="0">
                <a:hlinkClick r:id="rId6" action="ppaction://hlinksldjump"/>
              </a:rPr>
              <a:t>Темы</a:t>
            </a:r>
            <a:r>
              <a:rPr lang="ru-RU" sz="2400" dirty="0"/>
              <a:t> 1, </a:t>
            </a:r>
            <a:r>
              <a:rPr lang="ru-RU" sz="2400" dirty="0">
                <a:hlinkClick r:id="rId7" action="ppaction://hlinksldjump"/>
              </a:rPr>
              <a:t>Темы </a:t>
            </a:r>
            <a:r>
              <a:rPr lang="ru-RU" sz="2400" dirty="0"/>
              <a:t>2)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8" action="ppaction://hlinksldjump"/>
              </a:rPr>
              <a:t>Вариантные требования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Схема работы Резидента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  <a:hlinkClick r:id="rId9" action="ppaction://hlinksldjump"/>
              </a:rPr>
              <a:t>Подробно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  <a:hlinkClick r:id="rId9" action="ppaction://hlinksldjump"/>
              </a:rPr>
              <a:t>!</a:t>
            </a:r>
            <a:endParaRPr lang="ru-RU" sz="24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0" action="ppaction://hlinksldjump"/>
              </a:rPr>
              <a:t>Документы КР СП</a:t>
            </a:r>
            <a:r>
              <a:rPr lang="ru-RU" sz="2400" dirty="0">
                <a:latin typeface="+mn-lt"/>
                <a:cs typeface="+mn-cs"/>
              </a:rPr>
              <a:t>, </a:t>
            </a:r>
            <a:r>
              <a:rPr lang="ru-RU" sz="2400" dirty="0">
                <a:latin typeface="+mn-lt"/>
                <a:cs typeface="+mn-cs"/>
                <a:hlinkClick r:id="rId11" action="ppaction://hlinksldjump"/>
              </a:rPr>
              <a:t>ТЗ КР СП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2" action="ppaction://hlinksldjump"/>
              </a:rPr>
              <a:t>Испытания и сдача КР СП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hlinkClick r:id="rId13" action="ppaction://hlinksldjump"/>
              </a:rPr>
              <a:t>Тексты программ</a:t>
            </a:r>
            <a:r>
              <a:rPr lang="ru-RU" sz="2400" dirty="0"/>
              <a:t>. </a:t>
            </a:r>
            <a:r>
              <a:rPr lang="ru-RU" sz="2400" dirty="0">
                <a:hlinkClick r:id="rId13" action="ppaction://hlinksldjump"/>
              </a:rPr>
              <a:t>Тексты программ</a:t>
            </a:r>
            <a:r>
              <a:rPr lang="en-US" sz="2400" dirty="0"/>
              <a:t> (</a:t>
            </a:r>
            <a:r>
              <a:rPr lang="ru-RU" sz="2400" dirty="0">
                <a:hlinkClick r:id="rId14" action="ppaction://hlinkfile"/>
              </a:rPr>
              <a:t>Листинг</a:t>
            </a:r>
            <a:r>
              <a:rPr lang="en-US" sz="2400" dirty="0"/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hlinkClick r:id="rId15" action="ppaction://hlinkfile"/>
              </a:rPr>
              <a:t>Буфер клавиатуры</a:t>
            </a:r>
            <a:r>
              <a:rPr lang="ru-RU" sz="2400" dirty="0"/>
              <a:t>. </a:t>
            </a:r>
            <a:r>
              <a:rPr lang="ru-RU" sz="2400" dirty="0">
                <a:hlinkClick r:id="rId16" action="ppaction://hlinkfile"/>
              </a:rPr>
              <a:t>Порт ввода/вывода</a:t>
            </a:r>
            <a:r>
              <a:rPr lang="ru-RU" sz="2400" dirty="0"/>
              <a:t>. (Листинги!)</a:t>
            </a:r>
            <a:endParaRPr lang="en-US" sz="24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/>
              <a:t> (</a:t>
            </a:r>
            <a:r>
              <a:rPr lang="ru-RU" sz="2400" dirty="0">
                <a:hlinkClick r:id="rId17" action="ppaction://hlinkfile"/>
              </a:rPr>
              <a:t>Текст обобщенного примера</a:t>
            </a:r>
            <a:r>
              <a:rPr lang="ru-RU" sz="2400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!!!!!</a:t>
            </a:r>
            <a:r>
              <a:rPr lang="en-US" sz="2400" dirty="0"/>
              <a:t>)</a:t>
            </a:r>
            <a:endParaRPr lang="ru-RU" sz="24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8" action="ppaction://hlinksldjump"/>
              </a:rPr>
              <a:t>Работа резидента, демонстрация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9" action="ppaction://hlinksldjump"/>
              </a:rPr>
              <a:t>Особенности защиты КР СП</a:t>
            </a:r>
            <a:r>
              <a:rPr lang="ru-RU" sz="2400" dirty="0">
                <a:latin typeface="+mn-lt"/>
                <a:cs typeface="+mn-cs"/>
              </a:rPr>
              <a:t>. </a:t>
            </a:r>
            <a:r>
              <a:rPr lang="ru-RU" sz="2400" dirty="0">
                <a:latin typeface="+mn-lt"/>
                <a:cs typeface="+mn-cs"/>
                <a:hlinkClick r:id="rId20" action="ppaction://hlinksldjump"/>
              </a:rPr>
              <a:t>Листы КР СП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( </a:t>
            </a:r>
            <a:r>
              <a:rPr lang="ru-RU" sz="2400" dirty="0">
                <a:hlinkClick r:id="rId6" action="ppaction://hlinksldjump"/>
              </a:rPr>
              <a:t>Темы</a:t>
            </a:r>
            <a:r>
              <a:rPr lang="ru-RU" sz="2400" dirty="0"/>
              <a:t> по шагам)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hlinkClick r:id="rId21" action="ppaction://hlinksldjump"/>
              </a:rPr>
              <a:t>Вопросы </a:t>
            </a:r>
            <a:r>
              <a:rPr lang="ru-RU" sz="2400" dirty="0"/>
              <a:t>для РК по КР СП.</a:t>
            </a:r>
          </a:p>
        </p:txBody>
      </p:sp>
    </p:spTree>
    <p:extLst>
      <p:ext uri="{BB962C8B-B14F-4D97-AF65-F5344CB8AC3E}">
        <p14:creationId xmlns:p14="http://schemas.microsoft.com/office/powerpoint/2010/main" val="3587443725"/>
      </p:ext>
    </p:extLst>
  </p:cSld>
  <p:clrMapOvr>
    <a:masterClrMapping/>
  </p:clrMapOvr>
</p:sld>
</file>

<file path=ppt/slides/slide3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6912768" cy="706090"/>
          </a:xfrm>
        </p:spPr>
        <p:txBody>
          <a:bodyPr/>
          <a:lstStyle/>
          <a:p>
            <a:r>
              <a:rPr lang="ru-RU" dirty="0"/>
              <a:t>Испытания и сдача КР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148614" cy="5184576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Для </a:t>
            </a:r>
            <a:r>
              <a:rPr lang="ru-RU" sz="2400" b="1" dirty="0">
                <a:solidFill>
                  <a:srgbClr val="FF0000"/>
                </a:solidFill>
              </a:rPr>
              <a:t>сдачи КР </a:t>
            </a:r>
            <a:r>
              <a:rPr lang="ru-RU" sz="2400" dirty="0"/>
              <a:t>нужно </a:t>
            </a:r>
            <a:r>
              <a:rPr lang="ru-RU" sz="2400" u="dbl" dirty="0"/>
              <a:t>предоставить и выполнить</a:t>
            </a:r>
            <a:r>
              <a:rPr lang="ru-RU" sz="2400" dirty="0"/>
              <a:t>(</a:t>
            </a:r>
            <a:r>
              <a:rPr lang="ru-RU" sz="2400" dirty="0">
                <a:hlinkClick r:id="rId3" action="ppaction://hlinksldjump"/>
              </a:rPr>
              <a:t>Меню КР</a:t>
            </a:r>
            <a:r>
              <a:rPr lang="ru-RU" sz="2400" dirty="0"/>
              <a:t>):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7 документов по КР  (</a:t>
            </a:r>
            <a:r>
              <a:rPr lang="ru-RU" sz="2400" b="1" dirty="0">
                <a:solidFill>
                  <a:srgbClr val="FF0000"/>
                </a:solidFill>
              </a:rPr>
              <a:t>ТЗ</a:t>
            </a:r>
            <a:r>
              <a:rPr lang="ru-RU" sz="2400" dirty="0"/>
              <a:t>, ТО,ОП, РП, РСП, </a:t>
            </a:r>
            <a:r>
              <a:rPr lang="ru-RU" sz="2400" b="1" dirty="0">
                <a:solidFill>
                  <a:srgbClr val="FF0000"/>
                </a:solidFill>
              </a:rPr>
              <a:t>ПМИ</a:t>
            </a:r>
            <a:r>
              <a:rPr lang="ru-RU" sz="2400" dirty="0"/>
              <a:t>, ИТ) (</a:t>
            </a:r>
            <a:r>
              <a:rPr lang="ru-RU" sz="2400" dirty="0">
                <a:solidFill>
                  <a:srgbClr val="FF0000"/>
                </a:solidFill>
                <a:hlinkClick r:id="rId4" action="ppaction://hlinksldjump"/>
              </a:rPr>
              <a:t>СМ</a:t>
            </a:r>
            <a:r>
              <a:rPr lang="ru-RU" sz="2400" dirty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3 </a:t>
            </a:r>
            <a:r>
              <a:rPr lang="ru-RU" sz="2400" u="dbl" dirty="0"/>
              <a:t>листа</a:t>
            </a:r>
            <a:r>
              <a:rPr lang="ru-RU" sz="2400" dirty="0"/>
              <a:t> формата А1 (А4 - распечатка)(</a:t>
            </a:r>
            <a:r>
              <a:rPr lang="ru-RU" sz="2400" dirty="0">
                <a:solidFill>
                  <a:srgbClr val="FF0000"/>
                </a:solidFill>
                <a:hlinkClick r:id="rId5" action="ppaction://hlinksldjump"/>
              </a:rPr>
              <a:t>СМ</a:t>
            </a:r>
            <a:r>
              <a:rPr lang="ru-RU" sz="2400" dirty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ПО в </a:t>
            </a:r>
            <a:r>
              <a:rPr lang="ru-RU" sz="2400" u="dbl" dirty="0"/>
              <a:t>исполнимом</a:t>
            </a:r>
            <a:r>
              <a:rPr lang="ru-RU" sz="2400" dirty="0"/>
              <a:t> (*.</a:t>
            </a:r>
            <a:r>
              <a:rPr lang="en-US" sz="2400" dirty="0"/>
              <a:t>COM</a:t>
            </a:r>
            <a:r>
              <a:rPr lang="ru-RU" sz="2400" dirty="0"/>
              <a:t>) и </a:t>
            </a:r>
            <a:r>
              <a:rPr lang="ru-RU" sz="2400" u="dbl" dirty="0"/>
              <a:t>исходном</a:t>
            </a:r>
            <a:r>
              <a:rPr lang="en-US" sz="2400" dirty="0"/>
              <a:t> </a:t>
            </a:r>
            <a:r>
              <a:rPr lang="en-US" sz="2400" b="1" dirty="0"/>
              <a:t>(*.ASM</a:t>
            </a:r>
            <a:r>
              <a:rPr lang="ru-RU" sz="2400" b="1" dirty="0"/>
              <a:t>/</a:t>
            </a:r>
            <a:r>
              <a:rPr lang="en-US" sz="2400" b="1" dirty="0"/>
              <a:t>*.LST</a:t>
            </a:r>
            <a:r>
              <a:rPr lang="en-US" sz="2400" dirty="0"/>
              <a:t>)</a:t>
            </a:r>
            <a:r>
              <a:rPr lang="ru-RU" sz="2400" dirty="0"/>
              <a:t> виде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ru-RU" sz="2400" u="dbl" dirty="0"/>
              <a:t>Проведенные</a:t>
            </a:r>
            <a:r>
              <a:rPr lang="ru-RU" sz="2400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успешно</a:t>
            </a:r>
            <a:r>
              <a:rPr lang="ru-RU" sz="2400" dirty="0"/>
              <a:t> испытания</a:t>
            </a:r>
            <a:r>
              <a:rPr lang="en-US" sz="2400" dirty="0"/>
              <a:t> </a:t>
            </a:r>
            <a:r>
              <a:rPr lang="ru-RU" sz="2400" b="1" dirty="0"/>
              <a:t>одного</a:t>
            </a:r>
            <a:r>
              <a:rPr lang="ru-RU" sz="2400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пункта</a:t>
            </a:r>
            <a:r>
              <a:rPr lang="ru-RU" sz="2400" dirty="0"/>
              <a:t> ТЗ, заданного преподавателем на основе </a:t>
            </a:r>
            <a:r>
              <a:rPr lang="ru-RU" sz="2400" b="1" dirty="0">
                <a:solidFill>
                  <a:srgbClr val="FF0000"/>
                </a:solidFill>
              </a:rPr>
              <a:t>случайного</a:t>
            </a:r>
            <a:r>
              <a:rPr lang="ru-RU" sz="2400" dirty="0"/>
              <a:t> выбора из части Технических требований ТЗ (раздел - 5.2) на основе таблицы, приведенной в документе ПМИ (</a:t>
            </a:r>
            <a:r>
              <a:rPr lang="en-US" sz="2400" b="1" dirty="0">
                <a:solidFill>
                  <a:srgbClr val="FF0000"/>
                </a:solidFill>
              </a:rPr>
              <a:t>&gt;MEM.EXE /P –</a:t>
            </a:r>
            <a:r>
              <a:rPr lang="ru-RU" sz="2400" b="1" dirty="0">
                <a:solidFill>
                  <a:srgbClr val="FF0000"/>
                </a:solidFill>
              </a:rPr>
              <a:t>контроль памяти!!!</a:t>
            </a:r>
            <a:r>
              <a:rPr lang="ru-RU" sz="2400" dirty="0"/>
              <a:t>).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Успешно </a:t>
            </a:r>
            <a:r>
              <a:rPr lang="ru-RU" sz="2400" b="1" dirty="0">
                <a:solidFill>
                  <a:srgbClr val="FF0000"/>
                </a:solidFill>
              </a:rPr>
              <a:t>ответить</a:t>
            </a:r>
            <a:r>
              <a:rPr lang="ru-RU" sz="2400" dirty="0"/>
              <a:t> на вопросы по </a:t>
            </a:r>
            <a:r>
              <a:rPr lang="ru-RU" sz="2400" dirty="0" err="1"/>
              <a:t>ПО</a:t>
            </a:r>
            <a:r>
              <a:rPr lang="ru-RU" sz="2400" dirty="0"/>
              <a:t> и ДОК, заданные преподавателем во время испытаний (перечень возможных вопросов, приведен на образце схемы работы резидента в общих МУ по курсу).</a:t>
            </a:r>
          </a:p>
        </p:txBody>
      </p:sp>
    </p:spTree>
    <p:extLst>
      <p:ext uri="{BB962C8B-B14F-4D97-AF65-F5344CB8AC3E}">
        <p14:creationId xmlns:p14="http://schemas.microsoft.com/office/powerpoint/2010/main" val="945517810"/>
      </p:ext>
    </p:extLst>
  </p:cSld>
  <p:clrMapOvr>
    <a:masterClrMapping/>
  </p:clrMapOvr>
</p:sld>
</file>

<file path=ppt/slides/slide3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6912768" cy="908720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4000" dirty="0"/>
              <a:t>КР Общие Вопросы (орг.)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2" y="867484"/>
            <a:ext cx="8604448" cy="532453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Документы КР СП </a:t>
            </a:r>
            <a:r>
              <a:rPr lang="ru-RU" sz="2400" dirty="0">
                <a:latin typeface="+mn-lt"/>
                <a:cs typeface="+mn-cs"/>
              </a:rPr>
              <a:t>(</a:t>
            </a:r>
            <a:r>
              <a:rPr lang="en-US" sz="2400" dirty="0">
                <a:latin typeface="+mn-lt"/>
                <a:cs typeface="+mn-cs"/>
              </a:rPr>
              <a:t>7</a:t>
            </a:r>
            <a:r>
              <a:rPr lang="ru-RU" sz="2400" dirty="0">
                <a:latin typeface="+mn-lt"/>
                <a:cs typeface="+mn-cs"/>
              </a:rPr>
              <a:t> документов)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Листы КР СП </a:t>
            </a:r>
            <a:r>
              <a:rPr lang="ru-RU" sz="2400" dirty="0">
                <a:latin typeface="+mn-lt"/>
                <a:cs typeface="+mn-cs"/>
              </a:rPr>
              <a:t>– 3 листа А1 (А4 – печать для сдачи 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Вариантные </a:t>
            </a:r>
            <a:r>
              <a:rPr lang="ru-RU" sz="2400" dirty="0">
                <a:latin typeface="+mn-lt"/>
                <a:cs typeface="+mn-cs"/>
              </a:rPr>
              <a:t>требования КР СП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hlinkClick r:id="rId5" action="ppaction://hlinksldjump"/>
              </a:rPr>
              <a:t>Основные </a:t>
            </a:r>
            <a:r>
              <a:rPr lang="ru-RU" sz="2400" dirty="0"/>
              <a:t>и </a:t>
            </a:r>
            <a:r>
              <a:rPr lang="ru-RU" sz="2400" dirty="0">
                <a:hlinkClick r:id="rId6" action="ppaction://hlinksldjump"/>
              </a:rPr>
              <a:t>групповые </a:t>
            </a:r>
            <a:r>
              <a:rPr lang="ru-RU" sz="2400" dirty="0"/>
              <a:t>требования КР СП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7" action="ppaction://hlinksldjump"/>
              </a:rPr>
              <a:t>Схема работы Резидента</a:t>
            </a:r>
            <a:r>
              <a:rPr lang="ru-RU" sz="2400" dirty="0">
                <a:latin typeface="+mn-lt"/>
                <a:cs typeface="+mn-cs"/>
              </a:rPr>
              <a:t> КР СП – Обработка прерываний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8" action="ppaction://hlinksldjump"/>
              </a:rPr>
              <a:t>Испытания и сдача </a:t>
            </a:r>
            <a:r>
              <a:rPr lang="ru-RU" sz="2400" dirty="0">
                <a:latin typeface="+mn-lt"/>
                <a:cs typeface="+mn-cs"/>
              </a:rPr>
              <a:t>КР СП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Работа резидента, </a:t>
            </a:r>
            <a:r>
              <a:rPr lang="ru-RU" sz="2400" dirty="0">
                <a:latin typeface="+mn-lt"/>
                <a:cs typeface="+mn-cs"/>
                <a:hlinkClick r:id="rId9" action="ppaction://hlinksldjump"/>
              </a:rPr>
              <a:t>демонстрация </a:t>
            </a:r>
            <a:r>
              <a:rPr lang="ru-RU" sz="2400" dirty="0">
                <a:latin typeface="+mn-lt"/>
                <a:cs typeface="+mn-cs"/>
              </a:rPr>
              <a:t>(пример)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0" action="ppaction://hlinksldjump"/>
              </a:rPr>
              <a:t>Тексты программ </a:t>
            </a:r>
            <a:r>
              <a:rPr lang="ru-RU" sz="2400" dirty="0">
                <a:latin typeface="+mn-lt"/>
                <a:cs typeface="+mn-cs"/>
              </a:rPr>
              <a:t>Резидента ( обобщенный вариант и частный вариант)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1" action="ppaction://hlinksldjump"/>
              </a:rPr>
              <a:t>Особенности защиты </a:t>
            </a:r>
            <a:r>
              <a:rPr lang="ru-RU" sz="2400" dirty="0">
                <a:latin typeface="+mn-lt"/>
                <a:cs typeface="+mn-cs"/>
              </a:rPr>
              <a:t>КР СП (ролевая игра между студентами, между студентами и заказчиком)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2" action="ppaction://hlinksldjump"/>
              </a:rPr>
              <a:t>Теоретические основы </a:t>
            </a:r>
            <a:r>
              <a:rPr lang="en-US" sz="2400" dirty="0">
                <a:latin typeface="+mn-lt"/>
                <a:cs typeface="+mn-cs"/>
                <a:hlinkClick r:id="rId12" action="ppaction://hlinksldjump"/>
              </a:rPr>
              <a:t>TSR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3" action="ppaction://hlinkfile"/>
              </a:rPr>
              <a:t>Требования </a:t>
            </a:r>
            <a:r>
              <a:rPr lang="ru-RU" sz="2400" dirty="0">
                <a:latin typeface="+mn-lt"/>
                <a:cs typeface="+mn-cs"/>
              </a:rPr>
              <a:t>и </a:t>
            </a:r>
            <a:r>
              <a:rPr lang="ru-RU" sz="2400" dirty="0">
                <a:latin typeface="+mn-lt"/>
                <a:cs typeface="+mn-cs"/>
                <a:hlinkClick r:id="rId14" action="ppaction://hlinkfile"/>
              </a:rPr>
              <a:t>варианты </a:t>
            </a:r>
            <a:r>
              <a:rPr lang="ru-RU" sz="2400" dirty="0">
                <a:latin typeface="+mn-lt"/>
                <a:cs typeface="+mn-cs"/>
              </a:rPr>
              <a:t>(</a:t>
            </a:r>
            <a:r>
              <a:rPr lang="en-US" sz="2400" dirty="0">
                <a:solidFill>
                  <a:srgbClr val="FF0000"/>
                </a:solidFill>
                <a:latin typeface="+mn-lt"/>
                <a:cs typeface="+mn-cs"/>
                <a:hlinkClick r:id="rId15" action="ppaction://hlinkfile"/>
              </a:rPr>
              <a:t>PDF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(</a:t>
            </a:r>
            <a:r>
              <a:rPr lang="ru-RU" sz="2400" dirty="0">
                <a:hlinkClick r:id="rId16" action="ppaction://hlinksldjump"/>
              </a:rPr>
              <a:t>Темы</a:t>
            </a:r>
            <a:r>
              <a:rPr lang="ru-RU" sz="2400" dirty="0"/>
              <a:t> по КР)</a:t>
            </a:r>
            <a:r>
              <a:rPr lang="ru-RU" sz="2400" dirty="0">
                <a:latin typeface="+mn-lt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10188110"/>
      </p:ext>
    </p:extLst>
  </p:cSld>
  <p:clrMapOvr>
    <a:masterClrMapping/>
  </p:clrMapOvr>
</p:sld>
</file>

<file path=ppt/slides/slide3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-99392"/>
            <a:ext cx="6264696" cy="620688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200" dirty="0"/>
              <a:t>Основы </a:t>
            </a:r>
            <a:r>
              <a:rPr lang="en-US" sz="3200" dirty="0"/>
              <a:t>TSR</a:t>
            </a:r>
            <a:r>
              <a:rPr lang="ru-RU" sz="3200" dirty="0"/>
              <a:t> (РП)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21427" y="404664"/>
            <a:ext cx="7658703" cy="270843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u="dbl" dirty="0">
                <a:latin typeface="+mn-lt"/>
                <a:cs typeface="+mn-cs"/>
              </a:rPr>
              <a:t>Общие темы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dirty="0"/>
              <a:t>(</a:t>
            </a:r>
            <a:r>
              <a:rPr lang="ru-RU" sz="2400" dirty="0">
                <a:hlinkClick r:id="rId2" action="ppaction://hlinksldjump"/>
              </a:rPr>
              <a:t>Темы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: </a:t>
            </a:r>
            <a:r>
              <a:rPr lang="ru-RU" sz="2400" dirty="0"/>
              <a:t>(</a:t>
            </a:r>
            <a:r>
              <a:rPr lang="ru-RU" sz="2400" dirty="0">
                <a:hlinkClick r:id="rId3" action="ppaction://hlinksldjump"/>
              </a:rPr>
              <a:t>Меню КР</a:t>
            </a:r>
            <a:r>
              <a:rPr lang="ru-RU" sz="2400" dirty="0"/>
              <a:t>)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Понятие Прерывания</a:t>
            </a:r>
            <a:r>
              <a:rPr lang="ru-RU" sz="2400" dirty="0">
                <a:latin typeface="+mn-lt"/>
                <a:cs typeface="+mn-cs"/>
              </a:rPr>
              <a:t>, </a:t>
            </a: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Резидентные программы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Разновидности прерываний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hlinkClick r:id="rId6" action="ppaction://hlinksldjump"/>
              </a:rPr>
              <a:t>Распределение ОП </a:t>
            </a:r>
            <a:r>
              <a:rPr lang="ru-RU" sz="2400" dirty="0"/>
              <a:t>между программами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7" action="ppaction://hlinksldjump"/>
              </a:rPr>
              <a:t>Вектор прерываний </a:t>
            </a:r>
            <a:r>
              <a:rPr lang="ru-RU" sz="2400" dirty="0">
                <a:latin typeface="+mn-lt"/>
                <a:cs typeface="+mn-cs"/>
              </a:rPr>
              <a:t>(ВП)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8" action="ppaction://hlinksldjump"/>
              </a:rPr>
              <a:t>Схема обработки прерываний </a:t>
            </a:r>
            <a:r>
              <a:rPr lang="ru-RU" sz="2400" dirty="0">
                <a:latin typeface="+mn-lt"/>
                <a:cs typeface="+mn-cs"/>
              </a:rPr>
              <a:t>(МП+ОП)</a:t>
            </a:r>
            <a:endParaRPr lang="en-US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Обработка </a:t>
            </a:r>
            <a:r>
              <a:rPr lang="ru-RU" sz="2400" dirty="0">
                <a:latin typeface="+mn-lt"/>
                <a:cs typeface="+mn-cs"/>
                <a:hlinkClick r:id="rId9" action="ppaction://hlinksldjump"/>
              </a:rPr>
              <a:t>аппаратных </a:t>
            </a:r>
            <a:r>
              <a:rPr lang="ru-RU" sz="2400" dirty="0">
                <a:latin typeface="+mn-lt"/>
                <a:cs typeface="+mn-cs"/>
              </a:rPr>
              <a:t>и </a:t>
            </a:r>
            <a:r>
              <a:rPr lang="ru-RU" sz="2400" dirty="0">
                <a:latin typeface="+mn-lt"/>
                <a:cs typeface="+mn-cs"/>
                <a:hlinkClick r:id="rId10" action="ppaction://hlinksldjump"/>
              </a:rPr>
              <a:t>программных </a:t>
            </a:r>
            <a:r>
              <a:rPr lang="ru-RU" sz="2400" dirty="0">
                <a:latin typeface="+mn-lt"/>
                <a:cs typeface="+mn-cs"/>
              </a:rPr>
              <a:t>прерываний</a:t>
            </a:r>
          </a:p>
        </p:txBody>
      </p:sp>
      <p:grpSp>
        <p:nvGrpSpPr>
          <p:cNvPr id="4" name="Group 162"/>
          <p:cNvGrpSpPr>
            <a:grpSpLocks/>
          </p:cNvGrpSpPr>
          <p:nvPr/>
        </p:nvGrpSpPr>
        <p:grpSpPr bwMode="auto">
          <a:xfrm>
            <a:off x="1763301" y="3697663"/>
            <a:ext cx="6985550" cy="2016345"/>
            <a:chOff x="1844" y="7553"/>
            <a:chExt cx="7675" cy="1835"/>
          </a:xfrm>
        </p:grpSpPr>
        <p:sp>
          <p:nvSpPr>
            <p:cNvPr id="6" name="Rectangle 152"/>
            <p:cNvSpPr>
              <a:spLocks noChangeArrowheads="1"/>
            </p:cNvSpPr>
            <p:nvPr/>
          </p:nvSpPr>
          <p:spPr bwMode="auto">
            <a:xfrm>
              <a:off x="1844" y="7553"/>
              <a:ext cx="3726" cy="1835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/>
            </a:p>
          </p:txBody>
        </p:sp>
        <p:sp>
          <p:nvSpPr>
            <p:cNvPr id="7" name="Rectangle 153"/>
            <p:cNvSpPr>
              <a:spLocks noChangeArrowheads="1"/>
            </p:cNvSpPr>
            <p:nvPr/>
          </p:nvSpPr>
          <p:spPr bwMode="auto">
            <a:xfrm>
              <a:off x="6354" y="7553"/>
              <a:ext cx="3165" cy="165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 sz="2400"/>
            </a:p>
          </p:txBody>
        </p:sp>
        <p:sp>
          <p:nvSpPr>
            <p:cNvPr id="8" name="Rectangle 154"/>
            <p:cNvSpPr>
              <a:spLocks noChangeArrowheads="1"/>
            </p:cNvSpPr>
            <p:nvPr/>
          </p:nvSpPr>
          <p:spPr bwMode="auto">
            <a:xfrm>
              <a:off x="2240" y="7910"/>
              <a:ext cx="2374" cy="1327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ru-RU" sz="2000"/>
            </a:p>
          </p:txBody>
        </p:sp>
        <p:cxnSp>
          <p:nvCxnSpPr>
            <p:cNvPr id="9" name="Line 155"/>
            <p:cNvCxnSpPr>
              <a:stCxn id="7" idx="1"/>
              <a:endCxn id="8" idx="3"/>
            </p:cNvCxnSpPr>
            <p:nvPr/>
          </p:nvCxnSpPr>
          <p:spPr bwMode="auto">
            <a:xfrm flipH="1">
              <a:off x="4614" y="8380"/>
              <a:ext cx="1740" cy="19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" name="Text Box 156"/>
            <p:cNvSpPr txBox="1">
              <a:spLocks noChangeArrowheads="1"/>
            </p:cNvSpPr>
            <p:nvPr/>
          </p:nvSpPr>
          <p:spPr bwMode="auto">
            <a:xfrm>
              <a:off x="6439" y="7959"/>
              <a:ext cx="2684" cy="11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ru-RU" sz="1600" dirty="0">
                  <a:effectLst/>
                  <a:latin typeface="Times New Roman"/>
                  <a:ea typeface="Times New Roman"/>
                </a:rPr>
                <a:t>Вызов </a:t>
              </a:r>
              <a:r>
                <a:rPr lang="ru-RU" u="dbl" dirty="0">
                  <a:latin typeface="+mn-lt"/>
                  <a:cs typeface="+mn-cs"/>
                </a:rPr>
                <a:t>резидента</a:t>
              </a:r>
              <a:r>
                <a:rPr lang="ru-RU" sz="1400" dirty="0">
                  <a:latin typeface="Times New Roman"/>
                  <a:ea typeface="Times New Roman"/>
                </a:rPr>
                <a:t> </a:t>
              </a:r>
              <a:r>
                <a:rPr lang="ru-RU" sz="1600" dirty="0">
                  <a:effectLst/>
                  <a:latin typeface="Times New Roman"/>
                  <a:ea typeface="Times New Roman"/>
                </a:rPr>
                <a:t>по </a:t>
              </a:r>
              <a:r>
                <a:rPr lang="ru-RU" dirty="0">
                  <a:effectLst/>
                  <a:latin typeface="Times New Roman"/>
                  <a:ea typeface="Times New Roman"/>
                </a:rPr>
                <a:t>адресу</a:t>
              </a:r>
              <a:r>
                <a:rPr lang="ru-RU" sz="1600" dirty="0">
                  <a:effectLst/>
                  <a:latin typeface="Times New Roman"/>
                  <a:ea typeface="Times New Roman"/>
                </a:rPr>
                <a:t>,  взятому из вектора прерывания - ВП. (Например </a:t>
              </a:r>
              <a:r>
                <a:rPr lang="en-US" sz="1600" b="1" dirty="0">
                  <a:solidFill>
                    <a:srgbClr val="FF0000"/>
                  </a:solidFill>
                  <a:effectLst/>
                  <a:latin typeface="Times New Roman"/>
                  <a:ea typeface="Times New Roman"/>
                </a:rPr>
                <a:t>INT</a:t>
              </a:r>
              <a:r>
                <a:rPr lang="ru-RU" sz="1600" b="1" dirty="0">
                  <a:solidFill>
                    <a:srgbClr val="FF0000"/>
                  </a:solidFill>
                  <a:latin typeface="Times New Roman"/>
                  <a:ea typeface="Times New Roman"/>
                </a:rPr>
                <a:t> </a:t>
              </a:r>
              <a:r>
                <a:rPr lang="ru-RU" sz="1600" b="1" dirty="0">
                  <a:solidFill>
                    <a:srgbClr val="FF0000"/>
                  </a:solidFill>
                  <a:effectLst/>
                  <a:latin typeface="Times New Roman"/>
                  <a:ea typeface="Times New Roman"/>
                </a:rPr>
                <a:t>2</a:t>
              </a:r>
              <a:r>
                <a:rPr lang="en-US" sz="1600" b="1" dirty="0" err="1">
                  <a:solidFill>
                    <a:srgbClr val="FF0000"/>
                  </a:solidFill>
                  <a:effectLst/>
                  <a:latin typeface="Times New Roman"/>
                  <a:ea typeface="Times New Roman"/>
                </a:rPr>
                <a:t>Fh</a:t>
              </a:r>
              <a:r>
                <a:rPr lang="ru-RU" sz="1600" dirty="0">
                  <a:effectLst/>
                  <a:latin typeface="Times New Roman"/>
                  <a:ea typeface="Times New Roman"/>
                </a:rPr>
                <a:t>)</a:t>
              </a:r>
            </a:p>
            <a:p>
              <a:pPr indent="450215">
                <a:spcAft>
                  <a:spcPts val="0"/>
                </a:spcAft>
              </a:pPr>
              <a:r>
                <a:rPr lang="ru-RU" sz="1600" dirty="0">
                  <a:effectLst/>
                  <a:latin typeface="Times New Roman"/>
                  <a:ea typeface="Times New Roman"/>
                </a:rPr>
                <a:t> </a:t>
              </a:r>
            </a:p>
          </p:txBody>
        </p:sp>
        <p:sp>
          <p:nvSpPr>
            <p:cNvPr id="11" name="Text Box 157"/>
            <p:cNvSpPr txBox="1">
              <a:spLocks noChangeArrowheads="1"/>
            </p:cNvSpPr>
            <p:nvPr/>
          </p:nvSpPr>
          <p:spPr bwMode="auto">
            <a:xfrm>
              <a:off x="2580" y="8191"/>
              <a:ext cx="1974" cy="80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2000" b="1" dirty="0">
                  <a:effectLst/>
                  <a:latin typeface="Times New Roman"/>
                  <a:ea typeface="Times New Roman"/>
                </a:rPr>
                <a:t>TSR</a:t>
              </a:r>
              <a:r>
                <a:rPr lang="ru-RU" sz="2000" b="1" dirty="0">
                  <a:effectLst/>
                  <a:latin typeface="Times New Roman"/>
                  <a:ea typeface="Times New Roman"/>
                </a:rPr>
                <a:t> </a:t>
              </a:r>
              <a:endParaRPr lang="en-US" sz="1600" b="1" dirty="0">
                <a:effectLst/>
                <a:latin typeface="Times New Roman"/>
                <a:ea typeface="Times New Roman"/>
              </a:endParaRPr>
            </a:p>
            <a:p>
              <a:pPr algn="ctr">
                <a:spcAft>
                  <a:spcPts val="0"/>
                </a:spcAft>
              </a:pPr>
              <a:r>
                <a:rPr lang="ru-RU" sz="1600" b="1" dirty="0">
                  <a:effectLst/>
                  <a:latin typeface="Times New Roman"/>
                  <a:ea typeface="Times New Roman"/>
                </a:rPr>
                <a:t> </a:t>
              </a:r>
              <a:r>
                <a:rPr lang="en-US" sz="1600" b="1" dirty="0">
                  <a:solidFill>
                    <a:srgbClr val="FF0000"/>
                  </a:solidFill>
                  <a:effectLst/>
                  <a:latin typeface="Times New Roman"/>
                  <a:ea typeface="Times New Roman"/>
                </a:rPr>
                <a:t>T</a:t>
              </a:r>
              <a:r>
                <a:rPr lang="en-US" sz="1600" b="1" dirty="0">
                  <a:effectLst/>
                  <a:latin typeface="Times New Roman"/>
                  <a:ea typeface="Times New Roman"/>
                </a:rPr>
                <a:t>erminate </a:t>
              </a:r>
              <a:r>
                <a:rPr lang="en-US" sz="1600" b="1" dirty="0">
                  <a:solidFill>
                    <a:srgbClr val="FF0000"/>
                  </a:solidFill>
                  <a:effectLst/>
                  <a:latin typeface="Times New Roman"/>
                  <a:ea typeface="Times New Roman"/>
                </a:rPr>
                <a:t>a</a:t>
              </a:r>
              <a:r>
                <a:rPr lang="en-US" sz="1600" b="1" dirty="0">
                  <a:effectLst/>
                  <a:latin typeface="Times New Roman"/>
                  <a:ea typeface="Times New Roman"/>
                </a:rPr>
                <a:t>nd </a:t>
              </a:r>
              <a:r>
                <a:rPr lang="en-US" sz="1600" b="1" dirty="0">
                  <a:solidFill>
                    <a:srgbClr val="FF0000"/>
                  </a:solidFill>
                  <a:effectLst/>
                  <a:latin typeface="Times New Roman"/>
                  <a:ea typeface="Times New Roman"/>
                </a:rPr>
                <a:t>S</a:t>
              </a:r>
              <a:r>
                <a:rPr lang="en-US" sz="1600" b="1" dirty="0">
                  <a:effectLst/>
                  <a:latin typeface="Times New Roman"/>
                  <a:ea typeface="Times New Roman"/>
                </a:rPr>
                <a:t>tay </a:t>
              </a:r>
              <a:r>
                <a:rPr lang="en-US" sz="1600" b="1" dirty="0">
                  <a:solidFill>
                    <a:srgbClr val="FF0000"/>
                  </a:solidFill>
                  <a:effectLst/>
                  <a:latin typeface="Times New Roman"/>
                  <a:ea typeface="Times New Roman"/>
                </a:rPr>
                <a:t>R</a:t>
              </a:r>
              <a:r>
                <a:rPr lang="en-US" sz="1600" b="1" dirty="0">
                  <a:effectLst/>
                  <a:latin typeface="Times New Roman"/>
                  <a:ea typeface="Times New Roman"/>
                </a:rPr>
                <a:t>esident</a:t>
              </a:r>
              <a:endParaRPr lang="ru-RU" sz="12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" name="Text Box 158"/>
            <p:cNvSpPr txBox="1">
              <a:spLocks noChangeArrowheads="1"/>
            </p:cNvSpPr>
            <p:nvPr/>
          </p:nvSpPr>
          <p:spPr bwMode="auto">
            <a:xfrm>
              <a:off x="4772" y="7726"/>
              <a:ext cx="734" cy="3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indent="-6985" algn="just">
                <a:spcAft>
                  <a:spcPts val="0"/>
                </a:spcAft>
              </a:pPr>
              <a:r>
                <a:rPr lang="ru-RU" sz="1600" b="1" dirty="0">
                  <a:effectLst/>
                  <a:latin typeface="Times New Roman"/>
                  <a:ea typeface="Times New Roman"/>
                </a:rPr>
                <a:t>ОП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23528" y="3009146"/>
            <a:ext cx="8820472" cy="70788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В </a:t>
            </a:r>
            <a:r>
              <a:rPr lang="ru-RU" sz="2000" u="dbl" dirty="0">
                <a:latin typeface="+mn-lt"/>
                <a:cs typeface="+mn-cs"/>
              </a:rPr>
              <a:t>общем</a:t>
            </a:r>
            <a:r>
              <a:rPr lang="ru-RU" sz="2000" dirty="0">
                <a:latin typeface="+mn-lt"/>
                <a:cs typeface="+mn-cs"/>
              </a:rPr>
              <a:t> случае вызов резидентной программы - (</a:t>
            </a:r>
            <a:r>
              <a:rPr lang="ru-RU" sz="2000" u="dbl" dirty="0">
                <a:latin typeface="+mn-lt"/>
                <a:cs typeface="+mn-cs"/>
              </a:rPr>
              <a:t>резидента</a:t>
            </a:r>
            <a:r>
              <a:rPr lang="ru-RU" sz="2000" dirty="0"/>
              <a:t>)</a:t>
            </a:r>
            <a:r>
              <a:rPr lang="ru-RU" sz="2000" dirty="0">
                <a:latin typeface="+mn-lt"/>
                <a:cs typeface="+mn-cs"/>
              </a:rPr>
              <a:t> </a:t>
            </a:r>
          </a:p>
          <a:p>
            <a:pPr>
              <a:spcAft>
                <a:spcPts val="0"/>
              </a:spcAft>
            </a:pPr>
            <a:r>
              <a:rPr lang="ru-RU" sz="1600" dirty="0">
                <a:latin typeface="+mn-lt"/>
                <a:cs typeface="+mn-cs"/>
              </a:rPr>
              <a:t>(</a:t>
            </a:r>
            <a:r>
              <a:rPr lang="en-US" sz="2000" b="1" dirty="0">
                <a:latin typeface="Times New Roman"/>
                <a:ea typeface="Times New Roman"/>
              </a:rPr>
              <a:t>TSR</a:t>
            </a:r>
            <a:r>
              <a:rPr lang="ru-RU" sz="2000" b="1" dirty="0">
                <a:latin typeface="Times New Roman"/>
                <a:ea typeface="Times New Roman"/>
              </a:rPr>
              <a:t> -  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</a:rPr>
              <a:t>T</a:t>
            </a:r>
            <a:r>
              <a:rPr lang="en-US" sz="2000" b="1" dirty="0">
                <a:latin typeface="Times New Roman"/>
                <a:ea typeface="Times New Roman"/>
              </a:rPr>
              <a:t>erminate 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</a:rPr>
              <a:t>a</a:t>
            </a:r>
            <a:r>
              <a:rPr lang="en-US" sz="2000" b="1" dirty="0">
                <a:latin typeface="Times New Roman"/>
                <a:ea typeface="Times New Roman"/>
              </a:rPr>
              <a:t>nd 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</a:rPr>
              <a:t>S</a:t>
            </a:r>
            <a:r>
              <a:rPr lang="en-US" sz="2000" b="1" dirty="0">
                <a:latin typeface="Times New Roman"/>
                <a:ea typeface="Times New Roman"/>
              </a:rPr>
              <a:t>tay 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</a:rPr>
              <a:t>R</a:t>
            </a:r>
            <a:r>
              <a:rPr lang="en-US" sz="2000" b="1" dirty="0">
                <a:latin typeface="Times New Roman"/>
                <a:ea typeface="Times New Roman"/>
              </a:rPr>
              <a:t>esident</a:t>
            </a:r>
            <a:r>
              <a:rPr lang="ru-RU" sz="1600" dirty="0"/>
              <a:t>)  </a:t>
            </a:r>
            <a:r>
              <a:rPr lang="ru-RU" sz="1600" b="1" dirty="0">
                <a:latin typeface="Times New Roman"/>
                <a:ea typeface="Times New Roman"/>
              </a:rPr>
              <a:t> </a:t>
            </a:r>
            <a:r>
              <a:rPr lang="ru-RU" sz="2000" dirty="0">
                <a:latin typeface="+mn-lt"/>
                <a:cs typeface="+mn-cs"/>
              </a:rPr>
              <a:t>выглядит так: </a:t>
            </a:r>
          </a:p>
        </p:txBody>
      </p:sp>
    </p:spTree>
    <p:extLst>
      <p:ext uri="{BB962C8B-B14F-4D97-AF65-F5344CB8AC3E}">
        <p14:creationId xmlns:p14="http://schemas.microsoft.com/office/powerpoint/2010/main" val="23941450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1763688" y="58266"/>
            <a:ext cx="5688632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3 Сегмент Стека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39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219123" y="620688"/>
            <a:ext cx="8526338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200" u="sng" dirty="0"/>
              <a:t>Темы:</a:t>
            </a:r>
            <a:endParaRPr lang="en-US" altLang="ru-RU" sz="2200" u="sng" dirty="0"/>
          </a:p>
          <a:p>
            <a:pPr eaLnBrk="1" hangingPunct="1">
              <a:buNone/>
            </a:pPr>
            <a:r>
              <a:rPr lang="ru-RU" altLang="ru-RU" sz="2200" dirty="0">
                <a:hlinkClick r:id="rId3" action="ppaction://hlinksldjump"/>
              </a:rPr>
              <a:t>Стек</a:t>
            </a:r>
            <a:r>
              <a:rPr lang="ru-RU" sz="2200" dirty="0"/>
              <a:t> (</a:t>
            </a:r>
            <a:r>
              <a:rPr lang="en-US" sz="2200" dirty="0"/>
              <a:t>Stack</a:t>
            </a:r>
            <a:r>
              <a:rPr lang="ru-RU" sz="2200" dirty="0"/>
              <a:t>)</a:t>
            </a:r>
            <a:r>
              <a:rPr lang="ru-RU" altLang="ru-RU" sz="2200" dirty="0">
                <a:hlinkClick r:id="rId3" action="ppaction://hlinksldjump"/>
              </a:rPr>
              <a:t> </a:t>
            </a:r>
            <a:r>
              <a:rPr lang="ru-RU" altLang="ru-RU" sz="2200" dirty="0"/>
              <a:t>– это специальная область ОП предназначенная для временного хранения данных программы и передачи параметров </a:t>
            </a:r>
            <a:r>
              <a:rPr lang="ru-RU" altLang="ru-RU" sz="2200" b="1" dirty="0"/>
              <a:t>процедур</a:t>
            </a:r>
            <a:r>
              <a:rPr lang="ru-RU" altLang="ru-RU" sz="2200" dirty="0"/>
              <a:t> со специальным механизмом работы с ним (</a:t>
            </a:r>
            <a:r>
              <a:rPr lang="en-US" altLang="ru-RU" sz="2200" dirty="0">
                <a:hlinkClick r:id="rId3" action="ppaction://hlinksldjump"/>
              </a:rPr>
              <a:t>POP </a:t>
            </a:r>
            <a:r>
              <a:rPr lang="ru-RU" altLang="ru-RU" sz="2200" dirty="0">
                <a:hlinkClick r:id="rId3" action="ppaction://hlinksldjump"/>
              </a:rPr>
              <a:t>и </a:t>
            </a:r>
            <a:r>
              <a:rPr lang="en-US" altLang="ru-RU" sz="2200" dirty="0">
                <a:hlinkClick r:id="rId3" action="ppaction://hlinksldjump"/>
              </a:rPr>
              <a:t>PUSH</a:t>
            </a:r>
            <a:r>
              <a:rPr lang="ru-RU" altLang="ru-RU" sz="2200" dirty="0"/>
              <a:t>) – </a:t>
            </a:r>
            <a:r>
              <a:rPr lang="ru-RU" altLang="ru-RU" sz="2200" b="1" dirty="0">
                <a:solidFill>
                  <a:srgbClr val="FF0000"/>
                </a:solidFill>
              </a:rPr>
              <a:t>МАГАЗИН - Обойма ПИСТОЛЕТА!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200" dirty="0"/>
              <a:t>Назначение </a:t>
            </a:r>
            <a:r>
              <a:rPr lang="ru-RU" altLang="ru-RU" sz="2200" dirty="0">
                <a:hlinkClick r:id="rId3" action="ppaction://hlinksldjump"/>
              </a:rPr>
              <a:t>стека</a:t>
            </a:r>
            <a:r>
              <a:rPr lang="ru-RU" altLang="ru-RU" sz="2200" dirty="0"/>
              <a:t>: </a:t>
            </a:r>
            <a:r>
              <a:rPr lang="ru-RU" altLang="ru-RU" sz="2200" b="1" dirty="0"/>
              <a:t>Стек </a:t>
            </a:r>
            <a:r>
              <a:rPr lang="ru-RU" altLang="ru-RU" sz="2200" dirty="0"/>
              <a:t>предназначен для </a:t>
            </a:r>
            <a:endParaRPr lang="ru-RU" altLang="ru-RU" sz="2200" b="1" dirty="0"/>
          </a:p>
          <a:p>
            <a:pPr eaLnBrk="1" hangingPunct="1">
              <a:buNone/>
            </a:pPr>
            <a:r>
              <a:rPr lang="ru-RU" altLang="ru-RU" sz="2200" b="1" dirty="0"/>
              <a:t>КОМАНДЫ</a:t>
            </a:r>
            <a:r>
              <a:rPr lang="ru-RU" altLang="ru-RU" sz="2200" u="sng" dirty="0"/>
              <a:t>: Явная</a:t>
            </a:r>
            <a:r>
              <a:rPr lang="ru-RU" altLang="ru-RU" sz="2200" dirty="0"/>
              <a:t> работа со стеком: </a:t>
            </a:r>
          </a:p>
          <a:p>
            <a:pPr marL="342900" indent="-342900" eaLnBrk="1" hangingPunct="1"/>
            <a:r>
              <a:rPr lang="ru-RU" altLang="ru-RU" sz="2200" dirty="0"/>
              <a:t>команды - (</a:t>
            </a:r>
            <a:r>
              <a:rPr lang="en-US" altLang="ru-RU" sz="2200" b="1" dirty="0">
                <a:solidFill>
                  <a:srgbClr val="FF0000"/>
                </a:solidFill>
                <a:hlinkClick r:id="rId4" action="ppaction://hlinksldjump"/>
              </a:rPr>
              <a:t>POP </a:t>
            </a:r>
            <a:r>
              <a:rPr lang="ru-RU" altLang="ru-RU" sz="2200" b="1" dirty="0">
                <a:solidFill>
                  <a:srgbClr val="FF0000"/>
                </a:solidFill>
                <a:hlinkClick r:id="rId4" action="ppaction://hlinksldjump"/>
              </a:rPr>
              <a:t>и </a:t>
            </a:r>
            <a:r>
              <a:rPr lang="en-US" altLang="ru-RU" sz="2200" b="1" dirty="0">
                <a:solidFill>
                  <a:srgbClr val="FF0000"/>
                </a:solidFill>
                <a:hlinkClick r:id="rId5" action="ppaction://hlinksldjump"/>
              </a:rPr>
              <a:t>PUSH</a:t>
            </a:r>
            <a:r>
              <a:rPr lang="ru-RU" altLang="ru-RU" sz="2200" b="1" dirty="0"/>
              <a:t>,</a:t>
            </a:r>
            <a:r>
              <a:rPr lang="ru-RU" altLang="ru-RU" sz="2200" b="1" dirty="0">
                <a:solidFill>
                  <a:srgbClr val="FF0000"/>
                </a:solidFill>
              </a:rPr>
              <a:t> </a:t>
            </a:r>
            <a:r>
              <a:rPr lang="en-US" altLang="ru-RU" sz="2200" b="1" dirty="0">
                <a:hlinkClick r:id="rId6" action="ppaction://hlinksldjump"/>
              </a:rPr>
              <a:t>PUS</a:t>
            </a:r>
            <a:r>
              <a:rPr lang="ru-RU" altLang="ru-RU" sz="2200" b="1" dirty="0">
                <a:hlinkClick r:id="rId6" action="ppaction://hlinksldjump"/>
              </a:rPr>
              <a:t>Н</a:t>
            </a:r>
            <a:r>
              <a:rPr lang="en-US" altLang="ru-RU" sz="2200" b="1" dirty="0">
                <a:hlinkClick r:id="rId6" action="ppaction://hlinksldjump"/>
              </a:rPr>
              <a:t>F,</a:t>
            </a:r>
            <a:r>
              <a:rPr lang="ru-RU" altLang="ru-RU" sz="2200" b="1" dirty="0">
                <a:hlinkClick r:id="rId6" action="ppaction://hlinksldjump"/>
              </a:rPr>
              <a:t> </a:t>
            </a:r>
            <a:r>
              <a:rPr lang="en-US" altLang="ru-RU" sz="2200" b="1" dirty="0">
                <a:hlinkClick r:id="rId6" action="ppaction://hlinksldjump"/>
              </a:rPr>
              <a:t>POPF</a:t>
            </a:r>
            <a:r>
              <a:rPr lang="ru-RU" altLang="ru-RU" sz="2200" dirty="0"/>
              <a:t>)</a:t>
            </a:r>
            <a:r>
              <a:rPr lang="en-US" altLang="ru-RU" sz="2200" dirty="0"/>
              <a:t>.</a:t>
            </a:r>
            <a:endParaRPr lang="ru-RU" altLang="ru-RU" sz="2200" dirty="0"/>
          </a:p>
          <a:p>
            <a:pPr marL="342900" indent="-342900" eaLnBrk="1" hangingPunct="1"/>
            <a:r>
              <a:rPr lang="ru-RU" altLang="ru-RU" sz="2200" u="sng" dirty="0"/>
              <a:t>Неявная</a:t>
            </a:r>
            <a:r>
              <a:rPr lang="ru-RU" altLang="ru-RU" sz="2200" dirty="0"/>
              <a:t> работа со </a:t>
            </a:r>
            <a:r>
              <a:rPr lang="ru-RU" altLang="ru-RU" sz="2200" dirty="0">
                <a:hlinkClick r:id="rId7" action="ppaction://hlinksldjump"/>
              </a:rPr>
              <a:t>стеком</a:t>
            </a:r>
            <a:r>
              <a:rPr lang="ru-RU" altLang="ru-RU" sz="2200" dirty="0"/>
              <a:t>: команды </a:t>
            </a:r>
            <a:r>
              <a:rPr lang="en-US" altLang="ru-RU" sz="2200" dirty="0">
                <a:solidFill>
                  <a:srgbClr val="00B050"/>
                </a:solidFill>
                <a:hlinkClick r:id="rId8" action="ppaction://hlinksldjump"/>
              </a:rPr>
              <a:t>CALL, RET</a:t>
            </a:r>
            <a:r>
              <a:rPr lang="en-US" altLang="ru-RU" sz="2200" dirty="0">
                <a:hlinkClick r:id="rId8" action="ppaction://hlinksldjump"/>
              </a:rPr>
              <a:t>N</a:t>
            </a:r>
            <a:endParaRPr lang="ru-RU" altLang="ru-RU" sz="2200" dirty="0"/>
          </a:p>
          <a:p>
            <a:pPr marL="342900" indent="-342900" eaLnBrk="1" hangingPunct="1"/>
            <a:r>
              <a:rPr lang="ru-RU" altLang="ru-RU" sz="2200" dirty="0"/>
              <a:t> и </a:t>
            </a:r>
            <a:r>
              <a:rPr lang="en-US" altLang="ru-RU" sz="2200" dirty="0"/>
              <a:t> </a:t>
            </a:r>
            <a:r>
              <a:rPr lang="en-US" altLang="ru-RU" sz="2200" dirty="0">
                <a:hlinkClick r:id="rId9" action="ppaction://hlinksldjump"/>
              </a:rPr>
              <a:t>CALL, RETF</a:t>
            </a:r>
            <a:r>
              <a:rPr lang="en-US" altLang="ru-RU" sz="2200" dirty="0"/>
              <a:t> </a:t>
            </a:r>
            <a:r>
              <a:rPr lang="ru-RU" altLang="ru-RU" sz="2200" dirty="0"/>
              <a:t>ДЛЯ </a:t>
            </a:r>
            <a:r>
              <a:rPr lang="en-US" altLang="ru-RU" sz="2200" dirty="0">
                <a:hlinkClick r:id="rId10" action="ppaction://hlinksldjump"/>
              </a:rPr>
              <a:t>NEAR</a:t>
            </a:r>
            <a:r>
              <a:rPr lang="ru-RU" altLang="ru-RU" sz="2200" dirty="0">
                <a:hlinkClick r:id="rId10" action="ppaction://hlinksldjump"/>
              </a:rPr>
              <a:t> - </a:t>
            </a:r>
            <a:r>
              <a:rPr lang="en-US" altLang="ru-RU" sz="2200" dirty="0">
                <a:hlinkClick r:id="rId10" action="ppaction://hlinksldjump"/>
              </a:rPr>
              <a:t> FAR </a:t>
            </a:r>
            <a:r>
              <a:rPr lang="ru-RU" altLang="ru-RU" sz="2200" dirty="0">
                <a:hlinkClick r:id="rId10" action="ppaction://hlinksldjump"/>
              </a:rPr>
              <a:t>адресов</a:t>
            </a:r>
            <a:endParaRPr lang="en-US" altLang="ru-RU" sz="2200" dirty="0"/>
          </a:p>
          <a:p>
            <a:pPr eaLnBrk="1" hangingPunct="1">
              <a:buFont typeface="Arial" pitchFamily="34" charset="0"/>
              <a:buNone/>
            </a:pPr>
            <a:r>
              <a:rPr lang="ru-RU" altLang="ru-RU" sz="2200" dirty="0"/>
              <a:t>	</a:t>
            </a:r>
            <a:r>
              <a:rPr lang="en-US" altLang="ru-RU" sz="2200" dirty="0">
                <a:hlinkClick r:id="rId11" action="ppaction://hlinksldjump"/>
              </a:rPr>
              <a:t>INT </a:t>
            </a:r>
            <a:r>
              <a:rPr lang="ru-RU" altLang="ru-RU" sz="2200" dirty="0">
                <a:hlinkClick r:id="rId11" action="ppaction://hlinksldjump"/>
              </a:rPr>
              <a:t>и</a:t>
            </a:r>
            <a:r>
              <a:rPr lang="en-US" altLang="ru-RU" sz="2200" dirty="0">
                <a:hlinkClick r:id="rId11" action="ppaction://hlinksldjump"/>
              </a:rPr>
              <a:t> IRET</a:t>
            </a:r>
            <a:endParaRPr lang="ru-RU" altLang="ru-RU" sz="2200" dirty="0"/>
          </a:p>
          <a:p>
            <a:pPr eaLnBrk="1" hangingPunct="1">
              <a:buFont typeface="Arial" pitchFamily="34" charset="0"/>
              <a:buNone/>
            </a:pPr>
            <a:r>
              <a:rPr lang="ru-RU" altLang="ru-RU" sz="2200" u="sng" dirty="0"/>
              <a:t>Ограничения </a:t>
            </a:r>
            <a:r>
              <a:rPr lang="ru-RU" altLang="ru-RU" sz="2200" b="1" u="sng" dirty="0"/>
              <a:t>применения</a:t>
            </a:r>
            <a:r>
              <a:rPr lang="ru-RU" altLang="ru-RU" sz="2200" u="sng" dirty="0"/>
              <a:t> стека</a:t>
            </a:r>
            <a:r>
              <a:rPr lang="ru-RU" altLang="ru-RU" sz="2200" dirty="0"/>
              <a:t>: </a:t>
            </a:r>
          </a:p>
          <a:p>
            <a:pPr marL="342900" indent="-342900" eaLnBrk="1" hangingPunct="1"/>
            <a:r>
              <a:rPr lang="ru-RU" altLang="ru-RU" sz="2200" dirty="0"/>
              <a:t>Для </a:t>
            </a:r>
            <a:r>
              <a:rPr lang="ru-RU" altLang="ru-RU" sz="2200" u="sng" dirty="0"/>
              <a:t>многомодульных</a:t>
            </a:r>
            <a:r>
              <a:rPr lang="en-US" altLang="ru-RU" sz="2200" dirty="0"/>
              <a:t> </a:t>
            </a:r>
            <a:r>
              <a:rPr lang="ru-RU" altLang="ru-RU" sz="2200" dirty="0"/>
              <a:t>программ один стек</a:t>
            </a:r>
            <a:r>
              <a:rPr lang="en-US" altLang="ru-RU" sz="2200" dirty="0"/>
              <a:t>!</a:t>
            </a:r>
            <a:endParaRPr lang="ru-RU" altLang="ru-RU" sz="2200" dirty="0"/>
          </a:p>
          <a:p>
            <a:pPr marL="342900" indent="-342900" eaLnBrk="1" hangingPunct="1"/>
            <a:r>
              <a:rPr lang="ru-RU" altLang="ru-RU" sz="2200" dirty="0"/>
              <a:t>Для </a:t>
            </a:r>
            <a:r>
              <a:rPr lang="en-US" altLang="ru-RU" sz="2200" dirty="0"/>
              <a:t>DOS </a:t>
            </a:r>
            <a:r>
              <a:rPr lang="ru-RU" altLang="ru-RU" sz="2200" u="sng" dirty="0"/>
              <a:t>обработчиков</a:t>
            </a:r>
            <a:r>
              <a:rPr lang="ru-RU" altLang="ru-RU" sz="2200" dirty="0"/>
              <a:t> пр. один стек!</a:t>
            </a:r>
          </a:p>
          <a:p>
            <a:pPr eaLnBrk="1" hangingPunct="1">
              <a:buFont typeface="Arial" pitchFamily="34" charset="0"/>
              <a:buNone/>
            </a:pPr>
            <a:endParaRPr lang="ru-RU" altLang="ru-RU" sz="2200" dirty="0"/>
          </a:p>
          <a:p>
            <a:pPr eaLnBrk="1" hangingPunct="1">
              <a:buFont typeface="Arial" pitchFamily="34" charset="0"/>
              <a:buNone/>
            </a:pPr>
            <a:endParaRPr lang="ru-RU" altLang="ru-RU" sz="2200" u="sng" dirty="0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150149"/>
              </p:ext>
            </p:extLst>
          </p:nvPr>
        </p:nvGraphicFramePr>
        <p:xfrm>
          <a:off x="6588224" y="3161926"/>
          <a:ext cx="2448272" cy="26642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2" imgW="1847709" imgH="2184570" progId="Visio.Drawing.11">
                  <p:embed/>
                </p:oleObj>
              </mc:Choice>
              <mc:Fallback>
                <p:oleObj name="Visio" r:id="rId12" imgW="1847709" imgH="218457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224" y="3161926"/>
                        <a:ext cx="2448272" cy="26642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 flipV="1">
            <a:off x="8604448" y="4653136"/>
            <a:ext cx="0" cy="64807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8316416" y="4581128"/>
            <a:ext cx="57606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33"/>
          <p:cNvSpPr txBox="1">
            <a:spLocks noChangeArrowheads="1"/>
          </p:cNvSpPr>
          <p:nvPr/>
        </p:nvSpPr>
        <p:spPr bwMode="auto">
          <a:xfrm>
            <a:off x="6084168" y="6297227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15" name="Прямоугольник 14">
            <a:hlinkClick r:id="" action="ppaction://hlinkshowjump?jump=nextslide"/>
          </p:cNvPr>
          <p:cNvSpPr/>
          <p:nvPr/>
        </p:nvSpPr>
        <p:spPr>
          <a:xfrm>
            <a:off x="1964507" y="6319774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1248405810"/>
      </p:ext>
    </p:extLst>
  </p:cSld>
  <p:clrMapOvr>
    <a:masterClrMapping/>
  </p:clrMapOvr>
</p:sld>
</file>

<file path=ppt/slides/slide3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6264696" cy="692696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4000" dirty="0"/>
              <a:t>Понятие прерывания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930" y="548680"/>
            <a:ext cx="8856984" cy="317009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u="dbl" dirty="0">
                <a:latin typeface="+mn-lt"/>
                <a:cs typeface="+mn-cs"/>
              </a:rPr>
              <a:t>Прерывание</a:t>
            </a:r>
            <a:r>
              <a:rPr lang="ru-RU" sz="2000" dirty="0">
                <a:latin typeface="+mn-lt"/>
                <a:cs typeface="+mn-cs"/>
              </a:rPr>
              <a:t> это временная приостановка работы текущей программы, с возможностью дальнейшего ее продолжения с прерванного места.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После прерывания выполняется специальная запланированная (по номеру) </a:t>
            </a:r>
            <a:r>
              <a:rPr lang="ru-RU" sz="2000" u="dbl" dirty="0">
                <a:latin typeface="+mn-lt"/>
                <a:cs typeface="+mn-cs"/>
              </a:rPr>
              <a:t>процедура</a:t>
            </a:r>
            <a:r>
              <a:rPr lang="ru-RU" sz="2000" dirty="0">
                <a:latin typeface="+mn-lt"/>
                <a:cs typeface="+mn-cs"/>
              </a:rPr>
              <a:t> его обработки (</a:t>
            </a:r>
            <a:r>
              <a:rPr lang="en-US" sz="2000" dirty="0">
                <a:latin typeface="+mn-lt"/>
                <a:cs typeface="+mn-cs"/>
              </a:rPr>
              <a:t>INT – IRET, CLI/STI</a:t>
            </a:r>
            <a:r>
              <a:rPr lang="ru-RU" sz="2000" dirty="0">
                <a:latin typeface="+mn-lt"/>
                <a:cs typeface="+mn-cs"/>
              </a:rPr>
              <a:t>)</a:t>
            </a:r>
            <a:r>
              <a:rPr lang="en-US" sz="2000" dirty="0">
                <a:latin typeface="+mn-lt"/>
                <a:cs typeface="+mn-cs"/>
              </a:rPr>
              <a:t> – (</a:t>
            </a:r>
            <a:r>
              <a:rPr lang="en-US" altLang="ru-RU" sz="2000" dirty="0">
                <a:hlinkClick r:id="rId2" action="ppaction://hlinksldjump"/>
              </a:rPr>
              <a:t>INT </a:t>
            </a:r>
            <a:r>
              <a:rPr lang="ru-RU" altLang="ru-RU" sz="2000" dirty="0">
                <a:hlinkClick r:id="rId2" action="ppaction://hlinksldjump"/>
              </a:rPr>
              <a:t>и</a:t>
            </a:r>
            <a:r>
              <a:rPr lang="en-US" altLang="ru-RU" sz="2000" dirty="0">
                <a:hlinkClick r:id="rId2" action="ppaction://hlinksldjump"/>
              </a:rPr>
              <a:t> IRET</a:t>
            </a:r>
            <a:r>
              <a:rPr lang="en-US" sz="2000" dirty="0">
                <a:latin typeface="+mn-lt"/>
                <a:cs typeface="+mn-cs"/>
              </a:rPr>
              <a:t>)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Все прерывания </a:t>
            </a:r>
            <a:r>
              <a:rPr lang="ru-RU" sz="2000" u="dbl" dirty="0">
                <a:latin typeface="+mn-lt"/>
                <a:cs typeface="+mn-cs"/>
              </a:rPr>
              <a:t>пронумерованы</a:t>
            </a:r>
            <a:r>
              <a:rPr lang="ru-RU" sz="2000" dirty="0">
                <a:latin typeface="+mn-lt"/>
                <a:cs typeface="+mn-cs"/>
              </a:rPr>
              <a:t> (0÷255)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Номер прерывания можно найти в </a:t>
            </a: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справочниках</a:t>
            </a:r>
            <a:r>
              <a:rPr lang="ru-RU" sz="2000" dirty="0">
                <a:latin typeface="+mn-lt"/>
                <a:cs typeface="+mn-cs"/>
              </a:rPr>
              <a:t>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В зависимости от способа инициирования прерывания они подразделяются на </a:t>
            </a:r>
            <a:r>
              <a:rPr lang="ru-RU" sz="2000" u="dbl" dirty="0">
                <a:latin typeface="+mn-lt"/>
                <a:cs typeface="+mn-cs"/>
              </a:rPr>
              <a:t>две группы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u="dbl" dirty="0">
                <a:latin typeface="+mn-lt"/>
                <a:cs typeface="+mn-cs"/>
              </a:rPr>
              <a:t>Программные</a:t>
            </a:r>
            <a:r>
              <a:rPr lang="ru-RU" sz="2000" dirty="0">
                <a:latin typeface="+mn-lt"/>
                <a:cs typeface="+mn-cs"/>
              </a:rPr>
              <a:t> прерывания 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u="dbl" dirty="0">
                <a:latin typeface="+mn-lt"/>
                <a:cs typeface="+mn-cs"/>
              </a:rPr>
              <a:t>Аппаратные</a:t>
            </a:r>
            <a:r>
              <a:rPr lang="ru-RU" sz="2000" dirty="0">
                <a:latin typeface="+mn-lt"/>
                <a:cs typeface="+mn-cs"/>
              </a:rPr>
              <a:t> прерывания. 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430685" y="3800079"/>
            <a:ext cx="2461195" cy="2288898"/>
            <a:chOff x="7034313" y="1908121"/>
            <a:chExt cx="2461195" cy="296024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7215188" y="2564904"/>
              <a:ext cx="1655762" cy="230346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7" name="TextBox 23"/>
            <p:cNvSpPr txBox="1">
              <a:spLocks noChangeArrowheads="1"/>
            </p:cNvSpPr>
            <p:nvPr/>
          </p:nvSpPr>
          <p:spPr bwMode="auto">
            <a:xfrm>
              <a:off x="7034313" y="1908121"/>
              <a:ext cx="2461195" cy="477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ru-RU"/>
              </a:defPPr>
              <a:lvl1pPr eaLnBrk="1" hangingPunct="1">
                <a:buFontTx/>
                <a:buNone/>
                <a:defRPr sz="2000" b="1">
                  <a:solidFill>
                    <a:srgbClr val="FF0000"/>
                  </a:solidFill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/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/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/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/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9pPr>
            </a:lstStyle>
            <a:p>
              <a:r>
                <a:rPr lang="ru-RU" altLang="ru-RU" sz="1800" b="0" dirty="0">
                  <a:solidFill>
                    <a:schemeClr val="tx1"/>
                  </a:solidFill>
                </a:rPr>
                <a:t>Текущая программа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7451725" y="2890838"/>
              <a:ext cx="1296988" cy="10636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7451725" y="3324225"/>
              <a:ext cx="1296988" cy="104775"/>
            </a:xfrm>
            <a:prstGeom prst="rect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443788" y="2997200"/>
              <a:ext cx="1295400" cy="10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451725" y="4105275"/>
              <a:ext cx="1296988" cy="10636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5397574" y="3661581"/>
            <a:ext cx="3522340" cy="2405049"/>
            <a:chOff x="7215188" y="1757903"/>
            <a:chExt cx="3522340" cy="3110464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7215188" y="2564904"/>
              <a:ext cx="1655762" cy="2303463"/>
            </a:xfrm>
            <a:prstGeom prst="rect">
              <a:avLst/>
            </a:prstGeom>
            <a:noFill/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rgbClr val="00B050"/>
                </a:solidFill>
              </a:endParaRPr>
            </a:p>
          </p:txBody>
        </p:sp>
        <p:sp>
          <p:nvSpPr>
            <p:cNvPr id="14" name="TextBox 23"/>
            <p:cNvSpPr txBox="1">
              <a:spLocks noChangeArrowheads="1"/>
            </p:cNvSpPr>
            <p:nvPr/>
          </p:nvSpPr>
          <p:spPr bwMode="auto">
            <a:xfrm>
              <a:off x="7234238" y="1757903"/>
              <a:ext cx="3503290" cy="835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ru-RU"/>
              </a:defPPr>
              <a:lvl1pPr eaLnBrk="1" hangingPunct="1">
                <a:buFontTx/>
                <a:buNone/>
                <a:defRPr sz="2000" b="1">
                  <a:solidFill>
                    <a:srgbClr val="FF0000"/>
                  </a:solidFill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/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/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/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/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/>
              </a:lvl9pPr>
            </a:lstStyle>
            <a:p>
              <a:r>
                <a:rPr lang="ru-RU" altLang="ru-RU" sz="1800" dirty="0"/>
                <a:t>Процедура</a:t>
              </a:r>
              <a:r>
                <a:rPr lang="ru-RU" altLang="ru-RU" sz="1800" b="0" dirty="0">
                  <a:solidFill>
                    <a:srgbClr val="00B050"/>
                  </a:solidFill>
                </a:rPr>
                <a:t> обработки данного прерывания по </a:t>
              </a:r>
              <a:r>
                <a:rPr lang="ru-RU" altLang="ru-RU" sz="1800" b="0" u="dbl" dirty="0">
                  <a:solidFill>
                    <a:srgbClr val="00B050"/>
                  </a:solidFill>
                </a:rPr>
                <a:t>номеру 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451725" y="2890838"/>
              <a:ext cx="1296988" cy="10636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7443788" y="2997200"/>
              <a:ext cx="1295400" cy="10477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7451725" y="4105275"/>
              <a:ext cx="1296988" cy="10636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solidFill>
                  <a:schemeClr val="accent2">
                    <a:lumMod val="20000"/>
                    <a:lumOff val="80000"/>
                  </a:schemeClr>
                </a:solidFill>
              </a:endParaRPr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5652120" y="5076179"/>
            <a:ext cx="1295400" cy="810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27584" y="5076179"/>
            <a:ext cx="1295400" cy="81013"/>
          </a:xfrm>
          <a:prstGeom prst="rect">
            <a:avLst/>
          </a:prstGeom>
          <a:solidFill>
            <a:srgbClr val="3333FF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642123" y="4976042"/>
            <a:ext cx="1295400" cy="810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22" name="Прямая со стрелкой 21"/>
          <p:cNvCxnSpPr>
            <a:stCxn id="9" idx="3"/>
            <a:endCxn id="15" idx="1"/>
          </p:cNvCxnSpPr>
          <p:nvPr/>
        </p:nvCxnSpPr>
        <p:spPr>
          <a:xfrm flipV="1">
            <a:off x="2145085" y="4578700"/>
            <a:ext cx="3489026" cy="356836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9" idx="1"/>
            <a:endCxn id="20" idx="3"/>
          </p:cNvCxnSpPr>
          <p:nvPr/>
        </p:nvCxnSpPr>
        <p:spPr>
          <a:xfrm flipH="1">
            <a:off x="2122984" y="5116686"/>
            <a:ext cx="3529136" cy="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608734" y="5373216"/>
            <a:ext cx="278884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3333FF"/>
                </a:solidFill>
              </a:rPr>
              <a:t>Следующая команда после прерванной</a:t>
            </a:r>
            <a:r>
              <a:rPr lang="en-US" altLang="ru-RU" sz="1800" dirty="0">
                <a:solidFill>
                  <a:srgbClr val="3333FF"/>
                </a:solidFill>
              </a:rPr>
              <a:t> (</a:t>
            </a:r>
            <a:r>
              <a:rPr lang="ru-RU" altLang="ru-RU" sz="1800" b="1" dirty="0">
                <a:solidFill>
                  <a:srgbClr val="3333FF"/>
                </a:solidFill>
              </a:rPr>
              <a:t>восстановление работы</a:t>
            </a:r>
            <a:r>
              <a:rPr lang="en-US" altLang="ru-RU" sz="1800" dirty="0">
                <a:solidFill>
                  <a:srgbClr val="3333FF"/>
                </a:solidFill>
              </a:rPr>
              <a:t>)</a:t>
            </a:r>
            <a:endParaRPr lang="ru-RU" altLang="ru-RU" sz="1800" b="1" dirty="0">
              <a:solidFill>
                <a:srgbClr val="3333FF"/>
              </a:solidFill>
            </a:endParaRPr>
          </a:p>
        </p:txBody>
      </p:sp>
      <p:cxnSp>
        <p:nvCxnSpPr>
          <p:cNvPr id="28" name="Прямая со стрелкой 27"/>
          <p:cNvCxnSpPr>
            <a:stCxn id="27" idx="1"/>
            <a:endCxn id="20" idx="2"/>
          </p:cNvCxnSpPr>
          <p:nvPr/>
        </p:nvCxnSpPr>
        <p:spPr>
          <a:xfrm flipH="1" flipV="1">
            <a:off x="1475284" y="5157192"/>
            <a:ext cx="1133450" cy="677689"/>
          </a:xfrm>
          <a:prstGeom prst="straightConnector1">
            <a:avLst/>
          </a:prstGeom>
          <a:ln w="19050">
            <a:solidFill>
              <a:srgbClr val="3333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23"/>
          <p:cNvSpPr txBox="1">
            <a:spLocks noChangeArrowheads="1"/>
          </p:cNvSpPr>
          <p:nvPr/>
        </p:nvSpPr>
        <p:spPr bwMode="auto">
          <a:xfrm>
            <a:off x="3059832" y="3717032"/>
            <a:ext cx="22273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</a:rPr>
              <a:t>Команда</a:t>
            </a:r>
            <a:r>
              <a:rPr lang="ru-RU" altLang="ru-RU" sz="1800" dirty="0">
                <a:solidFill>
                  <a:srgbClr val="FF0000"/>
                </a:solidFill>
              </a:rPr>
              <a:t> при возникновении прерывания</a:t>
            </a:r>
            <a:endParaRPr lang="ru-RU" altLang="ru-RU" sz="1800" b="1" dirty="0">
              <a:solidFill>
                <a:srgbClr val="FF0000"/>
              </a:solidFill>
            </a:endParaRPr>
          </a:p>
        </p:txBody>
      </p:sp>
      <p:cxnSp>
        <p:nvCxnSpPr>
          <p:cNvPr id="33" name="Прямая со стрелкой 32"/>
          <p:cNvCxnSpPr>
            <a:stCxn id="32" idx="1"/>
            <a:endCxn id="9" idx="0"/>
          </p:cNvCxnSpPr>
          <p:nvPr/>
        </p:nvCxnSpPr>
        <p:spPr>
          <a:xfrm flipH="1">
            <a:off x="1496591" y="4178697"/>
            <a:ext cx="1563241" cy="716332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9345693"/>
      </p:ext>
    </p:extLst>
  </p:cSld>
  <p:clrMapOvr>
    <a:masterClrMapping/>
  </p:clrMapOvr>
</p:sld>
</file>

<file path=ppt/slides/slide3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6264696" cy="867484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200" dirty="0"/>
              <a:t>Разновидности прерываний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9816" y="620688"/>
            <a:ext cx="8132664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Прерывания </a:t>
            </a:r>
            <a:r>
              <a:rPr lang="ru-RU" sz="2400" u="dbl" dirty="0">
                <a:latin typeface="+mn-lt"/>
                <a:cs typeface="+mn-cs"/>
              </a:rPr>
              <a:t>бывают</a:t>
            </a:r>
            <a:r>
              <a:rPr lang="ru-RU" sz="2400" dirty="0">
                <a:latin typeface="+mn-lt"/>
                <a:cs typeface="+mn-cs"/>
              </a:rPr>
              <a:t> (причина </a:t>
            </a:r>
            <a:r>
              <a:rPr lang="ru-RU" sz="2400" u="dbl" dirty="0">
                <a:latin typeface="+mn-lt"/>
                <a:cs typeface="+mn-cs"/>
              </a:rPr>
              <a:t>возникновения</a:t>
            </a:r>
            <a:r>
              <a:rPr lang="ru-RU" sz="2400" dirty="0">
                <a:latin typeface="+mn-lt"/>
                <a:cs typeface="+mn-cs"/>
              </a:rPr>
              <a:t>):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Аппаратные</a:t>
            </a:r>
            <a:r>
              <a:rPr lang="ru-RU" sz="2400" dirty="0">
                <a:latin typeface="+mn-lt"/>
                <a:cs typeface="+mn-cs"/>
              </a:rPr>
              <a:t> (схемы контроля и сигналы компьютера) и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Программные</a:t>
            </a:r>
            <a:r>
              <a:rPr lang="ru-RU" sz="2400" dirty="0">
                <a:latin typeface="+mn-lt"/>
                <a:cs typeface="+mn-cs"/>
              </a:rPr>
              <a:t> (программы – специальная команда - </a:t>
            </a:r>
            <a:r>
              <a:rPr lang="en-US" sz="2400" b="1" dirty="0">
                <a:latin typeface="+mn-lt"/>
                <a:cs typeface="+mn-cs"/>
              </a:rPr>
              <a:t>INT</a:t>
            </a:r>
            <a:r>
              <a:rPr lang="ru-RU" sz="2400" dirty="0">
                <a:latin typeface="+mn-lt"/>
                <a:cs typeface="+mn-cs"/>
              </a:rPr>
              <a:t> )</a:t>
            </a:r>
            <a:endParaRPr lang="en-US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Вид </a:t>
            </a:r>
            <a:r>
              <a:rPr lang="ru-RU" sz="2400" u="dbl" dirty="0">
                <a:latin typeface="+mn-lt"/>
                <a:cs typeface="+mn-cs"/>
              </a:rPr>
              <a:t>библиотеки в ОП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DOS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или </a:t>
            </a:r>
            <a:endParaRPr lang="en-US" sz="24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BIOS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Возможность </a:t>
            </a:r>
            <a:r>
              <a:rPr lang="ru-RU" sz="2400" u="dbl" dirty="0">
                <a:latin typeface="+mn-lt"/>
                <a:cs typeface="+mn-cs"/>
              </a:rPr>
              <a:t>отключения прерывания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Маскируемые</a:t>
            </a:r>
            <a:r>
              <a:rPr lang="ru-RU" sz="2400" dirty="0">
                <a:latin typeface="+mn-lt"/>
                <a:cs typeface="+mn-cs"/>
              </a:rPr>
              <a:t> или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Немаскируемые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Место </a:t>
            </a:r>
            <a:r>
              <a:rPr lang="ru-RU" sz="2400" u="dbl" dirty="0">
                <a:latin typeface="+mn-lt"/>
                <a:cs typeface="+mn-cs"/>
              </a:rPr>
              <a:t>возникновения</a:t>
            </a:r>
            <a:r>
              <a:rPr lang="ru-RU" sz="2400" dirty="0">
                <a:latin typeface="+mn-lt"/>
                <a:cs typeface="+mn-cs"/>
              </a:rPr>
              <a:t>(по отношению к МП):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Внешние</a:t>
            </a:r>
            <a:r>
              <a:rPr lang="ru-RU" sz="2400" dirty="0">
                <a:latin typeface="+mn-lt"/>
                <a:cs typeface="+mn-cs"/>
              </a:rPr>
              <a:t>  или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Внутренние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Прерывания </a:t>
            </a:r>
            <a:r>
              <a:rPr lang="ru-RU" sz="2400" u="dbl" dirty="0">
                <a:latin typeface="+mn-lt"/>
                <a:cs typeface="+mn-cs"/>
              </a:rPr>
              <a:t>обрабатываются</a:t>
            </a:r>
            <a:r>
              <a:rPr lang="ru-RU" sz="2400" dirty="0"/>
              <a:t> специальными процедурами, которые предварительно загружаются в ОП либо пользователем либо Операционной системой (ОС).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7804413"/>
      </p:ext>
    </p:extLst>
  </p:cSld>
  <p:clrMapOvr>
    <a:masterClrMapping/>
  </p:clrMapOvr>
</p:sld>
</file>

<file path=ppt/slides/slide3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6264696" cy="867484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600" dirty="0"/>
              <a:t>Вектор прерываний (ВП)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620688"/>
            <a:ext cx="7704856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Вектор прерываний содержит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Far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адреса обработчиков прерываний и таблиц ОС </a:t>
            </a:r>
            <a:r>
              <a:rPr lang="ru-RU" sz="2400" dirty="0"/>
              <a:t>(</a:t>
            </a:r>
            <a:r>
              <a:rPr lang="ru-RU" sz="2400" dirty="0">
                <a:hlinkClick r:id="rId2" action="ppaction://hlinksldjump"/>
              </a:rPr>
              <a:t>Темы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02348"/>
              </p:ext>
            </p:extLst>
          </p:nvPr>
        </p:nvGraphicFramePr>
        <p:xfrm>
          <a:off x="863588" y="1700808"/>
          <a:ext cx="381642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&lt;far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адрес обработчика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или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</a:rPr>
                        <a:t> блока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&gt;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&lt;far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адрес обработчика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или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</a:rPr>
                        <a:t> блока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&gt;</a:t>
                      </a:r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&lt;far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адрес обработчика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или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</a:rPr>
                        <a:t> блока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&gt;</a:t>
                      </a:r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&lt;far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адрес обработчика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или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  <a:effectLst/>
                        </a:rPr>
                        <a:t> блока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&gt;</a:t>
                      </a:r>
                      <a:endParaRPr lang="ru-RU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AutoShape 135"/>
          <p:cNvSpPr>
            <a:spLocks/>
          </p:cNvSpPr>
          <p:nvPr/>
        </p:nvSpPr>
        <p:spPr bwMode="auto">
          <a:xfrm>
            <a:off x="5148064" y="1700808"/>
            <a:ext cx="132715" cy="1872208"/>
          </a:xfrm>
          <a:prstGeom prst="rightBracket">
            <a:avLst>
              <a:gd name="adj" fmla="val 65311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353397" y="1628800"/>
            <a:ext cx="3096344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0000:0000</a:t>
            </a:r>
            <a:r>
              <a:rPr lang="en-US" dirty="0">
                <a:latin typeface="+mn-lt"/>
                <a:cs typeface="+mn-cs"/>
              </a:rPr>
              <a:t>h – </a:t>
            </a:r>
            <a:r>
              <a:rPr lang="ru-RU" dirty="0">
                <a:latin typeface="+mn-lt"/>
                <a:cs typeface="+mn-cs"/>
              </a:rPr>
              <a:t>начало вектора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80112" y="3214350"/>
            <a:ext cx="3096344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0000:03</a:t>
            </a:r>
            <a:r>
              <a:rPr lang="en-US" dirty="0" err="1"/>
              <a:t>FFh</a:t>
            </a:r>
            <a:r>
              <a:rPr lang="en-US" dirty="0">
                <a:latin typeface="+mn-lt"/>
                <a:cs typeface="+mn-cs"/>
              </a:rPr>
              <a:t> – </a:t>
            </a:r>
            <a:r>
              <a:rPr lang="ru-RU" dirty="0">
                <a:latin typeface="+mn-lt"/>
                <a:cs typeface="+mn-cs"/>
              </a:rPr>
              <a:t>Конец вектора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53397" y="1998132"/>
            <a:ext cx="3683099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Размер ВП: 4*256= 1024, для каждого номера 4 байта.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Размер ВП = 256*4 = 1024б =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1 Кб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7584" y="3577580"/>
            <a:ext cx="7704856" cy="27238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b="1" dirty="0">
                <a:solidFill>
                  <a:srgbClr val="FF0000"/>
                </a:solidFill>
                <a:latin typeface="+mn-lt"/>
                <a:cs typeface="+mn-cs"/>
              </a:rPr>
              <a:t>ВАЖНО</a:t>
            </a:r>
            <a:r>
              <a:rPr lang="ru-RU" sz="1900" dirty="0">
                <a:latin typeface="+mn-lt"/>
                <a:cs typeface="+mn-cs"/>
              </a:rPr>
              <a:t>: </a:t>
            </a:r>
            <a:r>
              <a:rPr lang="ru-RU" sz="1900" b="1" dirty="0">
                <a:solidFill>
                  <a:srgbClr val="FF0000"/>
                </a:solidFill>
                <a:latin typeface="+mn-lt"/>
                <a:cs typeface="+mn-cs"/>
              </a:rPr>
              <a:t>Микропроцессор</a:t>
            </a:r>
            <a:r>
              <a:rPr lang="ru-RU" sz="1900" dirty="0">
                <a:latin typeface="+mn-lt"/>
                <a:cs typeface="+mn-cs"/>
              </a:rPr>
              <a:t> (МП) сам вычисляет адрес</a:t>
            </a:r>
            <a:r>
              <a:rPr lang="en-US" sz="1900" dirty="0">
                <a:latin typeface="+mn-lt"/>
                <a:cs typeface="+mn-cs"/>
              </a:rPr>
              <a:t> </a:t>
            </a:r>
            <a:r>
              <a:rPr lang="ru-RU" sz="1900" dirty="0">
                <a:latin typeface="+mn-lt"/>
                <a:cs typeface="+mn-cs"/>
              </a:rPr>
              <a:t>обработчика по формуле: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dirty="0">
                <a:latin typeface="+mn-lt"/>
                <a:cs typeface="+mn-cs"/>
              </a:rPr>
              <a:t> </a:t>
            </a:r>
            <a:r>
              <a:rPr lang="ru-RU" sz="1900" u="dbl" dirty="0">
                <a:latin typeface="+mn-lt"/>
                <a:cs typeface="+mn-cs"/>
              </a:rPr>
              <a:t>Адрес</a:t>
            </a:r>
            <a:r>
              <a:rPr lang="ru-RU" sz="1900" dirty="0">
                <a:latin typeface="+mn-lt"/>
                <a:cs typeface="+mn-cs"/>
              </a:rPr>
              <a:t> обработчика = </a:t>
            </a:r>
            <a:r>
              <a:rPr lang="en-US" sz="1900" b="1" dirty="0">
                <a:latin typeface="+mn-lt"/>
                <a:cs typeface="+mn-cs"/>
              </a:rPr>
              <a:t>N</a:t>
            </a:r>
            <a:r>
              <a:rPr lang="ru-RU" sz="1900" b="1" baseline="-25000" dirty="0" err="1">
                <a:latin typeface="+mn-lt"/>
                <a:cs typeface="+mn-cs"/>
              </a:rPr>
              <a:t>пр</a:t>
            </a:r>
            <a:r>
              <a:rPr lang="ru-RU" sz="1900" b="1" dirty="0">
                <a:latin typeface="+mn-lt"/>
                <a:cs typeface="+mn-cs"/>
              </a:rPr>
              <a:t> </a:t>
            </a:r>
            <a:r>
              <a:rPr lang="ru-RU" sz="1900" dirty="0">
                <a:latin typeface="+mn-lt"/>
                <a:cs typeface="+mn-cs"/>
              </a:rPr>
              <a:t>* 4, </a:t>
            </a:r>
            <a:r>
              <a:rPr lang="ru-RU" sz="1900" u="dbl" dirty="0">
                <a:latin typeface="+mn-lt"/>
                <a:cs typeface="+mn-cs"/>
              </a:rPr>
              <a:t>где</a:t>
            </a:r>
            <a:r>
              <a:rPr lang="ru-RU" sz="1900" dirty="0">
                <a:latin typeface="+mn-lt"/>
                <a:cs typeface="+mn-cs"/>
              </a:rPr>
              <a:t> </a:t>
            </a:r>
            <a:r>
              <a:rPr lang="en-US" sz="1900" dirty="0"/>
              <a:t>N</a:t>
            </a:r>
            <a:r>
              <a:rPr lang="ru-RU" sz="1900" baseline="-25000" dirty="0" err="1"/>
              <a:t>пр</a:t>
            </a:r>
            <a:r>
              <a:rPr lang="ru-RU" sz="1900" dirty="0"/>
              <a:t> – номер прерывания (из команды </a:t>
            </a:r>
            <a:r>
              <a:rPr lang="en-US" sz="1900" dirty="0"/>
              <a:t>INT</a:t>
            </a:r>
            <a:r>
              <a:rPr lang="ru-RU" sz="1900" dirty="0"/>
              <a:t> для программных прерываний</a:t>
            </a:r>
            <a:r>
              <a:rPr lang="en-US" sz="1900" dirty="0"/>
              <a:t> </a:t>
            </a:r>
            <a:r>
              <a:rPr lang="ru-RU" sz="1900" dirty="0"/>
              <a:t> или от контроллера прерываний для аппаратных прерываний)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900" b="1" dirty="0">
                <a:solidFill>
                  <a:srgbClr val="FF0000"/>
                </a:solidFill>
                <a:latin typeface="+mn-lt"/>
                <a:cs typeface="+mn-cs"/>
              </a:rPr>
              <a:t>ВАЖНО</a:t>
            </a:r>
            <a:r>
              <a:rPr lang="ru-RU" sz="1900" dirty="0">
                <a:latin typeface="+mn-lt"/>
                <a:cs typeface="+mn-cs"/>
              </a:rPr>
              <a:t>: После определения адреса обработчика МП сам вычисляет его адрес и </a:t>
            </a:r>
            <a:r>
              <a:rPr lang="ru-RU" sz="1900" u="sng" dirty="0">
                <a:latin typeface="+mn-lt"/>
                <a:cs typeface="+mn-cs"/>
              </a:rPr>
              <a:t>автоматически</a:t>
            </a:r>
            <a:r>
              <a:rPr lang="ru-RU" sz="1900" dirty="0">
                <a:latin typeface="+mn-lt"/>
                <a:cs typeface="+mn-cs"/>
              </a:rPr>
              <a:t> заносит в регистры </a:t>
            </a:r>
            <a:r>
              <a:rPr lang="en-US" sz="1900" b="1" dirty="0">
                <a:solidFill>
                  <a:srgbClr val="FF0000"/>
                </a:solidFill>
                <a:latin typeface="+mn-lt"/>
                <a:cs typeface="+mn-cs"/>
              </a:rPr>
              <a:t>CS:IP</a:t>
            </a:r>
            <a:r>
              <a:rPr lang="en-US" sz="1900" dirty="0">
                <a:latin typeface="+mn-lt"/>
                <a:cs typeface="+mn-cs"/>
              </a:rPr>
              <a:t>, </a:t>
            </a:r>
            <a:r>
              <a:rPr lang="ru-RU" sz="1900" dirty="0">
                <a:latin typeface="+mn-lt"/>
                <a:cs typeface="+mn-cs"/>
              </a:rPr>
              <a:t>что автоматически приводит к вызову текущего обработчика</a:t>
            </a:r>
            <a:r>
              <a:rPr lang="ru-RU" sz="1900" b="1" dirty="0">
                <a:solidFill>
                  <a:srgbClr val="FF0000"/>
                </a:solidFill>
                <a:latin typeface="+mn-lt"/>
                <a:cs typeface="+mn-cs"/>
              </a:rPr>
              <a:t>!!!</a:t>
            </a:r>
            <a:r>
              <a:rPr lang="ru-RU" sz="1900" b="1" dirty="0">
                <a:latin typeface="+mn-lt"/>
                <a:cs typeface="+mn-cs"/>
              </a:rPr>
              <a:t>, </a:t>
            </a:r>
            <a:r>
              <a:rPr lang="ru-RU" sz="1900" dirty="0">
                <a:latin typeface="+mn-lt"/>
                <a:cs typeface="+mn-cs"/>
              </a:rPr>
              <a:t>кроме этого автоматически сохраняются текущие значения </a:t>
            </a:r>
            <a:r>
              <a:rPr lang="en-US" sz="1900" b="1" dirty="0">
                <a:solidFill>
                  <a:srgbClr val="FF0000"/>
                </a:solidFill>
              </a:rPr>
              <a:t>CS:IP</a:t>
            </a:r>
            <a:r>
              <a:rPr lang="ru-RU" sz="1900" dirty="0">
                <a:solidFill>
                  <a:srgbClr val="FF0000"/>
                </a:solidFill>
              </a:rPr>
              <a:t> </a:t>
            </a:r>
            <a:r>
              <a:rPr lang="ru-RU" sz="1900" dirty="0"/>
              <a:t>в стеке.</a:t>
            </a:r>
            <a:r>
              <a:rPr lang="ru-RU" sz="1900" dirty="0">
                <a:latin typeface="+mn-lt"/>
                <a:cs typeface="+mn-cs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314084958"/>
      </p:ext>
    </p:extLst>
  </p:cSld>
  <p:clrMapOvr>
    <a:masterClrMapping/>
  </p:clrMapOvr>
</p:sld>
</file>

<file path=ppt/slides/slide3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-246796"/>
            <a:ext cx="7128792" cy="867484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200" dirty="0"/>
              <a:t>Распределение ОП</a:t>
            </a:r>
            <a:r>
              <a:rPr lang="en-US" sz="3200" dirty="0"/>
              <a:t> </a:t>
            </a:r>
            <a:r>
              <a:rPr lang="ru-RU" sz="3200" dirty="0"/>
              <a:t>в реальном режиме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504" y="389855"/>
            <a:ext cx="9036496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Распределение ОП в реальном режиме имеет вид</a:t>
            </a:r>
            <a:r>
              <a:rPr lang="ru-RU" sz="2400" dirty="0"/>
              <a:t>(</a:t>
            </a:r>
            <a:r>
              <a:rPr lang="ru-RU" sz="2400" dirty="0">
                <a:hlinkClick r:id="rId3" action="ppaction://hlinksldjump"/>
              </a:rPr>
              <a:t>Темы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129427"/>
              </p:ext>
            </p:extLst>
          </p:nvPr>
        </p:nvGraphicFramePr>
        <p:xfrm>
          <a:off x="539552" y="876697"/>
          <a:ext cx="7992887" cy="51753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64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920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2864">
                <a:tc>
                  <a:txBody>
                    <a:bodyPr/>
                    <a:lstStyle/>
                    <a:p>
                      <a:pPr indent="6985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Назначение области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&lt;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Смещение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&gt;:&lt;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Сегмент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&gt;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943">
                <a:tc>
                  <a:txBody>
                    <a:bodyPr/>
                    <a:lstStyle/>
                    <a:p>
                      <a:pPr indent="6985" algn="just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&lt;far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адрес обработчика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или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effectLst/>
                        </a:rPr>
                        <a:t> блока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&gt;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ВП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0000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:0000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943">
                <a:tc>
                  <a:txBody>
                    <a:bodyPr/>
                    <a:lstStyle/>
                    <a:p>
                      <a:pPr marL="0" marR="0" indent="6985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&lt;far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адрес обработчика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000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4h</a:t>
                      </a:r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:0000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943">
                <a:tc>
                  <a:txBody>
                    <a:bodyPr/>
                    <a:lstStyle/>
                    <a:p>
                      <a:pPr indent="6985"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…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943">
                <a:tc>
                  <a:txBody>
                    <a:bodyPr/>
                    <a:lstStyle/>
                    <a:p>
                      <a:pPr marL="0" indent="6985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far </a:t>
                      </a:r>
                      <a:r>
                        <a:rPr lang="ru-RU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адрес обработчика &gt;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ВП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943">
                <a:tc>
                  <a:txBody>
                    <a:bodyPr/>
                    <a:lstStyle/>
                    <a:p>
                      <a:pPr indent="6985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Область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данных 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BOIS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Буф.</a:t>
                      </a:r>
                      <a:r>
                        <a:rPr lang="ru-RU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Клав.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4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:0000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4943">
                <a:tc>
                  <a:txBody>
                    <a:bodyPr/>
                    <a:lstStyle/>
                    <a:p>
                      <a:pPr indent="8382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Операционная система (ОС)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- </a:t>
                      </a:r>
                      <a:r>
                        <a:rPr lang="en-US" sz="1600" b="1" baseline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MSDOS</a:t>
                      </a:r>
                      <a:r>
                        <a:rPr lang="ru-RU" sz="1600" b="1" baseline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 </a:t>
                      </a:r>
                      <a:r>
                        <a:rPr lang="ru-RU" sz="1600" b="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( данные, процедуры, библиотеки)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:0000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3257">
                <a:tc>
                  <a:txBody>
                    <a:bodyPr/>
                    <a:lstStyle/>
                    <a:p>
                      <a:pPr marL="0" marR="0" indent="8382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Свободная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effectLst/>
                        </a:rPr>
                        <a:t> память: 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</a:rPr>
                        <a:t>Пользовательские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 и </a:t>
                      </a:r>
                      <a:r>
                        <a:rPr lang="ru-RU" sz="16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резидентные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 программы и </a:t>
                      </a:r>
                      <a:r>
                        <a:rPr lang="ru-RU" sz="16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драйверы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6057">
                <a:tc>
                  <a:txBody>
                    <a:bodyPr/>
                    <a:lstStyle/>
                    <a:p>
                      <a:pPr indent="8382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Графический видеобуфер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A0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:0000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3257">
                <a:tc>
                  <a:txBody>
                    <a:bodyPr/>
                    <a:lstStyle/>
                    <a:p>
                      <a:pPr marL="0" marR="0" indent="8382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Текстовый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видеобуфер</a:t>
                      </a:r>
                    </a:p>
                    <a:p>
                      <a:pPr indent="83820" algn="just"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B8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:0000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4943">
                <a:tc>
                  <a:txBody>
                    <a:bodyPr/>
                    <a:lstStyle/>
                    <a:p>
                      <a:pPr indent="83820"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Идентификационный № ЭВМ (2б)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FFF</a:t>
                      </a: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Eh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82549">
                <a:tc>
                  <a:txBody>
                    <a:bodyPr/>
                    <a:lstStyle/>
                    <a:p>
                      <a:pPr indent="83820" algn="just"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</a:rPr>
                        <a:t>HMA – High Memory Area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100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:0000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h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10969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6768752" cy="476672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/>
              <a:t>Схема работы </a:t>
            </a:r>
            <a:r>
              <a:rPr lang="ru-RU" sz="2400" dirty="0"/>
              <a:t>Резидента (</a:t>
            </a:r>
            <a:r>
              <a:rPr lang="ru-RU" sz="2400" dirty="0">
                <a:hlinkClick r:id="rId2" action="ppaction://hlinksldjump"/>
              </a:rPr>
              <a:t>Темы</a:t>
            </a:r>
            <a:r>
              <a:rPr lang="ru-RU" sz="2400" dirty="0"/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504" y="5805264"/>
            <a:ext cx="8928992" cy="70788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Обработка  </a:t>
            </a: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программных </a:t>
            </a:r>
            <a:r>
              <a:rPr lang="ru-RU" sz="2000" dirty="0">
                <a:latin typeface="+mn-lt"/>
                <a:cs typeface="+mn-cs"/>
              </a:rPr>
              <a:t>и 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аппаратных </a:t>
            </a:r>
            <a:r>
              <a:rPr lang="ru-RU" sz="2000" dirty="0">
                <a:latin typeface="+mn-lt"/>
                <a:cs typeface="+mn-cs"/>
              </a:rPr>
              <a:t>различаются!!! </a:t>
            </a:r>
            <a:r>
              <a:rPr lang="ru-RU" sz="2000" dirty="0"/>
              <a:t>(</a:t>
            </a:r>
            <a:r>
              <a:rPr lang="ru-RU" sz="2000" dirty="0">
                <a:hlinkClick r:id="rId5" action="ppaction://hlinksldjump"/>
              </a:rPr>
              <a:t>Меню КР</a:t>
            </a:r>
            <a:r>
              <a:rPr lang="ru-RU" sz="2000" dirty="0"/>
              <a:t>)</a:t>
            </a:r>
            <a:endParaRPr lang="ru-RU" sz="2000" dirty="0">
              <a:hlinkClick r:id="rId6" action="ppaction://hlinksldjump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2000" dirty="0">
              <a:latin typeface="+mn-lt"/>
              <a:cs typeface="+mn-cs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6526024"/>
              </p:ext>
            </p:extLst>
          </p:nvPr>
        </p:nvGraphicFramePr>
        <p:xfrm>
          <a:off x="215516" y="476672"/>
          <a:ext cx="8712968" cy="54154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29921005" imgH="20427660" progId="Visio.Drawing.11">
                  <p:embed/>
                </p:oleObj>
              </mc:Choice>
              <mc:Fallback>
                <p:oleObj name="Visio" r:id="rId7" imgW="29921005" imgH="2042766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516" y="476672"/>
                        <a:ext cx="8712968" cy="54154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287032"/>
      </p:ext>
    </p:extLst>
  </p:cSld>
  <p:clrMapOvr>
    <a:masterClrMapping/>
  </p:clrMapOvr>
</p:sld>
</file>

<file path=ppt/slides/slide3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200800" cy="908720"/>
          </a:xfrm>
        </p:spPr>
        <p:txBody>
          <a:bodyPr/>
          <a:lstStyle/>
          <a:p>
            <a:r>
              <a:rPr lang="ru-RU" sz="2800" dirty="0"/>
              <a:t>Обработка </a:t>
            </a:r>
            <a:r>
              <a:rPr lang="ru-RU" sz="2800" u="sng" dirty="0"/>
              <a:t>аппаратных</a:t>
            </a:r>
            <a:r>
              <a:rPr lang="ru-RU" sz="2800" dirty="0"/>
              <a:t> прерываний (1) (шаги)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706" y="764703"/>
            <a:ext cx="9144000" cy="55861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lvl="0"/>
            <a:r>
              <a:rPr lang="ru-RU" sz="2100" u="dbl" dirty="0"/>
              <a:t>Например Нажата любая </a:t>
            </a:r>
            <a:r>
              <a:rPr lang="ru-RU" sz="2100" b="1" u="dbl" dirty="0">
                <a:solidFill>
                  <a:srgbClr val="FF0000"/>
                </a:solidFill>
              </a:rPr>
              <a:t>клавиша</a:t>
            </a:r>
            <a:r>
              <a:rPr lang="ru-RU" sz="2100" u="dbl" dirty="0"/>
              <a:t> на клавиатуре (</a:t>
            </a:r>
            <a:r>
              <a:rPr lang="ru-RU" sz="2100" b="1" u="dbl" dirty="0"/>
              <a:t>Первая стадия - </a:t>
            </a:r>
            <a:r>
              <a:rPr lang="ru-RU" sz="2100" b="1" dirty="0">
                <a:hlinkClick r:id="rId2" action="ppaction://hlinksldjump"/>
              </a:rPr>
              <a:t>Схема</a:t>
            </a:r>
            <a:r>
              <a:rPr lang="ru-RU" sz="2100" dirty="0"/>
              <a:t>):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100" dirty="0"/>
              <a:t>Инициируется </a:t>
            </a:r>
            <a:r>
              <a:rPr lang="ru-RU" sz="2100" u="dbl" dirty="0"/>
              <a:t>прерывание</a:t>
            </a:r>
            <a:r>
              <a:rPr lang="ru-RU" sz="2100" dirty="0"/>
              <a:t> (</a:t>
            </a:r>
            <a:r>
              <a:rPr lang="en-US" sz="2100" dirty="0"/>
              <a:t>IRQ</a:t>
            </a:r>
            <a:r>
              <a:rPr lang="ru-RU" sz="2100" dirty="0"/>
              <a:t>1) и сигнал поступает в </a:t>
            </a:r>
            <a:r>
              <a:rPr lang="ru-RU" sz="2100" u="dbl" dirty="0"/>
              <a:t>контроллер</a:t>
            </a:r>
            <a:r>
              <a:rPr lang="ru-RU" sz="2100" dirty="0"/>
              <a:t> прерывания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100" dirty="0"/>
              <a:t>Из контроллера прерываний в центральный процессор (</a:t>
            </a:r>
            <a:r>
              <a:rPr lang="en-US" sz="2100" dirty="0"/>
              <a:t>CPU</a:t>
            </a:r>
            <a:r>
              <a:rPr lang="ru-RU" sz="2100" dirty="0"/>
              <a:t>) поступает сигнал </a:t>
            </a:r>
            <a:r>
              <a:rPr lang="en-US" sz="2100" b="1" dirty="0">
                <a:solidFill>
                  <a:srgbClr val="FF0000"/>
                </a:solidFill>
              </a:rPr>
              <a:t>INT</a:t>
            </a:r>
            <a:r>
              <a:rPr lang="ru-RU" sz="2100" b="1" dirty="0">
                <a:solidFill>
                  <a:srgbClr val="FF0000"/>
                </a:solidFill>
              </a:rPr>
              <a:t> </a:t>
            </a:r>
            <a:r>
              <a:rPr lang="ru-RU" sz="2100" dirty="0"/>
              <a:t>и номер прерывания 09Н.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100" dirty="0"/>
              <a:t>По номеру прерывания процессор выбирает </a:t>
            </a:r>
            <a:r>
              <a:rPr lang="ru-RU" sz="2100" b="1" dirty="0">
                <a:solidFill>
                  <a:srgbClr val="FF0000"/>
                </a:solidFill>
              </a:rPr>
              <a:t>адрес</a:t>
            </a:r>
            <a:r>
              <a:rPr lang="ru-RU" sz="2100" dirty="0"/>
              <a:t> обработчика прерывания из </a:t>
            </a:r>
            <a:r>
              <a:rPr lang="ru-RU" sz="2100" b="1" dirty="0">
                <a:solidFill>
                  <a:srgbClr val="FF0000"/>
                </a:solidFill>
              </a:rPr>
              <a:t>вектора</a:t>
            </a:r>
            <a:r>
              <a:rPr lang="ru-RU" sz="2100" dirty="0"/>
              <a:t> прерывания, в нашем случае этот </a:t>
            </a:r>
            <a:r>
              <a:rPr lang="ru-RU" sz="2100" b="1" dirty="0">
                <a:solidFill>
                  <a:srgbClr val="FF0000"/>
                </a:solidFill>
              </a:rPr>
              <a:t>сдвиг</a:t>
            </a:r>
            <a:r>
              <a:rPr lang="ru-RU" sz="2100" dirty="0"/>
              <a:t> в ВП </a:t>
            </a:r>
            <a:r>
              <a:rPr lang="ru-RU" sz="2100" b="1" dirty="0">
                <a:solidFill>
                  <a:srgbClr val="FF0000"/>
                </a:solidFill>
              </a:rPr>
              <a:t>равен 36 (9*4)!!!</a:t>
            </a:r>
            <a:r>
              <a:rPr lang="ru-RU" sz="2100" dirty="0"/>
              <a:t>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100" b="1" dirty="0">
                <a:solidFill>
                  <a:srgbClr val="FF0000"/>
                </a:solidFill>
              </a:rPr>
              <a:t>Процессор</a:t>
            </a:r>
            <a:r>
              <a:rPr lang="ru-RU" sz="2100" dirty="0"/>
              <a:t> запоминает в </a:t>
            </a:r>
            <a:r>
              <a:rPr lang="ru-RU" sz="2100" b="1" dirty="0">
                <a:solidFill>
                  <a:srgbClr val="FF0000"/>
                </a:solidFill>
              </a:rPr>
              <a:t>стеке</a:t>
            </a:r>
            <a:r>
              <a:rPr lang="ru-RU" sz="2100" dirty="0"/>
              <a:t> регистр флагов ( </a:t>
            </a:r>
            <a:r>
              <a:rPr lang="en-US" sz="2100" b="1" dirty="0">
                <a:solidFill>
                  <a:srgbClr val="FF0000"/>
                </a:solidFill>
              </a:rPr>
              <a:t>Flags</a:t>
            </a:r>
            <a:r>
              <a:rPr lang="ru-RU" sz="2100" dirty="0"/>
              <a:t>) и дальний адрес </a:t>
            </a:r>
            <a:r>
              <a:rPr lang="ru-RU" sz="2100" b="1" dirty="0">
                <a:solidFill>
                  <a:srgbClr val="FF0000"/>
                </a:solidFill>
              </a:rPr>
              <a:t>возврата</a:t>
            </a:r>
            <a:r>
              <a:rPr lang="ru-RU" sz="2100" dirty="0"/>
              <a:t> в прерванную программу ( </a:t>
            </a:r>
            <a:r>
              <a:rPr lang="en-US" sz="2100" b="1" dirty="0">
                <a:solidFill>
                  <a:srgbClr val="FF0000"/>
                </a:solidFill>
              </a:rPr>
              <a:t>CS</a:t>
            </a:r>
            <a:r>
              <a:rPr lang="ru-RU" sz="2100" b="1" dirty="0">
                <a:solidFill>
                  <a:srgbClr val="FF0000"/>
                </a:solidFill>
              </a:rPr>
              <a:t>:</a:t>
            </a:r>
            <a:r>
              <a:rPr lang="en-US" sz="2100" b="1" dirty="0">
                <a:solidFill>
                  <a:srgbClr val="FF0000"/>
                </a:solidFill>
              </a:rPr>
              <a:t>IP</a:t>
            </a:r>
            <a:r>
              <a:rPr lang="ru-RU" sz="2100" dirty="0"/>
              <a:t>).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100" dirty="0"/>
              <a:t>На основе адреса обработчика устанавливаются </a:t>
            </a:r>
            <a:r>
              <a:rPr lang="ru-RU" sz="2100" b="1" dirty="0">
                <a:solidFill>
                  <a:srgbClr val="FF0000"/>
                </a:solidFill>
              </a:rPr>
              <a:t>новые </a:t>
            </a:r>
            <a:r>
              <a:rPr lang="en-US" sz="2100" b="1" dirty="0">
                <a:solidFill>
                  <a:srgbClr val="FF0000"/>
                </a:solidFill>
              </a:rPr>
              <a:t>CS</a:t>
            </a:r>
            <a:r>
              <a:rPr lang="ru-RU" sz="2100" b="1" dirty="0">
                <a:solidFill>
                  <a:srgbClr val="FF0000"/>
                </a:solidFill>
              </a:rPr>
              <a:t>:</a:t>
            </a:r>
            <a:r>
              <a:rPr lang="en-US" sz="2100" b="1" dirty="0">
                <a:solidFill>
                  <a:srgbClr val="FF0000"/>
                </a:solidFill>
              </a:rPr>
              <a:t>IP</a:t>
            </a:r>
            <a:r>
              <a:rPr lang="ru-RU" sz="2100" dirty="0"/>
              <a:t>, что фактически приводит к вызову новой процедуры обработчика прерываний.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100" b="1" dirty="0">
                <a:solidFill>
                  <a:srgbClr val="FF0000"/>
                </a:solidFill>
              </a:rPr>
              <a:t>Новый</a:t>
            </a:r>
            <a:r>
              <a:rPr lang="ru-RU" sz="2100" dirty="0"/>
              <a:t> обработчик прерываний выполняет необходимые (по варианту задания) действия.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100" dirty="0"/>
              <a:t>В новом обработчике необходимо </a:t>
            </a:r>
            <a:r>
              <a:rPr lang="ru-RU" sz="2100" b="1" dirty="0">
                <a:solidFill>
                  <a:srgbClr val="FF0000"/>
                </a:solidFill>
              </a:rPr>
              <a:t>запомнить в стеке регистры </a:t>
            </a:r>
            <a:r>
              <a:rPr lang="ru-RU" sz="2100" dirty="0"/>
              <a:t>общего назначения, которые используются в его программе.</a:t>
            </a:r>
            <a:endParaRPr lang="ru-RU" sz="21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57350"/>
      </p:ext>
    </p:extLst>
  </p:cSld>
  <p:clrMapOvr>
    <a:masterClrMapping/>
  </p:clrMapOvr>
</p:sld>
</file>

<file path=ppt/slides/slide3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200800" cy="908720"/>
          </a:xfrm>
        </p:spPr>
        <p:txBody>
          <a:bodyPr/>
          <a:lstStyle/>
          <a:p>
            <a:r>
              <a:rPr lang="ru-RU" sz="2800" dirty="0"/>
              <a:t>Обработка </a:t>
            </a:r>
            <a:r>
              <a:rPr lang="ru-RU" sz="2800" u="sng" dirty="0"/>
              <a:t>аппаратных</a:t>
            </a:r>
            <a:r>
              <a:rPr lang="ru-RU" sz="2800" dirty="0"/>
              <a:t> прерываний (2) (шаги)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33089" y="731912"/>
            <a:ext cx="9144000" cy="5509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lvl="0"/>
            <a:r>
              <a:rPr lang="ru-RU" sz="2200" u="dbl" dirty="0"/>
              <a:t>Например Нажата любая </a:t>
            </a:r>
            <a:r>
              <a:rPr lang="ru-RU" sz="2200" b="1" u="dbl" dirty="0">
                <a:solidFill>
                  <a:srgbClr val="FF0000"/>
                </a:solidFill>
              </a:rPr>
              <a:t>клавиша</a:t>
            </a:r>
            <a:r>
              <a:rPr lang="ru-RU" sz="2200" u="dbl" dirty="0"/>
              <a:t> на клавиатуре (</a:t>
            </a:r>
            <a:r>
              <a:rPr lang="ru-RU" sz="2200" b="1" u="dbl" dirty="0"/>
              <a:t>Вторая стадия</a:t>
            </a:r>
            <a:r>
              <a:rPr lang="ru-RU" sz="2400" b="1" dirty="0"/>
              <a:t> </a:t>
            </a:r>
            <a:r>
              <a:rPr lang="ru-RU" sz="2400" b="1" dirty="0">
                <a:hlinkClick r:id="rId2" action="ppaction://hlinksldjump"/>
              </a:rPr>
              <a:t>Схема</a:t>
            </a:r>
            <a:r>
              <a:rPr lang="ru-RU" sz="2200" dirty="0"/>
              <a:t>):</a:t>
            </a:r>
          </a:p>
          <a:p>
            <a:pPr marL="457200" lvl="0" indent="-457200">
              <a:buFont typeface="+mj-lt"/>
              <a:buAutoNum type="arabicPeriod" startAt="8"/>
            </a:pPr>
            <a:r>
              <a:rPr lang="ru-RU" sz="2200" dirty="0"/>
              <a:t>При необходимости может быть </a:t>
            </a:r>
            <a:r>
              <a:rPr lang="ru-RU" sz="2200" b="1" dirty="0">
                <a:solidFill>
                  <a:srgbClr val="FF0000"/>
                </a:solidFill>
              </a:rPr>
              <a:t>вызван старый обработчик </a:t>
            </a:r>
            <a:r>
              <a:rPr lang="ru-RU" sz="2200" dirty="0"/>
              <a:t>прерываний по методу </a:t>
            </a:r>
            <a:r>
              <a:rPr lang="en-US" sz="2200" b="1" dirty="0">
                <a:solidFill>
                  <a:srgbClr val="FF0000"/>
                </a:solidFill>
              </a:rPr>
              <a:t>CALL</a:t>
            </a:r>
            <a:r>
              <a:rPr lang="ru-RU" sz="2200" dirty="0"/>
              <a:t> или методу </a:t>
            </a:r>
            <a:r>
              <a:rPr lang="en-US" sz="2200" b="1" dirty="0">
                <a:solidFill>
                  <a:srgbClr val="FF0000"/>
                </a:solidFill>
              </a:rPr>
              <a:t>JMP</a:t>
            </a:r>
            <a:r>
              <a:rPr lang="ru-RU" sz="2200" dirty="0"/>
              <a:t>. При использовании вызова старого обработчика с возвратом нужно в стек поместить </a:t>
            </a:r>
            <a:r>
              <a:rPr lang="ru-RU" sz="2200" b="1" dirty="0">
                <a:solidFill>
                  <a:srgbClr val="FF0000"/>
                </a:solidFill>
              </a:rPr>
              <a:t>регистр флагов </a:t>
            </a:r>
            <a:r>
              <a:rPr lang="ru-RU" sz="2200" dirty="0"/>
              <a:t>(команда </a:t>
            </a:r>
            <a:r>
              <a:rPr lang="en-US" sz="2200" b="1" dirty="0">
                <a:solidFill>
                  <a:srgbClr val="FF0000"/>
                </a:solidFill>
              </a:rPr>
              <a:t>PUSHF</a:t>
            </a:r>
            <a:r>
              <a:rPr lang="ru-RU" sz="2200" dirty="0"/>
              <a:t>) для того, чтобы корректно работала команда </a:t>
            </a:r>
            <a:r>
              <a:rPr lang="en-US" sz="2200" b="1" dirty="0">
                <a:solidFill>
                  <a:srgbClr val="FF0000"/>
                </a:solidFill>
              </a:rPr>
              <a:t>IRET</a:t>
            </a:r>
            <a:r>
              <a:rPr lang="en-US" sz="2200" dirty="0"/>
              <a:t> </a:t>
            </a:r>
            <a:r>
              <a:rPr lang="ru-RU" sz="2200" dirty="0"/>
              <a:t>в этом обработчике. Вызов с возвратом может быть выполнен в </a:t>
            </a:r>
            <a:r>
              <a:rPr lang="ru-RU" sz="2200" u="dbl" dirty="0"/>
              <a:t>начале</a:t>
            </a:r>
            <a:r>
              <a:rPr lang="ru-RU" sz="2200" dirty="0"/>
              <a:t> нового обработчика, при его </a:t>
            </a:r>
            <a:r>
              <a:rPr lang="ru-RU" sz="2200" u="dbl" dirty="0"/>
              <a:t>окончании</a:t>
            </a:r>
            <a:r>
              <a:rPr lang="ru-RU" sz="2200" dirty="0"/>
              <a:t> или в </a:t>
            </a:r>
            <a:r>
              <a:rPr lang="ru-RU" sz="2200" u="dbl" dirty="0"/>
              <a:t>середине</a:t>
            </a:r>
            <a:r>
              <a:rPr lang="ru-RU" sz="2200" dirty="0"/>
              <a:t>. При вызове с командой </a:t>
            </a:r>
            <a:r>
              <a:rPr lang="en-US" sz="2200" b="1" dirty="0">
                <a:solidFill>
                  <a:srgbClr val="FF0000"/>
                </a:solidFill>
              </a:rPr>
              <a:t>JMP</a:t>
            </a:r>
            <a:r>
              <a:rPr lang="ru-RU" sz="2200" dirty="0"/>
              <a:t> выполняется безусловный переход и в стек ничего не заносится. Перед вызовом по методу </a:t>
            </a:r>
            <a:r>
              <a:rPr lang="en-US" sz="2200" dirty="0"/>
              <a:t>JMP </a:t>
            </a:r>
            <a:r>
              <a:rPr lang="ru-RU" sz="2200" dirty="0"/>
              <a:t>нужно </a:t>
            </a:r>
            <a:r>
              <a:rPr lang="ru-RU" sz="2200" b="1" dirty="0">
                <a:solidFill>
                  <a:srgbClr val="FF0000"/>
                </a:solidFill>
              </a:rPr>
              <a:t>восстановить</a:t>
            </a:r>
            <a:r>
              <a:rPr lang="ru-RU" sz="2200" dirty="0"/>
              <a:t> все запомненные регистры общего назначения.</a:t>
            </a:r>
          </a:p>
          <a:p>
            <a:pPr marL="457200" lvl="0" indent="-457200">
              <a:buFont typeface="+mj-lt"/>
              <a:buAutoNum type="arabicPeriod" startAt="8"/>
            </a:pPr>
            <a:r>
              <a:rPr lang="ru-RU" sz="2200" dirty="0"/>
              <a:t>Восстанавливаются регистры общего назначения в новом обработчике.</a:t>
            </a:r>
          </a:p>
          <a:p>
            <a:pPr marL="457200" lvl="0" indent="-457200">
              <a:buFont typeface="+mj-lt"/>
              <a:buAutoNum type="arabicPeriod" startAt="8"/>
            </a:pPr>
            <a:r>
              <a:rPr lang="ru-RU" sz="2200" dirty="0"/>
              <a:t>Выполняется </a:t>
            </a:r>
            <a:r>
              <a:rPr lang="ru-RU" sz="2200" b="1" dirty="0">
                <a:solidFill>
                  <a:srgbClr val="FF0000"/>
                </a:solidFill>
              </a:rPr>
              <a:t>возврат</a:t>
            </a:r>
            <a:r>
              <a:rPr lang="ru-RU" sz="2200" dirty="0"/>
              <a:t> в </a:t>
            </a:r>
            <a:r>
              <a:rPr lang="ru-RU" sz="2200" b="1" dirty="0">
                <a:solidFill>
                  <a:srgbClr val="FF0000"/>
                </a:solidFill>
              </a:rPr>
              <a:t>прерванную программу </a:t>
            </a:r>
            <a:r>
              <a:rPr lang="ru-RU" sz="2200" dirty="0"/>
              <a:t>командой </a:t>
            </a:r>
            <a:r>
              <a:rPr lang="en-US" sz="2200" b="1" dirty="0">
                <a:solidFill>
                  <a:srgbClr val="FF0000"/>
                </a:solidFill>
              </a:rPr>
              <a:t>IRET</a:t>
            </a:r>
            <a:r>
              <a:rPr lang="ru-RU" sz="2200" dirty="0"/>
              <a:t>, которая </a:t>
            </a:r>
            <a:r>
              <a:rPr lang="ru-RU" sz="2200" b="1" dirty="0">
                <a:solidFill>
                  <a:srgbClr val="FF0000"/>
                </a:solidFill>
              </a:rPr>
              <a:t>из стека выбирает регистр флагов и дальний адрес </a:t>
            </a:r>
            <a:r>
              <a:rPr lang="ru-RU" sz="2200" dirty="0"/>
              <a:t>возврата </a:t>
            </a:r>
            <a:r>
              <a:rPr lang="en-US" sz="2200" b="1" dirty="0"/>
              <a:t>CS</a:t>
            </a:r>
            <a:r>
              <a:rPr lang="ru-RU" sz="2200" b="1" dirty="0"/>
              <a:t>:</a:t>
            </a:r>
            <a:r>
              <a:rPr lang="en-US" sz="2200" b="1" dirty="0"/>
              <a:t>IP</a:t>
            </a:r>
            <a:r>
              <a:rPr lang="ru-RU" sz="2200" dirty="0"/>
              <a:t>.</a:t>
            </a:r>
          </a:p>
          <a:p>
            <a:pPr marL="457200" lvl="0" indent="-457200">
              <a:buFont typeface="+mj-lt"/>
              <a:buAutoNum type="arabicPeriod" startAt="8"/>
            </a:pPr>
            <a:r>
              <a:rPr lang="ru-RU" sz="2200" b="1" dirty="0">
                <a:solidFill>
                  <a:srgbClr val="FF0000"/>
                </a:solidFill>
              </a:rPr>
              <a:t>Продолжает</a:t>
            </a:r>
            <a:r>
              <a:rPr lang="ru-RU" sz="2200" dirty="0"/>
              <a:t> работать прерванная программа!!!</a:t>
            </a:r>
          </a:p>
        </p:txBody>
      </p:sp>
    </p:spTree>
    <p:extLst>
      <p:ext uri="{BB962C8B-B14F-4D97-AF65-F5344CB8AC3E}">
        <p14:creationId xmlns:p14="http://schemas.microsoft.com/office/powerpoint/2010/main" val="1523499846"/>
      </p:ext>
    </p:extLst>
  </p:cSld>
  <p:clrMapOvr>
    <a:masterClrMapping/>
  </p:clrMapOvr>
</p:sld>
</file>

<file path=ppt/slides/slide3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6912768" cy="764704"/>
          </a:xfrm>
        </p:spPr>
        <p:txBody>
          <a:bodyPr/>
          <a:lstStyle/>
          <a:p>
            <a:r>
              <a:rPr lang="ru-RU" sz="2400" dirty="0"/>
              <a:t>Обработка </a:t>
            </a:r>
            <a:r>
              <a:rPr lang="ru-RU" sz="2400" u="sng" dirty="0"/>
              <a:t>Программных </a:t>
            </a:r>
            <a:r>
              <a:rPr lang="ru-RU" sz="2400" dirty="0"/>
              <a:t>прерываний (1) (шаги)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20688"/>
            <a:ext cx="8532440" cy="5616624"/>
          </a:xfrm>
        </p:spPr>
        <p:txBody>
          <a:bodyPr/>
          <a:lstStyle/>
          <a:p>
            <a:pPr marL="0" lvl="0" indent="0">
              <a:buNone/>
            </a:pPr>
            <a:r>
              <a:rPr lang="ru-RU" sz="1900" b="1" u="sng" dirty="0"/>
              <a:t>Программные прерывания</a:t>
            </a:r>
            <a:r>
              <a:rPr lang="ru-RU" sz="1900" u="sng" dirty="0"/>
              <a:t> </a:t>
            </a:r>
            <a:r>
              <a:rPr lang="ru-RU" sz="1900" dirty="0"/>
              <a:t>(в нашем случае обработка прерывания запускается командой </a:t>
            </a:r>
            <a:r>
              <a:rPr lang="en-US" sz="1900" b="1" dirty="0">
                <a:solidFill>
                  <a:srgbClr val="FF0000"/>
                </a:solidFill>
              </a:rPr>
              <a:t>INT</a:t>
            </a:r>
            <a:r>
              <a:rPr lang="ru-RU" sz="1900" b="1" dirty="0">
                <a:solidFill>
                  <a:srgbClr val="FF0000"/>
                </a:solidFill>
              </a:rPr>
              <a:t> 2</a:t>
            </a:r>
            <a:r>
              <a:rPr lang="en-US" sz="1900" b="1" dirty="0">
                <a:solidFill>
                  <a:srgbClr val="FF0000"/>
                </a:solidFill>
              </a:rPr>
              <a:t>FH</a:t>
            </a:r>
            <a:r>
              <a:rPr lang="ru-RU" sz="1900" dirty="0"/>
              <a:t>) (</a:t>
            </a:r>
            <a:r>
              <a:rPr lang="ru-RU" sz="1900" b="1" dirty="0"/>
              <a:t>Первая стадия </a:t>
            </a:r>
            <a:r>
              <a:rPr lang="ru-RU" sz="1900" b="1" dirty="0">
                <a:hlinkClick r:id="rId2" action="ppaction://hlinksldjump"/>
              </a:rPr>
              <a:t>Схема</a:t>
            </a:r>
            <a:r>
              <a:rPr lang="ru-RU" sz="1900" dirty="0"/>
              <a:t>):</a:t>
            </a:r>
          </a:p>
          <a:p>
            <a:pPr lvl="0">
              <a:buFont typeface="+mj-lt"/>
              <a:buAutoNum type="arabicPeriod"/>
            </a:pPr>
            <a:r>
              <a:rPr lang="ru-RU" sz="1900" dirty="0"/>
              <a:t>Выполняется команда </a:t>
            </a:r>
            <a:r>
              <a:rPr lang="en-US" sz="1900" b="1" dirty="0">
                <a:solidFill>
                  <a:srgbClr val="FF0000"/>
                </a:solidFill>
              </a:rPr>
              <a:t>INT</a:t>
            </a:r>
            <a:r>
              <a:rPr lang="ru-RU" sz="1900" b="1" dirty="0">
                <a:solidFill>
                  <a:srgbClr val="FF0000"/>
                </a:solidFill>
              </a:rPr>
              <a:t> 2</a:t>
            </a:r>
            <a:r>
              <a:rPr lang="en-US" sz="1900" b="1" dirty="0">
                <a:solidFill>
                  <a:srgbClr val="FF0000"/>
                </a:solidFill>
              </a:rPr>
              <a:t>FH</a:t>
            </a:r>
            <a:r>
              <a:rPr lang="ru-RU" sz="1900" dirty="0"/>
              <a:t> , например, в части инициализации резидентной программы.</a:t>
            </a:r>
          </a:p>
          <a:p>
            <a:pPr lvl="0">
              <a:buFont typeface="+mj-lt"/>
              <a:buAutoNum type="arabicPeriod"/>
            </a:pPr>
            <a:r>
              <a:rPr lang="ru-RU" sz="1900" dirty="0"/>
              <a:t>Процессор, выполняя эту команду, определяет </a:t>
            </a:r>
            <a:r>
              <a:rPr lang="ru-RU" sz="1900" b="1" dirty="0">
                <a:solidFill>
                  <a:srgbClr val="FF0000"/>
                </a:solidFill>
              </a:rPr>
              <a:t>адрес нового обработчика </a:t>
            </a:r>
            <a:r>
              <a:rPr lang="ru-RU" sz="1900" dirty="0"/>
              <a:t>прерывания (2</a:t>
            </a:r>
            <a:r>
              <a:rPr lang="en-US" sz="1900" dirty="0"/>
              <a:t>F</a:t>
            </a:r>
            <a:r>
              <a:rPr lang="ru-RU" sz="1900" baseline="-25000" dirty="0"/>
              <a:t>16</a:t>
            </a:r>
            <a:r>
              <a:rPr lang="ru-RU" sz="1900" dirty="0"/>
              <a:t> = 47</a:t>
            </a:r>
            <a:r>
              <a:rPr lang="ru-RU" sz="1900" baseline="-25000" dirty="0"/>
              <a:t>10</a:t>
            </a:r>
            <a:r>
              <a:rPr lang="ru-RU" sz="1900" dirty="0"/>
              <a:t> , </a:t>
            </a:r>
            <a:r>
              <a:rPr lang="ru-RU" sz="1900" b="1" dirty="0">
                <a:solidFill>
                  <a:srgbClr val="FF0000"/>
                </a:solidFill>
              </a:rPr>
              <a:t>смещение</a:t>
            </a:r>
            <a:r>
              <a:rPr lang="ru-RU" sz="1900" dirty="0"/>
              <a:t> 47*4 = 188). МП Получает дальний адрес нового обработчика (4 байта – будущие </a:t>
            </a:r>
            <a:r>
              <a:rPr lang="en-US" sz="1900" b="1" dirty="0">
                <a:solidFill>
                  <a:srgbClr val="FF0000"/>
                </a:solidFill>
              </a:rPr>
              <a:t>CS</a:t>
            </a:r>
            <a:r>
              <a:rPr lang="ru-RU" sz="1900" b="1" dirty="0">
                <a:solidFill>
                  <a:srgbClr val="FF0000"/>
                </a:solidFill>
              </a:rPr>
              <a:t>:</a:t>
            </a:r>
            <a:r>
              <a:rPr lang="en-US" sz="1900" b="1" dirty="0">
                <a:solidFill>
                  <a:srgbClr val="FF0000"/>
                </a:solidFill>
              </a:rPr>
              <a:t>IP </a:t>
            </a:r>
            <a:r>
              <a:rPr lang="ru-RU" sz="1900" dirty="0"/>
              <a:t>).</a:t>
            </a:r>
          </a:p>
          <a:p>
            <a:pPr lvl="0">
              <a:buFont typeface="+mj-lt"/>
              <a:buAutoNum type="arabicPeriod"/>
            </a:pPr>
            <a:r>
              <a:rPr lang="ru-RU" sz="1900" dirty="0"/>
              <a:t>Предварительно запоминаются в </a:t>
            </a:r>
            <a:r>
              <a:rPr lang="ru-RU" sz="1900" b="1" dirty="0">
                <a:solidFill>
                  <a:srgbClr val="FF0000"/>
                </a:solidFill>
              </a:rPr>
              <a:t>стеке</a:t>
            </a:r>
            <a:r>
              <a:rPr lang="ru-RU" sz="1900" dirty="0"/>
              <a:t> регистр флагов и </a:t>
            </a:r>
            <a:r>
              <a:rPr lang="ru-RU" sz="1900" b="1" dirty="0">
                <a:solidFill>
                  <a:srgbClr val="FF0000"/>
                </a:solidFill>
              </a:rPr>
              <a:t>текущие</a:t>
            </a:r>
            <a:r>
              <a:rPr lang="ru-RU" sz="1900" dirty="0"/>
              <a:t> </a:t>
            </a:r>
            <a:r>
              <a:rPr lang="ru-RU" sz="1900" b="1" dirty="0">
                <a:solidFill>
                  <a:srgbClr val="FF0000"/>
                </a:solidFill>
              </a:rPr>
              <a:t>значения</a:t>
            </a:r>
            <a:r>
              <a:rPr lang="ru-RU" sz="1900" dirty="0"/>
              <a:t> </a:t>
            </a:r>
            <a:r>
              <a:rPr lang="en-US" sz="1900" dirty="0"/>
              <a:t>CS</a:t>
            </a:r>
            <a:r>
              <a:rPr lang="ru-RU" sz="1900" dirty="0"/>
              <a:t>:</a:t>
            </a:r>
            <a:r>
              <a:rPr lang="en-US" sz="1900" dirty="0"/>
              <a:t>IP </a:t>
            </a:r>
            <a:r>
              <a:rPr lang="ru-RU" sz="1900" dirty="0"/>
              <a:t>в </a:t>
            </a:r>
            <a:r>
              <a:rPr lang="ru-RU" sz="1900" u="sng" dirty="0"/>
              <a:t>качестве</a:t>
            </a:r>
            <a:r>
              <a:rPr lang="ru-RU" sz="1900" dirty="0"/>
              <a:t> точки возврата в прерванную программу.</a:t>
            </a:r>
          </a:p>
          <a:p>
            <a:pPr lvl="0">
              <a:buFont typeface="+mj-lt"/>
              <a:buAutoNum type="arabicPeriod"/>
            </a:pPr>
            <a:r>
              <a:rPr lang="ru-RU" sz="1900" dirty="0"/>
              <a:t>На основе нового адреса обработчика устанавливаются новые значения регистров </a:t>
            </a:r>
            <a:r>
              <a:rPr lang="en-US" sz="1900" b="1" dirty="0">
                <a:solidFill>
                  <a:srgbClr val="FF0000"/>
                </a:solidFill>
              </a:rPr>
              <a:t>CS</a:t>
            </a:r>
            <a:r>
              <a:rPr lang="ru-RU" sz="1900" b="1" dirty="0">
                <a:solidFill>
                  <a:srgbClr val="FF0000"/>
                </a:solidFill>
              </a:rPr>
              <a:t>:</a:t>
            </a:r>
            <a:r>
              <a:rPr lang="en-US" sz="1900" b="1" dirty="0">
                <a:solidFill>
                  <a:srgbClr val="FF0000"/>
                </a:solidFill>
              </a:rPr>
              <a:t>IP</a:t>
            </a:r>
            <a:r>
              <a:rPr lang="ru-RU" sz="1900" dirty="0"/>
              <a:t>, что фактически приводит к </a:t>
            </a:r>
            <a:r>
              <a:rPr lang="ru-RU" sz="1900" b="1" dirty="0">
                <a:solidFill>
                  <a:srgbClr val="FF0000"/>
                </a:solidFill>
              </a:rPr>
              <a:t>вызову</a:t>
            </a:r>
            <a:r>
              <a:rPr lang="ru-RU" sz="1900" dirty="0"/>
              <a:t> новой процедуры обработчика прерываний (наш резидент).</a:t>
            </a:r>
          </a:p>
          <a:p>
            <a:pPr lvl="0">
              <a:buFont typeface="+mj-lt"/>
              <a:buAutoNum type="arabicPeriod"/>
            </a:pPr>
            <a:r>
              <a:rPr lang="ru-RU" sz="1900" dirty="0"/>
              <a:t>Новый обработчик прерываний выполняет необходимые запрограммированные </a:t>
            </a:r>
            <a:r>
              <a:rPr lang="ru-RU" sz="1900" b="1" dirty="0">
                <a:solidFill>
                  <a:srgbClr val="FF0000"/>
                </a:solidFill>
              </a:rPr>
              <a:t>действия</a:t>
            </a:r>
            <a:r>
              <a:rPr lang="ru-RU" sz="1900" dirty="0"/>
              <a:t> (по варианту задания), </a:t>
            </a:r>
            <a:r>
              <a:rPr lang="ru-RU" sz="1900" u="sng" dirty="0"/>
              <a:t>включая</a:t>
            </a:r>
            <a:r>
              <a:rPr lang="ru-RU" sz="1900" dirty="0"/>
              <a:t> и вызов старого обработчик (</a:t>
            </a:r>
            <a:r>
              <a:rPr lang="en-US" sz="1900" b="1" dirty="0">
                <a:solidFill>
                  <a:srgbClr val="FF0000"/>
                </a:solidFill>
              </a:rPr>
              <a:t>JMP</a:t>
            </a:r>
            <a:r>
              <a:rPr lang="en-US" sz="1900" dirty="0"/>
              <a:t> </a:t>
            </a:r>
            <a:r>
              <a:rPr lang="ru-RU" sz="1900" dirty="0"/>
              <a:t>или </a:t>
            </a:r>
            <a:r>
              <a:rPr lang="en-US" sz="1900" b="1" dirty="0">
                <a:solidFill>
                  <a:srgbClr val="FF0000"/>
                </a:solidFill>
              </a:rPr>
              <a:t>CALL</a:t>
            </a:r>
            <a:r>
              <a:rPr lang="ru-RU" sz="1900" dirty="0"/>
              <a:t>).</a:t>
            </a:r>
          </a:p>
          <a:p>
            <a:pPr lvl="0">
              <a:buFont typeface="+mj-lt"/>
              <a:buAutoNum type="arabicPeriod"/>
            </a:pPr>
            <a:r>
              <a:rPr lang="ru-RU" sz="1900" dirty="0"/>
              <a:t>В новом обработчике при входе желательно запомнить в стеке РОН МП, которые используются в его программе.</a:t>
            </a:r>
          </a:p>
          <a:p>
            <a:pPr lvl="0">
              <a:buFont typeface="+mj-lt"/>
              <a:buAutoNum type="arabicPeriod"/>
            </a:pPr>
            <a:r>
              <a:rPr lang="ru-RU" sz="1900" dirty="0"/>
              <a:t>Происходит</a:t>
            </a:r>
            <a:r>
              <a:rPr lang="ru-RU" sz="1900" b="1" dirty="0">
                <a:solidFill>
                  <a:srgbClr val="FF0000"/>
                </a:solidFill>
              </a:rPr>
              <a:t> Возврат</a:t>
            </a:r>
            <a:r>
              <a:rPr lang="ru-RU" sz="1900" dirty="0"/>
              <a:t> из старого обработчика.</a:t>
            </a:r>
          </a:p>
        </p:txBody>
      </p:sp>
    </p:spTree>
    <p:extLst>
      <p:ext uri="{BB962C8B-B14F-4D97-AF65-F5344CB8AC3E}">
        <p14:creationId xmlns:p14="http://schemas.microsoft.com/office/powerpoint/2010/main" val="3446612330"/>
      </p:ext>
    </p:extLst>
  </p:cSld>
  <p:clrMapOvr>
    <a:masterClrMapping/>
  </p:clrMapOvr>
</p:sld>
</file>

<file path=ppt/slides/slide3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416824" cy="1143000"/>
          </a:xfrm>
        </p:spPr>
        <p:txBody>
          <a:bodyPr/>
          <a:lstStyle/>
          <a:p>
            <a:r>
              <a:rPr lang="ru-RU" sz="2400" dirty="0"/>
              <a:t>Обработка </a:t>
            </a:r>
            <a:r>
              <a:rPr lang="ru-RU" sz="2400" u="sng" dirty="0"/>
              <a:t>Программных </a:t>
            </a:r>
            <a:r>
              <a:rPr lang="ru-RU" sz="2400" dirty="0"/>
              <a:t>прерываний (2)</a:t>
            </a:r>
            <a:br>
              <a:rPr lang="ru-RU" sz="2400" dirty="0"/>
            </a:br>
            <a:r>
              <a:rPr lang="ru-RU" sz="2400" dirty="0"/>
              <a:t>(шаги)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36504"/>
          </a:xfrm>
        </p:spPr>
        <p:txBody>
          <a:bodyPr/>
          <a:lstStyle/>
          <a:p>
            <a:pPr marL="0" lvl="0" indent="0">
              <a:buNone/>
            </a:pPr>
            <a:r>
              <a:rPr lang="ru-RU" sz="2000" b="1" dirty="0"/>
              <a:t>Программные прерывания</a:t>
            </a:r>
            <a:r>
              <a:rPr lang="ru-RU" sz="2000" dirty="0"/>
              <a:t> (в нашем случае обработка прерывания запускается командой </a:t>
            </a:r>
            <a:r>
              <a:rPr lang="en-US" sz="2000" b="1" dirty="0">
                <a:solidFill>
                  <a:srgbClr val="FF0000"/>
                </a:solidFill>
              </a:rPr>
              <a:t>INT</a:t>
            </a:r>
            <a:r>
              <a:rPr lang="ru-RU" sz="2000" b="1" dirty="0">
                <a:solidFill>
                  <a:srgbClr val="FF0000"/>
                </a:solidFill>
              </a:rPr>
              <a:t> 2</a:t>
            </a:r>
            <a:r>
              <a:rPr lang="en-US" sz="2000" b="1" dirty="0">
                <a:solidFill>
                  <a:srgbClr val="FF0000"/>
                </a:solidFill>
              </a:rPr>
              <a:t>FH</a:t>
            </a:r>
            <a:r>
              <a:rPr lang="ru-RU" sz="2000" dirty="0"/>
              <a:t>) (</a:t>
            </a:r>
            <a:r>
              <a:rPr lang="ru-RU" sz="2000" b="1" dirty="0"/>
              <a:t>Вторая стадия </a:t>
            </a:r>
            <a:r>
              <a:rPr lang="ru-RU" sz="2000" b="1" dirty="0">
                <a:hlinkClick r:id="rId2" action="ppaction://hlinksldjump"/>
              </a:rPr>
              <a:t>Схема</a:t>
            </a:r>
            <a:r>
              <a:rPr lang="ru-RU" sz="2000" dirty="0"/>
              <a:t>):</a:t>
            </a:r>
          </a:p>
          <a:p>
            <a:pPr lvl="0">
              <a:buFont typeface="+mj-lt"/>
              <a:buAutoNum type="arabicPeriod"/>
            </a:pPr>
            <a:r>
              <a:rPr lang="ru-RU" sz="2000" dirty="0"/>
              <a:t>При использовании вызова старого обработчика с возвратом (метод </a:t>
            </a:r>
            <a:r>
              <a:rPr lang="en-US" sz="2000" b="1" dirty="0">
                <a:solidFill>
                  <a:srgbClr val="FF0000"/>
                </a:solidFill>
              </a:rPr>
              <a:t>CALL</a:t>
            </a:r>
            <a:r>
              <a:rPr lang="ru-RU" sz="2000" dirty="0"/>
              <a:t>) нужно в стек поместить регистр флагов (команда </a:t>
            </a:r>
            <a:r>
              <a:rPr lang="en-US" sz="2000" b="1" dirty="0">
                <a:solidFill>
                  <a:srgbClr val="FF0000"/>
                </a:solidFill>
              </a:rPr>
              <a:t>PUSHF</a:t>
            </a:r>
            <a:r>
              <a:rPr lang="ru-RU" sz="2000" dirty="0"/>
              <a:t>) для того, чтобы корректно работала команда </a:t>
            </a:r>
            <a:r>
              <a:rPr lang="en-US" sz="2000" b="1" dirty="0">
                <a:solidFill>
                  <a:srgbClr val="FF0000"/>
                </a:solidFill>
              </a:rPr>
              <a:t>IRET</a:t>
            </a:r>
            <a:r>
              <a:rPr lang="en-US" sz="2000" dirty="0"/>
              <a:t> </a:t>
            </a:r>
            <a:r>
              <a:rPr lang="ru-RU" sz="2000" dirty="0"/>
              <a:t>в этом обработчике. Вызов</a:t>
            </a:r>
            <a:r>
              <a:rPr lang="en-US" sz="2000" dirty="0"/>
              <a:t> </a:t>
            </a:r>
            <a:r>
              <a:rPr lang="ru-RU" sz="2000" dirty="0"/>
              <a:t>старого  с возвратом может быть выполнен в начале нового обработчика, при его окончании или в середине. При вызове с командой </a:t>
            </a:r>
            <a:r>
              <a:rPr lang="en-US" sz="2000" b="1" dirty="0">
                <a:solidFill>
                  <a:srgbClr val="FF0000"/>
                </a:solidFill>
              </a:rPr>
              <a:t>JMP</a:t>
            </a:r>
            <a:r>
              <a:rPr lang="ru-RU" sz="2000" dirty="0"/>
              <a:t> выполняется безусловный переход и в стек ничего не заносится. </a:t>
            </a:r>
            <a:r>
              <a:rPr lang="ru-RU" sz="2000" b="1" dirty="0">
                <a:solidFill>
                  <a:srgbClr val="FF0000"/>
                </a:solidFill>
              </a:rPr>
              <a:t>Восстанавливаются</a:t>
            </a:r>
            <a:r>
              <a:rPr lang="ru-RU" sz="2000" dirty="0"/>
              <a:t> РОН МП после возврата в новом обработчике.</a:t>
            </a:r>
          </a:p>
          <a:p>
            <a:pPr lvl="0">
              <a:buFont typeface="+mj-lt"/>
              <a:buAutoNum type="arabicPeriod"/>
            </a:pPr>
            <a:r>
              <a:rPr lang="ru-RU" sz="2000" dirty="0"/>
              <a:t>Выполняется </a:t>
            </a:r>
            <a:r>
              <a:rPr lang="ru-RU" sz="2000" b="1" dirty="0">
                <a:solidFill>
                  <a:srgbClr val="FF0000"/>
                </a:solidFill>
              </a:rPr>
              <a:t>возврат</a:t>
            </a:r>
            <a:r>
              <a:rPr lang="ru-RU" sz="2000" dirty="0"/>
              <a:t> в прерванную процедуру нового обработчика из старого обработчика прерывания командой </a:t>
            </a:r>
            <a:r>
              <a:rPr lang="en-US" sz="2000" b="1" dirty="0">
                <a:solidFill>
                  <a:srgbClr val="FF0000"/>
                </a:solidFill>
              </a:rPr>
              <a:t>IRET</a:t>
            </a:r>
            <a:r>
              <a:rPr lang="ru-RU" sz="2000" dirty="0"/>
              <a:t>, которая из </a:t>
            </a:r>
            <a:r>
              <a:rPr lang="ru-RU" sz="2000" b="1" dirty="0">
                <a:solidFill>
                  <a:srgbClr val="FF0000"/>
                </a:solidFill>
              </a:rPr>
              <a:t>стека</a:t>
            </a:r>
            <a:r>
              <a:rPr lang="ru-RU" sz="2000" dirty="0"/>
              <a:t> выбирает регистр флагов и </a:t>
            </a:r>
            <a:r>
              <a:rPr lang="ru-RU" sz="2000" b="1" dirty="0">
                <a:solidFill>
                  <a:srgbClr val="FF0000"/>
                </a:solidFill>
              </a:rPr>
              <a:t>дальний адрес возврата </a:t>
            </a:r>
            <a:r>
              <a:rPr lang="ru-RU" sz="2000" dirty="0"/>
              <a:t>в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CS</a:t>
            </a:r>
            <a:r>
              <a:rPr lang="ru-RU" sz="2000" b="1" dirty="0">
                <a:solidFill>
                  <a:srgbClr val="FF0000"/>
                </a:solidFill>
              </a:rPr>
              <a:t>:</a:t>
            </a:r>
            <a:r>
              <a:rPr lang="en-US" sz="2000" b="1" dirty="0">
                <a:solidFill>
                  <a:srgbClr val="FF0000"/>
                </a:solidFill>
              </a:rPr>
              <a:t>IP</a:t>
            </a:r>
            <a:r>
              <a:rPr lang="ru-RU" sz="2000" dirty="0"/>
              <a:t>.</a:t>
            </a:r>
          </a:p>
          <a:p>
            <a:pPr>
              <a:buFont typeface="+mj-lt"/>
              <a:buAutoNum type="arabicPeriod"/>
            </a:pPr>
            <a:r>
              <a:rPr lang="ru-RU" sz="2000" dirty="0"/>
              <a:t>Продолжает работать </a:t>
            </a:r>
            <a:r>
              <a:rPr lang="ru-RU" sz="2000" b="1" dirty="0">
                <a:solidFill>
                  <a:srgbClr val="FF0000"/>
                </a:solidFill>
              </a:rPr>
              <a:t>прерванная</a:t>
            </a:r>
            <a:r>
              <a:rPr lang="ru-RU" sz="2000" dirty="0"/>
              <a:t> программа в части инициализации</a:t>
            </a:r>
          </a:p>
        </p:txBody>
      </p:sp>
    </p:spTree>
    <p:extLst>
      <p:ext uri="{BB962C8B-B14F-4D97-AF65-F5344CB8AC3E}">
        <p14:creationId xmlns:p14="http://schemas.microsoft.com/office/powerpoint/2010/main" val="2947445926"/>
      </p:ext>
    </p:extLst>
  </p:cSld>
  <p:clrMapOvr>
    <a:masterClrMapping/>
  </p:clrMapOvr>
</p:sld>
</file>

<file path=ppt/slides/slide3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4624"/>
            <a:ext cx="7128792" cy="706090"/>
          </a:xfrm>
        </p:spPr>
        <p:txBody>
          <a:bodyPr/>
          <a:lstStyle/>
          <a:p>
            <a:r>
              <a:rPr lang="ru-RU" sz="3600" dirty="0"/>
              <a:t>Резидентные программы. Темы (1)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757881"/>
            <a:ext cx="9144000" cy="54784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dirty="0">
                <a:latin typeface="+mn-lt"/>
                <a:cs typeface="+mn-cs"/>
                <a:hlinkClick r:id="rId3" action="ppaction://hlinksldjump"/>
              </a:rPr>
              <a:t>Понятие резидента</a:t>
            </a:r>
            <a:r>
              <a:rPr lang="ru-RU" sz="2600" dirty="0">
                <a:latin typeface="+mn-lt"/>
                <a:cs typeface="+mn-cs"/>
              </a:rPr>
              <a:t> </a:t>
            </a:r>
            <a:r>
              <a:rPr lang="ru-RU" sz="2800" dirty="0"/>
              <a:t>(</a:t>
            </a:r>
            <a:r>
              <a:rPr lang="ru-RU" sz="2800" dirty="0">
                <a:hlinkClick r:id="rId4" action="ppaction://hlinkfile"/>
              </a:rPr>
              <a:t>СМ</a:t>
            </a:r>
            <a:r>
              <a:rPr lang="ru-RU" sz="2800" dirty="0"/>
              <a:t>) (</a:t>
            </a:r>
            <a:r>
              <a:rPr lang="ru-RU" sz="2800" dirty="0">
                <a:hlinkClick r:id="rId5" action="ppaction://hlinksldjump"/>
              </a:rPr>
              <a:t>Меню КР</a:t>
            </a:r>
            <a:r>
              <a:rPr lang="ru-RU" sz="2800" dirty="0"/>
              <a:t>)</a:t>
            </a:r>
            <a:endParaRPr lang="ru-RU" sz="2600" b="1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b="1" dirty="0">
                <a:latin typeface="+mn-lt"/>
                <a:cs typeface="+mn-cs"/>
                <a:hlinkClick r:id="rId6" action="ppaction://hlinksldjump"/>
              </a:rPr>
              <a:t>Вектор обработчиков прерываний </a:t>
            </a:r>
            <a:r>
              <a:rPr lang="ru-RU" sz="2600" b="1" dirty="0">
                <a:latin typeface="+mn-lt"/>
                <a:cs typeface="+mn-cs"/>
              </a:rPr>
              <a:t>(</a:t>
            </a:r>
            <a:r>
              <a:rPr lang="ru-RU" sz="2600" b="1" dirty="0">
                <a:latin typeface="+mn-lt"/>
                <a:cs typeface="+mn-cs"/>
                <a:hlinkClick r:id="rId6" action="ppaction://hlinksldjump"/>
              </a:rPr>
              <a:t>ВП</a:t>
            </a:r>
            <a:r>
              <a:rPr lang="ru-RU" sz="2600" b="1" dirty="0">
                <a:latin typeface="+mn-lt"/>
                <a:cs typeface="+mn-cs"/>
              </a:rPr>
              <a:t>) и </a:t>
            </a:r>
            <a:r>
              <a:rPr lang="ru-RU" sz="2600" b="1" dirty="0">
                <a:latin typeface="+mn-lt"/>
                <a:cs typeface="+mn-cs"/>
                <a:hlinkClick r:id="rId7" action="ppaction://hlinksldjump"/>
              </a:rPr>
              <a:t>распределение </a:t>
            </a:r>
            <a:r>
              <a:rPr lang="ru-RU" sz="2600" b="1" dirty="0">
                <a:latin typeface="+mn-lt"/>
                <a:cs typeface="+mn-cs"/>
              </a:rPr>
              <a:t>ОП</a:t>
            </a:r>
            <a:r>
              <a:rPr lang="ru-RU" sz="2400" b="1" dirty="0"/>
              <a:t> (</a:t>
            </a:r>
            <a:r>
              <a:rPr lang="ru-RU" sz="2400" b="1" dirty="0">
                <a:hlinkClick r:id="rId7" action="ppaction://hlinksldjump"/>
              </a:rPr>
              <a:t>СМ</a:t>
            </a:r>
            <a:r>
              <a:rPr lang="ru-RU" sz="2400" b="1" dirty="0"/>
              <a:t>)</a:t>
            </a:r>
            <a:endParaRPr lang="ru-RU" sz="2600" b="1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b="1" dirty="0">
                <a:latin typeface="+mn-lt"/>
                <a:cs typeface="+mn-cs"/>
                <a:hlinkClick r:id="rId8" action="ppaction://hlinksldjump"/>
              </a:rPr>
              <a:t>Структура резидента</a:t>
            </a:r>
            <a:r>
              <a:rPr lang="ru-RU" sz="2400" b="1" dirty="0"/>
              <a:t> (</a:t>
            </a:r>
            <a:r>
              <a:rPr lang="ru-RU" sz="2400" b="1" dirty="0">
                <a:hlinkClick r:id="rId8" action="ppaction://hlinksldjump"/>
              </a:rPr>
              <a:t>СМ</a:t>
            </a:r>
            <a:r>
              <a:rPr lang="ru-RU" sz="2400" b="1" dirty="0"/>
              <a:t>)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(</a:t>
            </a:r>
            <a:r>
              <a:rPr lang="ru-RU" sz="2400" b="1" dirty="0">
                <a:solidFill>
                  <a:srgbClr val="FF0000"/>
                </a:solidFill>
                <a:hlinkClick r:id="rId4" action="ppaction://hlinkfile"/>
              </a:rPr>
              <a:t>СМ</a:t>
            </a:r>
            <a:r>
              <a:rPr lang="ru-RU" sz="2400" b="1" dirty="0">
                <a:solidFill>
                  <a:srgbClr val="FF0000"/>
                </a:solidFill>
              </a:rPr>
              <a:t>)</a:t>
            </a:r>
            <a:endParaRPr lang="ru-RU" sz="2600" b="1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b="1" dirty="0">
                <a:hlinkClick r:id="rId9" action="ppaction://hlinksldjump"/>
              </a:rPr>
              <a:t>Установка</a:t>
            </a:r>
            <a:r>
              <a:rPr lang="ru-RU" sz="2600" b="1" dirty="0"/>
              <a:t> РП </a:t>
            </a:r>
            <a:r>
              <a:rPr lang="en-US" sz="2600" b="1" dirty="0"/>
              <a:t>(</a:t>
            </a:r>
            <a:r>
              <a:rPr lang="ru-RU" sz="2600" b="1" dirty="0">
                <a:hlinkClick r:id="rId10" action="ppaction://hlinksldjump"/>
              </a:rPr>
              <a:t>Шаги</a:t>
            </a:r>
            <a:r>
              <a:rPr lang="ru-RU" sz="2600" b="1" dirty="0"/>
              <a:t>, </a:t>
            </a:r>
            <a:r>
              <a:rPr lang="ru-RU" sz="2600" b="1" dirty="0">
                <a:hlinkClick r:id="rId11" action="ppaction://hlinksldjump"/>
              </a:rPr>
              <a:t>СМ</a:t>
            </a:r>
            <a:r>
              <a:rPr lang="en-US" sz="2600" b="1" dirty="0"/>
              <a:t>)</a:t>
            </a:r>
            <a:r>
              <a:rPr lang="ru-RU" sz="2600" b="1" dirty="0"/>
              <a:t>и Расчет размера РП </a:t>
            </a:r>
            <a:r>
              <a:rPr lang="ru-RU" sz="2400" b="1" dirty="0"/>
              <a:t>(</a:t>
            </a:r>
            <a:r>
              <a:rPr lang="ru-RU" sz="2400" b="1" dirty="0">
                <a:hlinkClick r:id="rId9" action="ppaction://hlinksldjump"/>
              </a:rPr>
              <a:t>СМ</a:t>
            </a:r>
            <a:r>
              <a:rPr lang="ru-RU" sz="2400" b="1" dirty="0"/>
              <a:t>)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(</a:t>
            </a:r>
            <a:r>
              <a:rPr lang="ru-RU" sz="2400" b="1" dirty="0">
                <a:solidFill>
                  <a:srgbClr val="FF0000"/>
                </a:solidFill>
                <a:hlinkClick r:id="rId4" action="ppaction://hlinkfile"/>
              </a:rPr>
              <a:t>СМ</a:t>
            </a:r>
            <a:r>
              <a:rPr lang="ru-RU" sz="2400" b="1" dirty="0">
                <a:solidFill>
                  <a:srgbClr val="FF0000"/>
                </a:solidFill>
              </a:rPr>
              <a:t>)</a:t>
            </a:r>
            <a:endParaRPr lang="ru-RU" sz="2600" b="1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b="1" dirty="0">
                <a:hlinkClick r:id="rId12" action="ppaction://hlinksldjump"/>
              </a:rPr>
              <a:t>Описание данных и процедур резидента</a:t>
            </a:r>
            <a:r>
              <a:rPr lang="ru-RU" sz="2400" b="1" dirty="0"/>
              <a:t> (</a:t>
            </a:r>
            <a:r>
              <a:rPr lang="ru-RU" sz="2400" b="1" dirty="0">
                <a:hlinkClick r:id="rId12" action="ppaction://hlinksldjump"/>
              </a:rPr>
              <a:t>СМ</a:t>
            </a:r>
            <a:r>
              <a:rPr lang="ru-RU" sz="2400" b="1" dirty="0"/>
              <a:t>)</a:t>
            </a:r>
            <a:r>
              <a:rPr lang="ru-RU" sz="2800" b="1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(</a:t>
            </a:r>
            <a:r>
              <a:rPr lang="ru-RU" sz="2400" b="1" dirty="0">
                <a:solidFill>
                  <a:srgbClr val="FF0000"/>
                </a:solidFill>
                <a:hlinkClick r:id="rId4" action="ppaction://hlinkfile"/>
              </a:rPr>
              <a:t>СМ</a:t>
            </a:r>
            <a:r>
              <a:rPr lang="ru-RU" sz="2400" b="1" dirty="0">
                <a:solidFill>
                  <a:srgbClr val="FF0000"/>
                </a:solidFill>
              </a:rPr>
              <a:t>)</a:t>
            </a:r>
            <a:endParaRPr lang="ru-RU" sz="24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b="1" dirty="0">
                <a:latin typeface="+mn-lt"/>
                <a:cs typeface="+mn-cs"/>
                <a:hlinkClick r:id="rId13" action="ppaction://hlinksldjump"/>
              </a:rPr>
              <a:t>Понятие прерывания</a:t>
            </a:r>
            <a:r>
              <a:rPr lang="ru-RU" sz="2600" b="1" dirty="0">
                <a:latin typeface="+mn-lt"/>
                <a:cs typeface="+mn-cs"/>
              </a:rPr>
              <a:t>, </a:t>
            </a:r>
            <a:r>
              <a:rPr lang="ru-RU" sz="2600" b="1" dirty="0">
                <a:latin typeface="+mn-lt"/>
                <a:cs typeface="+mn-cs"/>
                <a:hlinkClick r:id="rId14" action="ppaction://hlinksldjump"/>
              </a:rPr>
              <a:t>разновидности</a:t>
            </a:r>
            <a:r>
              <a:rPr lang="ru-RU" sz="2400" b="1" dirty="0"/>
              <a:t> (</a:t>
            </a:r>
            <a:r>
              <a:rPr lang="ru-RU" sz="2400" b="1" dirty="0">
                <a:hlinkClick r:id="rId13" action="ppaction://hlinksldjump"/>
              </a:rPr>
              <a:t>СМ</a:t>
            </a:r>
            <a:r>
              <a:rPr lang="ru-RU" sz="2400" b="1" dirty="0"/>
              <a:t>)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(</a:t>
            </a:r>
            <a:r>
              <a:rPr lang="ru-RU" sz="2400" b="1" dirty="0">
                <a:solidFill>
                  <a:srgbClr val="FF0000"/>
                </a:solidFill>
                <a:hlinkClick r:id="rId4" action="ppaction://hlinkfile"/>
              </a:rPr>
              <a:t>СМ</a:t>
            </a:r>
            <a:r>
              <a:rPr lang="ru-RU" sz="2400" b="1" dirty="0">
                <a:solidFill>
                  <a:srgbClr val="FF0000"/>
                </a:solidFill>
              </a:rPr>
              <a:t>)</a:t>
            </a:r>
            <a:endParaRPr lang="ru-RU" sz="2400" b="1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b="1" dirty="0">
                <a:latin typeface="+mn-lt"/>
                <a:cs typeface="+mn-cs"/>
                <a:hlinkClick r:id="rId15" action="ppaction://hlinksldjump"/>
              </a:rPr>
              <a:t>Вызов обработчиков и их завершение</a:t>
            </a:r>
            <a:r>
              <a:rPr lang="ru-RU" sz="2400" b="1" dirty="0"/>
              <a:t> (</a:t>
            </a:r>
            <a:r>
              <a:rPr lang="ru-RU" sz="2400" b="1" dirty="0">
                <a:hlinkClick r:id="rId15" action="ppaction://hlinksldjump"/>
              </a:rPr>
              <a:t>СМ</a:t>
            </a:r>
            <a:r>
              <a:rPr lang="ru-RU" sz="2400" b="1" dirty="0"/>
              <a:t>)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(</a:t>
            </a:r>
            <a:r>
              <a:rPr lang="ru-RU" sz="2400" b="1" dirty="0">
                <a:solidFill>
                  <a:srgbClr val="FF0000"/>
                </a:solidFill>
                <a:hlinkClick r:id="rId4" action="ppaction://hlinkfile"/>
              </a:rPr>
              <a:t>СМ</a:t>
            </a:r>
            <a:r>
              <a:rPr lang="ru-RU" sz="2400" b="1" dirty="0">
                <a:solidFill>
                  <a:srgbClr val="FF0000"/>
                </a:solidFill>
              </a:rPr>
              <a:t>)</a:t>
            </a:r>
            <a:endParaRPr lang="ru-RU" sz="2400" b="1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b="1" dirty="0">
                <a:latin typeface="+mn-lt"/>
                <a:cs typeface="+mn-cs"/>
                <a:hlinkClick r:id="rId16" action="ppaction://hlinksldjump"/>
              </a:rPr>
              <a:t>Схема и обработка прерываний</a:t>
            </a:r>
            <a:r>
              <a:rPr lang="ru-RU" sz="2400" b="1" dirty="0"/>
              <a:t> (</a:t>
            </a:r>
            <a:r>
              <a:rPr lang="ru-RU" sz="2400" b="1" dirty="0">
                <a:hlinkClick r:id="rId17" action="ppaction://hlinksldjump"/>
              </a:rPr>
              <a:t>СМ</a:t>
            </a:r>
            <a:r>
              <a:rPr lang="ru-RU" sz="2400" b="1" dirty="0"/>
              <a:t>)</a:t>
            </a:r>
            <a:r>
              <a:rPr lang="en-US" sz="2000" b="1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(</a:t>
            </a:r>
            <a:r>
              <a:rPr lang="ru-RU" sz="2400" b="1" dirty="0">
                <a:solidFill>
                  <a:srgbClr val="FF0000"/>
                </a:solidFill>
                <a:hlinkClick r:id="rId4" action="ppaction://hlinkfile"/>
              </a:rPr>
              <a:t>СМ</a:t>
            </a:r>
            <a:r>
              <a:rPr lang="ru-RU" sz="2400" b="1" dirty="0">
                <a:solidFill>
                  <a:srgbClr val="FF0000"/>
                </a:solidFill>
              </a:rPr>
              <a:t>)</a:t>
            </a:r>
            <a:endParaRPr lang="ru-RU" sz="2600" b="1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b="1" dirty="0">
                <a:hlinkClick r:id="rId18" action="ppaction://hlinksldjump"/>
              </a:rPr>
              <a:t>Запуск части инициализации</a:t>
            </a:r>
            <a:r>
              <a:rPr lang="ru-RU" sz="2400" b="1" dirty="0"/>
              <a:t> (</a:t>
            </a:r>
            <a:r>
              <a:rPr lang="ru-RU" sz="2400" b="1" dirty="0">
                <a:hlinkClick r:id="rId18" action="ppaction://hlinksldjump"/>
              </a:rPr>
              <a:t>СМ</a:t>
            </a:r>
            <a:r>
              <a:rPr lang="ru-RU" sz="2400" b="1" dirty="0"/>
              <a:t>)</a:t>
            </a:r>
            <a:r>
              <a:rPr lang="ru-RU" sz="2400" b="1" dirty="0">
                <a:solidFill>
                  <a:srgbClr val="FF0000"/>
                </a:solidFill>
              </a:rPr>
              <a:t> (</a:t>
            </a:r>
            <a:r>
              <a:rPr lang="ru-RU" sz="2400" b="1" dirty="0">
                <a:solidFill>
                  <a:srgbClr val="FF0000"/>
                </a:solidFill>
                <a:hlinkClick r:id="rId4" action="ppaction://hlinkfile"/>
              </a:rPr>
              <a:t>СМ</a:t>
            </a:r>
            <a:r>
              <a:rPr lang="ru-RU" sz="2400" b="1" dirty="0">
                <a:solidFill>
                  <a:srgbClr val="FF0000"/>
                </a:solidFill>
              </a:rPr>
              <a:t>)</a:t>
            </a:r>
            <a:endParaRPr lang="ru-RU" sz="2600" b="1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b="1" dirty="0">
                <a:hlinkClick r:id="rId19" action="ppaction://hlinksldjump"/>
              </a:rPr>
              <a:t>Определение и запоминание старого обработчика</a:t>
            </a:r>
            <a:r>
              <a:rPr lang="ru-RU" sz="2400" b="1" dirty="0"/>
              <a:t> (</a:t>
            </a:r>
            <a:r>
              <a:rPr lang="ru-RU" sz="2400" b="1" dirty="0">
                <a:hlinkClick r:id="rId19" action="ppaction://hlinksldjump"/>
              </a:rPr>
              <a:t>СМ</a:t>
            </a:r>
            <a:r>
              <a:rPr lang="ru-RU" sz="2400" b="1" dirty="0"/>
              <a:t>)</a:t>
            </a:r>
            <a:endParaRPr lang="ru-RU" sz="2600" b="1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b="1" dirty="0">
                <a:hlinkClick r:id="rId20" action="ppaction://hlinksldjump"/>
              </a:rPr>
              <a:t>Задание нового обработчика прерывания</a:t>
            </a:r>
            <a:r>
              <a:rPr lang="ru-RU" sz="2400" b="1" dirty="0"/>
              <a:t> (</a:t>
            </a:r>
            <a:r>
              <a:rPr lang="ru-RU" sz="2400" b="1" dirty="0">
                <a:hlinkClick r:id="rId20" action="ppaction://hlinksldjump"/>
              </a:rPr>
              <a:t>СМ</a:t>
            </a:r>
            <a:r>
              <a:rPr lang="ru-RU" sz="2400" b="1" dirty="0"/>
              <a:t>)</a:t>
            </a:r>
            <a:r>
              <a:rPr lang="ru-RU" sz="2400" b="1" dirty="0">
                <a:solidFill>
                  <a:srgbClr val="FF0000"/>
                </a:solidFill>
              </a:rPr>
              <a:t> (</a:t>
            </a:r>
            <a:r>
              <a:rPr lang="ru-RU" sz="2400" b="1" dirty="0">
                <a:solidFill>
                  <a:srgbClr val="FF0000"/>
                </a:solidFill>
                <a:hlinkClick r:id="rId4" action="ppaction://hlinkfile"/>
              </a:rPr>
              <a:t>СМ</a:t>
            </a:r>
            <a:r>
              <a:rPr lang="ru-RU" sz="2400" b="1" dirty="0">
                <a:solidFill>
                  <a:srgbClr val="FF0000"/>
                </a:solidFill>
              </a:rPr>
              <a:t>)</a:t>
            </a:r>
            <a:endParaRPr lang="ru-RU" sz="2600" b="1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b="1" dirty="0">
                <a:hlinkClick r:id="rId21" action="ppaction://hlinksldjump"/>
              </a:rPr>
              <a:t>Вывод строк и символов из резидентных процедур</a:t>
            </a:r>
            <a:r>
              <a:rPr lang="ru-RU" sz="2400" b="1" dirty="0"/>
              <a:t> (</a:t>
            </a:r>
            <a:r>
              <a:rPr lang="ru-RU" sz="2400" b="1" dirty="0">
                <a:hlinkClick r:id="rId21" action="ppaction://hlinksldjump"/>
              </a:rPr>
              <a:t>СМ</a:t>
            </a:r>
            <a:r>
              <a:rPr lang="ru-RU" sz="2400" b="1" dirty="0"/>
              <a:t>)</a:t>
            </a:r>
            <a:endParaRPr lang="ru-RU" sz="2600" b="1" dirty="0"/>
          </a:p>
        </p:txBody>
      </p:sp>
    </p:spTree>
    <p:extLst>
      <p:ext uri="{BB962C8B-B14F-4D97-AF65-F5344CB8AC3E}">
        <p14:creationId xmlns:p14="http://schemas.microsoft.com/office/powerpoint/2010/main" val="4140875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2989" y="188913"/>
            <a:ext cx="6913388" cy="11525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/>
              <a:t>Лекции по дисциплине </a:t>
            </a:r>
            <a:br>
              <a:rPr lang="ru-RU" sz="4000" dirty="0"/>
            </a:br>
            <a:r>
              <a:rPr lang="ru-RU" sz="4000" dirty="0"/>
              <a:t>Системное программирование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2988" y="1341438"/>
            <a:ext cx="6400800" cy="57467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hlinkClick r:id="rId3" action="ppaction://hlinksldjump"/>
              </a:rPr>
              <a:t>Вводная лекция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32813" y="188913"/>
            <a:ext cx="369887" cy="365125"/>
          </a:xfrm>
        </p:spPr>
        <p:txBody>
          <a:bodyPr/>
          <a:lstStyle/>
          <a:p>
            <a:pPr>
              <a:defRPr/>
            </a:pPr>
            <a:fld id="{1F07ECF8-5B38-4DCE-BCBD-AE2A3C7D59D7}" type="slidenum">
              <a:rPr/>
              <a:pPr>
                <a:defRPr/>
              </a:pPr>
              <a:t>4</a:t>
            </a:fld>
            <a:endParaRPr dirty="0"/>
          </a:p>
        </p:txBody>
      </p:sp>
      <p:sp>
        <p:nvSpPr>
          <p:cNvPr id="16389" name="TextBox 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042988" y="2349500"/>
            <a:ext cx="4105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dirty="0">
                <a:hlinkClick r:id="rId4" action="ppaction://hlinksldjump"/>
              </a:rPr>
              <a:t>Первая</a:t>
            </a:r>
            <a:r>
              <a:rPr lang="ru-RU" altLang="ru-RU" dirty="0">
                <a:hlinkClick r:id="rId4" action="ppaction://hlinksldjump"/>
              </a:rPr>
              <a:t> команда</a:t>
            </a:r>
            <a:endParaRPr lang="ru-RU" altLang="ru-RU" dirty="0"/>
          </a:p>
        </p:txBody>
      </p:sp>
      <p:sp>
        <p:nvSpPr>
          <p:cNvPr id="16390" name="Text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042988" y="2852738"/>
            <a:ext cx="42497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dirty="0">
                <a:hlinkClick r:id="rId5" action="ppaction://hlinksldjump"/>
              </a:rPr>
              <a:t>Первая</a:t>
            </a:r>
            <a:r>
              <a:rPr lang="ru-RU" altLang="ru-RU" dirty="0">
                <a:hlinkClick r:id="rId5" action="ppaction://hlinksldjump"/>
              </a:rPr>
              <a:t> программа</a:t>
            </a:r>
            <a:endParaRPr lang="ru-RU" altLang="ru-RU" dirty="0"/>
          </a:p>
        </p:txBody>
      </p:sp>
      <p:sp>
        <p:nvSpPr>
          <p:cNvPr id="16391" name="TextBox 6"/>
          <p:cNvSpPr txBox="1">
            <a:spLocks noChangeArrowheads="1"/>
          </p:cNvSpPr>
          <p:nvPr/>
        </p:nvSpPr>
        <p:spPr bwMode="auto">
          <a:xfrm>
            <a:off x="903288" y="4005263"/>
            <a:ext cx="79930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hlinkClick r:id="rId6" action="ppaction://hlinksldjump"/>
              </a:rPr>
              <a:t> Модели и представления для программирования</a:t>
            </a:r>
            <a:endParaRPr lang="ru-RU" altLang="ru-RU" sz="2800"/>
          </a:p>
        </p:txBody>
      </p:sp>
      <p:sp>
        <p:nvSpPr>
          <p:cNvPr id="16392" name="Подзаголовок 2"/>
          <p:cNvSpPr txBox="1">
            <a:spLocks/>
          </p:cNvSpPr>
          <p:nvPr/>
        </p:nvSpPr>
        <p:spPr bwMode="auto">
          <a:xfrm>
            <a:off x="900113" y="4508500"/>
            <a:ext cx="6400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>
                <a:solidFill>
                  <a:srgbClr val="898989"/>
                </a:solidFill>
                <a:hlinkClick r:id="rId6" action="ppaction://hlinksldjump"/>
              </a:rPr>
              <a:t>Лекции Физические </a:t>
            </a:r>
            <a:r>
              <a:rPr lang="ru-RU" altLang="ru-RU">
                <a:hlinkClick r:id="rId6" action="ppaction://hlinksldjump"/>
              </a:rPr>
              <a:t>Модели ЭВМ</a:t>
            </a:r>
            <a:endParaRPr lang="ru-RU" altLang="ru-RU"/>
          </a:p>
        </p:txBody>
      </p:sp>
      <p:sp>
        <p:nvSpPr>
          <p:cNvPr id="16393" name="TextBox 8"/>
          <p:cNvSpPr txBox="1">
            <a:spLocks noChangeArrowheads="1"/>
          </p:cNvSpPr>
          <p:nvPr/>
        </p:nvSpPr>
        <p:spPr bwMode="auto">
          <a:xfrm>
            <a:off x="1116013" y="1844675"/>
            <a:ext cx="6048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hlinkClick r:id="rId7" action="ppaction://hlinksldjump"/>
              </a:rPr>
              <a:t>Что означает аббревиатура </a:t>
            </a:r>
            <a:r>
              <a:rPr lang="ru-RU" altLang="ru-RU" sz="2800" b="1">
                <a:hlinkClick r:id="rId7" action="ppaction://hlinksldjump"/>
              </a:rPr>
              <a:t>СП</a:t>
            </a:r>
            <a:r>
              <a:rPr lang="ru-RU" altLang="ru-RU" sz="2800">
                <a:hlinkClick r:id="rId7" action="ppaction://hlinksldjump"/>
              </a:rPr>
              <a:t> </a:t>
            </a:r>
            <a:r>
              <a:rPr lang="en-US" altLang="ru-RU" sz="2800">
                <a:hlinkClick r:id="rId7" action="ppaction://hlinksldjump"/>
              </a:rPr>
              <a:t>?</a:t>
            </a:r>
            <a:endParaRPr lang="ru-RU" altLang="ru-RU" sz="2800"/>
          </a:p>
        </p:txBody>
      </p:sp>
      <p:sp>
        <p:nvSpPr>
          <p:cNvPr id="16394" name="Подзаголовок 2"/>
          <p:cNvSpPr txBox="1">
            <a:spLocks/>
          </p:cNvSpPr>
          <p:nvPr/>
        </p:nvSpPr>
        <p:spPr bwMode="auto">
          <a:xfrm>
            <a:off x="684213" y="5086350"/>
            <a:ext cx="3875087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ru-RU" altLang="ru-RU">
                <a:solidFill>
                  <a:srgbClr val="898989"/>
                </a:solidFill>
                <a:hlinkClick r:id="rId6" action="ppaction://hlinksldjump"/>
              </a:rPr>
              <a:t>Лекции </a:t>
            </a:r>
            <a:r>
              <a:rPr lang="ru-RU" altLang="ru-RU">
                <a:solidFill>
                  <a:srgbClr val="898989"/>
                </a:solidFill>
              </a:rPr>
              <a:t>Ассемблер</a:t>
            </a:r>
            <a:endParaRPr lang="ru-RU" altLang="ru-RU"/>
          </a:p>
        </p:txBody>
      </p:sp>
      <p:sp>
        <p:nvSpPr>
          <p:cNvPr id="16395" name="Подзаголовок 2"/>
          <p:cNvSpPr txBox="1">
            <a:spLocks/>
          </p:cNvSpPr>
          <p:nvPr/>
        </p:nvSpPr>
        <p:spPr bwMode="auto">
          <a:xfrm>
            <a:off x="684213" y="5684838"/>
            <a:ext cx="2519362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ru-RU" altLang="ru-RU">
                <a:solidFill>
                  <a:srgbClr val="898989"/>
                </a:solidFill>
                <a:hlinkClick r:id="rId6" action="ppaction://hlinksldjump"/>
              </a:rPr>
              <a:t>Лекции </a:t>
            </a:r>
            <a:r>
              <a:rPr lang="ru-RU" altLang="ru-RU">
                <a:solidFill>
                  <a:srgbClr val="898989"/>
                </a:solidFill>
              </a:rPr>
              <a:t>КР</a:t>
            </a:r>
            <a:endParaRPr lang="ru-RU" altLang="ru-RU"/>
          </a:p>
        </p:txBody>
      </p:sp>
      <p:sp>
        <p:nvSpPr>
          <p:cNvPr id="16396" name="TextBox 11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1116013" y="3500438"/>
            <a:ext cx="31686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hlinkClick r:id="rId8" action="ppaction://hlinksldjump"/>
              </a:rPr>
              <a:t>ЛР Дисциплины СП</a:t>
            </a:r>
            <a:endParaRPr lang="ru-RU" altLang="ru-RU"/>
          </a:p>
        </p:txBody>
      </p:sp>
      <p:sp>
        <p:nvSpPr>
          <p:cNvPr id="16397" name="TextBox 12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6843713" y="2087563"/>
            <a:ext cx="16160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>
                <a:hlinkClick r:id="rId9" action="ppaction://hlinksldjump"/>
              </a:rPr>
              <a:t>ЛК по СП</a:t>
            </a:r>
            <a:endParaRPr lang="ru-RU" altLang="ru-RU"/>
          </a:p>
        </p:txBody>
      </p:sp>
      <p:sp>
        <p:nvSpPr>
          <p:cNvPr id="16398" name="TextBox 13"/>
          <p:cNvSpPr txBox="1">
            <a:spLocks noChangeArrowheads="1"/>
          </p:cNvSpPr>
          <p:nvPr/>
        </p:nvSpPr>
        <p:spPr bwMode="auto">
          <a:xfrm>
            <a:off x="4427538" y="5516563"/>
            <a:ext cx="4572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u="sng"/>
              <a:t>Большаков Сергей Алексеевич,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u="sng"/>
              <a:t>к.т.н., доц. Каф ИУ-5,   905 ауд. 9-й этаж</a:t>
            </a:r>
          </a:p>
        </p:txBody>
      </p:sp>
      <p:sp>
        <p:nvSpPr>
          <p:cNvPr id="16399" name="TextBox 14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6843713" y="2727325"/>
            <a:ext cx="15446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u="sng"/>
              <a:t>ЛР по СП</a:t>
            </a:r>
          </a:p>
        </p:txBody>
      </p:sp>
      <p:sp>
        <p:nvSpPr>
          <p:cNvPr id="16400" name="TextBox 15">
            <a:hlinkClick r:id="rId10" action="ppaction://hlinksldjump"/>
          </p:cNvPr>
          <p:cNvSpPr txBox="1">
            <a:spLocks noChangeArrowheads="1"/>
          </p:cNvSpPr>
          <p:nvPr/>
        </p:nvSpPr>
        <p:spPr bwMode="auto">
          <a:xfrm>
            <a:off x="6843713" y="3357563"/>
            <a:ext cx="15446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u="sng"/>
              <a:t>КР по СП</a:t>
            </a:r>
          </a:p>
        </p:txBody>
      </p:sp>
      <p:sp>
        <p:nvSpPr>
          <p:cNvPr id="16401" name="TextBox 16">
            <a:hlinkClick r:id="rId11" action="ppaction://hlinksldjump"/>
          </p:cNvPr>
          <p:cNvSpPr txBox="1">
            <a:spLocks noChangeArrowheads="1"/>
          </p:cNvSpPr>
          <p:nvPr/>
        </p:nvSpPr>
        <p:spPr bwMode="auto">
          <a:xfrm>
            <a:off x="6865938" y="1455738"/>
            <a:ext cx="13763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u="sng">
                <a:solidFill>
                  <a:schemeClr val="accent1"/>
                </a:solidFill>
              </a:rPr>
              <a:t>Сайт СП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5112568" cy="706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/>
              <a:t>Стек в ОП (Команда </a:t>
            </a:r>
            <a:r>
              <a:rPr lang="en-US" altLang="ru-RU" dirty="0"/>
              <a:t>PUSH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E440614E-B5D9-480A-992B-9CD662086A72}" type="slidenum">
              <a:rPr/>
              <a:pPr>
                <a:defRPr/>
              </a:pPr>
              <a:t>40</a:t>
            </a:fld>
            <a:endParaRPr/>
          </a:p>
        </p:txBody>
      </p:sp>
      <p:sp>
        <p:nvSpPr>
          <p:cNvPr id="140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40293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584397"/>
              </p:ext>
            </p:extLst>
          </p:nvPr>
        </p:nvGraphicFramePr>
        <p:xfrm>
          <a:off x="692150" y="2300883"/>
          <a:ext cx="7689850" cy="2519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024441" imgH="2303910" progId="Visio.Drawing.11">
                  <p:embed/>
                </p:oleObj>
              </mc:Choice>
              <mc:Fallback>
                <p:oleObj name="Visio" r:id="rId3" imgW="4024441" imgH="230391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150" y="2300883"/>
                        <a:ext cx="7689850" cy="25196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Объект 2"/>
          <p:cNvSpPr txBox="1">
            <a:spLocks/>
          </p:cNvSpPr>
          <p:nvPr/>
        </p:nvSpPr>
        <p:spPr>
          <a:xfrm>
            <a:off x="281261" y="692696"/>
            <a:ext cx="8784975" cy="158417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u="sng" dirty="0"/>
              <a:t>Стек</a:t>
            </a:r>
            <a:r>
              <a:rPr lang="ru-RU" sz="2000" dirty="0"/>
              <a:t> (</a:t>
            </a:r>
            <a:r>
              <a:rPr lang="en-US" sz="2000" dirty="0"/>
              <a:t>Stack</a:t>
            </a:r>
            <a:r>
              <a:rPr lang="ru-RU" sz="2000" dirty="0"/>
              <a:t>)</a:t>
            </a:r>
            <a:r>
              <a:rPr lang="en-US" sz="2000" dirty="0"/>
              <a:t> – </a:t>
            </a:r>
            <a:r>
              <a:rPr lang="ru-RU" sz="2000" dirty="0"/>
              <a:t>Это выделенная область ОП для использования командами для </a:t>
            </a:r>
            <a:r>
              <a:rPr lang="ru-RU" sz="2000" u="sng" dirty="0"/>
              <a:t>временного</a:t>
            </a:r>
            <a:r>
              <a:rPr lang="ru-RU" sz="2000" dirty="0"/>
              <a:t> сохранения данных</a:t>
            </a:r>
            <a:r>
              <a:rPr lang="en-US" sz="2000" dirty="0"/>
              <a:t> </a:t>
            </a:r>
            <a:r>
              <a:rPr lang="ru-RU" sz="2000" dirty="0"/>
              <a:t>и обмена данными между процедурами и модулями программ.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sz="2000" dirty="0"/>
              <a:t>На </a:t>
            </a:r>
            <a:r>
              <a:rPr lang="ru-RU" sz="2000" u="sng" dirty="0"/>
              <a:t>местонахождения</a:t>
            </a:r>
            <a:r>
              <a:rPr lang="ru-RU" sz="2000" dirty="0"/>
              <a:t> стека В ОП  указывает сегментный регистр </a:t>
            </a:r>
            <a:r>
              <a:rPr lang="en-US" sz="2000" b="1" dirty="0"/>
              <a:t>SS</a:t>
            </a:r>
            <a:r>
              <a:rPr lang="en-US" sz="2000" dirty="0"/>
              <a:t> </a:t>
            </a:r>
            <a:r>
              <a:rPr lang="ru-RU" sz="2000" dirty="0"/>
              <a:t>и текущий указатель стека – </a:t>
            </a:r>
            <a:r>
              <a:rPr lang="en-US" sz="2000" b="1" dirty="0"/>
              <a:t>SP</a:t>
            </a:r>
            <a:r>
              <a:rPr lang="ru-RU" sz="2000" b="1" dirty="0"/>
              <a:t> </a:t>
            </a:r>
            <a:r>
              <a:rPr lang="ru-RU" sz="2000" dirty="0"/>
              <a:t>– дно сегмента (Не явное задание)</a:t>
            </a:r>
            <a:r>
              <a:rPr lang="en-US" sz="2000" dirty="0"/>
              <a:t>.</a:t>
            </a:r>
            <a:r>
              <a:rPr lang="ru-RU" sz="2000" dirty="0"/>
              <a:t>  </a:t>
            </a:r>
          </a:p>
          <a:p>
            <a:pPr>
              <a:buNone/>
            </a:pPr>
            <a:r>
              <a:rPr lang="en-US" altLang="ru-RU" sz="2000" dirty="0"/>
              <a:t>PUSH </a:t>
            </a:r>
            <a:r>
              <a:rPr lang="en-US" altLang="ru-RU" sz="2000" b="1" dirty="0">
                <a:solidFill>
                  <a:srgbClr val="FF0000"/>
                </a:solidFill>
              </a:rPr>
              <a:t>AX</a:t>
            </a:r>
          </a:p>
          <a:p>
            <a:pPr>
              <a:buNone/>
            </a:pPr>
            <a:r>
              <a:rPr lang="en-US" altLang="ru-RU" sz="2000" dirty="0"/>
              <a:t>POP </a:t>
            </a:r>
            <a:r>
              <a:rPr lang="en-US" altLang="ru-RU" sz="2000" b="1" dirty="0">
                <a:solidFill>
                  <a:srgbClr val="00B050"/>
                </a:solidFill>
              </a:rPr>
              <a:t>DS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sz="2000" dirty="0"/>
          </a:p>
        </p:txBody>
      </p:sp>
      <p:sp>
        <p:nvSpPr>
          <p:cNvPr id="140295" name="Объект 2"/>
          <p:cNvSpPr txBox="1">
            <a:spLocks/>
          </p:cNvSpPr>
          <p:nvPr/>
        </p:nvSpPr>
        <p:spPr bwMode="auto">
          <a:xfrm>
            <a:off x="673869" y="4581128"/>
            <a:ext cx="8229600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PUSH</a:t>
            </a:r>
            <a:r>
              <a:rPr lang="en-US" altLang="ru-RU" sz="2000" dirty="0"/>
              <a:t> </a:t>
            </a:r>
            <a:r>
              <a:rPr lang="ru-RU" altLang="ru-RU" sz="2000" dirty="0"/>
              <a:t>данные из регистра (например, АХ) записываются по адресу текущего указателя стека (</a:t>
            </a:r>
            <a:r>
              <a:rPr lang="en-US" altLang="ru-RU" sz="2000" dirty="0"/>
              <a:t>SP</a:t>
            </a:r>
            <a:r>
              <a:rPr lang="ru-RU" altLang="ru-RU" sz="2000" dirty="0"/>
              <a:t>)</a:t>
            </a:r>
            <a:r>
              <a:rPr lang="en-US" altLang="ru-RU" sz="2000" dirty="0"/>
              <a:t> </a:t>
            </a:r>
            <a:r>
              <a:rPr lang="ru-RU" altLang="ru-RU" sz="2000" dirty="0"/>
              <a:t>в стек , а его значение (счетчика</a:t>
            </a:r>
            <a:r>
              <a:rPr lang="en-US" altLang="ru-RU" sz="2000" dirty="0"/>
              <a:t> SP</a:t>
            </a:r>
            <a:r>
              <a:rPr lang="ru-RU" altLang="ru-RU" sz="2000" dirty="0"/>
              <a:t>) </a:t>
            </a:r>
            <a:r>
              <a:rPr lang="ru-RU" altLang="ru-RU" sz="2000" u="sng" dirty="0"/>
              <a:t>уменьшается</a:t>
            </a:r>
            <a:r>
              <a:rPr lang="ru-RU" altLang="ru-RU" sz="2000" dirty="0"/>
              <a:t> на значение длины регистра (2).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000" dirty="0"/>
              <a:t>Начальные значения </a:t>
            </a:r>
            <a:r>
              <a:rPr lang="en-US" altLang="ru-RU" sz="2000" b="1" dirty="0">
                <a:solidFill>
                  <a:srgbClr val="FF0000"/>
                </a:solidFill>
              </a:rPr>
              <a:t>SS</a:t>
            </a:r>
            <a:r>
              <a:rPr lang="en-US" altLang="ru-RU" sz="2000" dirty="0"/>
              <a:t> </a:t>
            </a:r>
            <a:r>
              <a:rPr lang="ru-RU" altLang="ru-RU" sz="2000" dirty="0"/>
              <a:t>и </a:t>
            </a:r>
            <a:r>
              <a:rPr lang="en-US" altLang="ru-RU" sz="2000" b="1" dirty="0">
                <a:solidFill>
                  <a:srgbClr val="FF0000"/>
                </a:solidFill>
              </a:rPr>
              <a:t>SP</a:t>
            </a:r>
            <a:r>
              <a:rPr lang="en-US" altLang="ru-RU" sz="2000" dirty="0"/>
              <a:t> </a:t>
            </a:r>
            <a:r>
              <a:rPr lang="ru-RU" altLang="ru-RU" sz="2000" dirty="0"/>
              <a:t>формируются автоматически РС.</a:t>
            </a:r>
            <a:endParaRPr lang="en-US" altLang="ru-RU" sz="2000" dirty="0"/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1750100" y="6154414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78565396"/>
      </p:ext>
    </p:extLst>
  </p:cSld>
  <p:clrMapOvr>
    <a:masterClrMapping/>
  </p:clrMapOvr>
</p:sld>
</file>

<file path=ppt/slides/slide4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85402"/>
            <a:ext cx="7128792" cy="634082"/>
          </a:xfrm>
        </p:spPr>
        <p:txBody>
          <a:bodyPr/>
          <a:lstStyle/>
          <a:p>
            <a:r>
              <a:rPr lang="ru-RU" sz="3600" dirty="0"/>
              <a:t>Резидентные программы. Темы (2)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8646" y="476672"/>
            <a:ext cx="8663756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Пример простейшего резидента (</a:t>
            </a:r>
            <a:r>
              <a:rPr lang="ru-RU" sz="2400" dirty="0">
                <a:hlinkClick r:id="rId2" action="ppaction://hlinksldjump"/>
              </a:rPr>
              <a:t>СМ</a:t>
            </a:r>
            <a:r>
              <a:rPr lang="ru-RU" sz="2400" dirty="0"/>
              <a:t>)</a:t>
            </a:r>
            <a:r>
              <a:rPr lang="ru-RU" sz="2400" b="1" dirty="0">
                <a:solidFill>
                  <a:srgbClr val="FF0000"/>
                </a:solidFill>
              </a:rPr>
              <a:t>(</a:t>
            </a:r>
            <a:r>
              <a:rPr lang="ru-RU" sz="2400" b="1" dirty="0">
                <a:solidFill>
                  <a:srgbClr val="FF0000"/>
                </a:solidFill>
                <a:hlinkClick r:id="rId3" action="ppaction://hlinkfile"/>
              </a:rPr>
              <a:t>СМ</a:t>
            </a:r>
            <a:r>
              <a:rPr lang="ru-RU" sz="2400" b="1" dirty="0">
                <a:solidFill>
                  <a:srgbClr val="FF0000"/>
                </a:solidFill>
              </a:rPr>
              <a:t>) </a:t>
            </a:r>
            <a:r>
              <a:rPr lang="ru-RU" sz="2400" dirty="0"/>
              <a:t>(</a:t>
            </a:r>
            <a:r>
              <a:rPr lang="ru-RU" sz="2400" dirty="0">
                <a:hlinkClick r:id="rId4" action="ppaction://hlinksldjump"/>
              </a:rPr>
              <a:t>Меню КР</a:t>
            </a:r>
            <a:r>
              <a:rPr lang="ru-RU" sz="2400" dirty="0"/>
              <a:t>)</a:t>
            </a:r>
            <a:endParaRPr lang="ru-RU" sz="2400" b="1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Работа с вектором прерываний напрямую </a:t>
            </a:r>
            <a:r>
              <a:rPr lang="ru-RU" sz="2400" b="1" dirty="0">
                <a:solidFill>
                  <a:srgbClr val="FF0000"/>
                </a:solidFill>
              </a:rPr>
              <a:t>(</a:t>
            </a:r>
            <a:r>
              <a:rPr lang="ru-RU" sz="2400" b="1" dirty="0">
                <a:solidFill>
                  <a:srgbClr val="FF0000"/>
                </a:solidFill>
                <a:hlinkClick r:id="rId5" action="ppaction://hlinksldjump"/>
              </a:rPr>
              <a:t>СМ</a:t>
            </a:r>
            <a:r>
              <a:rPr lang="ru-RU" sz="2400" b="1" dirty="0">
                <a:solidFill>
                  <a:srgbClr val="FF0000"/>
                </a:solidFill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Связь с резидентом из других программ (</a:t>
            </a:r>
            <a:r>
              <a:rPr lang="ru-RU" sz="2400" b="1" dirty="0">
                <a:hlinkClick r:id="rId6" action="ppaction://hlinksldjump"/>
              </a:rPr>
              <a:t>СМ</a:t>
            </a:r>
            <a:r>
              <a:rPr lang="ru-RU" sz="2400" b="1" dirty="0"/>
              <a:t>)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Выгрузка резидента (</a:t>
            </a:r>
            <a:r>
              <a:rPr lang="ru-RU" sz="2400" b="1" dirty="0">
                <a:hlinkClick r:id="rId7" action="ppaction://hlinksldjump"/>
              </a:rPr>
              <a:t>СМ</a:t>
            </a:r>
            <a:r>
              <a:rPr lang="ru-RU" sz="2400" b="1" dirty="0"/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Разбор параметров командной строки (</a:t>
            </a:r>
            <a:r>
              <a:rPr lang="ru-RU" sz="2400" b="1" dirty="0">
                <a:hlinkClick r:id="rId8" action="ppaction://hlinksldjump"/>
              </a:rPr>
              <a:t>СМ</a:t>
            </a:r>
            <a:r>
              <a:rPr lang="ru-RU" sz="2400" b="1" dirty="0"/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Контроль наличия резидента (другой способ) (</a:t>
            </a:r>
            <a:r>
              <a:rPr lang="ru-RU" sz="2400" b="1" dirty="0">
                <a:hlinkClick r:id="rId9" action="ppaction://hlinksldjump"/>
              </a:rPr>
              <a:t>СМ</a:t>
            </a:r>
            <a:r>
              <a:rPr lang="ru-RU" sz="2400" b="1" dirty="0"/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Связь с резидентом с помощью клавиатуры (порт и буфер клавиатуры) (буф.- </a:t>
            </a:r>
            <a:r>
              <a:rPr lang="ru-RU" sz="2400" b="1" dirty="0">
                <a:hlinkClick r:id="rId10" action="ppaction://hlinksldjump"/>
              </a:rPr>
              <a:t>СМ</a:t>
            </a:r>
            <a:r>
              <a:rPr lang="en-US" sz="2400" b="1" dirty="0"/>
              <a:t>, </a:t>
            </a:r>
            <a:r>
              <a:rPr lang="ru-RU" sz="2400" b="1" dirty="0"/>
              <a:t>порт - </a:t>
            </a:r>
            <a:r>
              <a:rPr lang="en-US" sz="2400" b="1" dirty="0">
                <a:hlinkClick r:id="rId10" action="ppaction://hlinksldjump"/>
              </a:rPr>
              <a:t>CM</a:t>
            </a:r>
            <a:r>
              <a:rPr lang="ru-RU" sz="2400" b="1" dirty="0"/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Освобождение памяти (</a:t>
            </a:r>
            <a:r>
              <a:rPr lang="ru-RU" sz="2400" b="1" dirty="0">
                <a:hlinkClick r:id="rId7" action="ppaction://hlinksldjump"/>
              </a:rPr>
              <a:t>СМ</a:t>
            </a:r>
            <a:r>
              <a:rPr lang="ru-RU" sz="2400" b="1" dirty="0"/>
              <a:t>)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Завершение основной программы (</a:t>
            </a:r>
            <a:r>
              <a:rPr lang="ru-RU" sz="2400" b="1" dirty="0">
                <a:hlinkClick r:id="rId11" action="ppaction://hlinksldjump"/>
              </a:rPr>
              <a:t>СМ</a:t>
            </a:r>
            <a:r>
              <a:rPr lang="ru-RU" sz="2400" b="1" dirty="0"/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Проверка загрузки и выгрузки с помощью утилиты mem.exe (</a:t>
            </a:r>
            <a:r>
              <a:rPr lang="ru-RU" sz="2400" b="1" dirty="0">
                <a:hlinkClick r:id="rId3" action="ppaction://hlinkfile"/>
              </a:rPr>
              <a:t>СМ</a:t>
            </a:r>
            <a:r>
              <a:rPr lang="ru-RU" sz="2400" b="1" dirty="0"/>
              <a:t>)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Русификация сообщений резидента (</a:t>
            </a:r>
            <a:r>
              <a:rPr lang="ru-RU" sz="2400" b="1" dirty="0">
                <a:hlinkClick r:id="rId12" action="ppaction://hlinksldjump"/>
              </a:rPr>
              <a:t>СМ</a:t>
            </a:r>
            <a:r>
              <a:rPr lang="ru-RU" sz="2400" b="1" dirty="0"/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 Автономная программа выгрузки (</a:t>
            </a:r>
            <a:r>
              <a:rPr lang="ru-RU" sz="2400" b="1" dirty="0">
                <a:hlinkClick r:id="rId6" action="ppaction://hlinksldjump"/>
              </a:rPr>
              <a:t>СМ</a:t>
            </a:r>
            <a:r>
              <a:rPr lang="ru-RU" sz="2400" b="1" dirty="0"/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Текст </a:t>
            </a:r>
            <a:r>
              <a:rPr lang="ru-RU" sz="2400" b="1" u="sng" dirty="0">
                <a:hlinkClick r:id="rId13" action="ppaction://hlinkfile"/>
              </a:rPr>
              <a:t>Обобщенного</a:t>
            </a:r>
            <a:r>
              <a:rPr lang="ru-RU" sz="2400" b="1" dirty="0">
                <a:hlinkClick r:id="rId13" action="ppaction://hlinkfile"/>
              </a:rPr>
              <a:t> </a:t>
            </a:r>
            <a:r>
              <a:rPr lang="ru-RU" sz="2400" b="1" dirty="0"/>
              <a:t>резидента КР (</a:t>
            </a:r>
            <a:r>
              <a:rPr lang="ru-RU" sz="2400" b="1" dirty="0">
                <a:hlinkClick r:id="rId14" action="ppaction://hlinkfile"/>
              </a:rPr>
              <a:t>Программа</a:t>
            </a:r>
            <a:r>
              <a:rPr lang="ru-RU" sz="2400" b="1" dirty="0"/>
              <a:t> и </a:t>
            </a:r>
            <a:r>
              <a:rPr lang="ru-RU" sz="2400" b="1" dirty="0">
                <a:hlinkClick r:id="rId15" action="ppaction://hlinkfile"/>
              </a:rPr>
              <a:t>Листинг</a:t>
            </a:r>
            <a:r>
              <a:rPr lang="ru-RU" sz="24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57518795"/>
      </p:ext>
    </p:extLst>
  </p:cSld>
  <p:clrMapOvr>
    <a:masterClrMapping/>
  </p:clrMapOvr>
</p:sld>
</file>

<file path=ppt/slides/slide4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-27384"/>
            <a:ext cx="5760640" cy="706090"/>
          </a:xfrm>
        </p:spPr>
        <p:txBody>
          <a:bodyPr/>
          <a:lstStyle/>
          <a:p>
            <a:r>
              <a:rPr lang="ru-RU" sz="2800" b="1" dirty="0"/>
              <a:t>Структура резидента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547" y="548680"/>
            <a:ext cx="8656165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/>
              <a:t>Резидентная программа (</a:t>
            </a:r>
            <a:r>
              <a:rPr lang="ru-RU" sz="2000" dirty="0">
                <a:hlinkClick r:id="rId2" action="ppaction://hlinksldjump"/>
              </a:rPr>
              <a:t>Темы</a:t>
            </a:r>
            <a:r>
              <a:rPr lang="ru-RU" sz="2000" dirty="0"/>
              <a:t>) состоит из </a:t>
            </a:r>
            <a:r>
              <a:rPr lang="ru-RU" sz="2000" u="sng" dirty="0"/>
              <a:t>двух</a:t>
            </a:r>
            <a:r>
              <a:rPr lang="ru-RU" sz="2000" dirty="0"/>
              <a:t> частей (исходный текст условно разделен на части):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u="sng" dirty="0"/>
              <a:t>Части</a:t>
            </a:r>
            <a:r>
              <a:rPr lang="ru-RU" sz="2000" dirty="0"/>
              <a:t> инициализации и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000" dirty="0"/>
              <a:t>Резидентной </a:t>
            </a:r>
            <a:r>
              <a:rPr lang="ru-RU" sz="2000" u="sng" dirty="0"/>
              <a:t>части</a:t>
            </a:r>
            <a:r>
              <a:rPr lang="ru-RU" sz="2000" dirty="0"/>
              <a:t> (собственно резидент – процедуры обработки прерываний)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sng" dirty="0"/>
              <a:t>Структура</a:t>
            </a:r>
            <a:r>
              <a:rPr lang="ru-RU" sz="2000" dirty="0"/>
              <a:t> программы имеет </a:t>
            </a:r>
            <a:r>
              <a:rPr lang="ru-RU" sz="2000" u="sng" dirty="0"/>
              <a:t>вид</a:t>
            </a:r>
            <a:r>
              <a:rPr lang="ru-RU" sz="2000" dirty="0"/>
              <a:t>: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163551"/>
              </p:ext>
            </p:extLst>
          </p:nvPr>
        </p:nvGraphicFramePr>
        <p:xfrm>
          <a:off x="1979712" y="2487672"/>
          <a:ext cx="2843386" cy="366801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8433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00">
                <a:tc>
                  <a:txBody>
                    <a:bodyPr/>
                    <a:lstStyle/>
                    <a:p>
                      <a:pPr indent="13970" algn="l"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PSP</a:t>
                      </a:r>
                      <a:r>
                        <a:rPr lang="en-US" sz="2000" b="0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TSR (ORG 100h)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8965">
                <a:tc>
                  <a:txBody>
                    <a:bodyPr/>
                    <a:lstStyle/>
                    <a:p>
                      <a:pPr indent="13970" algn="l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Общие</a:t>
                      </a:r>
                      <a:r>
                        <a:rPr lang="ru-RU" sz="2000" b="0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данные резидента и части </a:t>
                      </a:r>
                      <a:r>
                        <a:rPr lang="ru-RU" sz="2000" b="0" baseline="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иниц</a:t>
                      </a:r>
                      <a:r>
                        <a:rPr lang="ru-RU" sz="2000" b="0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9483">
                <a:tc>
                  <a:txBody>
                    <a:bodyPr/>
                    <a:lstStyle/>
                    <a:p>
                      <a:pPr indent="13970" algn="l">
                        <a:spcAft>
                          <a:spcPts val="0"/>
                        </a:spcAft>
                      </a:pP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Процедура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8965">
                <a:tc>
                  <a:txBody>
                    <a:bodyPr/>
                    <a:lstStyle/>
                    <a:p>
                      <a:pPr marL="0" marR="0" indent="1397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indent="1397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Процедура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N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15806">
                <a:tc>
                  <a:txBody>
                    <a:bodyPr/>
                    <a:lstStyle/>
                    <a:p>
                      <a:pPr indent="13970" algn="l"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Временная часть программы, используемая при инициализации 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и</a:t>
                      </a:r>
                      <a:r>
                        <a:rPr lang="ru-RU" sz="2000" b="0" baseline="0" dirty="0">
                          <a:solidFill>
                            <a:schemeClr val="tx1"/>
                          </a:solidFill>
                          <a:effectLst/>
                        </a:rPr>
                        <a:t> настройки </a:t>
                      </a: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</a:rPr>
                        <a:t>резидента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593804" y="2487672"/>
            <a:ext cx="3347864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u="sng" dirty="0"/>
              <a:t>ЧАСТЬ 1</a:t>
            </a:r>
            <a:r>
              <a:rPr lang="ru-RU" dirty="0"/>
              <a:t> находится постоянно в памяти и вызывается только посредством прерываний программных и аппаратных.</a:t>
            </a:r>
            <a:endParaRPr lang="ru-RU" dirty="0"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0112" y="3710474"/>
            <a:ext cx="3563888" cy="175432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u="sng" dirty="0"/>
              <a:t>ЧАСТЬ 2</a:t>
            </a:r>
            <a:r>
              <a:rPr lang="ru-RU" dirty="0"/>
              <a:t>  работает только при запуске резидента или проверке повторного его запуска или при выполнении процедуры выгрузки резидента</a:t>
            </a:r>
            <a:r>
              <a:rPr lang="en-US" dirty="0"/>
              <a:t> </a:t>
            </a:r>
            <a:r>
              <a:rPr lang="ru-RU" dirty="0"/>
              <a:t>имеет отдельную точку входа ( </a:t>
            </a:r>
            <a:r>
              <a:rPr lang="en-US" dirty="0"/>
              <a:t>INIT:</a:t>
            </a:r>
            <a:r>
              <a:rPr lang="ru-RU" dirty="0"/>
              <a:t>)</a:t>
            </a:r>
            <a:endParaRPr lang="ru-RU" dirty="0">
              <a:latin typeface="+mn-lt"/>
              <a:cs typeface="+mn-cs"/>
            </a:endParaRPr>
          </a:p>
        </p:txBody>
      </p:sp>
      <p:cxnSp>
        <p:nvCxnSpPr>
          <p:cNvPr id="11" name="Line 155"/>
          <p:cNvCxnSpPr/>
          <p:nvPr/>
        </p:nvCxnSpPr>
        <p:spPr bwMode="auto">
          <a:xfrm>
            <a:off x="179512" y="3573016"/>
            <a:ext cx="177916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Line 155"/>
          <p:cNvCxnSpPr/>
          <p:nvPr/>
        </p:nvCxnSpPr>
        <p:spPr bwMode="auto">
          <a:xfrm>
            <a:off x="200546" y="4149080"/>
            <a:ext cx="177916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Line 155"/>
          <p:cNvCxnSpPr/>
          <p:nvPr/>
        </p:nvCxnSpPr>
        <p:spPr bwMode="auto">
          <a:xfrm>
            <a:off x="179512" y="3789040"/>
            <a:ext cx="177916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Line 155"/>
          <p:cNvCxnSpPr/>
          <p:nvPr/>
        </p:nvCxnSpPr>
        <p:spPr bwMode="auto">
          <a:xfrm>
            <a:off x="179512" y="5157192"/>
            <a:ext cx="1779165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TextBox 17"/>
          <p:cNvSpPr txBox="1"/>
          <p:nvPr/>
        </p:nvSpPr>
        <p:spPr>
          <a:xfrm>
            <a:off x="68638" y="5322693"/>
            <a:ext cx="1872949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latin typeface="+mn-lt"/>
                <a:cs typeface="+mn-cs"/>
              </a:rPr>
              <a:t>Начальный запуск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>
                <a:latin typeface="+mn-lt"/>
                <a:cs typeface="+mn-cs"/>
              </a:rPr>
              <a:t>TSR </a:t>
            </a:r>
            <a:r>
              <a:rPr lang="ru-RU" sz="1600" b="1" dirty="0">
                <a:latin typeface="+mn-lt"/>
                <a:cs typeface="+mn-cs"/>
              </a:rPr>
              <a:t>в пакетном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latin typeface="+mn-lt"/>
                <a:cs typeface="+mn-cs"/>
              </a:rPr>
              <a:t>режиме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-252492" y="2451001"/>
            <a:ext cx="2173672" cy="107721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latin typeface="+mn-lt"/>
                <a:cs typeface="+mn-cs"/>
              </a:rPr>
              <a:t>Запуск процедур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latin typeface="+mn-lt"/>
                <a:cs typeface="+mn-cs"/>
              </a:rPr>
              <a:t>Обработки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latin typeface="+mn-lt"/>
                <a:cs typeface="+mn-cs"/>
              </a:rPr>
              <a:t>прерываний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dirty="0">
                <a:latin typeface="+mn-lt"/>
                <a:cs typeface="+mn-cs"/>
              </a:rPr>
              <a:t>через ВП (Резиденты)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0547" y="3789040"/>
            <a:ext cx="555029" cy="33855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latin typeface="+mn-lt"/>
                <a:cs typeface="+mn-cs"/>
              </a:rPr>
              <a:t>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46290" y="4599712"/>
            <a:ext cx="774443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INIT:</a:t>
            </a:r>
            <a:endParaRPr lang="ru-RU" sz="2400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1031875"/>
      </p:ext>
    </p:extLst>
  </p:cSld>
  <p:clrMapOvr>
    <a:masterClrMapping/>
  </p:clrMapOvr>
</p:sld>
</file>

<file path=ppt/slides/slide4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5450" y="-159992"/>
            <a:ext cx="7056784" cy="706090"/>
          </a:xfrm>
        </p:spPr>
        <p:txBody>
          <a:bodyPr/>
          <a:lstStyle/>
          <a:p>
            <a:r>
              <a:rPr lang="ru-RU" sz="2800" dirty="0"/>
              <a:t>Установка резидента</a:t>
            </a:r>
            <a:r>
              <a:rPr lang="en-US" sz="2800" dirty="0"/>
              <a:t> </a:t>
            </a:r>
            <a:r>
              <a:rPr lang="ru-RU" sz="2800" dirty="0"/>
              <a:t>и расчет размера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9795" y="450032"/>
            <a:ext cx="8907685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В отличии от </a:t>
            </a:r>
            <a:r>
              <a:rPr lang="ru-RU" sz="2400" dirty="0">
                <a:hlinkClick r:id="rId2" action="ppaction://hlinksldjump"/>
              </a:rPr>
              <a:t>обычных </a:t>
            </a:r>
            <a:r>
              <a:rPr lang="ru-RU" sz="2400" dirty="0"/>
              <a:t>программ (</a:t>
            </a:r>
            <a:r>
              <a:rPr lang="ru-RU" sz="2400" b="1" dirty="0">
                <a:solidFill>
                  <a:srgbClr val="FF0000"/>
                </a:solidFill>
              </a:rPr>
              <a:t>4СН</a:t>
            </a:r>
            <a:r>
              <a:rPr lang="ru-RU" sz="2400" dirty="0"/>
              <a:t>) резидент завершается по другому. Для этого выделены отдельные прерывания </a:t>
            </a:r>
            <a:r>
              <a:rPr lang="en-US" sz="2400" dirty="0"/>
              <a:t>DOS (</a:t>
            </a:r>
            <a:r>
              <a:rPr lang="ru-RU" sz="2400" b="1" dirty="0">
                <a:solidFill>
                  <a:srgbClr val="FF0000"/>
                </a:solidFill>
              </a:rPr>
              <a:t>031</a:t>
            </a:r>
            <a:r>
              <a:rPr lang="en-US" sz="2400" b="1" dirty="0"/>
              <a:t>H</a:t>
            </a:r>
            <a:r>
              <a:rPr lang="en-US" sz="2400" dirty="0"/>
              <a:t>) </a:t>
            </a:r>
            <a:r>
              <a:rPr lang="ru-RU" sz="2400" dirty="0"/>
              <a:t>и </a:t>
            </a:r>
            <a:r>
              <a:rPr lang="en-US" sz="2400" dirty="0"/>
              <a:t>BIOS (</a:t>
            </a:r>
            <a:r>
              <a:rPr lang="ru-RU" sz="2400" b="1" dirty="0">
                <a:solidFill>
                  <a:srgbClr val="FF0000"/>
                </a:solidFill>
              </a:rPr>
              <a:t>027Н</a:t>
            </a:r>
            <a:r>
              <a:rPr lang="en-US" sz="2400" dirty="0"/>
              <a:t>)</a:t>
            </a:r>
            <a:r>
              <a:rPr lang="ru-RU" sz="2400" dirty="0"/>
              <a:t>.Эти способы отличаются: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2981" y="1607116"/>
            <a:ext cx="8712968" cy="20313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u="dbl" dirty="0">
                <a:solidFill>
                  <a:srgbClr val="00B050"/>
                </a:solidFill>
              </a:rPr>
              <a:t>Первый</a:t>
            </a:r>
            <a:r>
              <a:rPr lang="ru-RU" dirty="0">
                <a:solidFill>
                  <a:srgbClr val="00B050"/>
                </a:solidFill>
              </a:rPr>
              <a:t> способ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b="1" dirty="0"/>
              <a:t>MOV DX</a:t>
            </a:r>
            <a:r>
              <a:rPr lang="ru-RU" b="1" dirty="0"/>
              <a:t> , &lt;</a:t>
            </a:r>
            <a:r>
              <a:rPr lang="ru-RU" b="1" dirty="0">
                <a:solidFill>
                  <a:srgbClr val="FF0000"/>
                </a:solidFill>
              </a:rPr>
              <a:t>размер резидента в параграфах</a:t>
            </a:r>
            <a:r>
              <a:rPr lang="ru-RU" b="1" dirty="0"/>
              <a:t>&gt;</a:t>
            </a:r>
            <a:endParaRPr lang="ru-RU" dirty="0"/>
          </a:p>
          <a:p>
            <a:r>
              <a:rPr lang="en-US" b="1" dirty="0"/>
              <a:t>MOV AX, 3100H</a:t>
            </a:r>
            <a:endParaRPr lang="ru-RU" dirty="0"/>
          </a:p>
          <a:p>
            <a:r>
              <a:rPr lang="en-US" b="1" dirty="0"/>
              <a:t>INT 21H</a:t>
            </a:r>
            <a:endParaRPr lang="ru-RU" b="1" dirty="0"/>
          </a:p>
          <a:p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u="dbl" dirty="0">
                <a:solidFill>
                  <a:srgbClr val="00B050"/>
                </a:solidFill>
              </a:rPr>
              <a:t>Второй</a:t>
            </a:r>
            <a:r>
              <a:rPr lang="ru-RU" dirty="0">
                <a:solidFill>
                  <a:srgbClr val="00B050"/>
                </a:solidFill>
              </a:rPr>
              <a:t> способ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b="1" dirty="0"/>
              <a:t>MOV DX</a:t>
            </a:r>
            <a:r>
              <a:rPr lang="ru-RU" b="1" dirty="0"/>
              <a:t> , &lt;</a:t>
            </a:r>
            <a:r>
              <a:rPr lang="ru-RU" b="1" dirty="0">
                <a:solidFill>
                  <a:srgbClr val="FF0000"/>
                </a:solidFill>
              </a:rPr>
              <a:t>адрес конца резидента от </a:t>
            </a:r>
            <a:r>
              <a:rPr lang="en-US" b="1" dirty="0">
                <a:solidFill>
                  <a:srgbClr val="FF0000"/>
                </a:solidFill>
              </a:rPr>
              <a:t>PSP</a:t>
            </a:r>
            <a:r>
              <a:rPr lang="ru-RU" b="1" dirty="0"/>
              <a:t>&gt;</a:t>
            </a:r>
            <a:endParaRPr lang="ru-RU" dirty="0"/>
          </a:p>
          <a:p>
            <a:r>
              <a:rPr lang="en-US" b="1" dirty="0"/>
              <a:t>INT</a:t>
            </a:r>
            <a:r>
              <a:rPr lang="ru-RU" b="1" dirty="0"/>
              <a:t> 27</a:t>
            </a:r>
            <a:r>
              <a:rPr lang="en-US" b="1" dirty="0"/>
              <a:t>H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7389" y="3638441"/>
            <a:ext cx="8907685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/>
              <a:t>Если метка </a:t>
            </a:r>
            <a:r>
              <a:rPr lang="en-US" sz="2000" b="1" dirty="0">
                <a:solidFill>
                  <a:srgbClr val="FF0000"/>
                </a:solidFill>
              </a:rPr>
              <a:t>INIT</a:t>
            </a:r>
            <a:r>
              <a:rPr lang="ru-RU" sz="2000" dirty="0"/>
              <a:t> –начало части инициализации, то получим для </a:t>
            </a:r>
            <a:r>
              <a:rPr lang="ru-RU" sz="2000" u="sng" dirty="0"/>
              <a:t>примера</a:t>
            </a:r>
            <a:r>
              <a:rPr lang="ru-RU" sz="2000" dirty="0"/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2981" y="4048027"/>
            <a:ext cx="8712968" cy="25853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u="dbl" dirty="0">
                <a:solidFill>
                  <a:srgbClr val="00B050"/>
                </a:solidFill>
              </a:rPr>
              <a:t>Первый</a:t>
            </a:r>
            <a:r>
              <a:rPr lang="ru-RU" dirty="0">
                <a:solidFill>
                  <a:srgbClr val="00B050"/>
                </a:solidFill>
              </a:rPr>
              <a:t> способ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b="1" dirty="0"/>
              <a:t>ORG</a:t>
            </a:r>
            <a:r>
              <a:rPr lang="ru-RU" b="1" dirty="0"/>
              <a:t> 100</a:t>
            </a:r>
            <a:r>
              <a:rPr lang="en-US" b="1" dirty="0"/>
              <a:t>h</a:t>
            </a:r>
            <a:endParaRPr lang="ru-RU" dirty="0"/>
          </a:p>
          <a:p>
            <a:r>
              <a:rPr lang="en-US" b="1" dirty="0"/>
              <a:t>BEGIN</a:t>
            </a:r>
            <a:r>
              <a:rPr lang="ru-RU" b="1" dirty="0"/>
              <a:t>: … </a:t>
            </a:r>
            <a:r>
              <a:rPr lang="ru-RU" b="1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Точка входа после </a:t>
            </a:r>
            <a:r>
              <a:rPr lang="en-US" dirty="0">
                <a:solidFill>
                  <a:srgbClr val="00B050"/>
                </a:solidFill>
              </a:rPr>
              <a:t>PSP</a:t>
            </a:r>
            <a:endParaRPr lang="ru-RU" dirty="0">
              <a:solidFill>
                <a:srgbClr val="00B05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INIT</a:t>
            </a:r>
            <a:r>
              <a:rPr lang="ru-RU" b="1" dirty="0"/>
              <a:t>: …</a:t>
            </a:r>
            <a:endParaRPr lang="ru-RU" dirty="0"/>
          </a:p>
          <a:p>
            <a:r>
              <a:rPr lang="en-US" b="1" dirty="0"/>
              <a:t>MOV DX</a:t>
            </a:r>
            <a:r>
              <a:rPr lang="ru-RU" b="1" dirty="0"/>
              <a:t> , </a:t>
            </a:r>
            <a:r>
              <a:rPr lang="ru-RU" b="1" dirty="0">
                <a:solidFill>
                  <a:srgbClr val="FF0000"/>
                </a:solidFill>
              </a:rPr>
              <a:t>(</a:t>
            </a:r>
            <a:r>
              <a:rPr lang="en-US" b="1" dirty="0">
                <a:solidFill>
                  <a:srgbClr val="FF0000"/>
                </a:solidFill>
              </a:rPr>
              <a:t>INIT</a:t>
            </a:r>
            <a:r>
              <a:rPr lang="ru-RU" b="1" dirty="0">
                <a:solidFill>
                  <a:srgbClr val="FF0000"/>
                </a:solidFill>
              </a:rPr>
              <a:t> – </a:t>
            </a:r>
            <a:r>
              <a:rPr lang="en-US" b="1" dirty="0">
                <a:solidFill>
                  <a:srgbClr val="FF0000"/>
                </a:solidFill>
              </a:rPr>
              <a:t>BEGIN</a:t>
            </a:r>
            <a:r>
              <a:rPr lang="ru-RU" b="1" dirty="0">
                <a:solidFill>
                  <a:srgbClr val="FF0000"/>
                </a:solidFill>
              </a:rPr>
              <a:t> + 10</a:t>
            </a:r>
            <a:r>
              <a:rPr lang="en-US" b="1" dirty="0" err="1">
                <a:solidFill>
                  <a:srgbClr val="FF0000"/>
                </a:solidFill>
              </a:rPr>
              <a:t>fh</a:t>
            </a:r>
            <a:r>
              <a:rPr lang="ru-RU" b="1" dirty="0">
                <a:solidFill>
                  <a:srgbClr val="FF0000"/>
                </a:solidFill>
              </a:rPr>
              <a:t>)/16 </a:t>
            </a:r>
            <a:r>
              <a:rPr lang="ru-RU" b="1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+ 10</a:t>
            </a:r>
            <a:r>
              <a:rPr lang="en-US" dirty="0">
                <a:solidFill>
                  <a:srgbClr val="00B050"/>
                </a:solidFill>
              </a:rPr>
              <a:t>FH – </a:t>
            </a:r>
            <a:r>
              <a:rPr lang="ru-RU" dirty="0">
                <a:solidFill>
                  <a:srgbClr val="00B050"/>
                </a:solidFill>
              </a:rPr>
              <a:t>для учета </a:t>
            </a:r>
            <a:r>
              <a:rPr lang="en-US" dirty="0">
                <a:solidFill>
                  <a:srgbClr val="00B050"/>
                </a:solidFill>
              </a:rPr>
              <a:t>PSO</a:t>
            </a:r>
            <a:r>
              <a:rPr lang="ru-RU" dirty="0">
                <a:solidFill>
                  <a:srgbClr val="00B050"/>
                </a:solidFill>
              </a:rPr>
              <a:t> и округления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en-US" b="1" dirty="0"/>
              <a:t>INT</a:t>
            </a:r>
            <a:r>
              <a:rPr lang="ru-RU" b="1" dirty="0"/>
              <a:t> 27</a:t>
            </a:r>
            <a:r>
              <a:rPr lang="en-US" b="1" dirty="0"/>
              <a:t>H</a:t>
            </a:r>
            <a:endParaRPr lang="ru-RU" dirty="0"/>
          </a:p>
          <a:p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u="dbl" dirty="0">
                <a:solidFill>
                  <a:srgbClr val="00B050"/>
                </a:solidFill>
              </a:rPr>
              <a:t>Второй</a:t>
            </a:r>
            <a:r>
              <a:rPr lang="ru-RU" dirty="0">
                <a:solidFill>
                  <a:srgbClr val="00B050"/>
                </a:solidFill>
              </a:rPr>
              <a:t> способ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b="1" dirty="0"/>
              <a:t>MOV	DX, OFFSET </a:t>
            </a:r>
            <a:r>
              <a:rPr lang="en-US" b="1" dirty="0">
                <a:solidFill>
                  <a:srgbClr val="FF0000"/>
                </a:solidFill>
              </a:rPr>
              <a:t>INIT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Просто указана метка 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en-US" b="1" dirty="0"/>
              <a:t>INT	027h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6877126"/>
      </p:ext>
    </p:extLst>
  </p:cSld>
  <p:clrMapOvr>
    <a:masterClrMapping/>
  </p:clrMapOvr>
</p:sld>
</file>

<file path=ppt/slides/slide4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58613"/>
            <a:ext cx="6264696" cy="706090"/>
          </a:xfrm>
        </p:spPr>
        <p:txBody>
          <a:bodyPr/>
          <a:lstStyle/>
          <a:p>
            <a:r>
              <a:rPr lang="ru-RU" sz="2400" b="1" dirty="0"/>
              <a:t>Описание данных и процедур резидента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764703"/>
            <a:ext cx="8656165" cy="489364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Данные процедур резидента, совместного использования описываются после </a:t>
            </a:r>
            <a:r>
              <a:rPr lang="en-US" sz="2400" dirty="0"/>
              <a:t>PSP </a:t>
            </a:r>
            <a:r>
              <a:rPr lang="ru-RU" sz="2400" dirty="0"/>
              <a:t>и до начала процедур резидента.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Они доступны для команд части инициализации только при первоначальном запуске программы, и всегда для процедур резидента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В части инициализации могут быть свои данные, которые недоступны для процедур резидента.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Процедуры обработки прерываний резидента описываются в части 1 после точки входа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Собственные процедуры резидента описываются </a:t>
            </a:r>
            <a:r>
              <a:rPr lang="ru-RU" sz="2400" dirty="0" err="1"/>
              <a:t>почле</a:t>
            </a:r>
            <a:r>
              <a:rPr lang="ru-RU" sz="2400" dirty="0"/>
              <a:t> процедур обработки </a:t>
            </a:r>
            <a:r>
              <a:rPr lang="ru-RU" sz="2400" dirty="0" err="1"/>
              <a:t>прерывний</a:t>
            </a:r>
            <a:r>
              <a:rPr lang="ru-RU" sz="2400" dirty="0"/>
              <a:t> и доступны только резиденту.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31031875"/>
      </p:ext>
    </p:extLst>
  </p:cSld>
  <p:clrMapOvr>
    <a:masterClrMapping/>
  </p:clrMapOvr>
</p:sld>
</file>

<file path=ppt/slides/slide4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58613"/>
            <a:ext cx="6264696" cy="706090"/>
          </a:xfrm>
        </p:spPr>
        <p:txBody>
          <a:bodyPr/>
          <a:lstStyle/>
          <a:p>
            <a:r>
              <a:rPr lang="ru-RU" sz="2400" b="1" dirty="0"/>
              <a:t>Вызов обработчиков и их завершение </a:t>
            </a:r>
            <a:r>
              <a:rPr lang="ru-RU" sz="2400" dirty="0"/>
              <a:t>(</a:t>
            </a:r>
            <a:r>
              <a:rPr lang="ru-RU" sz="2400" dirty="0">
                <a:hlinkClick r:id="rId2" action="ppaction://hlinksldjump"/>
              </a:rPr>
              <a:t>Темы</a:t>
            </a:r>
            <a:r>
              <a:rPr lang="ru-RU" sz="2400" dirty="0"/>
              <a:t>)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6981" y="620688"/>
            <a:ext cx="8656165" cy="26776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Вызов замененных обработчиков прерываний возможен двумя способами (в зависимости от необходимости):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С возвратом в новую процедуру (</a:t>
            </a:r>
            <a:r>
              <a:rPr lang="en-US" sz="2400" dirty="0"/>
              <a:t>CALL</a:t>
            </a:r>
            <a:r>
              <a:rPr lang="ru-RU" sz="2400" dirty="0"/>
              <a:t>), для этого потребуется сохранить флаги (</a:t>
            </a:r>
            <a:r>
              <a:rPr lang="en-US" sz="2400" b="1" dirty="0">
                <a:solidFill>
                  <a:srgbClr val="FF0000"/>
                </a:solidFill>
              </a:rPr>
              <a:t>PUSHF</a:t>
            </a:r>
            <a:r>
              <a:rPr lang="ru-RU" sz="2400" dirty="0"/>
              <a:t>)  и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Без возврата в процедуру</a:t>
            </a:r>
            <a:r>
              <a:rPr lang="en-US" sz="2400" dirty="0"/>
              <a:t> (JMP)</a:t>
            </a:r>
            <a:r>
              <a:rPr lang="ru-RU" sz="2400" dirty="0"/>
              <a:t>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Такие различия возникают из-за различий работы со стеком для </a:t>
            </a:r>
            <a:r>
              <a:rPr lang="en-US" sz="2400" dirty="0">
                <a:hlinkClick r:id="rId3" action="ppaction://hlinksldjump"/>
              </a:rPr>
              <a:t>INT </a:t>
            </a:r>
            <a:r>
              <a:rPr lang="ru-RU" sz="2400" dirty="0">
                <a:hlinkClick r:id="rId3" action="ppaction://hlinksldjump"/>
              </a:rPr>
              <a:t>и </a:t>
            </a:r>
            <a:r>
              <a:rPr lang="en-US" sz="2400" dirty="0">
                <a:hlinkClick r:id="rId3" action="ppaction://hlinksldjump"/>
              </a:rPr>
              <a:t>IRET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3429000"/>
            <a:ext cx="8712968" cy="20313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u="dbl" dirty="0">
                <a:solidFill>
                  <a:srgbClr val="00B050"/>
                </a:solidFill>
              </a:rPr>
              <a:t>Первый </a:t>
            </a:r>
            <a:r>
              <a:rPr lang="ru-RU" dirty="0">
                <a:solidFill>
                  <a:srgbClr val="00B050"/>
                </a:solidFill>
              </a:rPr>
              <a:t>способ с возвратом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PUSHF</a:t>
            </a:r>
            <a:r>
              <a:rPr lang="en-US" b="1" dirty="0"/>
              <a:t>	 </a:t>
            </a:r>
            <a:r>
              <a:rPr lang="en-US" dirty="0">
                <a:solidFill>
                  <a:srgbClr val="00B050"/>
                </a:solidFill>
              </a:rPr>
              <a:t>; !!!!</a:t>
            </a:r>
            <a:r>
              <a:rPr lang="ru-RU" dirty="0">
                <a:solidFill>
                  <a:srgbClr val="00B050"/>
                </a:solidFill>
              </a:rPr>
              <a:t> Сохранение флагов нужно для имитации прерывания (для </a:t>
            </a:r>
            <a:r>
              <a:rPr lang="en-US" dirty="0">
                <a:solidFill>
                  <a:srgbClr val="00B050"/>
                </a:solidFill>
              </a:rPr>
              <a:t>IRET!!!</a:t>
            </a:r>
            <a:r>
              <a:rPr lang="ru-RU" dirty="0">
                <a:solidFill>
                  <a:srgbClr val="00B050"/>
                </a:solidFill>
              </a:rPr>
              <a:t>)</a:t>
            </a:r>
          </a:p>
          <a:p>
            <a:r>
              <a:rPr lang="en-US" b="1" dirty="0"/>
              <a:t>CALL DWORD PTR CS:OLD_09</a:t>
            </a:r>
            <a:endParaRPr lang="ru-RU" dirty="0"/>
          </a:p>
          <a:p>
            <a:endParaRPr lang="en-US" b="1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u="dbl" dirty="0">
                <a:solidFill>
                  <a:srgbClr val="00B050"/>
                </a:solidFill>
              </a:rPr>
              <a:t>Второй </a:t>
            </a:r>
            <a:r>
              <a:rPr lang="ru-RU" dirty="0">
                <a:solidFill>
                  <a:srgbClr val="00B050"/>
                </a:solidFill>
              </a:rPr>
              <a:t>способ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b="1" dirty="0"/>
              <a:t>JMP DWORD PTR CS:OLD_09 </a:t>
            </a:r>
            <a:r>
              <a:rPr lang="en-US" dirty="0">
                <a:solidFill>
                  <a:srgbClr val="00B050"/>
                </a:solidFill>
              </a:rPr>
              <a:t>; !!!!</a:t>
            </a:r>
            <a:r>
              <a:rPr lang="ru-RU" dirty="0">
                <a:solidFill>
                  <a:srgbClr val="00B050"/>
                </a:solidFill>
              </a:rPr>
              <a:t> Восстановление стека будет в старом обработчике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1031875"/>
      </p:ext>
    </p:extLst>
  </p:cSld>
  <p:clrMapOvr>
    <a:masterClrMapping/>
  </p:clrMapOvr>
</p:sld>
</file>

<file path=ppt/slides/slide4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8613"/>
            <a:ext cx="7056784" cy="706090"/>
          </a:xfrm>
        </p:spPr>
        <p:txBody>
          <a:bodyPr/>
          <a:lstStyle/>
          <a:p>
            <a:r>
              <a:rPr lang="ru-RU" sz="3200" dirty="0"/>
              <a:t>Запуск части инициализации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  <a:r>
              <a:rPr lang="ru-RU" sz="3200" dirty="0"/>
              <a:t>(</a:t>
            </a:r>
            <a:r>
              <a:rPr lang="ru-RU" sz="3200" dirty="0">
                <a:hlinkClick r:id="rId2" action="ppaction://hlinksldjump"/>
              </a:rPr>
              <a:t>Темы</a:t>
            </a:r>
            <a:r>
              <a:rPr lang="ru-RU" sz="3200" dirty="0"/>
              <a:t>)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" y="692696"/>
            <a:ext cx="8875762" cy="15696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Проблема запуска части инициализации, заключается в том, что резидент оформляется в виде </a:t>
            </a:r>
            <a:r>
              <a:rPr lang="en-US" sz="2400" dirty="0"/>
              <a:t>COM </a:t>
            </a:r>
            <a:r>
              <a:rPr lang="ru-RU" sz="2400" dirty="0"/>
              <a:t>файла, в котором запуск выполняется с первой командой после </a:t>
            </a:r>
            <a:r>
              <a:rPr lang="en-US" sz="2400" dirty="0"/>
              <a:t>PSP (ORG 100H)</a:t>
            </a:r>
            <a:r>
              <a:rPr lang="ru-RU" sz="2400" dirty="0"/>
              <a:t>, поэтому в начале выполняется безусловный переход (</a:t>
            </a:r>
            <a:r>
              <a:rPr lang="en-US" sz="2400" b="1" dirty="0">
                <a:solidFill>
                  <a:srgbClr val="FF0000"/>
                </a:solidFill>
              </a:rPr>
              <a:t>JPM</a:t>
            </a:r>
            <a:r>
              <a:rPr lang="en-US" sz="2400" b="1" dirty="0"/>
              <a:t> INIT</a:t>
            </a:r>
            <a:r>
              <a:rPr lang="ru-RU" sz="2400" b="1" dirty="0"/>
              <a:t> 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81398" y="2339002"/>
            <a:ext cx="8955098" cy="39703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b="1" dirty="0">
                <a:solidFill>
                  <a:srgbClr val="00B050"/>
                </a:solidFill>
              </a:rPr>
              <a:t>Начало резидента </a:t>
            </a:r>
          </a:p>
          <a:p>
            <a:r>
              <a:rPr lang="en-US" b="1" dirty="0"/>
              <a:t>CODEPR  SEGMENT PARA</a:t>
            </a:r>
            <a:endParaRPr lang="ru-RU" dirty="0"/>
          </a:p>
          <a:p>
            <a:r>
              <a:rPr lang="en-US" b="1" dirty="0"/>
              <a:t>ASSUME CS:CODEPR , DS:CODEPR </a:t>
            </a:r>
            <a:endParaRPr lang="ru-RU" dirty="0"/>
          </a:p>
          <a:p>
            <a:r>
              <a:rPr lang="ru-RU" b="1" dirty="0">
                <a:solidFill>
                  <a:srgbClr val="00B050"/>
                </a:solidFill>
              </a:rPr>
              <a:t>; Начало части резидента (Часть 1)</a:t>
            </a:r>
            <a:endParaRPr lang="ru-RU" dirty="0">
              <a:solidFill>
                <a:srgbClr val="00B050"/>
              </a:solidFill>
            </a:endParaRPr>
          </a:p>
          <a:p>
            <a:r>
              <a:rPr lang="en-US" b="1" dirty="0">
                <a:solidFill>
                  <a:srgbClr val="FF0000"/>
                </a:solidFill>
              </a:rPr>
              <a:t>ORG</a:t>
            </a:r>
            <a:r>
              <a:rPr lang="ru-RU" b="1" dirty="0">
                <a:solidFill>
                  <a:srgbClr val="FF0000"/>
                </a:solidFill>
              </a:rPr>
              <a:t> 100</a:t>
            </a:r>
            <a:r>
              <a:rPr lang="en-US" b="1" dirty="0">
                <a:solidFill>
                  <a:srgbClr val="FF0000"/>
                </a:solidFill>
              </a:rPr>
              <a:t>H</a:t>
            </a:r>
            <a:r>
              <a:rPr lang="ru-RU" b="1" dirty="0"/>
              <a:t> ; установка счетчика команд (байт) на 100</a:t>
            </a:r>
            <a:r>
              <a:rPr lang="en-US" b="1" dirty="0"/>
              <a:t>H</a:t>
            </a:r>
            <a:r>
              <a:rPr lang="ru-RU" b="1" dirty="0"/>
              <a:t> для последующей</a:t>
            </a:r>
            <a:endParaRPr lang="ru-RU" dirty="0"/>
          </a:p>
          <a:p>
            <a:r>
              <a:rPr lang="ru-RU" b="1" dirty="0"/>
              <a:t>         ;вставки </a:t>
            </a:r>
            <a:r>
              <a:rPr lang="en-US" b="1" dirty="0"/>
              <a:t>PSP </a:t>
            </a:r>
            <a:endParaRPr lang="ru-RU" dirty="0"/>
          </a:p>
          <a:p>
            <a:r>
              <a:rPr lang="en-US" b="1" dirty="0">
                <a:solidFill>
                  <a:srgbClr val="00B0F0"/>
                </a:solidFill>
              </a:rPr>
              <a:t>BEGIN</a:t>
            </a:r>
            <a:r>
              <a:rPr lang="ru-RU" b="1" dirty="0"/>
              <a:t>:</a:t>
            </a:r>
            <a:endParaRPr lang="ru-RU" dirty="0"/>
          </a:p>
          <a:p>
            <a:r>
              <a:rPr lang="en-US" b="1" dirty="0">
                <a:solidFill>
                  <a:srgbClr val="FF0000"/>
                </a:solidFill>
              </a:rPr>
              <a:t>JPM</a:t>
            </a:r>
            <a:r>
              <a:rPr lang="en-US" b="1" dirty="0"/>
              <a:t> INIT</a:t>
            </a:r>
            <a:r>
              <a:rPr lang="ru-RU" b="1" dirty="0"/>
              <a:t>    </a:t>
            </a:r>
            <a:r>
              <a:rPr lang="ru-RU" b="1" dirty="0">
                <a:solidFill>
                  <a:srgbClr val="00B050"/>
                </a:solidFill>
              </a:rPr>
              <a:t>; это метка начала части инициализации</a:t>
            </a:r>
          </a:p>
          <a:p>
            <a:r>
              <a:rPr lang="ru-RU" b="1" dirty="0">
                <a:solidFill>
                  <a:srgbClr val="00B050"/>
                </a:solidFill>
              </a:rPr>
              <a:t>; Определение данных резидента</a:t>
            </a:r>
          </a:p>
          <a:p>
            <a:r>
              <a:rPr lang="ru-RU" b="1" dirty="0"/>
              <a:t>…</a:t>
            </a:r>
            <a:endParaRPr lang="ru-RU" dirty="0"/>
          </a:p>
          <a:p>
            <a:r>
              <a:rPr lang="ru-RU" b="1" dirty="0">
                <a:solidFill>
                  <a:srgbClr val="00B050"/>
                </a:solidFill>
              </a:rPr>
              <a:t>; Начало части инициализации (Часть 2)</a:t>
            </a:r>
          </a:p>
          <a:p>
            <a:r>
              <a:rPr lang="en-US" b="1" dirty="0">
                <a:solidFill>
                  <a:srgbClr val="FF0000"/>
                </a:solidFill>
              </a:rPr>
              <a:t>INIT</a:t>
            </a:r>
            <a:r>
              <a:rPr lang="ru-RU" b="1" dirty="0"/>
              <a:t>:</a:t>
            </a:r>
          </a:p>
          <a:p>
            <a:r>
              <a:rPr lang="ru-RU" b="1" dirty="0"/>
              <a:t>…</a:t>
            </a:r>
            <a:endParaRPr lang="ru-RU" dirty="0"/>
          </a:p>
          <a:p>
            <a:r>
              <a:rPr lang="en-US" b="1" dirty="0"/>
              <a:t>END </a:t>
            </a:r>
            <a:r>
              <a:rPr lang="en-US" b="1" dirty="0">
                <a:solidFill>
                  <a:srgbClr val="00B0F0"/>
                </a:solidFill>
              </a:rPr>
              <a:t>BEGIN</a:t>
            </a:r>
            <a:r>
              <a:rPr lang="ru-RU" b="1" dirty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1031875"/>
      </p:ext>
    </p:extLst>
  </p:cSld>
  <p:clrMapOvr>
    <a:masterClrMapping/>
  </p:clrMapOvr>
</p:sld>
</file>

<file path=ppt/slides/slide4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58613"/>
            <a:ext cx="6264696" cy="706090"/>
          </a:xfrm>
        </p:spPr>
        <p:txBody>
          <a:bodyPr/>
          <a:lstStyle/>
          <a:p>
            <a:r>
              <a:rPr lang="ru-RU" sz="2400" dirty="0"/>
              <a:t>Определение и запоминание старого обработчика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(</a:t>
            </a:r>
            <a:r>
              <a:rPr lang="ru-RU" sz="2400" dirty="0">
                <a:hlinkClick r:id="rId2" action="ppaction://hlinksldjump"/>
              </a:rPr>
              <a:t>Темы</a:t>
            </a:r>
            <a:r>
              <a:rPr lang="ru-RU" sz="2400" dirty="0"/>
              <a:t>)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764703"/>
            <a:ext cx="8656165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/>
              <a:t>Перед стартом резидента нужно </a:t>
            </a:r>
            <a:r>
              <a:rPr lang="ru-RU" sz="2000" u="sng" dirty="0"/>
              <a:t>запомнить</a:t>
            </a:r>
            <a:r>
              <a:rPr lang="ru-RU" sz="2000" dirty="0"/>
              <a:t> старый обработчик этого прерывания. Для этого в резидентной части выделяется двойное слово (</a:t>
            </a:r>
            <a:r>
              <a:rPr lang="ru-RU" sz="2000" b="1" dirty="0">
                <a:solidFill>
                  <a:srgbClr val="FF0000"/>
                </a:solidFill>
              </a:rPr>
              <a:t>OLD_09 </a:t>
            </a:r>
            <a:r>
              <a:rPr lang="ru-RU" sz="2000" dirty="0"/>
              <a:t>). С помощью специального прерывания </a:t>
            </a:r>
            <a:r>
              <a:rPr lang="en-US" sz="2000" dirty="0"/>
              <a:t>DOS</a:t>
            </a:r>
            <a:r>
              <a:rPr lang="ru-RU" sz="2000" dirty="0"/>
              <a:t> (</a:t>
            </a:r>
            <a:r>
              <a:rPr lang="ru-RU" sz="2000" b="1" dirty="0">
                <a:solidFill>
                  <a:srgbClr val="FF0000"/>
                </a:solidFill>
              </a:rPr>
              <a:t>35h</a:t>
            </a:r>
            <a:r>
              <a:rPr lang="ru-RU" sz="2000" dirty="0"/>
              <a:t>) этот адрес может быть получен из </a:t>
            </a:r>
            <a:r>
              <a:rPr lang="ru-RU" sz="2000" dirty="0">
                <a:hlinkClick r:id="rId3" action="ppaction://hlinksldjump"/>
              </a:rPr>
              <a:t>ВП </a:t>
            </a:r>
            <a:r>
              <a:rPr lang="ru-RU" sz="2000" dirty="0"/>
              <a:t>(</a:t>
            </a:r>
            <a:r>
              <a:rPr lang="en-US" sz="2000" dirty="0"/>
              <a:t>BX:ES</a:t>
            </a:r>
            <a:r>
              <a:rPr lang="ru-RU" sz="2000" dirty="0"/>
              <a:t>)</a:t>
            </a:r>
            <a:r>
              <a:rPr lang="en-US" sz="2000" dirty="0"/>
              <a:t> </a:t>
            </a:r>
            <a:r>
              <a:rPr lang="ru-RU" sz="2000" dirty="0"/>
              <a:t>и запомнен.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/>
              <a:t>При </a:t>
            </a:r>
            <a:r>
              <a:rPr lang="ru-RU" sz="2000" u="sng" dirty="0"/>
              <a:t>вызове</a:t>
            </a:r>
            <a:r>
              <a:rPr lang="ru-RU" sz="2000" dirty="0"/>
              <a:t> старого обработчика и при его </a:t>
            </a:r>
            <a:r>
              <a:rPr lang="ru-RU" sz="2000" u="sng" dirty="0"/>
              <a:t>восстановлении</a:t>
            </a:r>
            <a:r>
              <a:rPr lang="ru-RU" sz="2000" dirty="0"/>
              <a:t>  этот адрес используется.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2780928"/>
            <a:ext cx="8955098" cy="31393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; область данных части резидента</a:t>
            </a:r>
            <a:endParaRPr lang="ru-RU" dirty="0">
              <a:solidFill>
                <a:srgbClr val="00B050"/>
              </a:solidFill>
            </a:endParaRPr>
          </a:p>
          <a:p>
            <a:r>
              <a:rPr lang="ru-RU" b="1" dirty="0">
                <a:solidFill>
                  <a:srgbClr val="FF0000"/>
                </a:solidFill>
              </a:rPr>
              <a:t>OLD_09 </a:t>
            </a:r>
            <a:r>
              <a:rPr lang="ru-RU" b="1" dirty="0" err="1"/>
              <a:t>dd</a:t>
            </a:r>
            <a:r>
              <a:rPr lang="ru-RU" b="1" dirty="0"/>
              <a:t> ?                 </a:t>
            </a:r>
            <a:r>
              <a:rPr lang="ru-RU" b="1" dirty="0">
                <a:solidFill>
                  <a:srgbClr val="00B050"/>
                </a:solidFill>
              </a:rPr>
              <a:t>; адрес старого обработчика 09h</a:t>
            </a:r>
          </a:p>
          <a:p>
            <a:r>
              <a:rPr lang="ru-RU" b="1" dirty="0"/>
              <a:t>…</a:t>
            </a:r>
            <a:endParaRPr lang="ru-RU" dirty="0"/>
          </a:p>
          <a:p>
            <a:r>
              <a:rPr lang="ru-RU" b="1" dirty="0">
                <a:solidFill>
                  <a:srgbClr val="00B050"/>
                </a:solidFill>
              </a:rPr>
              <a:t>; часть инициализации</a:t>
            </a:r>
          </a:p>
          <a:p>
            <a:r>
              <a:rPr lang="ru-RU" b="1" dirty="0"/>
              <a:t>…</a:t>
            </a:r>
            <a:endParaRPr lang="ru-RU" dirty="0"/>
          </a:p>
          <a:p>
            <a:r>
              <a:rPr lang="ru-RU" b="1" dirty="0"/>
              <a:t>MOV AH, </a:t>
            </a:r>
            <a:r>
              <a:rPr lang="ru-RU" b="1" dirty="0">
                <a:solidFill>
                  <a:srgbClr val="FF0000"/>
                </a:solidFill>
              </a:rPr>
              <a:t>35h</a:t>
            </a:r>
          </a:p>
          <a:p>
            <a:r>
              <a:rPr lang="ru-RU" b="1" dirty="0"/>
              <a:t>MOV AL , </a:t>
            </a:r>
            <a:r>
              <a:rPr lang="ru-RU" b="1" dirty="0">
                <a:solidFill>
                  <a:srgbClr val="FF0000"/>
                </a:solidFill>
              </a:rPr>
              <a:t>09h</a:t>
            </a:r>
            <a:r>
              <a:rPr lang="ru-RU" b="1" dirty="0"/>
              <a:t>  </a:t>
            </a:r>
            <a:r>
              <a:rPr lang="ru-RU" b="1" dirty="0">
                <a:solidFill>
                  <a:srgbClr val="00B050"/>
                </a:solidFill>
              </a:rPr>
              <a:t>; </a:t>
            </a:r>
            <a:r>
              <a:rPr lang="ru-RU" b="1" dirty="0">
                <a:solidFill>
                  <a:srgbClr val="FF0000"/>
                </a:solidFill>
              </a:rPr>
              <a:t>номер</a:t>
            </a:r>
            <a:r>
              <a:rPr lang="ru-RU" b="1" dirty="0">
                <a:solidFill>
                  <a:srgbClr val="00B050"/>
                </a:solidFill>
              </a:rPr>
              <a:t> обработчика</a:t>
            </a:r>
          </a:p>
          <a:p>
            <a:r>
              <a:rPr lang="en-US" b="1" dirty="0"/>
              <a:t>INT</a:t>
            </a:r>
            <a:r>
              <a:rPr lang="ru-RU" b="1" dirty="0"/>
              <a:t> 21</a:t>
            </a:r>
            <a:r>
              <a:rPr lang="en-US" b="1" dirty="0"/>
              <a:t>h</a:t>
            </a:r>
            <a:endParaRPr lang="ru-RU" b="1" dirty="0"/>
          </a:p>
          <a:p>
            <a:r>
              <a:rPr lang="ru-RU" b="1" dirty="0">
                <a:solidFill>
                  <a:srgbClr val="00B050"/>
                </a:solidFill>
              </a:rPr>
              <a:t>; Запоминание адреса старого обработчика в переменной </a:t>
            </a:r>
            <a:r>
              <a:rPr lang="ru-RU" b="1" dirty="0">
                <a:solidFill>
                  <a:srgbClr val="FF0000"/>
                </a:solidFill>
              </a:rPr>
              <a:t>OLD_09</a:t>
            </a:r>
            <a:r>
              <a:rPr lang="ru-RU" b="1" dirty="0">
                <a:solidFill>
                  <a:srgbClr val="00B050"/>
                </a:solidFill>
              </a:rPr>
              <a:t> </a:t>
            </a:r>
          </a:p>
          <a:p>
            <a:r>
              <a:rPr lang="en-US" b="1" dirty="0"/>
              <a:t>MOV WORD PTR </a:t>
            </a:r>
            <a:r>
              <a:rPr lang="en-US" b="1" dirty="0">
                <a:solidFill>
                  <a:srgbClr val="FF0000"/>
                </a:solidFill>
              </a:rPr>
              <a:t>CS:OLD_09</a:t>
            </a:r>
            <a:r>
              <a:rPr lang="en-US" b="1" dirty="0"/>
              <a:t>, BX</a:t>
            </a:r>
            <a:endParaRPr lang="ru-RU" dirty="0"/>
          </a:p>
          <a:p>
            <a:r>
              <a:rPr lang="en-US" b="1" dirty="0"/>
              <a:t>MOV WORD PTR </a:t>
            </a:r>
            <a:r>
              <a:rPr lang="en-US" b="1" dirty="0">
                <a:solidFill>
                  <a:srgbClr val="FF0000"/>
                </a:solidFill>
              </a:rPr>
              <a:t>CS:OLD_09+2</a:t>
            </a:r>
            <a:r>
              <a:rPr lang="en-US" b="1" dirty="0"/>
              <a:t>, ES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1031875"/>
      </p:ext>
    </p:extLst>
  </p:cSld>
  <p:clrMapOvr>
    <a:masterClrMapping/>
  </p:clrMapOvr>
</p:sld>
</file>

<file path=ppt/slides/slide4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6912768" cy="648071"/>
          </a:xfrm>
        </p:spPr>
        <p:txBody>
          <a:bodyPr/>
          <a:lstStyle/>
          <a:p>
            <a:r>
              <a:rPr lang="ru-RU" sz="2400" b="1" dirty="0"/>
              <a:t>Задание нового обработчика прерывания</a:t>
            </a:r>
            <a:r>
              <a:rPr lang="en-US" sz="2400" b="1" dirty="0"/>
              <a:t> </a:t>
            </a:r>
            <a:r>
              <a:rPr lang="ru-RU" sz="2400" dirty="0"/>
              <a:t>(</a:t>
            </a:r>
            <a:r>
              <a:rPr lang="ru-RU" sz="2400" dirty="0">
                <a:hlinkClick r:id="rId2" action="ppaction://hlinksldjump"/>
              </a:rPr>
              <a:t>Темы</a:t>
            </a:r>
            <a:r>
              <a:rPr lang="ru-RU" sz="2400" dirty="0"/>
              <a:t>)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764703"/>
            <a:ext cx="8656165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Задание нового обработчика (</a:t>
            </a:r>
            <a:r>
              <a:rPr lang="en-US" sz="2400" b="1" dirty="0">
                <a:solidFill>
                  <a:srgbClr val="FF0000"/>
                </a:solidFill>
              </a:rPr>
              <a:t>NEW_09</a:t>
            </a:r>
            <a:r>
              <a:rPr lang="en-US" sz="2400" dirty="0"/>
              <a:t> –</a:t>
            </a:r>
            <a:r>
              <a:rPr lang="ru-RU" sz="2400" dirty="0"/>
              <a:t> процедура нового обработчика</a:t>
            </a:r>
            <a:r>
              <a:rPr lang="en-US" sz="2400" dirty="0"/>
              <a:t> </a:t>
            </a:r>
            <a:r>
              <a:rPr lang="ru-RU" sz="2400" dirty="0"/>
              <a:t>) выполняется специальной функцией </a:t>
            </a:r>
            <a:r>
              <a:rPr lang="en-US" sz="2400" dirty="0"/>
              <a:t>DOS (</a:t>
            </a:r>
            <a:r>
              <a:rPr lang="ru-RU" sz="2400" b="1" dirty="0">
                <a:solidFill>
                  <a:srgbClr val="FF0000"/>
                </a:solidFill>
              </a:rPr>
              <a:t>25</a:t>
            </a:r>
            <a:r>
              <a:rPr lang="en-US" sz="2400" b="1" dirty="0">
                <a:solidFill>
                  <a:srgbClr val="FF0000"/>
                </a:solidFill>
              </a:rPr>
              <a:t>h</a:t>
            </a:r>
            <a:r>
              <a:rPr lang="en-US" sz="2400" dirty="0"/>
              <a:t>)</a:t>
            </a:r>
            <a:r>
              <a:rPr lang="ru-RU" sz="2400" dirty="0"/>
              <a:t>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2053" y="1595700"/>
            <a:ext cx="8955098" cy="36933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; область данных части резидента</a:t>
            </a:r>
            <a:endParaRPr lang="ru-RU" dirty="0">
              <a:solidFill>
                <a:srgbClr val="00B050"/>
              </a:solidFill>
            </a:endParaRPr>
          </a:p>
          <a:p>
            <a:r>
              <a:rPr lang="en-US" b="1" dirty="0"/>
              <a:t>; </a:t>
            </a:r>
            <a:r>
              <a:rPr lang="ru-RU" b="1" dirty="0"/>
              <a:t>часть резидента</a:t>
            </a:r>
            <a:endParaRPr lang="ru-RU" dirty="0"/>
          </a:p>
          <a:p>
            <a:r>
              <a:rPr lang="en-US" b="1" dirty="0">
                <a:solidFill>
                  <a:srgbClr val="FF0000"/>
                </a:solidFill>
              </a:rPr>
              <a:t>NEW_09</a:t>
            </a:r>
            <a:r>
              <a:rPr lang="en-US" b="1" dirty="0"/>
              <a:t> PROC</a:t>
            </a:r>
            <a:endParaRPr lang="ru-RU" dirty="0"/>
          </a:p>
          <a:p>
            <a:r>
              <a:rPr lang="en-US" b="1" dirty="0"/>
              <a:t>…</a:t>
            </a:r>
            <a:endParaRPr lang="ru-RU" dirty="0"/>
          </a:p>
          <a:p>
            <a:r>
              <a:rPr lang="en-US" b="1" dirty="0"/>
              <a:t>IRET</a:t>
            </a:r>
            <a:endParaRPr lang="ru-RU" dirty="0"/>
          </a:p>
          <a:p>
            <a:r>
              <a:rPr lang="en-US" b="1" dirty="0"/>
              <a:t>NEW_09 ENDP</a:t>
            </a:r>
            <a:endParaRPr lang="ru-RU" dirty="0"/>
          </a:p>
          <a:p>
            <a:r>
              <a:rPr lang="en-US" b="1" dirty="0"/>
              <a:t>	</a:t>
            </a:r>
            <a:r>
              <a:rPr lang="ru-RU" b="1" dirty="0"/>
              <a:t>…</a:t>
            </a:r>
            <a:endParaRPr lang="ru-RU" dirty="0"/>
          </a:p>
          <a:p>
            <a:r>
              <a:rPr lang="ru-RU" b="1" dirty="0"/>
              <a:t>; часть инициализации</a:t>
            </a:r>
            <a:endParaRPr lang="ru-RU" dirty="0"/>
          </a:p>
          <a:p>
            <a:r>
              <a:rPr lang="en-US" b="1" dirty="0"/>
              <a:t>MOV AH</a:t>
            </a:r>
            <a:r>
              <a:rPr lang="ru-RU" b="1" dirty="0"/>
              <a:t>, </a:t>
            </a:r>
            <a:r>
              <a:rPr lang="ru-RU" b="1" dirty="0">
                <a:solidFill>
                  <a:srgbClr val="FF0000"/>
                </a:solidFill>
              </a:rPr>
              <a:t>25</a:t>
            </a:r>
            <a:r>
              <a:rPr lang="en-US" b="1" dirty="0">
                <a:solidFill>
                  <a:srgbClr val="FF0000"/>
                </a:solidFill>
              </a:rPr>
              <a:t>h</a:t>
            </a:r>
            <a:endParaRPr lang="ru-RU" b="1" dirty="0">
              <a:solidFill>
                <a:srgbClr val="FF0000"/>
              </a:solidFill>
            </a:endParaRPr>
          </a:p>
          <a:p>
            <a:r>
              <a:rPr lang="en-US" b="1" dirty="0"/>
              <a:t>MOV AL</a:t>
            </a:r>
            <a:r>
              <a:rPr lang="ru-RU" b="1" dirty="0"/>
              <a:t> , 09</a:t>
            </a:r>
            <a:r>
              <a:rPr lang="en-US" b="1" dirty="0"/>
              <a:t>h</a:t>
            </a:r>
            <a:r>
              <a:rPr lang="ru-RU" b="1" dirty="0"/>
              <a:t>  ; номер прерывания обработчика</a:t>
            </a:r>
            <a:endParaRPr lang="ru-RU" dirty="0"/>
          </a:p>
          <a:p>
            <a:r>
              <a:rPr lang="en-US" b="1" dirty="0"/>
              <a:t>LEA DX</a:t>
            </a:r>
            <a:r>
              <a:rPr lang="ru-RU" b="1" dirty="0"/>
              <a:t>, </a:t>
            </a:r>
            <a:r>
              <a:rPr lang="en-US" b="1" dirty="0"/>
              <a:t>NEW</a:t>
            </a:r>
            <a:r>
              <a:rPr lang="ru-RU" b="1" dirty="0"/>
              <a:t>_09 </a:t>
            </a:r>
            <a:endParaRPr lang="ru-RU" dirty="0"/>
          </a:p>
          <a:p>
            <a:r>
              <a:rPr lang="en-US" b="1" dirty="0"/>
              <a:t>INT</a:t>
            </a:r>
            <a:r>
              <a:rPr lang="ru-RU" b="1" dirty="0"/>
              <a:t> 21</a:t>
            </a:r>
            <a:r>
              <a:rPr lang="en-US" b="1" dirty="0"/>
              <a:t>h</a:t>
            </a:r>
            <a:endParaRPr lang="ru-RU" b="1" dirty="0"/>
          </a:p>
          <a:p>
            <a:r>
              <a:rPr lang="en-US" b="1" dirty="0"/>
              <a:t>	</a:t>
            </a:r>
            <a:r>
              <a:rPr lang="ru-RU" b="1" dirty="0"/>
              <a:t>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1031875"/>
      </p:ext>
    </p:extLst>
  </p:cSld>
  <p:clrMapOvr>
    <a:masterClrMapping/>
  </p:clrMapOvr>
</p:sld>
</file>

<file path=ppt/slides/slide4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0989"/>
            <a:ext cx="6264696" cy="706090"/>
          </a:xfrm>
        </p:spPr>
        <p:txBody>
          <a:bodyPr/>
          <a:lstStyle/>
          <a:p>
            <a:r>
              <a:rPr lang="ru-RU" sz="2400" b="1" dirty="0"/>
              <a:t>Вывод строк и символов из резидентных процедур </a:t>
            </a:r>
            <a:r>
              <a:rPr lang="ru-RU" sz="2400" dirty="0"/>
              <a:t>(</a:t>
            </a:r>
            <a:r>
              <a:rPr lang="ru-RU" sz="2400" dirty="0">
                <a:hlinkClick r:id="rId2" action="ppaction://hlinksldjump"/>
              </a:rPr>
              <a:t>Темы</a:t>
            </a:r>
            <a:r>
              <a:rPr lang="ru-RU" sz="2400" dirty="0"/>
              <a:t>)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3874" y="1517863"/>
            <a:ext cx="8663756" cy="452431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B050"/>
                </a:solidFill>
              </a:rPr>
              <a:t>; область данных части резидента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 err="1">
                <a:solidFill>
                  <a:srgbClr val="FF0000"/>
                </a:solidFill>
              </a:rPr>
              <a:t>removedMsg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en-US" dirty="0"/>
              <a:t>DB “</a:t>
            </a:r>
            <a:r>
              <a:rPr lang="ru-RU" dirty="0"/>
              <a:t>Резидент выгружен!!</a:t>
            </a:r>
            <a:r>
              <a:rPr lang="en-US" dirty="0"/>
              <a:t>”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              PUSH CS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              POP ES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B050"/>
                </a:solidFill>
              </a:rPr>
              <a:t>; Вывод строки </a:t>
            </a:r>
            <a:r>
              <a:rPr lang="en-US" b="1" dirty="0" err="1">
                <a:solidFill>
                  <a:srgbClr val="FF0000"/>
                </a:solidFill>
              </a:rPr>
              <a:t>removedMsg</a:t>
            </a:r>
            <a:r>
              <a:rPr lang="ru-RU" dirty="0"/>
              <a:t>  </a:t>
            </a:r>
            <a:r>
              <a:rPr lang="ru-RU" dirty="0">
                <a:solidFill>
                  <a:srgbClr val="00B050"/>
                </a:solidFill>
              </a:rPr>
              <a:t>в текущую позицию</a:t>
            </a:r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ES:BP</a:t>
            </a:r>
            <a:r>
              <a:rPr lang="en-US" dirty="0">
                <a:solidFill>
                  <a:srgbClr val="00B050"/>
                </a:solidFill>
              </a:rPr>
              <a:t> - </a:t>
            </a:r>
            <a:r>
              <a:rPr lang="ru-RU" dirty="0">
                <a:solidFill>
                  <a:srgbClr val="00B050"/>
                </a:solidFill>
              </a:rPr>
              <a:t>строка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	</a:t>
            </a:r>
            <a:r>
              <a:rPr lang="en-US" dirty="0"/>
              <a:t>lea BP, </a:t>
            </a:r>
            <a:r>
              <a:rPr lang="en-US" b="1" dirty="0" err="1">
                <a:solidFill>
                  <a:srgbClr val="FF0000"/>
                </a:solidFill>
              </a:rPr>
              <a:t>removedMsg</a:t>
            </a:r>
            <a:r>
              <a:rPr lang="ru-RU" dirty="0"/>
              <a:t> </a:t>
            </a:r>
            <a:r>
              <a:rPr lang="ru-RU" dirty="0">
                <a:solidFill>
                  <a:srgbClr val="00B050"/>
                </a:solidFill>
              </a:rPr>
              <a:t>; Выводимое сообщение</a:t>
            </a: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	mov CX, </a:t>
            </a:r>
            <a:r>
              <a:rPr lang="en-US" b="1" dirty="0">
                <a:solidFill>
                  <a:srgbClr val="FF0000"/>
                </a:solidFill>
              </a:rPr>
              <a:t>Size(</a:t>
            </a:r>
            <a:r>
              <a:rPr lang="en-US" b="1" dirty="0" err="1">
                <a:solidFill>
                  <a:srgbClr val="FF0000"/>
                </a:solidFill>
              </a:rPr>
              <a:t>removedMsg</a:t>
            </a:r>
            <a:r>
              <a:rPr lang="ru-RU" dirty="0"/>
              <a:t> </a:t>
            </a:r>
            <a:r>
              <a:rPr lang="en-US" dirty="0"/>
              <a:t>)</a:t>
            </a:r>
            <a:r>
              <a:rPr lang="ru-RU" dirty="0"/>
              <a:t> </a:t>
            </a:r>
            <a:r>
              <a:rPr lang="ru-RU" dirty="0">
                <a:solidFill>
                  <a:srgbClr val="00B050"/>
                </a:solidFill>
              </a:rPr>
              <a:t>; Размер строки</a:t>
            </a: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	mov BL, 0111b</a:t>
            </a:r>
            <a:r>
              <a:rPr lang="ru-RU" dirty="0"/>
              <a:t> </a:t>
            </a:r>
            <a:r>
              <a:rPr lang="ru-RU" dirty="0">
                <a:solidFill>
                  <a:srgbClr val="00B050"/>
                </a:solidFill>
              </a:rPr>
              <a:t>; страница и атрибуты для вывода</a:t>
            </a: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	mov AX, </a:t>
            </a:r>
            <a:r>
              <a:rPr lang="en-US" b="1" dirty="0">
                <a:solidFill>
                  <a:srgbClr val="FF0000"/>
                </a:solidFill>
              </a:rPr>
              <a:t>1301h</a:t>
            </a:r>
            <a:r>
              <a:rPr lang="en-US" dirty="0"/>
              <a:t> </a:t>
            </a:r>
            <a:r>
              <a:rPr lang="ru-RU" dirty="0">
                <a:solidFill>
                  <a:srgbClr val="00B050"/>
                </a:solidFill>
              </a:rPr>
              <a:t>; подфункция вывода строки</a:t>
            </a:r>
            <a:endParaRPr lang="en-US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	</a:t>
            </a:r>
            <a:r>
              <a:rPr lang="en-US" dirty="0" err="1"/>
              <a:t>int</a:t>
            </a:r>
            <a:r>
              <a:rPr lang="en-US" dirty="0"/>
              <a:t> 10h</a:t>
            </a:r>
            <a:r>
              <a:rPr lang="ru-RU" dirty="0"/>
              <a:t> </a:t>
            </a:r>
            <a:r>
              <a:rPr lang="ru-RU" dirty="0">
                <a:solidFill>
                  <a:srgbClr val="00B050"/>
                </a:solidFill>
              </a:rPr>
              <a:t>;  </a:t>
            </a:r>
            <a:r>
              <a:rPr lang="en-US" dirty="0">
                <a:solidFill>
                  <a:srgbClr val="00B050"/>
                </a:solidFill>
              </a:rPr>
              <a:t>BIOS -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dirty="0" err="1">
                <a:solidFill>
                  <a:srgbClr val="00B050"/>
                </a:solidFill>
              </a:rPr>
              <a:t>Видеосервис</a:t>
            </a:r>
            <a:endParaRPr lang="ru-RU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B050"/>
                </a:solidFill>
              </a:rPr>
              <a:t>; Печать одного символа </a:t>
            </a:r>
            <a:r>
              <a:rPr lang="en-US" b="1" dirty="0"/>
              <a:t>‘</a:t>
            </a:r>
            <a:r>
              <a:rPr lang="en-US" b="1" dirty="0">
                <a:solidFill>
                  <a:srgbClr val="FF0000"/>
                </a:solidFill>
              </a:rPr>
              <a:t>A</a:t>
            </a:r>
            <a:r>
              <a:rPr lang="en-US" b="1" dirty="0"/>
              <a:t>’ </a:t>
            </a:r>
            <a:r>
              <a:rPr lang="ru-RU" dirty="0">
                <a:solidFill>
                  <a:srgbClr val="00B050"/>
                </a:solidFill>
              </a:rPr>
              <a:t>на экран</a:t>
            </a:r>
            <a:endParaRPr lang="ru-RU" dirty="0"/>
          </a:p>
          <a:p>
            <a:r>
              <a:rPr lang="ru-RU" b="1" dirty="0"/>
              <a:t>        </a:t>
            </a:r>
            <a:r>
              <a:rPr lang="en-US" b="1" dirty="0"/>
              <a:t>MOV AL , ‘</a:t>
            </a:r>
            <a:r>
              <a:rPr lang="en-US" b="1" dirty="0">
                <a:solidFill>
                  <a:srgbClr val="FF0000"/>
                </a:solidFill>
              </a:rPr>
              <a:t>A</a:t>
            </a:r>
            <a:r>
              <a:rPr lang="en-US" b="1" dirty="0"/>
              <a:t>’</a:t>
            </a:r>
            <a:r>
              <a:rPr lang="ru-RU" b="1" dirty="0"/>
              <a:t> </a:t>
            </a:r>
          </a:p>
          <a:p>
            <a:r>
              <a:rPr lang="ru-RU" b="1" dirty="0"/>
              <a:t>        </a:t>
            </a:r>
            <a:r>
              <a:rPr lang="en-US" b="1" dirty="0"/>
              <a:t>MOV     BH,0</a:t>
            </a:r>
            <a:r>
              <a:rPr lang="ru-RU" b="1" dirty="0"/>
              <a:t> </a:t>
            </a:r>
            <a:r>
              <a:rPr lang="ru-RU" dirty="0">
                <a:solidFill>
                  <a:srgbClr val="00B050"/>
                </a:solidFill>
              </a:rPr>
              <a:t>; Видеостраница для вывода</a:t>
            </a:r>
            <a:endParaRPr lang="ru-RU" dirty="0"/>
          </a:p>
          <a:p>
            <a:r>
              <a:rPr lang="en-US" b="1" dirty="0"/>
              <a:t>         MOV     AH,0AH</a:t>
            </a:r>
            <a:r>
              <a:rPr lang="ru-RU" b="1" dirty="0"/>
              <a:t>     </a:t>
            </a:r>
            <a:r>
              <a:rPr lang="ru-RU" dirty="0">
                <a:solidFill>
                  <a:srgbClr val="00B050"/>
                </a:solidFill>
              </a:rPr>
              <a:t>;   номер функции</a:t>
            </a:r>
            <a:endParaRPr lang="ru-RU" dirty="0"/>
          </a:p>
          <a:p>
            <a:r>
              <a:rPr lang="ru-RU" b="1" dirty="0"/>
              <a:t>         </a:t>
            </a:r>
            <a:r>
              <a:rPr lang="en-US" b="1" dirty="0"/>
              <a:t>MOV     CX,0001H   </a:t>
            </a:r>
            <a:r>
              <a:rPr lang="ru-RU" dirty="0">
                <a:solidFill>
                  <a:srgbClr val="00B050"/>
                </a:solidFill>
              </a:rPr>
              <a:t>;  Число повторов</a:t>
            </a:r>
            <a:endParaRPr lang="ru-RU" dirty="0"/>
          </a:p>
          <a:p>
            <a:r>
              <a:rPr lang="en-US" b="1" dirty="0"/>
              <a:t>        </a:t>
            </a:r>
            <a:r>
              <a:rPr lang="ru-RU" b="1" dirty="0"/>
              <a:t> </a:t>
            </a:r>
            <a:r>
              <a:rPr lang="en-US" b="1" dirty="0"/>
              <a:t>INT     10h</a:t>
            </a:r>
            <a:r>
              <a:rPr lang="ru-RU" b="1" dirty="0"/>
              <a:t> </a:t>
            </a:r>
            <a:r>
              <a:rPr lang="ru-RU" dirty="0">
                <a:solidFill>
                  <a:srgbClr val="00B050"/>
                </a:solidFill>
              </a:rPr>
              <a:t>;  </a:t>
            </a:r>
            <a:r>
              <a:rPr lang="en-US" dirty="0">
                <a:solidFill>
                  <a:srgbClr val="00B050"/>
                </a:solidFill>
              </a:rPr>
              <a:t>BIOS -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dirty="0" err="1">
                <a:solidFill>
                  <a:srgbClr val="00B050"/>
                </a:solidFill>
              </a:rPr>
              <a:t>Видеосервис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7504" y="764704"/>
            <a:ext cx="9036496" cy="70788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dirty="0"/>
              <a:t>Использовать</a:t>
            </a:r>
            <a:r>
              <a:rPr lang="ru-RU" sz="2000" dirty="0"/>
              <a:t> прерывания </a:t>
            </a:r>
            <a:r>
              <a:rPr lang="en-US" sz="2000" dirty="0"/>
              <a:t>DOS</a:t>
            </a:r>
            <a:r>
              <a:rPr lang="ru-RU" sz="2000" dirty="0"/>
              <a:t> (09</a:t>
            </a:r>
            <a:r>
              <a:rPr lang="en-US" sz="2000" dirty="0"/>
              <a:t>H – 21H</a:t>
            </a:r>
            <a:r>
              <a:rPr lang="ru-RU" sz="2000" dirty="0"/>
              <a:t>) в резидентной программе нельзя, но можно воспользоваться прерыванием </a:t>
            </a:r>
            <a:r>
              <a:rPr lang="en-US" sz="2000" dirty="0"/>
              <a:t>BIOS(</a:t>
            </a:r>
            <a:r>
              <a:rPr lang="ru-RU" sz="2000" dirty="0"/>
              <a:t> </a:t>
            </a:r>
            <a:r>
              <a:rPr lang="en-US" sz="2000" dirty="0"/>
              <a:t>13h – 10h </a:t>
            </a:r>
            <a:r>
              <a:rPr lang="ru-RU" sz="2000" dirty="0"/>
              <a:t>или </a:t>
            </a:r>
            <a:r>
              <a:rPr lang="en-US" sz="2000" dirty="0"/>
              <a:t>1Ah – 10h</a:t>
            </a:r>
            <a:r>
              <a:rPr lang="ru-RU" sz="2000" dirty="0"/>
              <a:t> </a:t>
            </a:r>
            <a:r>
              <a:rPr lang="en-US" sz="2000" dirty="0"/>
              <a:t>). </a:t>
            </a:r>
            <a:r>
              <a:rPr lang="ru-RU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31031875"/>
      </p:ext>
    </p:extLst>
  </p:cSld>
  <p:clrMapOvr>
    <a:masterClrMapping/>
  </p:clrMapOvr>
</p:sld>
</file>

<file path=ppt/slides/slide4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85402"/>
            <a:ext cx="7272808" cy="634082"/>
          </a:xfrm>
        </p:spPr>
        <p:txBody>
          <a:bodyPr/>
          <a:lstStyle/>
          <a:p>
            <a:r>
              <a:rPr lang="ru-RU" sz="3200" dirty="0"/>
              <a:t>Пример простейшего резидента (</a:t>
            </a:r>
            <a:r>
              <a:rPr lang="ru-RU" sz="3200" dirty="0">
                <a:hlinkClick r:id="rId3" action="ppaction://hlinksldjump"/>
              </a:rPr>
              <a:t>Темы</a:t>
            </a:r>
            <a:r>
              <a:rPr lang="ru-RU" sz="3200" dirty="0"/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8646" y="476672"/>
            <a:ext cx="8663756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/>
              <a:t>Текст </a:t>
            </a:r>
            <a:r>
              <a:rPr lang="ru-RU" sz="2400" b="1" u="sng" dirty="0">
                <a:hlinkClick r:id="rId4" action="ppaction://hlinkfile"/>
              </a:rPr>
              <a:t>Обобщенного</a:t>
            </a:r>
            <a:r>
              <a:rPr lang="ru-RU" sz="2400" b="1" dirty="0">
                <a:hlinkClick r:id="rId4" action="ppaction://hlinkfile"/>
              </a:rPr>
              <a:t> </a:t>
            </a:r>
            <a:r>
              <a:rPr lang="ru-RU" sz="2400" b="1" dirty="0"/>
              <a:t>резидента КР (</a:t>
            </a:r>
            <a:r>
              <a:rPr lang="ru-RU" sz="2400" b="1" dirty="0">
                <a:hlinkClick r:id="rId5" action="ppaction://hlinkfile"/>
              </a:rPr>
              <a:t>Программа</a:t>
            </a:r>
            <a:r>
              <a:rPr lang="ru-RU" sz="2400" b="1" dirty="0"/>
              <a:t> и </a:t>
            </a:r>
            <a:r>
              <a:rPr lang="ru-RU" sz="2400" b="1" dirty="0">
                <a:hlinkClick r:id="rId6" action="ppaction://hlinkfile"/>
              </a:rPr>
              <a:t>Листинг</a:t>
            </a:r>
            <a:r>
              <a:rPr lang="ru-RU" sz="2400" b="1" dirty="0"/>
              <a:t>)</a:t>
            </a:r>
            <a:endParaRPr lang="en-US" sz="2400" b="1" dirty="0"/>
          </a:p>
        </p:txBody>
      </p:sp>
      <p:sp>
        <p:nvSpPr>
          <p:cNvPr id="5" name="TextBox 33"/>
          <p:cNvSpPr txBox="1">
            <a:spLocks noChangeArrowheads="1"/>
          </p:cNvSpPr>
          <p:nvPr/>
        </p:nvSpPr>
        <p:spPr bwMode="auto">
          <a:xfrm>
            <a:off x="6075734" y="5922565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1110502"/>
            <a:ext cx="350192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См. общие МУ  раздел 18</a:t>
            </a:r>
          </a:p>
        </p:txBody>
      </p:sp>
    </p:spTree>
    <p:extLst>
      <p:ext uri="{BB962C8B-B14F-4D97-AF65-F5344CB8AC3E}">
        <p14:creationId xmlns:p14="http://schemas.microsoft.com/office/powerpoint/2010/main" val="197572270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2195736" y="128414"/>
            <a:ext cx="4536504" cy="70643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ru-RU" altLang="ru-RU" dirty="0"/>
              <a:t>Стек (Команда </a:t>
            </a:r>
            <a:r>
              <a:rPr lang="en-US" altLang="ru-RU" dirty="0"/>
              <a:t>POP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E9A62C84-EE7E-4DBE-A879-0944043782A9}" type="slidenum">
              <a:rPr/>
              <a:pPr>
                <a:defRPr/>
              </a:pPr>
              <a:t>41</a:t>
            </a:fld>
            <a:endParaRPr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41317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5414740"/>
              </p:ext>
            </p:extLst>
          </p:nvPr>
        </p:nvGraphicFramePr>
        <p:xfrm>
          <a:off x="1835696" y="1988840"/>
          <a:ext cx="6120680" cy="2880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5140630" imgH="2721330" progId="Visio.Drawing.11">
                  <p:embed/>
                </p:oleObj>
              </mc:Choice>
              <mc:Fallback>
                <p:oleObj name="Visio" r:id="rId3" imgW="5140630" imgH="272133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1988840"/>
                        <a:ext cx="6120680" cy="288032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18" name="Объект 2"/>
          <p:cNvSpPr txBox="1">
            <a:spLocks/>
          </p:cNvSpPr>
          <p:nvPr/>
        </p:nvSpPr>
        <p:spPr bwMode="auto">
          <a:xfrm>
            <a:off x="457200" y="836712"/>
            <a:ext cx="8229600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POP </a:t>
            </a:r>
            <a:r>
              <a:rPr lang="ru-RU" altLang="ru-RU" sz="2000" dirty="0"/>
              <a:t>данные из стека по адресу текущего указателя стека (</a:t>
            </a:r>
            <a:r>
              <a:rPr lang="en-US" altLang="ru-RU" sz="2000" dirty="0"/>
              <a:t>SP</a:t>
            </a:r>
            <a:r>
              <a:rPr lang="ru-RU" altLang="ru-RU" sz="2000" dirty="0"/>
              <a:t>)записываются  в регистр(например, </a:t>
            </a:r>
            <a:r>
              <a:rPr lang="en-US" altLang="ru-RU" sz="2000" dirty="0"/>
              <a:t>DS</a:t>
            </a:r>
            <a:r>
              <a:rPr lang="ru-RU" altLang="ru-RU" sz="2000" dirty="0"/>
              <a:t>), а его значение (счетчика</a:t>
            </a:r>
            <a:r>
              <a:rPr lang="en-US" altLang="ru-RU" sz="2000" dirty="0"/>
              <a:t> SP</a:t>
            </a:r>
            <a:r>
              <a:rPr lang="ru-RU" altLang="ru-RU" sz="2000" dirty="0"/>
              <a:t>) уменьшается на значение длины регистра (2):</a:t>
            </a:r>
          </a:p>
          <a:p>
            <a:pPr eaLnBrk="1" hangingPunct="1">
              <a:buFont typeface="Arial" pitchFamily="34" charset="0"/>
              <a:buNone/>
            </a:pPr>
            <a:endParaRPr lang="ru-RU" altLang="ru-RU" sz="2000" dirty="0"/>
          </a:p>
          <a:p>
            <a:pPr eaLnBrk="1" hangingPunct="1">
              <a:buFont typeface="Arial" pitchFamily="34" charset="0"/>
              <a:buNone/>
            </a:pPr>
            <a:r>
              <a:rPr lang="en-US" altLang="ru-RU" sz="2000" dirty="0"/>
              <a:t>PUSH </a:t>
            </a:r>
            <a:r>
              <a:rPr lang="en-US" altLang="ru-RU" sz="2000" b="1" dirty="0">
                <a:solidFill>
                  <a:srgbClr val="00B050"/>
                </a:solidFill>
              </a:rPr>
              <a:t>AX</a:t>
            </a:r>
          </a:p>
          <a:p>
            <a:pPr eaLnBrk="1" hangingPunct="1">
              <a:buFont typeface="Arial" pitchFamily="34" charset="0"/>
              <a:buNone/>
            </a:pPr>
            <a:r>
              <a:rPr lang="en-US" altLang="ru-RU" sz="2000" b="1" dirty="0"/>
              <a:t>…</a:t>
            </a:r>
          </a:p>
          <a:p>
            <a:pPr eaLnBrk="1" hangingPunct="1">
              <a:buFont typeface="Arial" pitchFamily="34" charset="0"/>
              <a:buNone/>
            </a:pPr>
            <a:r>
              <a:rPr lang="en-US" altLang="ru-RU" sz="2000" dirty="0"/>
              <a:t>POP </a:t>
            </a:r>
            <a:r>
              <a:rPr lang="en-US" altLang="ru-RU" sz="2000" b="1" dirty="0">
                <a:solidFill>
                  <a:srgbClr val="FF0000"/>
                </a:solidFill>
              </a:rPr>
              <a:t>DS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110977" y="5013176"/>
            <a:ext cx="9036496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None/>
            </a:pPr>
            <a:r>
              <a:rPr lang="ru-RU" altLang="ru-RU" sz="2000" dirty="0"/>
              <a:t>При выполнении команды </a:t>
            </a:r>
            <a:r>
              <a:rPr lang="en-US" altLang="ru-RU" sz="2000" b="1" dirty="0">
                <a:solidFill>
                  <a:srgbClr val="FF0000"/>
                </a:solidFill>
              </a:rPr>
              <a:t>POP </a:t>
            </a:r>
            <a:r>
              <a:rPr lang="ru-RU" altLang="ru-RU" sz="2000" dirty="0"/>
              <a:t>данные из стека считывается по адресу текущего указателя стека (</a:t>
            </a:r>
            <a:r>
              <a:rPr lang="en-US" altLang="ru-RU" sz="2000" dirty="0"/>
              <a:t>SP</a:t>
            </a:r>
            <a:r>
              <a:rPr lang="ru-RU" altLang="ru-RU" sz="2000" dirty="0"/>
              <a:t>)</a:t>
            </a:r>
            <a:r>
              <a:rPr lang="en-US" altLang="ru-RU" sz="2000" dirty="0"/>
              <a:t> </a:t>
            </a:r>
            <a:r>
              <a:rPr lang="ru-RU" altLang="ru-RU" sz="2000" dirty="0"/>
              <a:t>(например, старое  АХ), а в указанный регистр – </a:t>
            </a:r>
            <a:r>
              <a:rPr lang="en-US" altLang="ru-RU" sz="2000" b="1" dirty="0">
                <a:solidFill>
                  <a:srgbClr val="FF0000"/>
                </a:solidFill>
              </a:rPr>
              <a:t>DS</a:t>
            </a:r>
            <a:r>
              <a:rPr lang="en-US" altLang="ru-RU" sz="2000" dirty="0"/>
              <a:t> </a:t>
            </a:r>
            <a:r>
              <a:rPr lang="ru-RU" altLang="ru-RU" sz="2000" dirty="0"/>
              <a:t>, а значение счетчика</a:t>
            </a:r>
            <a:r>
              <a:rPr lang="en-US" altLang="ru-RU" sz="2000" dirty="0"/>
              <a:t> </a:t>
            </a:r>
            <a:r>
              <a:rPr lang="ru-RU" altLang="ru-RU" sz="2000" dirty="0"/>
              <a:t>стека </a:t>
            </a:r>
            <a:r>
              <a:rPr lang="en-US" altLang="ru-RU" sz="2000" dirty="0"/>
              <a:t>SP</a:t>
            </a:r>
            <a:r>
              <a:rPr lang="ru-RU" altLang="ru-RU" sz="2000" dirty="0"/>
              <a:t> </a:t>
            </a:r>
            <a:r>
              <a:rPr lang="ru-RU" altLang="ru-RU" sz="2000" u="sng" dirty="0"/>
              <a:t>увеличивается </a:t>
            </a:r>
            <a:r>
              <a:rPr lang="ru-RU" altLang="ru-RU" sz="2000" dirty="0"/>
              <a:t>на значение длины регистра (2).</a:t>
            </a:r>
            <a:endParaRPr lang="en-US" altLang="ru-RU" sz="2000" dirty="0"/>
          </a:p>
        </p:txBody>
      </p:sp>
    </p:spTree>
    <p:extLst>
      <p:ext uri="{BB962C8B-B14F-4D97-AF65-F5344CB8AC3E}">
        <p14:creationId xmlns:p14="http://schemas.microsoft.com/office/powerpoint/2010/main" val="3899584063"/>
      </p:ext>
    </p:extLst>
  </p:cSld>
  <p:clrMapOvr>
    <a:masterClrMapping/>
  </p:clrMapOvr>
</p:sld>
</file>

<file path=ppt/slides/slide4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85402"/>
            <a:ext cx="7128792" cy="634082"/>
          </a:xfrm>
        </p:spPr>
        <p:txBody>
          <a:bodyPr/>
          <a:lstStyle/>
          <a:p>
            <a:r>
              <a:rPr lang="ru-RU" sz="2400" b="1" dirty="0"/>
              <a:t>Работа с вектором прерываний напрямую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68639" y="648837"/>
            <a:ext cx="350192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См. общие МУ  раздел 18</a:t>
            </a:r>
          </a:p>
        </p:txBody>
      </p:sp>
    </p:spTree>
    <p:extLst>
      <p:ext uri="{BB962C8B-B14F-4D97-AF65-F5344CB8AC3E}">
        <p14:creationId xmlns:p14="http://schemas.microsoft.com/office/powerpoint/2010/main" val="1951584525"/>
      </p:ext>
    </p:extLst>
  </p:cSld>
  <p:clrMapOvr>
    <a:masterClrMapping/>
  </p:clrMapOvr>
</p:sld>
</file>

<file path=ppt/slides/slide4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85402"/>
            <a:ext cx="7128792" cy="634082"/>
          </a:xfrm>
        </p:spPr>
        <p:txBody>
          <a:bodyPr/>
          <a:lstStyle/>
          <a:p>
            <a:r>
              <a:rPr lang="ru-RU" sz="2800" b="1" dirty="0"/>
              <a:t>Связь с резидентом из других программ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644642"/>
            <a:ext cx="350192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См. общие МУ  раздел 18</a:t>
            </a:r>
          </a:p>
        </p:txBody>
      </p:sp>
    </p:spTree>
    <p:extLst>
      <p:ext uri="{BB962C8B-B14F-4D97-AF65-F5344CB8AC3E}">
        <p14:creationId xmlns:p14="http://schemas.microsoft.com/office/powerpoint/2010/main" val="1951584525"/>
      </p:ext>
    </p:extLst>
  </p:cSld>
  <p:clrMapOvr>
    <a:masterClrMapping/>
  </p:clrMapOvr>
</p:sld>
</file>

<file path=ppt/slides/slide4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85402"/>
            <a:ext cx="7128792" cy="634082"/>
          </a:xfrm>
        </p:spPr>
        <p:txBody>
          <a:bodyPr/>
          <a:lstStyle/>
          <a:p>
            <a:r>
              <a:rPr lang="ru-RU" sz="2400" b="1" dirty="0">
                <a:latin typeface="Calibri" pitchFamily="34" charset="0"/>
                <a:ea typeface="+mn-ea"/>
                <a:cs typeface="Arial" pitchFamily="34" charset="0"/>
              </a:rPr>
              <a:t>Выгрузка резидента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369288" y="635933"/>
            <a:ext cx="350192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См. общие МУ  раздел 18</a:t>
            </a:r>
          </a:p>
        </p:txBody>
      </p:sp>
    </p:spTree>
    <p:extLst>
      <p:ext uri="{BB962C8B-B14F-4D97-AF65-F5344CB8AC3E}">
        <p14:creationId xmlns:p14="http://schemas.microsoft.com/office/powerpoint/2010/main" val="1951584525"/>
      </p:ext>
    </p:extLst>
  </p:cSld>
  <p:clrMapOvr>
    <a:masterClrMapping/>
  </p:clrMapOvr>
</p:sld>
</file>

<file path=ppt/slides/slide4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85402"/>
            <a:ext cx="7128792" cy="634082"/>
          </a:xfrm>
        </p:spPr>
        <p:txBody>
          <a:bodyPr/>
          <a:lstStyle/>
          <a:p>
            <a:r>
              <a:rPr lang="ru-RU" sz="2400" b="1" dirty="0"/>
              <a:t>Разбор параметров командной строки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431289" y="548680"/>
            <a:ext cx="476188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См. общие МУ  раздел 18 и ЛР № 6</a:t>
            </a:r>
          </a:p>
        </p:txBody>
      </p:sp>
    </p:spTree>
    <p:extLst>
      <p:ext uri="{BB962C8B-B14F-4D97-AF65-F5344CB8AC3E}">
        <p14:creationId xmlns:p14="http://schemas.microsoft.com/office/powerpoint/2010/main" val="1951584525"/>
      </p:ext>
    </p:extLst>
  </p:cSld>
  <p:clrMapOvr>
    <a:masterClrMapping/>
  </p:clrMapOvr>
</p:sld>
</file>

<file path=ppt/slides/slide4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85402"/>
            <a:ext cx="7128792" cy="634082"/>
          </a:xfrm>
        </p:spPr>
        <p:txBody>
          <a:bodyPr/>
          <a:lstStyle/>
          <a:p>
            <a:r>
              <a:rPr lang="ru-RU" sz="2400" b="1" dirty="0"/>
              <a:t>Контроль наличия резидента (другой способ)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648837"/>
            <a:ext cx="350192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См. общие МУ  раздел 18</a:t>
            </a:r>
          </a:p>
        </p:txBody>
      </p:sp>
    </p:spTree>
    <p:extLst>
      <p:ext uri="{BB962C8B-B14F-4D97-AF65-F5344CB8AC3E}">
        <p14:creationId xmlns:p14="http://schemas.microsoft.com/office/powerpoint/2010/main" val="1951584525"/>
      </p:ext>
    </p:extLst>
  </p:cSld>
  <p:clrMapOvr>
    <a:masterClrMapping/>
  </p:clrMapOvr>
</p:sld>
</file>

<file path=ppt/slides/slide4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85402"/>
            <a:ext cx="7128792" cy="634082"/>
          </a:xfrm>
        </p:spPr>
        <p:txBody>
          <a:bodyPr/>
          <a:lstStyle/>
          <a:p>
            <a:r>
              <a:rPr lang="ru-RU" sz="2400" b="1" dirty="0"/>
              <a:t>Связь с резидентом с помощью клавиатуры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17314" y="492880"/>
            <a:ext cx="8926686" cy="369331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600" dirty="0"/>
              <a:t>Демонстрация текстов</a:t>
            </a:r>
            <a:r>
              <a:rPr lang="en-US" sz="2600" dirty="0"/>
              <a:t> </a:t>
            </a:r>
            <a:r>
              <a:rPr lang="ru-RU" sz="2600" dirty="0"/>
              <a:t>программ:</a:t>
            </a:r>
            <a:r>
              <a:rPr lang="en-US" sz="2600" dirty="0"/>
              <a:t> </a:t>
            </a:r>
            <a:r>
              <a:rPr lang="ru-RU" sz="2600" dirty="0"/>
              <a:t>Текст </a:t>
            </a:r>
            <a:r>
              <a:rPr lang="ru-RU" sz="2600" u="sng" dirty="0">
                <a:hlinkClick r:id="rId2" action="ppaction://hlinkfile"/>
              </a:rPr>
              <a:t>Обобщенного</a:t>
            </a:r>
            <a:r>
              <a:rPr lang="ru-RU" sz="2600" dirty="0">
                <a:hlinkClick r:id="rId2" action="ppaction://hlinkfile"/>
              </a:rPr>
              <a:t> </a:t>
            </a:r>
            <a:r>
              <a:rPr lang="ru-RU" sz="2600" dirty="0"/>
              <a:t>резидента КР (</a:t>
            </a:r>
            <a:r>
              <a:rPr lang="ru-RU" sz="2600" dirty="0">
                <a:hlinkClick r:id="rId3" action="ppaction://hlinkfile"/>
              </a:rPr>
              <a:t>Программа</a:t>
            </a:r>
            <a:r>
              <a:rPr lang="ru-RU" sz="2600" dirty="0"/>
              <a:t> и </a:t>
            </a:r>
            <a:r>
              <a:rPr lang="ru-RU" sz="2600" dirty="0">
                <a:hlinkClick r:id="rId4" action="ppaction://hlinkfile"/>
              </a:rPr>
              <a:t>Листинг</a:t>
            </a:r>
            <a:r>
              <a:rPr lang="ru-RU" sz="2600" dirty="0"/>
              <a:t>)</a:t>
            </a:r>
          </a:p>
          <a:p>
            <a:r>
              <a:rPr lang="ru-RU" sz="2600" dirty="0"/>
              <a:t>Обработка прерывания </a:t>
            </a:r>
            <a:r>
              <a:rPr lang="ru-RU" sz="2600" b="1" dirty="0">
                <a:solidFill>
                  <a:srgbClr val="FF0000"/>
                </a:solidFill>
              </a:rPr>
              <a:t>09</a:t>
            </a:r>
            <a:r>
              <a:rPr lang="en-US" sz="2600" b="1" dirty="0">
                <a:solidFill>
                  <a:srgbClr val="FF0000"/>
                </a:solidFill>
              </a:rPr>
              <a:t>H</a:t>
            </a:r>
            <a:r>
              <a:rPr lang="en-US" sz="2600" dirty="0"/>
              <a:t> </a:t>
            </a:r>
            <a:r>
              <a:rPr lang="ru-RU" sz="2600" dirty="0"/>
              <a:t>может быть </a:t>
            </a:r>
            <a:r>
              <a:rPr lang="ru-RU" sz="2600" u="sng" dirty="0"/>
              <a:t>выполнена</a:t>
            </a:r>
            <a:r>
              <a:rPr lang="ru-RU" sz="2600" dirty="0"/>
              <a:t>: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/>
              <a:t>С </a:t>
            </a:r>
            <a:r>
              <a:rPr lang="ru-RU" sz="2600" dirty="0">
                <a:hlinkClick r:id="rId5" action="ppaction://hlinksldjump"/>
              </a:rPr>
              <a:t>использованием </a:t>
            </a:r>
            <a:r>
              <a:rPr lang="ru-RU" sz="2600" dirty="0"/>
              <a:t>портов ввода/вывода (60Н , 61Н и 20Н), или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/>
              <a:t>С использованием стандартного обработчика прерываний ,или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/>
              <a:t>С </a:t>
            </a:r>
            <a:r>
              <a:rPr lang="ru-RU" sz="2600" dirty="0">
                <a:hlinkClick r:id="rId6" action="ppaction://hlinksldjump"/>
              </a:rPr>
              <a:t>использованием буфера клавиатуры </a:t>
            </a:r>
            <a:r>
              <a:rPr lang="ru-RU" sz="2600" dirty="0"/>
              <a:t>после вызова стандартного обработчика.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4365104"/>
            <a:ext cx="5123582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Подробнее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См. общие МУ  раздел 18</a:t>
            </a:r>
          </a:p>
        </p:txBody>
      </p:sp>
    </p:spTree>
    <p:extLst>
      <p:ext uri="{BB962C8B-B14F-4D97-AF65-F5344CB8AC3E}">
        <p14:creationId xmlns:p14="http://schemas.microsoft.com/office/powerpoint/2010/main" val="1951584525"/>
      </p:ext>
    </p:extLst>
  </p:cSld>
  <p:clrMapOvr>
    <a:masterClrMapping/>
  </p:clrMapOvr>
</p:sld>
</file>

<file path=ppt/slides/slide4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-99392"/>
            <a:ext cx="7128792" cy="634082"/>
          </a:xfrm>
        </p:spPr>
        <p:txBody>
          <a:bodyPr/>
          <a:lstStyle/>
          <a:p>
            <a:r>
              <a:rPr lang="ru-RU" sz="2400" b="1" dirty="0"/>
              <a:t>Использование Порта клавиатуры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32656"/>
            <a:ext cx="9144000" cy="70788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/>
              <a:t>При работе через порт (</a:t>
            </a:r>
            <a:r>
              <a:rPr lang="en-US" sz="2000" b="1" dirty="0">
                <a:solidFill>
                  <a:srgbClr val="FF0000"/>
                </a:solidFill>
              </a:rPr>
              <a:t>Ctrl</a:t>
            </a:r>
            <a:r>
              <a:rPr lang="ru-RU" sz="2000" b="1" dirty="0">
                <a:solidFill>
                  <a:srgbClr val="FF0000"/>
                </a:solidFill>
              </a:rPr>
              <a:t>+</a:t>
            </a:r>
            <a:r>
              <a:rPr lang="en-US" sz="2000" b="1" dirty="0">
                <a:solidFill>
                  <a:srgbClr val="FF0000"/>
                </a:solidFill>
              </a:rPr>
              <a:t>U</a:t>
            </a:r>
            <a:r>
              <a:rPr lang="ru-RU" sz="2000" dirty="0"/>
              <a:t>) мы получаем </a:t>
            </a:r>
            <a:r>
              <a:rPr lang="ru-RU" sz="2000" u="sng" dirty="0"/>
              <a:t>скан код</a:t>
            </a:r>
            <a:r>
              <a:rPr lang="ru-RU" sz="2000" dirty="0"/>
              <a:t> нажатой клавиши</a:t>
            </a:r>
            <a:r>
              <a:rPr lang="en-US" sz="2000" dirty="0"/>
              <a:t> (</a:t>
            </a:r>
            <a:r>
              <a:rPr lang="ru-RU" sz="2000" dirty="0"/>
              <a:t>код </a:t>
            </a:r>
            <a:r>
              <a:rPr lang="en-US" sz="2000" dirty="0">
                <a:solidFill>
                  <a:srgbClr val="FF0000"/>
                </a:solidFill>
              </a:rPr>
              <a:t>U</a:t>
            </a:r>
            <a:r>
              <a:rPr lang="en-US" sz="2000" dirty="0"/>
              <a:t> -&gt; </a:t>
            </a:r>
            <a:r>
              <a:rPr lang="ru-RU" sz="2000" dirty="0"/>
              <a:t>22</a:t>
            </a:r>
            <a:r>
              <a:rPr lang="en-US" sz="2000" dirty="0"/>
              <a:t>)</a:t>
            </a:r>
            <a:r>
              <a:rPr lang="ru-RU" sz="2000" dirty="0"/>
              <a:t> и анализируем состояние упр. клавиши (</a:t>
            </a:r>
            <a:r>
              <a:rPr lang="en-US" sz="2000" b="1" dirty="0">
                <a:solidFill>
                  <a:srgbClr val="FF0000"/>
                </a:solidFill>
              </a:rPr>
              <a:t>Ctrl</a:t>
            </a:r>
            <a:r>
              <a:rPr lang="ru-RU" sz="2000" dirty="0"/>
              <a:t>)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5290" y="980728"/>
            <a:ext cx="8833420" cy="5509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B050"/>
                </a:solidFill>
              </a:rPr>
              <a:t>; Фрагмент обработчика 09</a:t>
            </a:r>
            <a:r>
              <a:rPr lang="en-US" sz="1600" b="1" dirty="0">
                <a:solidFill>
                  <a:srgbClr val="00B050"/>
                </a:solidFill>
              </a:rPr>
              <a:t>H</a:t>
            </a:r>
            <a:r>
              <a:rPr lang="ru-RU" sz="1600" b="1" dirty="0">
                <a:solidFill>
                  <a:srgbClr val="00B050"/>
                </a:solidFill>
              </a:rPr>
              <a:t> в части резидента</a:t>
            </a:r>
            <a:endParaRPr lang="en-US" sz="1600" b="1" dirty="0">
              <a:solidFill>
                <a:srgbClr val="00B050"/>
              </a:solidFill>
            </a:endParaRPr>
          </a:p>
          <a:p>
            <a:r>
              <a:rPr lang="en-US" sz="1600" b="1" dirty="0"/>
              <a:t>  NEW_09H …</a:t>
            </a:r>
            <a:endParaRPr lang="ru-RU" sz="1600" dirty="0">
              <a:solidFill>
                <a:srgbClr val="00B050"/>
              </a:solidFill>
            </a:endParaRPr>
          </a:p>
          <a:p>
            <a:r>
              <a:rPr lang="en-US" sz="1600" b="1" dirty="0"/>
              <a:t>IN AL</a:t>
            </a:r>
            <a:r>
              <a:rPr lang="ru-RU" sz="1600" b="1" dirty="0"/>
              <a:t> , 060</a:t>
            </a:r>
            <a:r>
              <a:rPr lang="en-US" sz="1600" b="1" dirty="0"/>
              <a:t>H</a:t>
            </a:r>
            <a:r>
              <a:rPr lang="ru-RU" sz="1600" b="1" dirty="0"/>
              <a:t>    </a:t>
            </a:r>
            <a:r>
              <a:rPr lang="ru-RU" sz="1600" b="1" dirty="0">
                <a:solidFill>
                  <a:srgbClr val="00B050"/>
                </a:solidFill>
              </a:rPr>
              <a:t>; чтение скан кода клавиши</a:t>
            </a:r>
          </a:p>
          <a:p>
            <a:r>
              <a:rPr lang="en-US" sz="1600" b="1" dirty="0"/>
              <a:t>IN</a:t>
            </a:r>
            <a:r>
              <a:rPr lang="ru-RU" sz="1600" b="1" dirty="0"/>
              <a:t>     </a:t>
            </a:r>
            <a:r>
              <a:rPr lang="en-US" sz="1600" b="1" dirty="0"/>
              <a:t>AL</a:t>
            </a:r>
            <a:r>
              <a:rPr lang="ru-RU" sz="1600" b="1" dirty="0"/>
              <a:t>, 60</a:t>
            </a:r>
            <a:r>
              <a:rPr lang="en-US" sz="1600" b="1" dirty="0"/>
              <a:t>H</a:t>
            </a:r>
            <a:r>
              <a:rPr lang="ru-RU" sz="1600" b="1" dirty="0"/>
              <a:t>        </a:t>
            </a:r>
            <a:r>
              <a:rPr lang="ru-RU" sz="1600" b="1" dirty="0">
                <a:solidFill>
                  <a:srgbClr val="00B050"/>
                </a:solidFill>
              </a:rPr>
              <a:t>; Взять из порта 60Н скан</a:t>
            </a:r>
            <a:r>
              <a:rPr lang="en-US" sz="1600" b="1" dirty="0">
                <a:solidFill>
                  <a:srgbClr val="00B050"/>
                </a:solidFill>
              </a:rPr>
              <a:t>-</a:t>
            </a:r>
            <a:r>
              <a:rPr lang="ru-RU" sz="1600" b="1" dirty="0">
                <a:solidFill>
                  <a:srgbClr val="00B050"/>
                </a:solidFill>
              </a:rPr>
              <a:t>код на регистр </a:t>
            </a:r>
            <a:r>
              <a:rPr lang="en-US" sz="1600" b="1" dirty="0">
                <a:solidFill>
                  <a:srgbClr val="00B050"/>
                </a:solidFill>
              </a:rPr>
              <a:t>AL</a:t>
            </a:r>
            <a:r>
              <a:rPr lang="ru-RU" sz="1600" b="1" dirty="0">
                <a:solidFill>
                  <a:srgbClr val="00B050"/>
                </a:solidFill>
              </a:rPr>
              <a:t>  </a:t>
            </a:r>
            <a:r>
              <a:rPr lang="ru-RU" sz="1600" b="1" dirty="0"/>
              <a:t>    </a:t>
            </a:r>
            <a:endParaRPr lang="ru-RU" sz="1600" dirty="0"/>
          </a:p>
          <a:p>
            <a:r>
              <a:rPr lang="en-US" sz="1600" b="1" dirty="0"/>
              <a:t>CMP</a:t>
            </a:r>
            <a:r>
              <a:rPr lang="ru-RU" sz="1600" b="1" dirty="0"/>
              <a:t>  </a:t>
            </a:r>
            <a:r>
              <a:rPr lang="en-US" sz="1600" b="1" dirty="0"/>
              <a:t>AL</a:t>
            </a:r>
            <a:r>
              <a:rPr lang="ru-RU" sz="1600" b="1" dirty="0"/>
              <a:t> , </a:t>
            </a:r>
            <a:r>
              <a:rPr lang="ru-RU" sz="1600" b="1" dirty="0">
                <a:solidFill>
                  <a:srgbClr val="FF0000"/>
                </a:solidFill>
              </a:rPr>
              <a:t>22</a:t>
            </a:r>
            <a:r>
              <a:rPr lang="ru-RU" sz="1600" b="1" dirty="0"/>
              <a:t>    ; Проверка нажатия ’</a:t>
            </a:r>
            <a:r>
              <a:rPr lang="en-US" sz="1600" b="1" dirty="0"/>
              <a:t>Q</a:t>
            </a:r>
            <a:r>
              <a:rPr lang="ru-RU" sz="1600" b="1" dirty="0"/>
              <a:t>’, скан код не зависит от регистра</a:t>
            </a:r>
            <a:endParaRPr lang="ru-RU" sz="1600" dirty="0"/>
          </a:p>
          <a:p>
            <a:r>
              <a:rPr lang="en-US" sz="1600" b="1" dirty="0"/>
              <a:t>JNE</a:t>
            </a:r>
            <a:r>
              <a:rPr lang="ru-RU" sz="1600" b="1" dirty="0"/>
              <a:t>   </a:t>
            </a:r>
            <a:r>
              <a:rPr lang="en-US" sz="1600" b="1" dirty="0"/>
              <a:t>OLD</a:t>
            </a:r>
            <a:r>
              <a:rPr lang="ru-RU" sz="1600" b="1" dirty="0"/>
              <a:t>             ; Переход на стандартный обработчик</a:t>
            </a:r>
            <a:endParaRPr lang="ru-RU" sz="1600" dirty="0"/>
          </a:p>
          <a:p>
            <a:r>
              <a:rPr lang="ru-RU" sz="1600" b="1" dirty="0">
                <a:solidFill>
                  <a:srgbClr val="00B050"/>
                </a:solidFill>
              </a:rPr>
              <a:t>; проверка клавиши </a:t>
            </a:r>
            <a:r>
              <a:rPr lang="en-US" sz="1600" b="1" dirty="0">
                <a:solidFill>
                  <a:srgbClr val="FF0000"/>
                </a:solidFill>
              </a:rPr>
              <a:t>Ctrl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(второй бит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справа с нуля в байте состояния управляющих клавиш)         </a:t>
            </a:r>
            <a:endParaRPr lang="ru-RU" sz="1600" dirty="0">
              <a:solidFill>
                <a:srgbClr val="00B050"/>
              </a:solidFill>
            </a:endParaRPr>
          </a:p>
          <a:p>
            <a:r>
              <a:rPr lang="en-US" sz="1600" b="1" dirty="0"/>
              <a:t>MOV AH</a:t>
            </a:r>
            <a:r>
              <a:rPr lang="ru-RU" sz="1600" b="1" dirty="0"/>
              <a:t> ,  02</a:t>
            </a:r>
            <a:r>
              <a:rPr lang="en-US" sz="1600" b="1" dirty="0"/>
              <a:t>H</a:t>
            </a:r>
            <a:endParaRPr lang="ru-RU" sz="1600" dirty="0"/>
          </a:p>
          <a:p>
            <a:r>
              <a:rPr lang="en-US" sz="1600" b="1" dirty="0"/>
              <a:t>INT</a:t>
            </a:r>
            <a:r>
              <a:rPr lang="ru-RU" sz="1600" b="1" dirty="0"/>
              <a:t>  016</a:t>
            </a:r>
            <a:r>
              <a:rPr lang="en-US" sz="1600" b="1" dirty="0"/>
              <a:t>H</a:t>
            </a:r>
            <a:r>
              <a:rPr lang="ru-RU" sz="1600" b="1" dirty="0"/>
              <a:t>             ; Получим управляющий байт на </a:t>
            </a:r>
            <a:r>
              <a:rPr lang="en-US" sz="1600" b="1" dirty="0"/>
              <a:t>AL</a:t>
            </a:r>
            <a:endParaRPr lang="ru-RU" sz="1600" dirty="0"/>
          </a:p>
          <a:p>
            <a:r>
              <a:rPr lang="en-US" sz="1600" b="1" dirty="0"/>
              <a:t>TEST AL</a:t>
            </a:r>
            <a:r>
              <a:rPr lang="ru-RU" sz="1600" b="1" dirty="0"/>
              <a:t> , 00000</a:t>
            </a:r>
            <a:r>
              <a:rPr lang="en-US" sz="1600" b="1" dirty="0">
                <a:solidFill>
                  <a:srgbClr val="FF0000"/>
                </a:solidFill>
              </a:rPr>
              <a:t>1</a:t>
            </a:r>
            <a:r>
              <a:rPr lang="en-US" sz="1600" b="1" dirty="0"/>
              <a:t>0</a:t>
            </a:r>
            <a:r>
              <a:rPr lang="ru-RU" sz="1600" b="1" dirty="0"/>
              <a:t>0</a:t>
            </a:r>
            <a:r>
              <a:rPr lang="en-US" sz="1600" b="1" dirty="0"/>
              <a:t>b</a:t>
            </a:r>
            <a:r>
              <a:rPr lang="ru-RU" sz="1600" b="1" dirty="0"/>
              <a:t>   </a:t>
            </a:r>
            <a:r>
              <a:rPr lang="ru-RU" sz="1600" b="1" dirty="0">
                <a:solidFill>
                  <a:srgbClr val="00B050"/>
                </a:solidFill>
              </a:rPr>
              <a:t>; Проверим на 1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для </a:t>
            </a:r>
            <a:r>
              <a:rPr lang="en-US" sz="1600" b="1" dirty="0">
                <a:solidFill>
                  <a:srgbClr val="FF0000"/>
                </a:solidFill>
              </a:rPr>
              <a:t>Ctrl</a:t>
            </a:r>
            <a:r>
              <a:rPr lang="ru-RU" sz="1600" b="1" dirty="0">
                <a:solidFill>
                  <a:srgbClr val="00B050"/>
                </a:solidFill>
              </a:rPr>
              <a:t> </a:t>
            </a:r>
            <a:endParaRPr lang="ru-RU" sz="1600" dirty="0">
              <a:solidFill>
                <a:srgbClr val="00B050"/>
              </a:solidFill>
            </a:endParaRPr>
          </a:p>
          <a:p>
            <a:r>
              <a:rPr lang="en-US" sz="1600" b="1" dirty="0"/>
              <a:t>JZ</a:t>
            </a:r>
            <a:r>
              <a:rPr lang="ru-RU" sz="1600" b="1" dirty="0"/>
              <a:t>  </a:t>
            </a:r>
            <a:r>
              <a:rPr lang="en-US" sz="1600" b="1" dirty="0"/>
              <a:t>OLD</a:t>
            </a:r>
            <a:r>
              <a:rPr lang="ru-RU" sz="1600" b="1" dirty="0"/>
              <a:t>		    </a:t>
            </a:r>
            <a:r>
              <a:rPr lang="ru-RU" sz="1600" b="1" dirty="0">
                <a:solidFill>
                  <a:srgbClr val="00B050"/>
                </a:solidFill>
              </a:rPr>
              <a:t>; Переход на стандартный обработчик, не нажато </a:t>
            </a:r>
            <a:r>
              <a:rPr lang="en-US" sz="1600" b="1" dirty="0">
                <a:solidFill>
                  <a:srgbClr val="FF0000"/>
                </a:solidFill>
              </a:rPr>
              <a:t>Ctrl</a:t>
            </a:r>
            <a:r>
              <a:rPr lang="ru-RU" sz="1600" b="1" dirty="0">
                <a:solidFill>
                  <a:srgbClr val="FF0000"/>
                </a:solidFill>
              </a:rPr>
              <a:t>+</a:t>
            </a:r>
            <a:r>
              <a:rPr lang="en-US" sz="1600" b="1" dirty="0">
                <a:solidFill>
                  <a:srgbClr val="FF0000"/>
                </a:solidFill>
              </a:rPr>
              <a:t>U</a:t>
            </a:r>
            <a:endParaRPr lang="ru-RU" sz="1600" b="1" dirty="0">
              <a:solidFill>
                <a:srgbClr val="FF0000"/>
              </a:solidFill>
            </a:endParaRPr>
          </a:p>
          <a:p>
            <a:r>
              <a:rPr lang="ru-RU" sz="1600" b="1" dirty="0">
                <a:solidFill>
                  <a:srgbClr val="00B050"/>
                </a:solidFill>
              </a:rPr>
              <a:t> ; Обработка нажатия комбинации </a:t>
            </a:r>
            <a:r>
              <a:rPr lang="en-US" sz="1600" b="1" dirty="0">
                <a:solidFill>
                  <a:srgbClr val="FF0000"/>
                </a:solidFill>
              </a:rPr>
              <a:t>Ctrl</a:t>
            </a:r>
            <a:r>
              <a:rPr lang="ru-RU" sz="1600" b="1" dirty="0">
                <a:solidFill>
                  <a:srgbClr val="FF0000"/>
                </a:solidFill>
              </a:rPr>
              <a:t>+</a:t>
            </a:r>
            <a:r>
              <a:rPr lang="en-US" sz="1600" b="1" dirty="0">
                <a:solidFill>
                  <a:srgbClr val="FF0000"/>
                </a:solidFill>
              </a:rPr>
              <a:t>U</a:t>
            </a:r>
            <a:r>
              <a:rPr lang="ru-RU" sz="1600" b="1" dirty="0">
                <a:solidFill>
                  <a:srgbClr val="00B050"/>
                </a:solidFill>
              </a:rPr>
              <a:t> , предварительно завершим ввод из </a:t>
            </a:r>
            <a:r>
              <a:rPr lang="ru-RU" sz="1600" b="1" dirty="0" err="1">
                <a:solidFill>
                  <a:srgbClr val="00B050"/>
                </a:solidFill>
              </a:rPr>
              <a:t>клавиатцры</a:t>
            </a:r>
            <a:endParaRPr lang="ru-RU" sz="1600" b="1" dirty="0">
              <a:solidFill>
                <a:srgbClr val="00B050"/>
              </a:solidFill>
            </a:endParaRPr>
          </a:p>
          <a:p>
            <a:r>
              <a:rPr lang="en-US" sz="1600" b="1" dirty="0"/>
              <a:t>IN</a:t>
            </a:r>
            <a:r>
              <a:rPr lang="ru-RU" sz="1600" b="1" dirty="0"/>
              <a:t>  </a:t>
            </a:r>
            <a:r>
              <a:rPr lang="en-US" sz="1600" b="1" dirty="0"/>
              <a:t>AL</a:t>
            </a:r>
            <a:r>
              <a:rPr lang="ru-RU" sz="1600" b="1" dirty="0"/>
              <a:t>, 61</a:t>
            </a:r>
            <a:r>
              <a:rPr lang="en-US" sz="1600" b="1" dirty="0"/>
              <a:t>H</a:t>
            </a:r>
            <a:r>
              <a:rPr lang="ru-RU" sz="1600" b="1" dirty="0"/>
              <a:t>           ; Считаем старое состояние</a:t>
            </a:r>
            <a:endParaRPr lang="ru-RU" sz="1600" dirty="0"/>
          </a:p>
          <a:p>
            <a:r>
              <a:rPr lang="en-US" sz="1600" b="1" dirty="0"/>
              <a:t>OR AL</a:t>
            </a:r>
            <a:r>
              <a:rPr lang="ru-RU" sz="1600" b="1" dirty="0"/>
              <a:t>, 10000000</a:t>
            </a:r>
            <a:r>
              <a:rPr lang="en-US" sz="1600" b="1" dirty="0"/>
              <a:t>b</a:t>
            </a:r>
            <a:r>
              <a:rPr lang="ru-RU" sz="1600" b="1" dirty="0"/>
              <a:t>       ; Установим 7-й бит в 1</a:t>
            </a:r>
            <a:endParaRPr lang="ru-RU" sz="1600" dirty="0"/>
          </a:p>
          <a:p>
            <a:r>
              <a:rPr lang="en-US" sz="1600" b="1" dirty="0"/>
              <a:t>OUT</a:t>
            </a:r>
            <a:r>
              <a:rPr lang="ru-RU" sz="1600" b="1" dirty="0"/>
              <a:t> 61</a:t>
            </a:r>
            <a:r>
              <a:rPr lang="en-US" sz="1600" b="1" dirty="0"/>
              <a:t>H</a:t>
            </a:r>
            <a:r>
              <a:rPr lang="ru-RU" sz="1600" b="1" dirty="0"/>
              <a:t>, </a:t>
            </a:r>
            <a:r>
              <a:rPr lang="en-US" sz="1600" b="1" dirty="0"/>
              <a:t>AL</a:t>
            </a:r>
            <a:r>
              <a:rPr lang="ru-RU" sz="1600" b="1" dirty="0"/>
              <a:t>           ; Запишем в порт</a:t>
            </a:r>
            <a:endParaRPr lang="ru-RU" sz="1600" dirty="0"/>
          </a:p>
          <a:p>
            <a:r>
              <a:rPr lang="en-US" sz="1600" b="1" dirty="0"/>
              <a:t>AND AL</a:t>
            </a:r>
            <a:r>
              <a:rPr lang="ru-RU" sz="1600" b="1" dirty="0"/>
              <a:t>, 01111111</a:t>
            </a:r>
            <a:r>
              <a:rPr lang="en-US" sz="1600" b="1" dirty="0"/>
              <a:t>b</a:t>
            </a:r>
            <a:r>
              <a:rPr lang="ru-RU" sz="1600" b="1" dirty="0"/>
              <a:t>     ; Сбросим 7-й бит</a:t>
            </a:r>
            <a:endParaRPr lang="ru-RU" sz="1600" dirty="0"/>
          </a:p>
          <a:p>
            <a:r>
              <a:rPr lang="en-US" sz="1600" b="1" dirty="0"/>
              <a:t>OUT</a:t>
            </a:r>
            <a:r>
              <a:rPr lang="ru-RU" sz="1600" b="1" dirty="0"/>
              <a:t>  61</a:t>
            </a:r>
            <a:r>
              <a:rPr lang="en-US" sz="1600" b="1" dirty="0"/>
              <a:t>H</a:t>
            </a:r>
            <a:r>
              <a:rPr lang="ru-RU" sz="1600" b="1" dirty="0"/>
              <a:t>, </a:t>
            </a:r>
            <a:r>
              <a:rPr lang="en-US" sz="1600" b="1" dirty="0"/>
              <a:t>AL</a:t>
            </a:r>
            <a:r>
              <a:rPr lang="ru-RU" sz="1600" b="1" dirty="0"/>
              <a:t>          ; Запишем в порт</a:t>
            </a:r>
          </a:p>
          <a:p>
            <a:r>
              <a:rPr lang="ru-RU" sz="1600" b="1" dirty="0">
                <a:solidFill>
                  <a:srgbClr val="00B050"/>
                </a:solidFill>
              </a:rPr>
              <a:t>; завершим обработку прерывания</a:t>
            </a:r>
            <a:r>
              <a:rPr lang="en-US" sz="1600" b="1" dirty="0">
                <a:solidFill>
                  <a:srgbClr val="00B050"/>
                </a:solidFill>
              </a:rPr>
              <a:t> (</a:t>
            </a:r>
            <a:r>
              <a:rPr lang="ru-RU" sz="1600" b="1" dirty="0">
                <a:solidFill>
                  <a:srgbClr val="FF0000"/>
                </a:solidFill>
              </a:rPr>
              <a:t>20Н</a:t>
            </a:r>
            <a:r>
              <a:rPr lang="ru-RU" sz="1600" dirty="0">
                <a:solidFill>
                  <a:srgbClr val="00B050"/>
                </a:solidFill>
              </a:rPr>
              <a:t> – </a:t>
            </a:r>
            <a:r>
              <a:rPr lang="en-US" sz="1600" dirty="0">
                <a:solidFill>
                  <a:srgbClr val="00B050"/>
                </a:solidFill>
              </a:rPr>
              <a:t>EOI END OF INTERUPT</a:t>
            </a:r>
            <a:r>
              <a:rPr lang="ru-RU" sz="1600" dirty="0"/>
              <a:t>) </a:t>
            </a:r>
            <a:r>
              <a:rPr lang="ru-RU" sz="1600" b="1" dirty="0">
                <a:solidFill>
                  <a:srgbClr val="00B050"/>
                </a:solidFill>
              </a:rPr>
              <a:t> </a:t>
            </a:r>
          </a:p>
          <a:p>
            <a:r>
              <a:rPr lang="en-US" sz="1600" b="1" dirty="0"/>
              <a:t>MOV AL, </a:t>
            </a:r>
            <a:r>
              <a:rPr lang="en-US" sz="1600" b="1" dirty="0">
                <a:solidFill>
                  <a:srgbClr val="FF0000"/>
                </a:solidFill>
              </a:rPr>
              <a:t>20H</a:t>
            </a:r>
            <a:endParaRPr lang="ru-RU" sz="1600" dirty="0">
              <a:solidFill>
                <a:srgbClr val="FF0000"/>
              </a:solidFill>
            </a:endParaRPr>
          </a:p>
          <a:p>
            <a:r>
              <a:rPr lang="en-US" sz="1600" b="1" dirty="0"/>
              <a:t>OUT 20H,AL</a:t>
            </a:r>
            <a:endParaRPr lang="ru-RU" sz="1600" b="1" dirty="0"/>
          </a:p>
          <a:p>
            <a:r>
              <a:rPr lang="en-US" sz="1600" b="1" dirty="0"/>
              <a:t>IRET </a:t>
            </a:r>
            <a:endParaRPr lang="ru-RU" sz="1600" b="1" dirty="0"/>
          </a:p>
          <a:p>
            <a:r>
              <a:rPr lang="en-US" sz="1600" b="1" dirty="0"/>
              <a:t>OLD: JMP</a:t>
            </a:r>
            <a:r>
              <a:rPr lang="ru-RU" sz="1600" b="1" dirty="0"/>
              <a:t>     </a:t>
            </a:r>
            <a:r>
              <a:rPr lang="en-US" sz="1600" b="1" dirty="0"/>
              <a:t>CS</a:t>
            </a:r>
            <a:r>
              <a:rPr lang="ru-RU" sz="1600" b="1" dirty="0"/>
              <a:t>:</a:t>
            </a:r>
            <a:r>
              <a:rPr lang="en-US" sz="1600" b="1" dirty="0"/>
              <a:t>SAVEINT</a:t>
            </a:r>
            <a:r>
              <a:rPr lang="ru-RU" sz="1600" b="1" dirty="0"/>
              <a:t>9      ; Вызов старого обработчика         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951584525"/>
      </p:ext>
    </p:extLst>
  </p:cSld>
  <p:clrMapOvr>
    <a:masterClrMapping/>
  </p:clrMapOvr>
</p:sld>
</file>

<file path=ppt/slides/slide4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7128792" cy="634082"/>
          </a:xfrm>
        </p:spPr>
        <p:txBody>
          <a:bodyPr/>
          <a:lstStyle/>
          <a:p>
            <a:r>
              <a:rPr lang="ru-RU" sz="2400" dirty="0"/>
              <a:t>Использование Буфера клавиатуры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38646" y="476672"/>
            <a:ext cx="8663756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При использовании буфера клавиатуры предварительно вызываем старый обработчик </a:t>
            </a:r>
            <a:r>
              <a:rPr lang="ru-RU" sz="2400" b="1" dirty="0"/>
              <a:t>09</a:t>
            </a:r>
            <a:r>
              <a:rPr lang="en-US" sz="2400" b="1" dirty="0"/>
              <a:t>H -&gt; </a:t>
            </a:r>
            <a:r>
              <a:rPr lang="en-US" sz="2400" b="1" dirty="0">
                <a:solidFill>
                  <a:srgbClr val="FF0000"/>
                </a:solidFill>
              </a:rPr>
              <a:t>SAVEINT</a:t>
            </a:r>
            <a:r>
              <a:rPr lang="ru-RU" sz="2400" b="1" dirty="0">
                <a:solidFill>
                  <a:srgbClr val="FF0000"/>
                </a:solidFill>
              </a:rPr>
              <a:t>9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3814" y="1196752"/>
            <a:ext cx="8833420" cy="501675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B050"/>
                </a:solidFill>
              </a:rPr>
              <a:t>; Фрагмент обработчика 09</a:t>
            </a:r>
            <a:r>
              <a:rPr lang="en-US" sz="1600" b="1" dirty="0">
                <a:solidFill>
                  <a:srgbClr val="00B050"/>
                </a:solidFill>
              </a:rPr>
              <a:t>H</a:t>
            </a:r>
            <a:r>
              <a:rPr lang="ru-RU" sz="1600" b="1" dirty="0">
                <a:solidFill>
                  <a:srgbClr val="00B050"/>
                </a:solidFill>
              </a:rPr>
              <a:t> в части резидента</a:t>
            </a:r>
            <a:endParaRPr lang="en-US" sz="1600" b="1" dirty="0">
              <a:solidFill>
                <a:srgbClr val="00B050"/>
              </a:solidFill>
            </a:endParaRPr>
          </a:p>
          <a:p>
            <a:r>
              <a:rPr lang="en-US" sz="1600" b="1" dirty="0"/>
              <a:t>  NEW_09H …</a:t>
            </a:r>
            <a:endParaRPr lang="ru-RU" sz="1600" dirty="0">
              <a:solidFill>
                <a:srgbClr val="00B050"/>
              </a:solidFill>
            </a:endParaRPr>
          </a:p>
          <a:p>
            <a:r>
              <a:rPr lang="en-US" sz="1600" b="1" dirty="0"/>
              <a:t>OLD: JMP</a:t>
            </a:r>
            <a:r>
              <a:rPr lang="ru-RU" sz="1600" b="1" dirty="0"/>
              <a:t>     </a:t>
            </a:r>
            <a:r>
              <a:rPr lang="en-US" sz="1600" b="1" dirty="0"/>
              <a:t>CS</a:t>
            </a:r>
            <a:r>
              <a:rPr lang="ru-RU" sz="1600" b="1" dirty="0"/>
              <a:t>:</a:t>
            </a:r>
            <a:r>
              <a:rPr lang="en-US" sz="1600" b="1" dirty="0">
                <a:solidFill>
                  <a:srgbClr val="FF0000"/>
                </a:solidFill>
              </a:rPr>
              <a:t>SAVEINT</a:t>
            </a:r>
            <a:r>
              <a:rPr lang="ru-RU" sz="1600" b="1" dirty="0">
                <a:solidFill>
                  <a:srgbClr val="FF0000"/>
                </a:solidFill>
              </a:rPr>
              <a:t>9</a:t>
            </a:r>
            <a:r>
              <a:rPr lang="ru-RU" sz="1600" b="1" dirty="0"/>
              <a:t>      </a:t>
            </a:r>
            <a:r>
              <a:rPr lang="ru-RU" sz="1600" b="1" dirty="0">
                <a:solidFill>
                  <a:srgbClr val="00B050"/>
                </a:solidFill>
              </a:rPr>
              <a:t>; Вызов старого обработчика </a:t>
            </a:r>
            <a:endParaRPr lang="en-US" sz="1600" b="1" dirty="0">
              <a:solidFill>
                <a:srgbClr val="00B050"/>
              </a:solidFill>
            </a:endParaRPr>
          </a:p>
          <a:p>
            <a:r>
              <a:rPr lang="en-US" sz="1600" b="1" dirty="0"/>
              <a:t>MOV AX , 40H</a:t>
            </a:r>
            <a:endParaRPr lang="ru-RU" sz="1600" dirty="0"/>
          </a:p>
          <a:p>
            <a:r>
              <a:rPr lang="en-US" sz="1600" b="1" dirty="0"/>
              <a:t>      MOV ES , AX</a:t>
            </a:r>
            <a:endParaRPr lang="ru-RU" sz="1600" dirty="0"/>
          </a:p>
          <a:p>
            <a:r>
              <a:rPr lang="en-US" sz="1600" b="1" dirty="0"/>
              <a:t>      MOV BX , ES:</a:t>
            </a:r>
            <a:r>
              <a:rPr lang="en-US" sz="1600" b="1" dirty="0">
                <a:solidFill>
                  <a:srgbClr val="FF0000"/>
                </a:solidFill>
              </a:rPr>
              <a:t>1AH</a:t>
            </a:r>
            <a:endParaRPr lang="ru-RU" sz="1600" dirty="0">
              <a:solidFill>
                <a:srgbClr val="FF0000"/>
              </a:solidFill>
            </a:endParaRPr>
          </a:p>
          <a:p>
            <a:r>
              <a:rPr lang="en-US" sz="1600" b="1" dirty="0"/>
              <a:t>      MOV AX,  ES:[BX]  </a:t>
            </a:r>
            <a:r>
              <a:rPr lang="en-US" sz="1600" b="1" dirty="0">
                <a:solidFill>
                  <a:srgbClr val="00B050"/>
                </a:solidFill>
              </a:rPr>
              <a:t>; </a:t>
            </a:r>
            <a:r>
              <a:rPr lang="ru-RU" sz="1600" b="1" dirty="0">
                <a:solidFill>
                  <a:srgbClr val="00B050"/>
                </a:solidFill>
              </a:rPr>
              <a:t>Чтение на АХ</a:t>
            </a:r>
            <a:r>
              <a:rPr lang="en-US" sz="1600" b="1" dirty="0">
                <a:solidFill>
                  <a:srgbClr val="00B050"/>
                </a:solidFill>
              </a:rPr>
              <a:t> 2 </a:t>
            </a:r>
            <a:r>
              <a:rPr lang="ru-RU" sz="1600" b="1" dirty="0">
                <a:solidFill>
                  <a:srgbClr val="00B050"/>
                </a:solidFill>
              </a:rPr>
              <a:t>байта из головы буфера клавиатуры</a:t>
            </a:r>
          </a:p>
          <a:p>
            <a:r>
              <a:rPr lang="ru-RU" sz="1600" b="1" dirty="0"/>
              <a:t>; Проверка расширенного кода  </a:t>
            </a:r>
            <a:endParaRPr lang="ru-RU" sz="1600" dirty="0"/>
          </a:p>
          <a:p>
            <a:r>
              <a:rPr lang="ru-RU" sz="1600" b="1" dirty="0"/>
              <a:t>      CMP AL , 0      </a:t>
            </a:r>
            <a:r>
              <a:rPr lang="ru-RU" sz="1600" b="1" dirty="0">
                <a:solidFill>
                  <a:srgbClr val="00B050"/>
                </a:solidFill>
              </a:rPr>
              <a:t>; проверка отсутствия </a:t>
            </a:r>
            <a:r>
              <a:rPr lang="en-US" sz="1600" b="1" dirty="0">
                <a:solidFill>
                  <a:srgbClr val="00B050"/>
                </a:solidFill>
              </a:rPr>
              <a:t>ASCII</a:t>
            </a:r>
            <a:endParaRPr lang="ru-RU" sz="1600" dirty="0">
              <a:solidFill>
                <a:srgbClr val="00B050"/>
              </a:solidFill>
            </a:endParaRPr>
          </a:p>
          <a:p>
            <a:r>
              <a:rPr lang="ru-RU" sz="1600" b="1" dirty="0"/>
              <a:t>      JE  PRINT_EXT   </a:t>
            </a:r>
            <a:r>
              <a:rPr lang="ru-RU" sz="1600" b="1" dirty="0">
                <a:solidFill>
                  <a:srgbClr val="00B050"/>
                </a:solidFill>
              </a:rPr>
              <a:t>; переход, если расширенный код </a:t>
            </a:r>
          </a:p>
          <a:p>
            <a:r>
              <a:rPr lang="ru-RU" sz="1600" b="1" dirty="0"/>
              <a:t>      CMP AL ,   61H  </a:t>
            </a:r>
            <a:r>
              <a:rPr lang="ru-RU" sz="1600" b="1" dirty="0">
                <a:solidFill>
                  <a:srgbClr val="00B050"/>
                </a:solidFill>
              </a:rPr>
              <a:t>; Проверка символа латинского </a:t>
            </a:r>
            <a:r>
              <a:rPr lang="ru-RU" sz="1600" b="1" dirty="0"/>
              <a:t>’</a:t>
            </a:r>
            <a:r>
              <a:rPr lang="en-US" sz="1600" b="1" dirty="0">
                <a:solidFill>
                  <a:srgbClr val="FF0000"/>
                </a:solidFill>
              </a:rPr>
              <a:t>a</a:t>
            </a:r>
            <a:r>
              <a:rPr lang="ru-RU" sz="1600" b="1" dirty="0"/>
              <a:t>’  ; код = 61Р  </a:t>
            </a:r>
            <a:endParaRPr lang="ru-RU" sz="1600" dirty="0"/>
          </a:p>
          <a:p>
            <a:r>
              <a:rPr lang="ru-RU" sz="1600" b="1" dirty="0"/>
              <a:t>      JNE  EXIT </a:t>
            </a:r>
            <a:endParaRPr lang="ru-RU" sz="1600" dirty="0"/>
          </a:p>
          <a:p>
            <a:r>
              <a:rPr lang="ru-RU" sz="1600" b="1" dirty="0"/>
              <a:t>      CMP AH, 1EH     </a:t>
            </a:r>
            <a:r>
              <a:rPr lang="ru-RU" sz="1600" b="1" dirty="0">
                <a:solidFill>
                  <a:srgbClr val="00B050"/>
                </a:solidFill>
              </a:rPr>
              <a:t>; Проверка нужного скан-кода для клавиши </a:t>
            </a:r>
            <a:r>
              <a:rPr lang="ru-RU" sz="1600" b="1" dirty="0"/>
              <a:t>’</a:t>
            </a:r>
            <a:r>
              <a:rPr lang="en-US" sz="1600" b="1" dirty="0"/>
              <a:t>A</a:t>
            </a:r>
            <a:r>
              <a:rPr lang="ru-RU" sz="1600" b="1" dirty="0"/>
              <a:t>’</a:t>
            </a:r>
            <a:endParaRPr lang="ru-RU" sz="1600" dirty="0"/>
          </a:p>
          <a:p>
            <a:r>
              <a:rPr lang="ru-RU" sz="1600" b="1" dirty="0"/>
              <a:t>      JNE  EXIT</a:t>
            </a:r>
            <a:r>
              <a:rPr lang="en-US" sz="1600" b="1" dirty="0"/>
              <a:t>   </a:t>
            </a:r>
            <a:r>
              <a:rPr lang="ru-RU" sz="1600" b="1" dirty="0"/>
              <a:t>…</a:t>
            </a:r>
            <a:endParaRPr lang="ru-RU" sz="1600" dirty="0"/>
          </a:p>
          <a:p>
            <a:r>
              <a:rPr lang="en-US" sz="1600" b="1" dirty="0"/>
              <a:t>PRINT</a:t>
            </a:r>
            <a:r>
              <a:rPr lang="ru-RU" sz="1600" b="1" dirty="0"/>
              <a:t>:</a:t>
            </a:r>
            <a:r>
              <a:rPr lang="en-US" sz="1600" b="1" dirty="0"/>
              <a:t> </a:t>
            </a:r>
            <a:r>
              <a:rPr lang="ru-RU" sz="1600" b="1" dirty="0"/>
              <a:t>…</a:t>
            </a:r>
            <a:endParaRPr lang="ru-RU" sz="1600" dirty="0"/>
          </a:p>
          <a:p>
            <a:r>
              <a:rPr lang="ru-RU" sz="1600" b="1" dirty="0"/>
              <a:t>; </a:t>
            </a:r>
            <a:r>
              <a:rPr lang="ru-RU" sz="1600" b="1" dirty="0">
                <a:solidFill>
                  <a:srgbClr val="00B050"/>
                </a:solidFill>
              </a:rPr>
              <a:t>Проверка комбинации расширенного кода</a:t>
            </a:r>
            <a:endParaRPr lang="ru-RU" sz="1600" dirty="0">
              <a:solidFill>
                <a:srgbClr val="00B050"/>
              </a:solidFill>
            </a:endParaRPr>
          </a:p>
          <a:p>
            <a:r>
              <a:rPr lang="en-US" sz="1600" b="1" dirty="0"/>
              <a:t>PRINT</a:t>
            </a:r>
            <a:r>
              <a:rPr lang="ru-RU" sz="1600" b="1" dirty="0"/>
              <a:t>_</a:t>
            </a:r>
            <a:r>
              <a:rPr lang="en-US" sz="1600" b="1" dirty="0"/>
              <a:t>EXT</a:t>
            </a:r>
            <a:r>
              <a:rPr lang="ru-RU" sz="1600" b="1" dirty="0"/>
              <a:t>: </a:t>
            </a:r>
            <a:endParaRPr lang="ru-RU" sz="1600" dirty="0"/>
          </a:p>
          <a:p>
            <a:r>
              <a:rPr lang="ru-RU" sz="1600" b="1" dirty="0"/>
              <a:t>      </a:t>
            </a:r>
            <a:r>
              <a:rPr lang="en-US" sz="1600" b="1" dirty="0"/>
              <a:t>CMP</a:t>
            </a:r>
            <a:r>
              <a:rPr lang="ru-RU" sz="1600" b="1" dirty="0"/>
              <a:t>  </a:t>
            </a:r>
            <a:r>
              <a:rPr lang="en-US" sz="1600" b="1" dirty="0"/>
              <a:t>AH</a:t>
            </a:r>
            <a:r>
              <a:rPr lang="ru-RU" sz="1600" b="1" dirty="0"/>
              <a:t> , </a:t>
            </a:r>
            <a:r>
              <a:rPr lang="ru-RU" sz="1600" b="1" dirty="0">
                <a:solidFill>
                  <a:srgbClr val="FF0000"/>
                </a:solidFill>
              </a:rPr>
              <a:t>5Е</a:t>
            </a:r>
            <a:r>
              <a:rPr lang="en-US" sz="1600" b="1" dirty="0">
                <a:solidFill>
                  <a:srgbClr val="FF0000"/>
                </a:solidFill>
              </a:rPr>
              <a:t>H</a:t>
            </a:r>
            <a:r>
              <a:rPr lang="ru-RU" sz="1600" b="1" dirty="0"/>
              <a:t>   ; </a:t>
            </a:r>
            <a:r>
              <a:rPr lang="en-US" sz="1600" b="1" dirty="0">
                <a:solidFill>
                  <a:srgbClr val="FF0000"/>
                </a:solidFill>
              </a:rPr>
              <a:t>Ctrl</a:t>
            </a:r>
            <a:r>
              <a:rPr lang="ru-RU" sz="1600" b="1" dirty="0">
                <a:solidFill>
                  <a:srgbClr val="FF0000"/>
                </a:solidFill>
              </a:rPr>
              <a:t> + </a:t>
            </a:r>
            <a:r>
              <a:rPr lang="en-US" sz="1600" b="1" dirty="0">
                <a:solidFill>
                  <a:srgbClr val="FF0000"/>
                </a:solidFill>
              </a:rPr>
              <a:t>F</a:t>
            </a:r>
            <a:r>
              <a:rPr lang="ru-RU" sz="1600" b="1" dirty="0">
                <a:solidFill>
                  <a:srgbClr val="FF0000"/>
                </a:solidFill>
              </a:rPr>
              <a:t>1</a:t>
            </a:r>
          </a:p>
          <a:p>
            <a:r>
              <a:rPr lang="ru-RU" sz="1600" b="1" dirty="0"/>
              <a:t>      </a:t>
            </a:r>
            <a:r>
              <a:rPr lang="en-US" sz="1600" b="1" dirty="0"/>
              <a:t>JNE EXIT</a:t>
            </a:r>
            <a:r>
              <a:rPr lang="ru-RU" sz="1600" b="1" dirty="0"/>
              <a:t>     </a:t>
            </a:r>
            <a:r>
              <a:rPr lang="ru-RU" sz="1600" b="1" dirty="0">
                <a:solidFill>
                  <a:srgbClr val="00B050"/>
                </a:solidFill>
              </a:rPr>
              <a:t>; Переход если не наша комбинация</a:t>
            </a:r>
            <a:endParaRPr lang="ru-RU" sz="1600" dirty="0">
              <a:solidFill>
                <a:srgbClr val="00B050"/>
              </a:solidFill>
            </a:endParaRPr>
          </a:p>
          <a:p>
            <a:r>
              <a:rPr lang="ru-RU" sz="1600" b="1" dirty="0"/>
              <a:t>      …        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288414018"/>
      </p:ext>
    </p:extLst>
  </p:cSld>
  <p:clrMapOvr>
    <a:masterClrMapping/>
  </p:clrMapOvr>
</p:sld>
</file>

<file path=ppt/slides/slide4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7128792" cy="634082"/>
          </a:xfrm>
        </p:spPr>
        <p:txBody>
          <a:bodyPr/>
          <a:lstStyle/>
          <a:p>
            <a:r>
              <a:rPr lang="ru-RU" sz="2400" b="1" dirty="0"/>
              <a:t>Выгрузка резидента отдельной программой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107503" y="1364868"/>
            <a:ext cx="8833420" cy="47089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B050"/>
                </a:solidFill>
              </a:rPr>
              <a:t>; </a:t>
            </a:r>
            <a:r>
              <a:rPr lang="ru-RU" sz="2000" b="1" dirty="0">
                <a:solidFill>
                  <a:srgbClr val="00B050"/>
                </a:solidFill>
              </a:rPr>
              <a:t>Отдельная программа, утилита должна быть предварительно откомпилирована</a:t>
            </a:r>
          </a:p>
          <a:p>
            <a:r>
              <a:rPr lang="ru-RU" sz="2000" b="1" dirty="0">
                <a:solidFill>
                  <a:srgbClr val="00B050"/>
                </a:solidFill>
              </a:rPr>
              <a:t>;  </a:t>
            </a:r>
            <a:r>
              <a:rPr lang="en-US" sz="2000" b="1" dirty="0">
                <a:solidFill>
                  <a:srgbClr val="00B050"/>
                </a:solidFill>
              </a:rPr>
              <a:t>tasm.exe /l </a:t>
            </a:r>
            <a:r>
              <a:rPr lang="en-US" sz="2000" b="1" dirty="0">
                <a:solidFill>
                  <a:srgbClr val="FF0000"/>
                </a:solidFill>
              </a:rPr>
              <a:t>unloader.asm</a:t>
            </a:r>
          </a:p>
          <a:p>
            <a:r>
              <a:rPr lang="en-US" sz="2000" b="1" dirty="0">
                <a:solidFill>
                  <a:srgbClr val="00B050"/>
                </a:solidFill>
              </a:rPr>
              <a:t>;  </a:t>
            </a:r>
            <a:r>
              <a:rPr lang="en-US" sz="2000" b="1" dirty="0" err="1">
                <a:solidFill>
                  <a:srgbClr val="00B050"/>
                </a:solidFill>
              </a:rPr>
              <a:t>tlink</a:t>
            </a:r>
            <a:r>
              <a:rPr lang="en-US" sz="2000" b="1" dirty="0">
                <a:solidFill>
                  <a:srgbClr val="00B050"/>
                </a:solidFill>
              </a:rPr>
              <a:t> /t /x </a:t>
            </a:r>
            <a:r>
              <a:rPr lang="en-US" sz="2000" b="1" dirty="0">
                <a:solidFill>
                  <a:srgbClr val="FF0000"/>
                </a:solidFill>
              </a:rPr>
              <a:t>unloader.obj</a:t>
            </a:r>
          </a:p>
          <a:p>
            <a:r>
              <a:rPr lang="en-US" sz="2000" b="1" dirty="0">
                <a:solidFill>
                  <a:srgbClr val="00B050"/>
                </a:solidFill>
              </a:rPr>
              <a:t>;</a:t>
            </a:r>
          </a:p>
          <a:p>
            <a:r>
              <a:rPr lang="en-US" sz="2000" b="1" dirty="0"/>
              <a:t>code segment	'code'</a:t>
            </a:r>
          </a:p>
          <a:p>
            <a:r>
              <a:rPr lang="en-US" sz="2000" b="1" dirty="0"/>
              <a:t>	assume	</a:t>
            </a:r>
            <a:r>
              <a:rPr lang="en-US" sz="2000" b="1" dirty="0" err="1"/>
              <a:t>CS:code</a:t>
            </a:r>
            <a:r>
              <a:rPr lang="en-US" sz="2000" b="1" dirty="0"/>
              <a:t>, </a:t>
            </a:r>
            <a:r>
              <a:rPr lang="en-US" sz="2000" b="1" dirty="0" err="1"/>
              <a:t>DS:code</a:t>
            </a:r>
            <a:endParaRPr lang="en-US" sz="2000" b="1" dirty="0"/>
          </a:p>
          <a:p>
            <a:r>
              <a:rPr lang="en-US" sz="2000" b="1" dirty="0"/>
              <a:t>	org	100h</a:t>
            </a:r>
          </a:p>
          <a:p>
            <a:r>
              <a:rPr lang="en-US" sz="2000" b="1" dirty="0">
                <a:solidFill>
                  <a:srgbClr val="00B050"/>
                </a:solidFill>
              </a:rPr>
              <a:t>	_</a:t>
            </a:r>
            <a:r>
              <a:rPr lang="en-US" sz="2000" b="1" dirty="0">
                <a:solidFill>
                  <a:srgbClr val="FF0000"/>
                </a:solidFill>
              </a:rPr>
              <a:t>start</a:t>
            </a:r>
            <a:r>
              <a:rPr lang="en-US" sz="2000" b="1" dirty="0">
                <a:solidFill>
                  <a:srgbClr val="00B050"/>
                </a:solidFill>
              </a:rPr>
              <a:t>:</a:t>
            </a:r>
          </a:p>
          <a:p>
            <a:r>
              <a:rPr lang="en-US" sz="2000" b="1" dirty="0">
                <a:solidFill>
                  <a:srgbClr val="00B050"/>
                </a:solidFill>
              </a:rPr>
              <a:t>	</a:t>
            </a:r>
            <a:r>
              <a:rPr lang="en-US" sz="2000" b="1" dirty="0"/>
              <a:t>mov AH, </a:t>
            </a:r>
            <a:r>
              <a:rPr lang="en-US" sz="2000" b="1" dirty="0">
                <a:solidFill>
                  <a:srgbClr val="FF0000"/>
                </a:solidFill>
              </a:rPr>
              <a:t>0FFh</a:t>
            </a:r>
            <a:r>
              <a:rPr lang="ru-RU" sz="2000" b="1" dirty="0">
                <a:solidFill>
                  <a:srgbClr val="FF0000"/>
                </a:solidFill>
              </a:rPr>
              <a:t> ; </a:t>
            </a:r>
            <a:r>
              <a:rPr lang="ru-RU" sz="2000" b="1" dirty="0">
                <a:solidFill>
                  <a:srgbClr val="00B050"/>
                </a:solidFill>
              </a:rPr>
              <a:t>Наш код для проверки 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endParaRPr lang="en-US" sz="2000" b="1" dirty="0">
              <a:solidFill>
                <a:srgbClr val="FF0000"/>
              </a:solidFill>
            </a:endParaRPr>
          </a:p>
          <a:p>
            <a:r>
              <a:rPr lang="en-US" sz="2000" b="1" dirty="0">
                <a:solidFill>
                  <a:srgbClr val="00B050"/>
                </a:solidFill>
              </a:rPr>
              <a:t>	mov AL, </a:t>
            </a:r>
            <a:r>
              <a:rPr lang="en-US" sz="2000" b="1" dirty="0">
                <a:solidFill>
                  <a:srgbClr val="FF0000"/>
                </a:solidFill>
              </a:rPr>
              <a:t>1</a:t>
            </a:r>
            <a:r>
              <a:rPr lang="ru-RU" sz="2000" b="1" dirty="0">
                <a:solidFill>
                  <a:srgbClr val="00B050"/>
                </a:solidFill>
              </a:rPr>
              <a:t>  ; код - сигнал для выгрузки</a:t>
            </a:r>
            <a:endParaRPr lang="en-US" sz="2000" b="1" dirty="0">
              <a:solidFill>
                <a:srgbClr val="00B050"/>
              </a:solidFill>
            </a:endParaRPr>
          </a:p>
          <a:p>
            <a:r>
              <a:rPr lang="en-US" sz="2000" b="1" dirty="0">
                <a:solidFill>
                  <a:srgbClr val="00B050"/>
                </a:solidFill>
              </a:rPr>
              <a:t>	</a:t>
            </a:r>
            <a:r>
              <a:rPr lang="en-US" sz="2000" b="1" dirty="0" err="1"/>
              <a:t>int</a:t>
            </a:r>
            <a:r>
              <a:rPr lang="en-US" sz="2000" b="1" dirty="0"/>
              <a:t> 2Fh </a:t>
            </a:r>
            <a:r>
              <a:rPr lang="en-US" sz="2000" b="1" dirty="0">
                <a:solidFill>
                  <a:srgbClr val="00B050"/>
                </a:solidFill>
              </a:rPr>
              <a:t>; ­ </a:t>
            </a:r>
            <a:r>
              <a:rPr lang="ru-RU" sz="2000" b="1" dirty="0">
                <a:solidFill>
                  <a:srgbClr val="00B050"/>
                </a:solidFill>
              </a:rPr>
              <a:t>Вызов нашего прерывания</a:t>
            </a:r>
          </a:p>
          <a:p>
            <a:r>
              <a:rPr lang="ru-RU" sz="2000" b="1" dirty="0">
                <a:solidFill>
                  <a:srgbClr val="00B050"/>
                </a:solidFill>
              </a:rPr>
              <a:t>	</a:t>
            </a:r>
            <a:r>
              <a:rPr lang="en-US" sz="2000" b="1" dirty="0" err="1"/>
              <a:t>int</a:t>
            </a:r>
            <a:r>
              <a:rPr lang="en-US" sz="2000" b="1" dirty="0"/>
              <a:t> 20h</a:t>
            </a:r>
            <a:r>
              <a:rPr lang="en-US" sz="2000" b="1" dirty="0">
                <a:solidFill>
                  <a:srgbClr val="00B050"/>
                </a:solidFill>
              </a:rPr>
              <a:t>	; </a:t>
            </a:r>
            <a:r>
              <a:rPr lang="ru-RU" sz="2000" b="1" dirty="0">
                <a:solidFill>
                  <a:srgbClr val="00B050"/>
                </a:solidFill>
              </a:rPr>
              <a:t>Выход</a:t>
            </a:r>
          </a:p>
          <a:p>
            <a:r>
              <a:rPr lang="en-US" sz="2000" b="1" dirty="0"/>
              <a:t>code ends</a:t>
            </a:r>
          </a:p>
          <a:p>
            <a:r>
              <a:rPr lang="en-US" sz="2000" b="1" dirty="0">
                <a:solidFill>
                  <a:srgbClr val="00B050"/>
                </a:solidFill>
              </a:rPr>
              <a:t>end _</a:t>
            </a:r>
            <a:r>
              <a:rPr lang="en-US" sz="2000" b="1" dirty="0">
                <a:solidFill>
                  <a:srgbClr val="FF0000"/>
                </a:solidFill>
              </a:rPr>
              <a:t>start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3" y="404664"/>
            <a:ext cx="8418629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От дельная программа для выгрузки использует наше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Прерывание 2</a:t>
            </a:r>
            <a:r>
              <a:rPr lang="en-US" sz="2000" dirty="0">
                <a:latin typeface="+mn-lt"/>
                <a:cs typeface="+mn-cs"/>
              </a:rPr>
              <a:t>FH</a:t>
            </a:r>
            <a:r>
              <a:rPr lang="ru-RU" sz="2000" dirty="0">
                <a:latin typeface="+mn-lt"/>
                <a:cs typeface="+mn-cs"/>
              </a:rPr>
              <a:t>.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Для связи с резидентом. Аналогично резидент выгружается при повторной загрузки после проверки </a:t>
            </a:r>
            <a:r>
              <a:rPr lang="ru-RU" sz="2000" dirty="0">
                <a:latin typeface="+mn-lt"/>
                <a:cs typeface="+mn-cs"/>
                <a:hlinkClick r:id="rId2" action="ppaction://hlinksldjump"/>
              </a:rPr>
              <a:t>повторности </a:t>
            </a:r>
            <a:r>
              <a:rPr lang="ru-RU" sz="2000" dirty="0">
                <a:latin typeface="+mn-lt"/>
                <a:cs typeface="+mn-cs"/>
              </a:rPr>
              <a:t>запуска. </a:t>
            </a:r>
          </a:p>
        </p:txBody>
      </p:sp>
    </p:spTree>
    <p:extLst>
      <p:ext uri="{BB962C8B-B14F-4D97-AF65-F5344CB8AC3E}">
        <p14:creationId xmlns:p14="http://schemas.microsoft.com/office/powerpoint/2010/main" val="1951584525"/>
      </p:ext>
    </p:extLst>
  </p:cSld>
  <p:clrMapOvr>
    <a:masterClrMapping/>
  </p:clrMapOvr>
</p:sld>
</file>

<file path=ppt/slides/slide4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908720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600" dirty="0"/>
              <a:t>Основные требования. Общее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4965" y="836712"/>
            <a:ext cx="7704856" cy="489364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ТЗ КР СП</a:t>
            </a:r>
            <a:r>
              <a:rPr lang="ru-RU" sz="2400" dirty="0">
                <a:latin typeface="+mn-lt"/>
                <a:cs typeface="+mn-cs"/>
              </a:rPr>
              <a:t> (</a:t>
            </a:r>
            <a:r>
              <a:rPr lang="ru-RU" sz="2400" dirty="0">
                <a:latin typeface="+mn-lt"/>
                <a:cs typeface="+mn-cs"/>
                <a:hlinkClick r:id="rId3" action="ppaction://hlinkfile"/>
              </a:rPr>
              <a:t>Документ</a:t>
            </a:r>
            <a:r>
              <a:rPr lang="ru-RU" sz="2400" dirty="0">
                <a:latin typeface="+mn-lt"/>
                <a:cs typeface="+mn-cs"/>
              </a:rPr>
              <a:t>)</a:t>
            </a:r>
            <a:r>
              <a:rPr lang="ru-RU" sz="2400" dirty="0"/>
              <a:t> (</a:t>
            </a:r>
            <a:r>
              <a:rPr lang="ru-RU" sz="2400" dirty="0">
                <a:hlinkClick r:id="rId4" action="ppaction://hlinksldjump"/>
              </a:rPr>
              <a:t>Меню КР</a:t>
            </a:r>
            <a:r>
              <a:rPr lang="ru-RU" sz="2400" dirty="0"/>
              <a:t>)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Загрузка В ОП </a:t>
            </a:r>
            <a:r>
              <a:rPr lang="en-US" sz="2400" dirty="0">
                <a:latin typeface="+mn-lt"/>
                <a:cs typeface="+mn-cs"/>
                <a:hlinkClick r:id="rId5" action="ppaction://hlinksldjump"/>
              </a:rPr>
              <a:t>TSR</a:t>
            </a:r>
            <a:endParaRPr lang="en-US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6" action="ppaction://hlinksldjump"/>
              </a:rPr>
              <a:t>Сохранение адреса </a:t>
            </a:r>
            <a:r>
              <a:rPr lang="ru-RU" sz="2400" dirty="0">
                <a:latin typeface="+mn-lt"/>
                <a:cs typeface="+mn-cs"/>
              </a:rPr>
              <a:t>и вызов старых обработчиков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hlinkClick r:id="rId7" action="ppaction://hlinksldjump"/>
              </a:rPr>
              <a:t>Вызов старых обработчиков</a:t>
            </a:r>
            <a:r>
              <a:rPr lang="ru-RU" sz="2400" dirty="0"/>
              <a:t>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8" action="ppaction://hlinksldjump"/>
              </a:rPr>
              <a:t>Выдача справки о программе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9" action="ppaction://hlinksldjump"/>
              </a:rPr>
              <a:t>Выгрузка из ОП с освобождением ОП </a:t>
            </a:r>
            <a:r>
              <a:rPr lang="ru-RU" sz="2400" dirty="0">
                <a:latin typeface="+mn-lt"/>
                <a:cs typeface="+mn-cs"/>
              </a:rPr>
              <a:t>(два куска)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0" action="ppaction://hlinksldjump"/>
              </a:rPr>
              <a:t>Проверка повторности </a:t>
            </a:r>
            <a:r>
              <a:rPr lang="ru-RU" sz="2400" dirty="0">
                <a:latin typeface="+mn-lt"/>
                <a:cs typeface="+mn-cs"/>
              </a:rPr>
              <a:t>загрузки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1" action="ppaction://hlinksldjump"/>
              </a:rPr>
              <a:t>Сообщение о загрузке и завершении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en-US" sz="2400" dirty="0">
                <a:latin typeface="+mn-lt"/>
                <a:cs typeface="+mn-cs"/>
              </a:rPr>
              <a:t>TSR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2" action="ppaction://hlinksldjump"/>
              </a:rPr>
              <a:t>Создание *.</a:t>
            </a:r>
            <a:r>
              <a:rPr lang="en-US" sz="2400" dirty="0">
                <a:latin typeface="+mn-lt"/>
                <a:cs typeface="+mn-cs"/>
                <a:hlinkClick r:id="rId12" action="ppaction://hlinksldjump"/>
              </a:rPr>
              <a:t>COM </a:t>
            </a:r>
            <a:r>
              <a:rPr lang="ru-RU" sz="2400" dirty="0">
                <a:latin typeface="+mn-lt"/>
                <a:cs typeface="+mn-cs"/>
                <a:hlinkClick r:id="rId12" action="ppaction://hlinksldjump"/>
              </a:rPr>
              <a:t>файла </a:t>
            </a:r>
            <a:r>
              <a:rPr lang="ru-RU" sz="2400" dirty="0">
                <a:latin typeface="+mn-lt"/>
                <a:cs typeface="+mn-cs"/>
              </a:rPr>
              <a:t>для </a:t>
            </a:r>
            <a:r>
              <a:rPr lang="en-US" sz="2400" dirty="0">
                <a:latin typeface="+mn-lt"/>
                <a:cs typeface="+mn-cs"/>
              </a:rPr>
              <a:t>TSR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3" action="ppaction://hlinksldjump"/>
              </a:rPr>
              <a:t>Разработка 7-ми </a:t>
            </a:r>
            <a:r>
              <a:rPr lang="ru-RU" sz="2400" dirty="0">
                <a:latin typeface="+mn-lt"/>
                <a:cs typeface="+mn-cs"/>
              </a:rPr>
              <a:t>документов и 3-х </a:t>
            </a:r>
            <a:r>
              <a:rPr lang="ru-RU" sz="2400" dirty="0">
                <a:latin typeface="+mn-lt"/>
                <a:cs typeface="+mn-cs"/>
                <a:hlinkClick r:id="rId14" action="ppaction://hlinksldjump"/>
              </a:rPr>
              <a:t>листов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5" action="ppaction://hlinksldjump"/>
              </a:rPr>
              <a:t>Вариантные требования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6" action="ppaction://hlinksldjump"/>
              </a:rPr>
              <a:t>Демонстрация резидента </a:t>
            </a:r>
            <a:r>
              <a:rPr lang="en-US" sz="2400" dirty="0">
                <a:latin typeface="+mn-lt"/>
                <a:cs typeface="+mn-cs"/>
              </a:rPr>
              <a:t>TSR (</a:t>
            </a:r>
            <a:r>
              <a:rPr lang="ru-RU" sz="2400" dirty="0">
                <a:latin typeface="+mn-lt"/>
                <a:cs typeface="+mn-cs"/>
              </a:rPr>
              <a:t>пример на сайте</a:t>
            </a:r>
            <a:r>
              <a:rPr lang="en-US" sz="24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7" action="ppaction://hlinksldjump"/>
              </a:rPr>
              <a:t>Русификация сообщений и текста резидента</a:t>
            </a:r>
            <a:r>
              <a:rPr lang="ru-RU" sz="2400" dirty="0">
                <a:latin typeface="+mn-lt"/>
                <a:cs typeface="+mn-cs"/>
              </a:rPr>
              <a:t>.</a:t>
            </a:r>
            <a:endParaRPr lang="en-US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529672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857"/>
            <a:ext cx="5256584" cy="490066"/>
          </a:xfrm>
        </p:spPr>
        <p:txBody>
          <a:bodyPr/>
          <a:lstStyle/>
          <a:p>
            <a:r>
              <a:rPr lang="ru-RU" sz="3600" dirty="0"/>
              <a:t>Контроль ЛР №4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216008" cy="5616624"/>
          </a:xfrm>
        </p:spPr>
        <p:txBody>
          <a:bodyPr/>
          <a:lstStyle/>
          <a:p>
            <a:pPr marL="0" indent="0">
              <a:buNone/>
            </a:pPr>
            <a:r>
              <a:rPr lang="ru-RU" sz="2100" dirty="0"/>
              <a:t>При защите ЛР № </a:t>
            </a:r>
            <a:r>
              <a:rPr lang="en-US" sz="2100" dirty="0"/>
              <a:t>3</a:t>
            </a:r>
            <a:r>
              <a:rPr lang="ru-RU" sz="2100" dirty="0"/>
              <a:t> проверяются </a:t>
            </a:r>
            <a:r>
              <a:rPr lang="ru-RU" sz="2100" u="sng" dirty="0"/>
              <a:t>следующие требования</a:t>
            </a:r>
            <a:r>
              <a:rPr lang="en-US" sz="2100" u="sng" dirty="0"/>
              <a:t>(</a:t>
            </a:r>
            <a:r>
              <a:rPr lang="ru-RU" sz="2100" u="sng" dirty="0">
                <a:hlinkClick r:id="rId2" action="ppaction://hlinksldjump"/>
              </a:rPr>
              <a:t>ОТ</a:t>
            </a:r>
            <a:r>
              <a:rPr lang="en-US" sz="2100" u="sng" dirty="0"/>
              <a:t>)</a:t>
            </a:r>
            <a:r>
              <a:rPr lang="ru-RU" sz="2100" u="sng" dirty="0"/>
              <a:t>(</a:t>
            </a:r>
            <a:r>
              <a:rPr lang="ru-RU" altLang="ru-RU" sz="2100" dirty="0">
                <a:hlinkClick r:id="rId3" action="ppaction://hlinkfile"/>
              </a:rPr>
              <a:t>МУ</a:t>
            </a:r>
            <a:r>
              <a:rPr lang="ru-RU" altLang="ru-RU" sz="2100" dirty="0"/>
              <a:t> , </a:t>
            </a:r>
            <a:r>
              <a:rPr lang="en-US" altLang="ru-RU" sz="2100" dirty="0">
                <a:hlinkClick r:id="rId4" action="ppaction://hlinkfile"/>
              </a:rPr>
              <a:t>DOC</a:t>
            </a:r>
            <a:r>
              <a:rPr lang="ru-RU" altLang="ru-RU" sz="2100" dirty="0"/>
              <a:t> </a:t>
            </a:r>
            <a:r>
              <a:rPr lang="ru-RU" sz="2100" u="sng" dirty="0"/>
              <a:t>)</a:t>
            </a:r>
            <a:r>
              <a:rPr lang="ru-RU" sz="2100" dirty="0"/>
              <a:t>:</a:t>
            </a:r>
          </a:p>
          <a:p>
            <a:r>
              <a:rPr lang="ru-RU" sz="2100" dirty="0">
                <a:hlinkClick r:id="rId5" action="ppaction://hlinksldjump"/>
              </a:rPr>
              <a:t>Блок-схема программы</a:t>
            </a:r>
            <a:r>
              <a:rPr lang="en-US" sz="2100" dirty="0"/>
              <a:t>. </a:t>
            </a:r>
            <a:r>
              <a:rPr lang="ru-RU" sz="2100" dirty="0">
                <a:hlinkClick r:id="rId6" action="ppaction://hlinksldjump"/>
              </a:rPr>
              <a:t>Точка входа</a:t>
            </a:r>
            <a:r>
              <a:rPr lang="ru-RU" sz="2100" dirty="0"/>
              <a:t> в </a:t>
            </a:r>
            <a:r>
              <a:rPr lang="ru-RU" sz="2100" dirty="0">
                <a:hlinkClick r:id="rId6" action="ppaction://hlinksldjump"/>
              </a:rPr>
              <a:t>программу</a:t>
            </a:r>
            <a:r>
              <a:rPr lang="ru-RU" sz="2100" dirty="0"/>
              <a:t>.</a:t>
            </a:r>
            <a:r>
              <a:rPr lang="ru-RU" sz="2100" u="sng" dirty="0"/>
              <a:t> </a:t>
            </a:r>
            <a:r>
              <a:rPr lang="ru-RU" sz="2100" u="sng" dirty="0">
                <a:hlinkClick r:id="rId7" action="ppaction://hlinksldjump"/>
              </a:rPr>
              <a:t>Русификация</a:t>
            </a:r>
            <a:endParaRPr lang="ru-RU" sz="2100" dirty="0"/>
          </a:p>
          <a:p>
            <a:pPr lvl="0"/>
            <a:r>
              <a:rPr lang="ru-RU" sz="2100" dirty="0">
                <a:hlinkClick r:id="rId8" action="ppaction://hlinksldjump"/>
              </a:rPr>
              <a:t>Занесение </a:t>
            </a:r>
            <a:r>
              <a:rPr lang="ru-RU" sz="2100" dirty="0"/>
              <a:t>значения сегментного регистра данных</a:t>
            </a:r>
            <a:r>
              <a:rPr lang="en-US" sz="2100" dirty="0"/>
              <a:t>.</a:t>
            </a:r>
            <a:r>
              <a:rPr lang="ru-RU" sz="2400" b="1" dirty="0">
                <a:solidFill>
                  <a:srgbClr val="FF0000"/>
                </a:solidFill>
              </a:rPr>
              <a:t> СКРИНШОТ в </a:t>
            </a:r>
            <a:r>
              <a:rPr lang="en-US" sz="2400" b="1" dirty="0">
                <a:solidFill>
                  <a:srgbClr val="FF0000"/>
                </a:solidFill>
              </a:rPr>
              <a:t>TD!!!</a:t>
            </a:r>
            <a:endParaRPr lang="ru-RU" sz="2100" dirty="0"/>
          </a:p>
          <a:p>
            <a:pPr lvl="0"/>
            <a:r>
              <a:rPr lang="ru-RU" sz="2100" dirty="0">
                <a:hlinkClick r:id="rId9" action="ppaction://hlinksldjump"/>
              </a:rPr>
              <a:t>Сегменты</a:t>
            </a:r>
            <a:r>
              <a:rPr lang="ru-RU" sz="2100" dirty="0"/>
              <a:t>. Оформление сегментов </a:t>
            </a:r>
            <a:r>
              <a:rPr lang="ru-RU" sz="2100" dirty="0">
                <a:hlinkClick r:id="rId9" action="ppaction://hlinksldjump"/>
              </a:rPr>
              <a:t>данных </a:t>
            </a:r>
            <a:r>
              <a:rPr lang="ru-RU" sz="2100" dirty="0"/>
              <a:t>и </a:t>
            </a:r>
            <a:r>
              <a:rPr lang="ru-RU" sz="2100" dirty="0">
                <a:hlinkClick r:id="rId10" action="ppaction://hlinksldjump"/>
              </a:rPr>
              <a:t>стека</a:t>
            </a:r>
            <a:r>
              <a:rPr lang="ru-RU" sz="2100" dirty="0"/>
              <a:t>. В </a:t>
            </a:r>
            <a:r>
              <a:rPr lang="ru-RU" sz="2100" dirty="0">
                <a:hlinkClick r:id="rId11" action="ppaction://hlinksldjump"/>
              </a:rPr>
              <a:t>отладчике</a:t>
            </a:r>
            <a:r>
              <a:rPr lang="ru-RU" sz="2100" dirty="0"/>
              <a:t>.</a:t>
            </a:r>
          </a:p>
          <a:p>
            <a:pPr lvl="0"/>
            <a:r>
              <a:rPr lang="ru-RU" sz="2100" dirty="0">
                <a:hlinkClick r:id="rId12" action="ppaction://hlinksldjump"/>
              </a:rPr>
              <a:t>Очистка </a:t>
            </a:r>
            <a:r>
              <a:rPr lang="ru-RU" sz="2100" dirty="0"/>
              <a:t>экрана перед работой программы (INT 10h, процедура - CLSSCR)</a:t>
            </a:r>
          </a:p>
          <a:p>
            <a:pPr lvl="0"/>
            <a:r>
              <a:rPr lang="ru-RU" sz="2100" dirty="0"/>
              <a:t>Оформление и вызов </a:t>
            </a:r>
            <a:r>
              <a:rPr lang="ru-RU" sz="2100" dirty="0">
                <a:hlinkClick r:id="rId13" action="ppaction://hlinksldjump"/>
              </a:rPr>
              <a:t>процедур </a:t>
            </a:r>
            <a:r>
              <a:rPr lang="ru-RU" sz="2100" dirty="0"/>
              <a:t>программы (CALL,RET,PROC,ENDP)</a:t>
            </a:r>
          </a:p>
          <a:p>
            <a:pPr lvl="0"/>
            <a:r>
              <a:rPr lang="ru-RU" sz="2100" dirty="0"/>
              <a:t>Вывод </a:t>
            </a:r>
            <a:r>
              <a:rPr lang="ru-RU" sz="2100" dirty="0">
                <a:hlinkClick r:id="rId14" action="ppaction://hlinksldjump"/>
              </a:rPr>
              <a:t>подсказки </a:t>
            </a:r>
            <a:r>
              <a:rPr lang="ru-RU" sz="2100" dirty="0"/>
              <a:t>перед запросом завершения (Прерывание 09h-21h)</a:t>
            </a:r>
          </a:p>
          <a:p>
            <a:pPr lvl="0"/>
            <a:r>
              <a:rPr lang="ru-RU" sz="2100" dirty="0">
                <a:hlinkClick r:id="rId15" action="ppaction://hlinksldjump"/>
              </a:rPr>
              <a:t>Запрос </a:t>
            </a:r>
            <a:r>
              <a:rPr lang="ru-RU" sz="2100" dirty="0"/>
              <a:t>ввода клавиши и контроль кода для таблицы.</a:t>
            </a:r>
          </a:p>
          <a:p>
            <a:pPr lvl="0"/>
            <a:r>
              <a:rPr lang="ru-RU" sz="2400" dirty="0">
                <a:hlinkClick r:id="rId16" action="ppaction://hlinksldjump"/>
              </a:rPr>
              <a:t>Циклы </a:t>
            </a:r>
            <a:r>
              <a:rPr lang="ru-RU" sz="2400" dirty="0"/>
              <a:t>их </a:t>
            </a:r>
            <a:r>
              <a:rPr lang="ru-RU" sz="2400" dirty="0">
                <a:hlinkClick r:id="rId17" action="ppaction://hlinksldjump"/>
              </a:rPr>
              <a:t>структура </a:t>
            </a:r>
            <a:r>
              <a:rPr lang="ru-RU" sz="2400" dirty="0"/>
              <a:t>и команда </a:t>
            </a:r>
            <a:r>
              <a:rPr lang="en-US" sz="2400" dirty="0">
                <a:hlinkClick r:id="rId18" action="ppaction://hlinksldjump"/>
              </a:rPr>
              <a:t>LOOP</a:t>
            </a:r>
            <a:r>
              <a:rPr lang="ru-RU" sz="2400" dirty="0"/>
              <a:t>.</a:t>
            </a:r>
          </a:p>
          <a:p>
            <a:pPr lvl="0"/>
            <a:r>
              <a:rPr lang="ru-RU" sz="2100" dirty="0">
                <a:hlinkClick r:id="rId19" action="ppaction://hlinksldjump"/>
              </a:rPr>
              <a:t>Перевод </a:t>
            </a:r>
            <a:r>
              <a:rPr lang="ru-RU" sz="2100" dirty="0"/>
              <a:t>и в шестнадцатеричном </a:t>
            </a:r>
            <a:r>
              <a:rPr lang="ru-RU" sz="2100" dirty="0">
                <a:hlinkClick r:id="rId3" action="ppaction://hlinkfile"/>
              </a:rPr>
              <a:t>коде </a:t>
            </a:r>
            <a:r>
              <a:rPr lang="ru-RU" sz="2100" dirty="0"/>
              <a:t>(HEX</a:t>
            </a:r>
            <a:r>
              <a:rPr lang="ru-RU" sz="2400" dirty="0"/>
              <a:t> команда </a:t>
            </a:r>
            <a:r>
              <a:rPr lang="en-US" sz="2400" dirty="0">
                <a:hlinkClick r:id="rId19" action="ppaction://hlinksldjump"/>
              </a:rPr>
              <a:t>XLAT</a:t>
            </a:r>
            <a:r>
              <a:rPr lang="ru-RU" sz="2100" dirty="0"/>
              <a:t>)</a:t>
            </a:r>
          </a:p>
          <a:p>
            <a:pPr lvl="0"/>
            <a:r>
              <a:rPr lang="ru-RU" sz="2100" dirty="0"/>
              <a:t>Корректное </a:t>
            </a:r>
            <a:r>
              <a:rPr lang="ru-RU" sz="2100" dirty="0">
                <a:hlinkClick r:id="rId6" action="ppaction://hlinksldjump"/>
              </a:rPr>
              <a:t>завершение </a:t>
            </a:r>
            <a:r>
              <a:rPr lang="ru-RU" sz="2100" dirty="0"/>
              <a:t>работы программы с сообщением. (Прерывание 4Сh-21h) с кодом 5.</a:t>
            </a:r>
          </a:p>
          <a:p>
            <a:r>
              <a:rPr lang="ru-RU" sz="2100" dirty="0"/>
              <a:t>Наличие заявленных </a:t>
            </a:r>
            <a:r>
              <a:rPr lang="ru-RU" sz="2100" u="sng" dirty="0"/>
              <a:t>дополнительных</a:t>
            </a:r>
            <a:r>
              <a:rPr lang="ru-RU" sz="2100" dirty="0"/>
              <a:t> требований и их проверка. Наличие грамотно-оформленного </a:t>
            </a:r>
            <a:r>
              <a:rPr lang="ru-RU" sz="2100" b="1" dirty="0">
                <a:solidFill>
                  <a:srgbClr val="FF0000"/>
                </a:solidFill>
              </a:rPr>
              <a:t>отчета</a:t>
            </a:r>
            <a:r>
              <a:rPr lang="ru-RU" sz="2100" dirty="0"/>
              <a:t> по ЛР №4.</a:t>
            </a:r>
            <a:r>
              <a:rPr lang="ru-RU" sz="2100" u="sng" dirty="0"/>
              <a:t>Ответы</a:t>
            </a:r>
            <a:r>
              <a:rPr lang="ru-RU" sz="2100" dirty="0"/>
              <a:t> на </a:t>
            </a:r>
            <a:r>
              <a:rPr lang="ru-RU" sz="2100" u="sng" dirty="0">
                <a:hlinkClick r:id="rId3" action="ppaction://hlinkfile"/>
              </a:rPr>
              <a:t>контрольные </a:t>
            </a:r>
            <a:r>
              <a:rPr lang="ru-RU" sz="2100" u="sng" dirty="0"/>
              <a:t>вопросы ЛР №4</a:t>
            </a:r>
            <a:r>
              <a:rPr lang="ru-RU" sz="2100" u="sng" dirty="0">
                <a:solidFill>
                  <a:srgbClr val="FF0000"/>
                </a:solidFill>
              </a:rPr>
              <a:t> </a:t>
            </a:r>
            <a:r>
              <a:rPr lang="ru-RU" sz="2100" u="sng" dirty="0"/>
              <a:t>(</a:t>
            </a:r>
            <a:r>
              <a:rPr lang="ru-RU" altLang="ru-RU" sz="2100" u="sng" dirty="0">
                <a:hlinkClick r:id="rId3" action="ppaction://hlinkfile"/>
              </a:rPr>
              <a:t>МУ</a:t>
            </a:r>
            <a:r>
              <a:rPr lang="ru-RU" altLang="ru-RU" sz="2100" u="sng" dirty="0"/>
              <a:t> , </a:t>
            </a:r>
            <a:r>
              <a:rPr lang="en-US" altLang="ru-RU" sz="2100" u="sng" dirty="0">
                <a:hlinkClick r:id="rId4" action="ppaction://hlinkfile"/>
              </a:rPr>
              <a:t>DOC</a:t>
            </a:r>
            <a:r>
              <a:rPr lang="ru-RU" altLang="ru-RU" sz="2100" u="sng" dirty="0"/>
              <a:t> </a:t>
            </a:r>
            <a:r>
              <a:rPr lang="ru-RU" sz="2100" u="sng" dirty="0"/>
              <a:t>)</a:t>
            </a:r>
          </a:p>
          <a:p>
            <a:pPr marL="0" lvl="0" indent="0">
              <a:buNone/>
            </a:pP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2411594619"/>
      </p:ext>
    </p:extLst>
  </p:cSld>
  <p:clrMapOvr>
    <a:masterClrMapping/>
  </p:clrMapOvr>
</p:sld>
</file>

<file path=ppt/slides/slide4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85402"/>
            <a:ext cx="7128792" cy="634082"/>
          </a:xfrm>
        </p:spPr>
        <p:txBody>
          <a:bodyPr/>
          <a:lstStyle/>
          <a:p>
            <a:r>
              <a:rPr lang="ru-RU" sz="2400" b="1" dirty="0"/>
              <a:t>Русификация сообщений резидента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20712" y="460276"/>
            <a:ext cx="8663756" cy="452431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Все документы, тексты программ и сообщения программ должны быть русифицированы!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Для русификации резидента и документации КР СП нужно соблюсти следующие условия: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Текст резидента должен быть введен в нужной кодировке (</a:t>
            </a:r>
            <a:r>
              <a:rPr lang="en-US" sz="2400" dirty="0"/>
              <a:t>ASCII – </a:t>
            </a:r>
            <a:r>
              <a:rPr lang="ru-RU" sz="2400" dirty="0"/>
              <a:t>для </a:t>
            </a:r>
            <a:r>
              <a:rPr lang="en-US" sz="2400" dirty="0"/>
              <a:t>DOS</a:t>
            </a:r>
            <a:r>
              <a:rPr lang="ru-RU" sz="2400" dirty="0"/>
              <a:t>)</a:t>
            </a:r>
            <a:endParaRPr lang="en-US" sz="24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Должен быть запущен русификатор (например, </a:t>
            </a:r>
            <a:r>
              <a:rPr lang="en-US" sz="2400" dirty="0"/>
              <a:t>RKM.COM</a:t>
            </a:r>
            <a:r>
              <a:rPr lang="ru-RU" sz="2400" dirty="0"/>
              <a:t>)</a:t>
            </a:r>
            <a:endParaRPr lang="en-US" sz="2400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Для оформления документов (листинга программ) необходимо код программы перекодировать (например программой - </a:t>
            </a:r>
            <a:r>
              <a:rPr lang="en-US" sz="2400" dirty="0"/>
              <a:t>ASM_ED.EXE : ASCII -&gt; </a:t>
            </a:r>
            <a:r>
              <a:rPr lang="ru-RU" sz="2400" dirty="0"/>
              <a:t> </a:t>
            </a:r>
            <a:r>
              <a:rPr lang="en-US" sz="2400" dirty="0"/>
              <a:t>ANSY</a:t>
            </a:r>
            <a:r>
              <a:rPr lang="ru-RU" sz="2400" dirty="0"/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Русификация должна быть обеспечена и для комментариев (для своего варианта!)</a:t>
            </a:r>
          </a:p>
        </p:txBody>
      </p:sp>
    </p:spTree>
    <p:extLst>
      <p:ext uri="{BB962C8B-B14F-4D97-AF65-F5344CB8AC3E}">
        <p14:creationId xmlns:p14="http://schemas.microsoft.com/office/powerpoint/2010/main" val="1951584525"/>
      </p:ext>
    </p:extLst>
  </p:cSld>
  <p:clrMapOvr>
    <a:masterClrMapping/>
  </p:clrMapOvr>
</p:sld>
</file>

<file path=ppt/slides/slide4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715"/>
            <a:ext cx="6984776" cy="720080"/>
          </a:xfrm>
        </p:spPr>
        <p:txBody>
          <a:bodyPr/>
          <a:lstStyle/>
          <a:p>
            <a:r>
              <a:rPr lang="ru-RU" sz="3600" dirty="0">
                <a:solidFill>
                  <a:srgbClr val="FF0000"/>
                </a:solidFill>
              </a:rPr>
              <a:t>Групповые требования КР (2018)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504" y="620688"/>
            <a:ext cx="8640959" cy="509370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r>
              <a:rPr lang="ru-RU" sz="2500" b="1" dirty="0"/>
              <a:t>ИУ5-41 </a:t>
            </a:r>
            <a:r>
              <a:rPr lang="ru-RU" sz="2500" dirty="0"/>
              <a:t>- резидентная программа должна выгружаться по горячей клавише </a:t>
            </a:r>
            <a:r>
              <a:rPr lang="ru-RU" sz="2500" dirty="0" err="1"/>
              <a:t>Ctrl+u</a:t>
            </a:r>
            <a:r>
              <a:rPr lang="ru-RU" sz="2500" dirty="0"/>
              <a:t>/U. </a:t>
            </a:r>
          </a:p>
          <a:p>
            <a:r>
              <a:rPr lang="ru-RU" sz="2500" dirty="0"/>
              <a:t>Уточнение тем КР производится на консультациях до 8-й недели 4-го семестра. </a:t>
            </a:r>
          </a:p>
          <a:p>
            <a:r>
              <a:rPr lang="ru-RU" sz="2500" b="1" dirty="0"/>
              <a:t>ИУ5-42 </a:t>
            </a:r>
            <a:r>
              <a:rPr lang="ru-RU" sz="2500" dirty="0"/>
              <a:t>- резидентная программа должна выгружаться при повторном запуске программы без параметров. </a:t>
            </a:r>
          </a:p>
          <a:p>
            <a:r>
              <a:rPr lang="ru-RU" sz="2500" b="1" dirty="0"/>
              <a:t>ИУ5-43 </a:t>
            </a:r>
            <a:r>
              <a:rPr lang="ru-RU" sz="2500" dirty="0"/>
              <a:t>- резидентная программа должна выгружаться по ключу “/U” или “/u” при повтор-ном запуске в командной строке. </a:t>
            </a:r>
          </a:p>
          <a:p>
            <a:r>
              <a:rPr lang="ru-RU" sz="2500" b="1" dirty="0"/>
              <a:t>ИУ5-44 </a:t>
            </a:r>
            <a:r>
              <a:rPr lang="ru-RU" sz="2500" dirty="0"/>
              <a:t>- резидентная программа должна выгружаться при запуске специально </a:t>
            </a:r>
            <a:r>
              <a:rPr lang="ru-RU" sz="2500" dirty="0" err="1"/>
              <a:t>разрабо-танной</a:t>
            </a:r>
            <a:r>
              <a:rPr lang="ru-RU" sz="2500" dirty="0"/>
              <a:t> на языке Ассемблер собственной утилиты - </a:t>
            </a:r>
            <a:r>
              <a:rPr lang="ru-RU" sz="2500" b="1" dirty="0"/>
              <a:t>UNLDTSR.EXE</a:t>
            </a:r>
            <a:r>
              <a:rPr lang="ru-RU" sz="2500" dirty="0"/>
              <a:t>. </a:t>
            </a:r>
          </a:p>
          <a:p>
            <a:r>
              <a:rPr lang="ru-RU" sz="2500" b="1" dirty="0"/>
              <a:t>ГРУППА СУЦ </a:t>
            </a:r>
            <a:r>
              <a:rPr lang="ru-RU" sz="2500" dirty="0"/>
              <a:t>– выполняет требования по варианту 1-й группы. </a:t>
            </a:r>
            <a:endParaRPr lang="en-US" sz="2500" dirty="0">
              <a:solidFill>
                <a:srgbClr val="FF0000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9473398"/>
      </p:ext>
    </p:extLst>
  </p:cSld>
  <p:clrMapOvr>
    <a:masterClrMapping/>
  </p:clrMapOvr>
</p:sld>
</file>

<file path=ppt/slides/slide4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6264696" cy="908720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600" dirty="0"/>
              <a:t>Загрузка в ОП. (1)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" y="764704"/>
            <a:ext cx="9143999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u="dbl" dirty="0"/>
              <a:t>Демонстрация: Загрузка и контроль</a:t>
            </a:r>
            <a:r>
              <a:rPr lang="ru-RU" sz="2400" b="1" dirty="0"/>
              <a:t> (</a:t>
            </a:r>
            <a:r>
              <a:rPr lang="ru-RU" sz="2400" b="1" dirty="0">
                <a:hlinkClick r:id="rId2" action="ppaction://hlinksldjump"/>
              </a:rPr>
              <a:t>Команды</a:t>
            </a:r>
            <a:r>
              <a:rPr lang="ru-RU" sz="2400" b="1" dirty="0"/>
              <a:t>)</a:t>
            </a:r>
            <a:endParaRPr lang="en-US" sz="2400" b="1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FF0000"/>
                </a:solidFill>
              </a:rPr>
              <a:t>&gt; TSR.com  </a:t>
            </a:r>
            <a:r>
              <a:rPr lang="en-US" sz="2400" b="1" dirty="0"/>
              <a:t>- </a:t>
            </a:r>
            <a:r>
              <a:rPr lang="ru-RU" sz="2400" b="1" dirty="0"/>
              <a:t>загрузка резидента</a:t>
            </a:r>
            <a:endParaRPr lang="en-US" sz="2400" b="1" dirty="0"/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solidFill>
                  <a:srgbClr val="FF0000"/>
                </a:solidFill>
              </a:rPr>
              <a:t>&gt; mem.exe  /P </a:t>
            </a:r>
            <a:r>
              <a:rPr lang="ru-RU" sz="2400" b="1" dirty="0"/>
              <a:t>– контроль загрузки утилитой </a:t>
            </a:r>
            <a:r>
              <a:rPr lang="en-US" sz="2400" b="1" dirty="0"/>
              <a:t>mem (</a:t>
            </a:r>
            <a:r>
              <a:rPr lang="ru-RU" sz="2400" b="1" dirty="0"/>
              <a:t>в </a:t>
            </a:r>
            <a:r>
              <a:rPr lang="en-US" sz="2400" b="1" dirty="0"/>
              <a:t>TASM3.ZIP)</a:t>
            </a:r>
            <a:r>
              <a:rPr lang="ru-RU" sz="2400" b="1" dirty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3855" y="1965033"/>
            <a:ext cx="8712968" cy="36933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Первый</a:t>
            </a:r>
            <a:r>
              <a:rPr lang="ru-RU" u="dbl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способ с возвратом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dirty="0">
                <a:solidFill>
                  <a:srgbClr val="00B050"/>
                </a:solidFill>
              </a:rPr>
              <a:t>Вывод сообщения о загрузке резидента</a:t>
            </a:r>
          </a:p>
          <a:p>
            <a:r>
              <a:rPr lang="ru-RU" b="1" dirty="0">
                <a:solidFill>
                  <a:srgbClr val="FF0000"/>
                </a:solidFill>
              </a:rPr>
              <a:t>         </a:t>
            </a:r>
            <a:r>
              <a:rPr lang="en-US" b="1" dirty="0"/>
              <a:t>MOV AH , 09H</a:t>
            </a:r>
          </a:p>
          <a:p>
            <a:r>
              <a:rPr lang="en-US" b="1" dirty="0"/>
              <a:t>         MOV DX, OFFSET </a:t>
            </a:r>
            <a:r>
              <a:rPr lang="en-US" b="1" dirty="0">
                <a:solidFill>
                  <a:srgbClr val="FF0000"/>
                </a:solidFill>
              </a:rPr>
              <a:t>MSG</a:t>
            </a:r>
          </a:p>
          <a:p>
            <a:r>
              <a:rPr lang="en-US" b="1" dirty="0"/>
              <a:t>         INT    21H</a:t>
            </a:r>
          </a:p>
          <a:p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dirty="0">
                <a:solidFill>
                  <a:srgbClr val="00B050"/>
                </a:solidFill>
              </a:rPr>
              <a:t>Завершить и оставить резидентной (</a:t>
            </a:r>
            <a:r>
              <a:rPr lang="en-US" dirty="0">
                <a:solidFill>
                  <a:srgbClr val="00B050"/>
                </a:solidFill>
              </a:rPr>
              <a:t>TSR)</a:t>
            </a:r>
          </a:p>
          <a:p>
            <a:r>
              <a:rPr lang="en-US" b="1" dirty="0">
                <a:solidFill>
                  <a:srgbClr val="FF0000"/>
                </a:solidFill>
              </a:rPr>
              <a:t>         </a:t>
            </a:r>
            <a:r>
              <a:rPr lang="en-US" b="1" dirty="0"/>
              <a:t>MOV     AX, 3100H</a:t>
            </a:r>
          </a:p>
          <a:p>
            <a:r>
              <a:rPr lang="en-US" b="1" dirty="0"/>
              <a:t>         MOV     DX, (</a:t>
            </a:r>
            <a:r>
              <a:rPr lang="en-US" b="1" dirty="0" err="1"/>
              <a:t>init</a:t>
            </a:r>
            <a:r>
              <a:rPr lang="en-US" b="1" dirty="0"/>
              <a:t> - begin +10FH)/16   </a:t>
            </a:r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dirty="0">
                <a:solidFill>
                  <a:srgbClr val="00B050"/>
                </a:solidFill>
              </a:rPr>
              <a:t>Размер резидента</a:t>
            </a:r>
          </a:p>
          <a:p>
            <a:r>
              <a:rPr lang="ru-RU" b="1" dirty="0"/>
              <a:t>         </a:t>
            </a:r>
            <a:r>
              <a:rPr lang="en-US" b="1" dirty="0"/>
              <a:t>STI                 </a:t>
            </a:r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dirty="0">
                <a:solidFill>
                  <a:srgbClr val="00B050"/>
                </a:solidFill>
              </a:rPr>
              <a:t>Разрешение прерываний</a:t>
            </a:r>
          </a:p>
          <a:p>
            <a:r>
              <a:rPr lang="ru-RU" b="1" dirty="0"/>
              <a:t>         </a:t>
            </a:r>
            <a:r>
              <a:rPr lang="en-US" b="1" dirty="0"/>
              <a:t>INT       21H</a:t>
            </a:r>
            <a:endParaRPr lang="ru-RU" b="1" dirty="0"/>
          </a:p>
          <a:p>
            <a:r>
              <a:rPr lang="ru-RU" b="1" dirty="0"/>
              <a:t>…</a:t>
            </a:r>
          </a:p>
          <a:p>
            <a:r>
              <a:rPr lang="ru-RU" dirty="0">
                <a:solidFill>
                  <a:srgbClr val="00B050"/>
                </a:solidFill>
              </a:rPr>
              <a:t>;  Данные части инициализации</a:t>
            </a:r>
          </a:p>
          <a:p>
            <a:r>
              <a:rPr lang="ru-RU" b="1" dirty="0">
                <a:solidFill>
                  <a:srgbClr val="FF0000"/>
                </a:solidFill>
              </a:rPr>
              <a:t>MSG</a:t>
            </a:r>
            <a:r>
              <a:rPr lang="ru-RU" dirty="0"/>
              <a:t>      DB '</a:t>
            </a:r>
            <a:r>
              <a:rPr lang="ru-RU" dirty="0" err="1"/>
              <a:t>Start</a:t>
            </a:r>
            <a:r>
              <a:rPr lang="ru-RU" dirty="0"/>
              <a:t> TSR </a:t>
            </a:r>
            <a:r>
              <a:rPr lang="ru-RU" dirty="0" err="1"/>
              <a:t>programm</a:t>
            </a:r>
            <a:r>
              <a:rPr lang="ru-RU" dirty="0"/>
              <a:t>!', 10,13,'$'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832" y="5649329"/>
            <a:ext cx="9217973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Шаги при загрузке резидента в ОП: ВП, Настройки, НУ, Команда </a:t>
            </a:r>
            <a:r>
              <a:rPr lang="en-US" sz="2400" b="1" dirty="0">
                <a:latin typeface="+mn-lt"/>
                <a:cs typeface="+mn-cs"/>
              </a:rPr>
              <a:t>TSR</a:t>
            </a:r>
            <a:r>
              <a:rPr lang="en-US" sz="2400" dirty="0">
                <a:latin typeface="+mn-lt"/>
                <a:cs typeface="+mn-cs"/>
              </a:rPr>
              <a:t>.</a:t>
            </a:r>
            <a:r>
              <a:rPr lang="ru-RU" sz="2400" dirty="0">
                <a:latin typeface="+mn-lt"/>
                <a:cs typeface="+mn-cs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268753951"/>
      </p:ext>
    </p:extLst>
  </p:cSld>
  <p:clrMapOvr>
    <a:masterClrMapping/>
  </p:clrMapOvr>
</p:sld>
</file>

<file path=ppt/slides/slide4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6336704" cy="836712"/>
          </a:xfrm>
        </p:spPr>
        <p:txBody>
          <a:bodyPr/>
          <a:lstStyle/>
          <a:p>
            <a:r>
              <a:rPr lang="ru-RU" sz="3600" dirty="0"/>
              <a:t>Шаги при загрузке РП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3"/>
            <a:ext cx="8229600" cy="331236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2400" dirty="0">
                <a:hlinkClick r:id="rId2" action="ppaction://hlinksldjump"/>
              </a:rPr>
              <a:t>Сохранение </a:t>
            </a:r>
            <a:r>
              <a:rPr lang="ru-RU" sz="2400" dirty="0"/>
              <a:t>в резидентной части адреса старого обработчика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>
                <a:hlinkClick r:id="rId3" action="ppaction://hlinksldjump"/>
              </a:rPr>
              <a:t>Замена вектора </a:t>
            </a:r>
            <a:r>
              <a:rPr lang="ru-RU" sz="2400" dirty="0"/>
              <a:t>прерывания для нового обработчика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Выполнение функции </a:t>
            </a:r>
            <a:r>
              <a:rPr lang="en-US" sz="2400" dirty="0"/>
              <a:t>DOS </a:t>
            </a:r>
            <a:r>
              <a:rPr lang="en-US" sz="2400" dirty="0">
                <a:hlinkClick r:id="rId4" action="ppaction://hlinksldjump"/>
              </a:rPr>
              <a:t>TSR </a:t>
            </a:r>
            <a:r>
              <a:rPr lang="en-US" sz="2400" dirty="0"/>
              <a:t>(3100H – 21H </a:t>
            </a:r>
            <a:r>
              <a:rPr lang="ru-RU" sz="2400" dirty="0"/>
              <a:t>или 27</a:t>
            </a:r>
            <a:r>
              <a:rPr lang="en-US" sz="2400" dirty="0"/>
              <a:t>H</a:t>
            </a:r>
            <a:r>
              <a:rPr lang="ru-RU" sz="2400" dirty="0"/>
              <a:t> </a:t>
            </a:r>
            <a:r>
              <a:rPr lang="en-US" sz="2400" dirty="0"/>
              <a:t>) </a:t>
            </a:r>
            <a:r>
              <a:rPr lang="ru-RU" sz="2400" dirty="0"/>
              <a:t>Для указания ОС о необходимости оставить РП в памяти.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/>
              <a:t>Установка начальных значений переменных для правильной работы резидента (например, флагов или счетчика циклов) – см. листинг примера.</a:t>
            </a:r>
          </a:p>
        </p:txBody>
      </p:sp>
    </p:spTree>
    <p:extLst>
      <p:ext uri="{BB962C8B-B14F-4D97-AF65-F5344CB8AC3E}">
        <p14:creationId xmlns:p14="http://schemas.microsoft.com/office/powerpoint/2010/main" val="2898757443"/>
      </p:ext>
    </p:extLst>
  </p:cSld>
  <p:clrMapOvr>
    <a:masterClrMapping/>
  </p:clrMapOvr>
</p:sld>
</file>

<file path=ppt/slides/slide4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344816" cy="620688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dirty="0"/>
              <a:t>Сохранение и восстановление ВП</a:t>
            </a:r>
            <a:r>
              <a:rPr lang="ru-RU" sz="2800" dirty="0"/>
              <a:t>. (2)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7956" y="500479"/>
            <a:ext cx="8784976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u="sng" dirty="0">
                <a:latin typeface="+mn-lt"/>
                <a:cs typeface="+mn-cs"/>
              </a:rPr>
              <a:t>Демонстрация</a:t>
            </a:r>
            <a:r>
              <a:rPr lang="ru-RU" sz="2400" dirty="0">
                <a:latin typeface="+mn-lt"/>
                <a:cs typeface="+mn-cs"/>
              </a:rPr>
              <a:t>: </a:t>
            </a:r>
            <a:r>
              <a:rPr lang="en-US" sz="2400" dirty="0">
                <a:latin typeface="+mn-lt"/>
                <a:cs typeface="+mn-cs"/>
              </a:rPr>
              <a:t>&gt; tsr.com /u</a:t>
            </a:r>
            <a:r>
              <a:rPr lang="ru-RU" sz="2400" dirty="0">
                <a:latin typeface="+mn-lt"/>
                <a:cs typeface="+mn-cs"/>
              </a:rPr>
              <a:t> – предварительно выгрузка и далее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проверка русификации с </a:t>
            </a:r>
            <a:r>
              <a:rPr lang="en-US" sz="2400" dirty="0">
                <a:latin typeface="+mn-lt"/>
                <a:cs typeface="+mn-cs"/>
              </a:rPr>
              <a:t>RKM 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Shift</a:t>
            </a:r>
            <a:r>
              <a:rPr lang="en-US" sz="2400" dirty="0">
                <a:latin typeface="+mn-lt"/>
                <a:cs typeface="+mn-cs"/>
              </a:rPr>
              <a:t>  </a:t>
            </a:r>
            <a:r>
              <a:rPr lang="ru-RU" sz="2400" dirty="0">
                <a:latin typeface="+mn-lt"/>
                <a:cs typeface="+mn-cs"/>
              </a:rPr>
              <a:t>переключение для русских букв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, после выгрузки резидента (Проверить: АБВГ)</a:t>
            </a:r>
            <a:endParaRPr lang="en-US" sz="2400" dirty="0"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1700808"/>
            <a:ext cx="8833420" cy="424731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B050"/>
                </a:solidFill>
              </a:rPr>
              <a:t>;        Данные в части резидента</a:t>
            </a:r>
          </a:p>
          <a:p>
            <a:r>
              <a:rPr lang="ru-RU" dirty="0"/>
              <a:t>SAVEINT9 DD  ?                 ; Сохранение старого обработчика</a:t>
            </a:r>
          </a:p>
          <a:p>
            <a:r>
              <a:rPr lang="ru-RU" dirty="0"/>
              <a:t>SAVEINT2D  DD  ?                 ; Сохранение старого обработчика</a:t>
            </a:r>
          </a:p>
          <a:p>
            <a:r>
              <a:rPr lang="ru-RU" dirty="0"/>
              <a:t>…</a:t>
            </a:r>
          </a:p>
          <a:p>
            <a:r>
              <a:rPr lang="ru-RU" dirty="0">
                <a:solidFill>
                  <a:srgbClr val="00B050"/>
                </a:solidFill>
              </a:rPr>
              <a:t>; Получение адреса старого обработчика        </a:t>
            </a:r>
            <a:r>
              <a:rPr lang="ru-RU" b="1" dirty="0">
                <a:solidFill>
                  <a:srgbClr val="FF0000"/>
                </a:solidFill>
              </a:rPr>
              <a:t>09</a:t>
            </a:r>
            <a:r>
              <a:rPr lang="en-US" b="1" dirty="0">
                <a:solidFill>
                  <a:srgbClr val="FF0000"/>
                </a:solidFill>
              </a:rPr>
              <a:t>H</a:t>
            </a:r>
            <a:endParaRPr lang="ru-RU" b="1" dirty="0">
              <a:solidFill>
                <a:srgbClr val="FF0000"/>
              </a:solidFill>
            </a:endParaRPr>
          </a:p>
          <a:p>
            <a:r>
              <a:rPr lang="en-US" dirty="0"/>
              <a:t>INIT2:  MOV     AH, 35H</a:t>
            </a:r>
          </a:p>
          <a:p>
            <a:r>
              <a:rPr lang="en-US" dirty="0">
                <a:solidFill>
                  <a:srgbClr val="00B050"/>
                </a:solidFill>
              </a:rPr>
              <a:t>         </a:t>
            </a:r>
            <a:r>
              <a:rPr lang="en-US" dirty="0"/>
              <a:t>MOV    AL, </a:t>
            </a:r>
            <a:r>
              <a:rPr lang="en-US" b="1" dirty="0">
                <a:solidFill>
                  <a:srgbClr val="FF0000"/>
                </a:solidFill>
              </a:rPr>
              <a:t>09</a:t>
            </a:r>
            <a:r>
              <a:rPr lang="en-US" dirty="0"/>
              <a:t>H    ; </a:t>
            </a:r>
            <a:r>
              <a:rPr lang="ru-RU" dirty="0"/>
              <a:t>Номер прерывания</a:t>
            </a:r>
          </a:p>
          <a:p>
            <a:r>
              <a:rPr lang="ru-RU" dirty="0"/>
              <a:t>         </a:t>
            </a:r>
            <a:r>
              <a:rPr lang="en-US" dirty="0"/>
              <a:t>INT 21H</a:t>
            </a:r>
          </a:p>
          <a:p>
            <a:r>
              <a:rPr lang="en-US" dirty="0">
                <a:solidFill>
                  <a:srgbClr val="00B050"/>
                </a:solidFill>
              </a:rPr>
              <a:t>;  </a:t>
            </a:r>
            <a:r>
              <a:rPr lang="ru-RU" dirty="0">
                <a:solidFill>
                  <a:srgbClr val="00B050"/>
                </a:solidFill>
              </a:rPr>
              <a:t>Сохранение адреса старого обработчика (хранение в обратном порядке)</a:t>
            </a:r>
          </a:p>
          <a:p>
            <a:r>
              <a:rPr lang="ru-RU" dirty="0">
                <a:solidFill>
                  <a:srgbClr val="00B050"/>
                </a:solidFill>
              </a:rPr>
              <a:t>         </a:t>
            </a:r>
            <a:r>
              <a:rPr lang="en-US" dirty="0"/>
              <a:t>MOV     WORD  PTR  SAVEINT9 , BX</a:t>
            </a:r>
          </a:p>
          <a:p>
            <a:r>
              <a:rPr lang="en-US" dirty="0"/>
              <a:t>         MOV     WORD  PTR  SAVEINT9+2 , ES</a:t>
            </a:r>
            <a:endParaRPr lang="ru-RU" dirty="0"/>
          </a:p>
          <a:p>
            <a:r>
              <a:rPr lang="ru-RU" dirty="0"/>
              <a:t>; </a:t>
            </a:r>
          </a:p>
          <a:p>
            <a:r>
              <a:rPr lang="ru-RU" dirty="0"/>
              <a:t>mov AX,25</a:t>
            </a:r>
            <a:r>
              <a:rPr lang="ru-RU" b="1" dirty="0">
                <a:solidFill>
                  <a:srgbClr val="FF0000"/>
                </a:solidFill>
              </a:rPr>
              <a:t>09</a:t>
            </a:r>
            <a:r>
              <a:rPr lang="ru-RU" dirty="0"/>
              <a:t>H    ; Восстановление обработчика прерывания 09H</a:t>
            </a:r>
          </a:p>
          <a:p>
            <a:r>
              <a:rPr lang="ru-RU" dirty="0"/>
              <a:t>        </a:t>
            </a:r>
            <a:r>
              <a:rPr lang="ru-RU" b="1" dirty="0" err="1">
                <a:solidFill>
                  <a:srgbClr val="FF0000"/>
                </a:solidFill>
              </a:rPr>
              <a:t>lds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DX,CS:SAVEINT9</a:t>
            </a:r>
          </a:p>
          <a:p>
            <a:r>
              <a:rPr lang="ru-RU" dirty="0"/>
              <a:t>        </a:t>
            </a:r>
            <a:r>
              <a:rPr lang="ru-RU" dirty="0" err="1"/>
              <a:t>int</a:t>
            </a:r>
            <a:r>
              <a:rPr lang="ru-RU" dirty="0"/>
              <a:t> 21H</a:t>
            </a:r>
          </a:p>
        </p:txBody>
      </p:sp>
    </p:spTree>
    <p:extLst>
      <p:ext uri="{BB962C8B-B14F-4D97-AF65-F5344CB8AC3E}">
        <p14:creationId xmlns:p14="http://schemas.microsoft.com/office/powerpoint/2010/main" val="4112030647"/>
      </p:ext>
    </p:extLst>
  </p:cSld>
  <p:clrMapOvr>
    <a:masterClrMapping/>
  </p:clrMapOvr>
</p:sld>
</file>

<file path=ppt/slides/slide4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344816" cy="620688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2800" b="1" dirty="0"/>
              <a:t>Установка нового обработчика в ВП</a:t>
            </a:r>
            <a:r>
              <a:rPr lang="ru-RU" sz="2800" dirty="0"/>
              <a:t>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7956" y="500479"/>
            <a:ext cx="8784976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Для установки нового обработчика например - </a:t>
            </a:r>
            <a:r>
              <a:rPr lang="en-US" sz="2400" dirty="0"/>
              <a:t>NEW_09 (</a:t>
            </a:r>
            <a:r>
              <a:rPr lang="ru-RU" sz="2400" dirty="0"/>
              <a:t>для прерывания 09Н</a:t>
            </a:r>
            <a:r>
              <a:rPr lang="en-US" sz="2400" dirty="0"/>
              <a:t>)</a:t>
            </a:r>
            <a:r>
              <a:rPr lang="ru-RU" sz="2400" dirty="0"/>
              <a:t> нужно</a:t>
            </a:r>
            <a:r>
              <a:rPr lang="en-US" sz="2400" dirty="0"/>
              <a:t> </a:t>
            </a:r>
            <a:r>
              <a:rPr lang="ru-RU" sz="2400" dirty="0"/>
              <a:t>выполнить функцию 25Н для ДОС 21Н:</a:t>
            </a:r>
            <a:endParaRPr lang="en-US" sz="2400" dirty="0">
              <a:latin typeface="+mn-lt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420" y="1331476"/>
            <a:ext cx="8833420" cy="39703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B050"/>
                </a:solidFill>
              </a:rPr>
              <a:t>;        Данные в части резидента</a:t>
            </a:r>
          </a:p>
          <a:p>
            <a:r>
              <a:rPr lang="ru-RU" dirty="0"/>
              <a:t>…</a:t>
            </a:r>
          </a:p>
          <a:p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dirty="0">
                <a:solidFill>
                  <a:srgbClr val="00B050"/>
                </a:solidFill>
              </a:rPr>
              <a:t>часть резидента</a:t>
            </a:r>
          </a:p>
          <a:p>
            <a:r>
              <a:rPr lang="en-US" b="1" dirty="0">
                <a:solidFill>
                  <a:srgbClr val="FF0000"/>
                </a:solidFill>
              </a:rPr>
              <a:t>NEW_09</a:t>
            </a:r>
            <a:r>
              <a:rPr lang="en-US" b="1" dirty="0"/>
              <a:t> PROC</a:t>
            </a:r>
            <a:r>
              <a:rPr lang="ru-RU" b="1" dirty="0"/>
              <a:t>  </a:t>
            </a:r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dirty="0">
                <a:solidFill>
                  <a:srgbClr val="00B050"/>
                </a:solidFill>
              </a:rPr>
              <a:t>Новый обработчик прерывания 09</a:t>
            </a:r>
            <a:r>
              <a:rPr lang="en-US" dirty="0">
                <a:solidFill>
                  <a:srgbClr val="00B050"/>
                </a:solidFill>
              </a:rPr>
              <a:t>H</a:t>
            </a:r>
            <a:endParaRPr lang="ru-RU" dirty="0">
              <a:solidFill>
                <a:srgbClr val="00B050"/>
              </a:solidFill>
            </a:endParaRPr>
          </a:p>
          <a:p>
            <a:endParaRPr lang="ru-RU" dirty="0"/>
          </a:p>
          <a:p>
            <a:r>
              <a:rPr lang="en-US" b="1" dirty="0"/>
              <a:t>…</a:t>
            </a:r>
            <a:endParaRPr lang="ru-RU" dirty="0"/>
          </a:p>
          <a:p>
            <a:r>
              <a:rPr lang="en-US" b="1" dirty="0"/>
              <a:t>IRET</a:t>
            </a:r>
            <a:endParaRPr lang="ru-RU" dirty="0"/>
          </a:p>
          <a:p>
            <a:r>
              <a:rPr lang="en-US" b="1" dirty="0">
                <a:solidFill>
                  <a:srgbClr val="FF0000"/>
                </a:solidFill>
              </a:rPr>
              <a:t>NEW_09</a:t>
            </a:r>
            <a:r>
              <a:rPr lang="en-US" b="1" dirty="0"/>
              <a:t> ENDP</a:t>
            </a:r>
            <a:endParaRPr lang="ru-RU" dirty="0"/>
          </a:p>
          <a:p>
            <a:r>
              <a:rPr lang="en-US" b="1" dirty="0"/>
              <a:t>	</a:t>
            </a:r>
            <a:r>
              <a:rPr lang="ru-RU" b="1" dirty="0"/>
              <a:t>…</a:t>
            </a:r>
            <a:endParaRPr lang="ru-RU" dirty="0"/>
          </a:p>
          <a:p>
            <a:r>
              <a:rPr lang="ru-RU" dirty="0">
                <a:solidFill>
                  <a:srgbClr val="00B050"/>
                </a:solidFill>
              </a:rPr>
              <a:t>; часть инициализации</a:t>
            </a:r>
          </a:p>
          <a:p>
            <a:r>
              <a:rPr lang="en-US" b="1" dirty="0"/>
              <a:t>MOV AH</a:t>
            </a:r>
            <a:r>
              <a:rPr lang="ru-RU" b="1" dirty="0"/>
              <a:t>, 25</a:t>
            </a:r>
            <a:r>
              <a:rPr lang="en-US" b="1" dirty="0"/>
              <a:t>h</a:t>
            </a:r>
            <a:endParaRPr lang="ru-RU" dirty="0"/>
          </a:p>
          <a:p>
            <a:r>
              <a:rPr lang="en-US" b="1" dirty="0"/>
              <a:t>MOV AL</a:t>
            </a:r>
            <a:r>
              <a:rPr lang="ru-RU" b="1" dirty="0"/>
              <a:t> , </a:t>
            </a:r>
            <a:r>
              <a:rPr lang="ru-RU" b="1" dirty="0">
                <a:solidFill>
                  <a:srgbClr val="FF0000"/>
                </a:solidFill>
              </a:rPr>
              <a:t>09</a:t>
            </a:r>
            <a:r>
              <a:rPr lang="en-US" b="1" dirty="0"/>
              <a:t>h</a:t>
            </a:r>
            <a:r>
              <a:rPr lang="ru-RU" b="1" dirty="0"/>
              <a:t>  ; номер прерывания обработчика</a:t>
            </a:r>
            <a:endParaRPr lang="ru-RU" dirty="0"/>
          </a:p>
          <a:p>
            <a:r>
              <a:rPr lang="en-US" b="1" dirty="0"/>
              <a:t>LEA DX</a:t>
            </a:r>
            <a:r>
              <a:rPr lang="ru-RU" b="1" dirty="0"/>
              <a:t>, </a:t>
            </a:r>
            <a:r>
              <a:rPr lang="en-US" b="1" dirty="0">
                <a:solidFill>
                  <a:srgbClr val="FF0000"/>
                </a:solidFill>
              </a:rPr>
              <a:t>NEW</a:t>
            </a:r>
            <a:r>
              <a:rPr lang="ru-RU" b="1" dirty="0">
                <a:solidFill>
                  <a:srgbClr val="FF0000"/>
                </a:solidFill>
              </a:rPr>
              <a:t>_09 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en-US" b="1" dirty="0"/>
              <a:t>INT</a:t>
            </a:r>
            <a:r>
              <a:rPr lang="ru-RU" b="1" dirty="0"/>
              <a:t> 21</a:t>
            </a:r>
            <a:r>
              <a:rPr lang="en-US" b="1" dirty="0"/>
              <a:t>h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0715054"/>
      </p:ext>
    </p:extLst>
  </p:cSld>
  <p:clrMapOvr>
    <a:masterClrMapping/>
  </p:clrMapOvr>
</p:sld>
</file>

<file path=ppt/slides/slide4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344816" cy="620688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/>
              <a:t>Проверка выгрузки и восстановления старого  обработчика в ВП</a:t>
            </a:r>
            <a:r>
              <a:rPr lang="ru-RU" sz="2400" dirty="0"/>
              <a:t>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8589" y="692696"/>
            <a:ext cx="8784976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latin typeface="+mn-lt"/>
                <a:cs typeface="+mn-cs"/>
              </a:rPr>
              <a:t>Для проверки правильности </a:t>
            </a:r>
            <a:r>
              <a:rPr lang="ru-RU" sz="2800" u="sng" dirty="0">
                <a:latin typeface="+mn-lt"/>
                <a:cs typeface="+mn-cs"/>
              </a:rPr>
              <a:t>выгрузки</a:t>
            </a:r>
            <a:r>
              <a:rPr lang="ru-RU" sz="2800" dirty="0">
                <a:latin typeface="+mn-lt"/>
                <a:cs typeface="+mn-cs"/>
              </a:rPr>
              <a:t> РП и восстановления ОП нужно: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+mn-lt"/>
                <a:cs typeface="+mn-cs"/>
              </a:rPr>
              <a:t>Проверить выгрузку резидента утилитой </a:t>
            </a:r>
            <a:r>
              <a:rPr lang="en-US" sz="2800" dirty="0">
                <a:latin typeface="+mn-lt"/>
                <a:cs typeface="+mn-cs"/>
              </a:rPr>
              <a:t>mem.exe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+mn-lt"/>
                <a:cs typeface="+mn-cs"/>
              </a:rPr>
              <a:t>Проверить освобождение памяти по числам свободной памяти, запомнив число свободной памяти до загрузки РП.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800" dirty="0">
                <a:latin typeface="+mn-lt"/>
                <a:cs typeface="+mn-cs"/>
              </a:rPr>
              <a:t>Проверить работоспособность перезагруженных старых обработчиков прерываний </a:t>
            </a:r>
            <a:r>
              <a:rPr lang="ru-RU" sz="2800" u="sng" dirty="0">
                <a:latin typeface="+mn-lt"/>
                <a:cs typeface="+mn-cs"/>
              </a:rPr>
              <a:t>при этом</a:t>
            </a:r>
            <a:r>
              <a:rPr lang="ru-RU" sz="2800" dirty="0">
                <a:latin typeface="+mn-lt"/>
                <a:cs typeface="+mn-cs"/>
              </a:rPr>
              <a:t>: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>
                <a:latin typeface="+mn-lt"/>
                <a:cs typeface="+mn-cs"/>
              </a:rPr>
              <a:t>Новый не должен работать, а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>
                <a:latin typeface="+mn-lt"/>
                <a:cs typeface="+mn-cs"/>
              </a:rPr>
              <a:t>Старый должен полностью восстановить свою работу (например </a:t>
            </a:r>
            <a:r>
              <a:rPr lang="en-US" sz="2800" dirty="0">
                <a:latin typeface="+mn-lt"/>
                <a:cs typeface="+mn-cs"/>
              </a:rPr>
              <a:t>RKM.COM </a:t>
            </a:r>
            <a:r>
              <a:rPr lang="ru-RU" sz="2800" dirty="0">
                <a:latin typeface="+mn-lt"/>
                <a:cs typeface="+mn-cs"/>
              </a:rPr>
              <a:t>) </a:t>
            </a:r>
            <a:endParaRPr lang="en-US" sz="28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28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1187945"/>
      </p:ext>
    </p:extLst>
  </p:cSld>
  <p:clrMapOvr>
    <a:masterClrMapping/>
  </p:clrMapOvr>
</p:sld>
</file>

<file path=ppt/slides/slide4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692695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200" dirty="0"/>
              <a:t>Выдача справки и сообщений(</a:t>
            </a:r>
            <a:r>
              <a:rPr lang="en-US" sz="3200" dirty="0"/>
              <a:t>2</a:t>
            </a:r>
            <a:r>
              <a:rPr lang="ru-RU" sz="3200" dirty="0"/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006" y="476672"/>
            <a:ext cx="9036496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>
                <a:latin typeface="+mn-lt"/>
                <a:cs typeface="+mn-cs"/>
              </a:rPr>
              <a:t>&gt; </a:t>
            </a:r>
            <a:r>
              <a:rPr lang="en-US" sz="2400" b="1" dirty="0" err="1">
                <a:solidFill>
                  <a:srgbClr val="FF0000"/>
                </a:solidFill>
                <a:latin typeface="+mn-lt"/>
                <a:cs typeface="+mn-cs"/>
              </a:rPr>
              <a:t>tsr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 /?</a:t>
            </a:r>
            <a:r>
              <a:rPr lang="en-US" sz="2400" dirty="0">
                <a:latin typeface="+mn-lt"/>
                <a:cs typeface="+mn-cs"/>
              </a:rPr>
              <a:t> – </a:t>
            </a:r>
            <a:r>
              <a:rPr lang="ru-RU" sz="2400" dirty="0">
                <a:latin typeface="+mn-lt"/>
                <a:cs typeface="+mn-cs"/>
              </a:rPr>
              <a:t>выдача справки о программе (или </a:t>
            </a:r>
            <a:r>
              <a:rPr lang="en-US" sz="2400" dirty="0">
                <a:latin typeface="+mn-lt"/>
                <a:cs typeface="+mn-cs"/>
              </a:rPr>
              <a:t>/H , /h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В части инициализации нужно прочитать параметры (ЛР№6) </a:t>
            </a:r>
            <a:endParaRPr lang="en-US" sz="2400" dirty="0">
              <a:latin typeface="+mn-lt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3390" y="1196752"/>
            <a:ext cx="8784468" cy="473975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B050"/>
                </a:solidFill>
              </a:rPr>
              <a:t>; проверка наличия параметров (в </a:t>
            </a:r>
            <a:r>
              <a:rPr lang="en-US" sz="1600" dirty="0">
                <a:solidFill>
                  <a:srgbClr val="00B050"/>
                </a:solidFill>
              </a:rPr>
              <a:t>CS –</a:t>
            </a:r>
            <a:r>
              <a:rPr lang="ru-RU" sz="1600" dirty="0">
                <a:solidFill>
                  <a:srgbClr val="00B050"/>
                </a:solidFill>
              </a:rPr>
              <a:t> адрес </a:t>
            </a:r>
            <a:r>
              <a:rPr lang="en-US" sz="1600" dirty="0">
                <a:solidFill>
                  <a:srgbClr val="00B050"/>
                </a:solidFill>
              </a:rPr>
              <a:t>PSP</a:t>
            </a:r>
            <a:r>
              <a:rPr lang="ru-RU" sz="1600" dirty="0">
                <a:solidFill>
                  <a:srgbClr val="00B050"/>
                </a:solidFill>
              </a:rPr>
              <a:t>)</a:t>
            </a:r>
          </a:p>
          <a:p>
            <a:r>
              <a:rPr lang="ru-RU" sz="1400" dirty="0"/>
              <a:t>         </a:t>
            </a:r>
            <a:r>
              <a:rPr lang="en-US" sz="1400" dirty="0"/>
              <a:t>MOV AL ,   </a:t>
            </a:r>
            <a:r>
              <a:rPr lang="en-US" sz="1400" b="1" dirty="0">
                <a:solidFill>
                  <a:srgbClr val="FF0000"/>
                </a:solidFill>
              </a:rPr>
              <a:t>CS:80H</a:t>
            </a:r>
          </a:p>
          <a:p>
            <a:r>
              <a:rPr lang="en-US" sz="1400" dirty="0"/>
              <a:t>         CMP AL, 0</a:t>
            </a:r>
          </a:p>
          <a:p>
            <a:r>
              <a:rPr lang="en-US" sz="1400" dirty="0"/>
              <a:t>         JNE INIT_UND             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Нет параметров</a:t>
            </a:r>
            <a:endParaRPr lang="en-US" sz="1400" dirty="0">
              <a:solidFill>
                <a:srgbClr val="00B050"/>
              </a:solidFill>
            </a:endParaRPr>
          </a:p>
          <a:p>
            <a:r>
              <a:rPr lang="ru-RU" sz="1400" b="1" dirty="0"/>
              <a:t>…</a:t>
            </a:r>
          </a:p>
          <a:p>
            <a:r>
              <a:rPr lang="en-US" sz="1400" b="1" dirty="0"/>
              <a:t>CMP    AL , '/'</a:t>
            </a:r>
          </a:p>
          <a:p>
            <a:r>
              <a:rPr lang="en-US" sz="1400" b="1" dirty="0"/>
              <a:t>       JNE     ERR_PAR</a:t>
            </a:r>
          </a:p>
          <a:p>
            <a:r>
              <a:rPr lang="en-US" sz="1400" b="1" dirty="0"/>
              <a:t>       LODSB            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символ параметра</a:t>
            </a:r>
          </a:p>
          <a:p>
            <a:r>
              <a:rPr lang="ru-RU" sz="1400" b="1" dirty="0"/>
              <a:t>       </a:t>
            </a:r>
            <a:r>
              <a:rPr lang="en-US" sz="1400" b="1" dirty="0"/>
              <a:t>CMP   AL , 'H'</a:t>
            </a:r>
          </a:p>
          <a:p>
            <a:r>
              <a:rPr lang="en-US" sz="1400" b="1" dirty="0"/>
              <a:t>       JE    INIT_HELP</a:t>
            </a:r>
          </a:p>
          <a:p>
            <a:r>
              <a:rPr lang="en-US" sz="1400" b="1" dirty="0"/>
              <a:t>       CMP   AL , 'h'</a:t>
            </a:r>
          </a:p>
          <a:p>
            <a:r>
              <a:rPr lang="en-US" sz="1400" b="1" dirty="0"/>
              <a:t>       JE    INIT_HELP</a:t>
            </a:r>
          </a:p>
          <a:p>
            <a:r>
              <a:rPr lang="en-US" sz="1400" b="1" dirty="0"/>
              <a:t>       CMP   AL , 'U'</a:t>
            </a:r>
          </a:p>
          <a:p>
            <a:r>
              <a:rPr lang="en-US" sz="1400" b="1" dirty="0"/>
              <a:t>       JE    INIT_UND1</a:t>
            </a:r>
          </a:p>
          <a:p>
            <a:r>
              <a:rPr lang="en-US" sz="1400" b="1" dirty="0"/>
              <a:t>       CMP   AL , 'u'</a:t>
            </a:r>
          </a:p>
          <a:p>
            <a:r>
              <a:rPr lang="en-US" sz="1400" b="1" dirty="0"/>
              <a:t>       JE    INIT_UND1</a:t>
            </a:r>
          </a:p>
          <a:p>
            <a:r>
              <a:rPr lang="en-US" sz="1400" b="1" dirty="0"/>
              <a:t>       JMP  ERR_PAR</a:t>
            </a:r>
          </a:p>
          <a:p>
            <a:r>
              <a:rPr lang="ru-RU" sz="1600" dirty="0">
                <a:solidFill>
                  <a:srgbClr val="00B050"/>
                </a:solidFill>
              </a:rPr>
              <a:t>; Выгрузка    или справка</a:t>
            </a:r>
          </a:p>
          <a:p>
            <a:r>
              <a:rPr lang="ru-RU" sz="1400" b="1" dirty="0"/>
              <a:t> </a:t>
            </a:r>
            <a:r>
              <a:rPr lang="en-US" sz="1400" b="1" dirty="0"/>
              <a:t>INIT_UND</a:t>
            </a:r>
            <a:r>
              <a:rPr lang="ru-RU" sz="1400" b="1" dirty="0"/>
              <a:t>1</a:t>
            </a:r>
            <a:r>
              <a:rPr lang="en-US" sz="1400" b="1" dirty="0"/>
              <a:t>:</a:t>
            </a:r>
            <a:r>
              <a:rPr lang="ru-RU" sz="1400" b="1" dirty="0"/>
              <a:t> … </a:t>
            </a:r>
            <a:r>
              <a:rPr lang="ru-RU" sz="1400" dirty="0">
                <a:solidFill>
                  <a:srgbClr val="00B050"/>
                </a:solidFill>
              </a:rPr>
              <a:t>; Выгрузка резидента </a:t>
            </a:r>
            <a:endParaRPr lang="ru-RU" sz="1400" b="1" dirty="0"/>
          </a:p>
          <a:p>
            <a:r>
              <a:rPr lang="en-US" sz="1400" b="1" dirty="0"/>
              <a:t>ERR_PAR</a:t>
            </a:r>
            <a:r>
              <a:rPr lang="ru-RU" sz="1400" b="1" dirty="0"/>
              <a:t>: … </a:t>
            </a:r>
            <a:r>
              <a:rPr lang="ru-RU" sz="1400" dirty="0">
                <a:solidFill>
                  <a:srgbClr val="00B050"/>
                </a:solidFill>
              </a:rPr>
              <a:t>; Ошибка параметров</a:t>
            </a:r>
          </a:p>
          <a:p>
            <a:r>
              <a:rPr lang="en-US" sz="1400" b="1" dirty="0"/>
              <a:t>INIT_HELP </a:t>
            </a:r>
            <a:r>
              <a:rPr lang="ru-RU" sz="1400" b="1" dirty="0"/>
              <a:t>: … </a:t>
            </a:r>
            <a:r>
              <a:rPr lang="ru-RU" sz="1400" dirty="0">
                <a:solidFill>
                  <a:srgbClr val="00B050"/>
                </a:solidFill>
              </a:rPr>
              <a:t>; Выдача справки</a:t>
            </a:r>
          </a:p>
        </p:txBody>
      </p:sp>
    </p:spTree>
    <p:extLst>
      <p:ext uri="{BB962C8B-B14F-4D97-AF65-F5344CB8AC3E}">
        <p14:creationId xmlns:p14="http://schemas.microsoft.com/office/powerpoint/2010/main" val="1457833967"/>
      </p:ext>
    </p:extLst>
  </p:cSld>
  <p:clrMapOvr>
    <a:masterClrMapping/>
  </p:clrMapOvr>
</p:sld>
</file>

<file path=ppt/slides/slide4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6264696" cy="620688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/>
              <a:t>Выгрузка </a:t>
            </a:r>
            <a:r>
              <a:rPr lang="en-US" sz="2800" dirty="0"/>
              <a:t>TSR</a:t>
            </a:r>
            <a:r>
              <a:rPr lang="ru-RU" sz="2800" dirty="0"/>
              <a:t>. (</a:t>
            </a:r>
            <a:r>
              <a:rPr lang="en-US" sz="2800" dirty="0"/>
              <a:t>3</a:t>
            </a:r>
            <a:r>
              <a:rPr lang="ru-RU" sz="2800" dirty="0"/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6501" y="548680"/>
            <a:ext cx="8856984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sng" dirty="0">
                <a:latin typeface="+mn-lt"/>
                <a:cs typeface="+mn-cs"/>
              </a:rPr>
              <a:t>ДЕМОНСТРАЦИЯ</a:t>
            </a:r>
            <a:r>
              <a:rPr lang="ru-RU" sz="2000" dirty="0">
                <a:latin typeface="+mn-lt"/>
                <a:cs typeface="+mn-cs"/>
              </a:rPr>
              <a:t>: Выгрузка клавишей –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Ctrl + U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Выгрузка параметром</a:t>
            </a:r>
            <a:r>
              <a:rPr lang="en-US" sz="2000" dirty="0">
                <a:latin typeface="+mn-lt"/>
                <a:cs typeface="+mn-cs"/>
              </a:rPr>
              <a:t> KC (/u - </a:t>
            </a:r>
            <a:r>
              <a:rPr lang="ru-RU" sz="2000" dirty="0">
                <a:latin typeface="+mn-lt"/>
                <a:cs typeface="+mn-cs"/>
              </a:rPr>
              <a:t>маленькая</a:t>
            </a:r>
            <a:r>
              <a:rPr lang="en-US" sz="2000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&gt; Tsr.com 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/u</a:t>
            </a:r>
            <a:endParaRPr lang="ru-RU" sz="2000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2681" y="1484784"/>
            <a:ext cx="8568952" cy="1631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При выгрузке нужно: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2" action="ppaction://hlinksldjump"/>
              </a:rPr>
              <a:t>Восстановить </a:t>
            </a:r>
            <a:r>
              <a:rPr lang="ru-RU" sz="2000" dirty="0">
                <a:latin typeface="+mn-lt"/>
                <a:cs typeface="+mn-cs"/>
              </a:rPr>
              <a:t>все старые обработчики прерываний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Освободить память </a:t>
            </a:r>
            <a:r>
              <a:rPr lang="ru-RU" sz="2000" dirty="0">
                <a:latin typeface="+mn-lt"/>
                <a:cs typeface="+mn-cs"/>
              </a:rPr>
              <a:t>под программу и окружение( 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рисунок 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Закрыть файлы и восстановить регистры.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+mn-lt"/>
                <a:cs typeface="+mn-cs"/>
              </a:rPr>
              <a:t>Выполнить команду 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IRET</a:t>
            </a:r>
            <a:r>
              <a:rPr lang="ru-RU" sz="2000" dirty="0">
                <a:latin typeface="+mn-lt"/>
                <a:cs typeface="+mn-cs"/>
              </a:rPr>
              <a:t>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108520" y="3116000"/>
            <a:ext cx="9252520" cy="313932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B050"/>
                </a:solidFill>
              </a:rPr>
              <a:t>;        Освобождение двух фрагментов ОП (окружение и программа)</a:t>
            </a:r>
          </a:p>
          <a:p>
            <a:r>
              <a:rPr lang="ru-RU" dirty="0"/>
              <a:t>; получим из </a:t>
            </a:r>
            <a:r>
              <a:rPr lang="en-US" dirty="0"/>
              <a:t>PSP </a:t>
            </a:r>
            <a:r>
              <a:rPr lang="ru-RU" dirty="0"/>
              <a:t>адрес собственного окружения и выгрузим его:</a:t>
            </a:r>
            <a:r>
              <a:rPr lang="en-US" b="1" dirty="0">
                <a:solidFill>
                  <a:srgbClr val="FF0000"/>
                </a:solidFill>
              </a:rPr>
              <a:t>CS</a:t>
            </a:r>
            <a:r>
              <a:rPr lang="en-US" dirty="0"/>
              <a:t> – </a:t>
            </a:r>
            <a:r>
              <a:rPr lang="ru-RU" dirty="0"/>
              <a:t>адрес резидента - </a:t>
            </a:r>
            <a:r>
              <a:rPr lang="en-US" dirty="0"/>
              <a:t>PSP </a:t>
            </a:r>
            <a:r>
              <a:rPr lang="ru-RU" dirty="0"/>
              <a:t>)</a:t>
            </a:r>
          </a:p>
          <a:p>
            <a:r>
              <a:rPr lang="ru-RU" dirty="0"/>
              <a:t>        </a:t>
            </a:r>
            <a:r>
              <a:rPr lang="en-US" dirty="0"/>
              <a:t>MOV     ES,</a:t>
            </a:r>
            <a:r>
              <a:rPr lang="en-US" b="1" dirty="0">
                <a:solidFill>
                  <a:srgbClr val="FF0000"/>
                </a:solidFill>
              </a:rPr>
              <a:t>CS:2CH</a:t>
            </a:r>
          </a:p>
          <a:p>
            <a:r>
              <a:rPr lang="en-US" dirty="0"/>
              <a:t>        MOV     AH,49H</a:t>
            </a:r>
          </a:p>
          <a:p>
            <a:r>
              <a:rPr lang="en-US" dirty="0"/>
              <a:t>        INT     21H</a:t>
            </a:r>
          </a:p>
          <a:p>
            <a:r>
              <a:rPr lang="en-US" dirty="0"/>
              <a:t>; </a:t>
            </a:r>
            <a:r>
              <a:rPr lang="ru-RU" dirty="0"/>
              <a:t>выгрузим тепе</a:t>
            </a:r>
            <a:r>
              <a:rPr lang="en-US" dirty="0"/>
              <a:t>p</a:t>
            </a:r>
            <a:r>
              <a:rPr lang="ru-RU" dirty="0"/>
              <a:t>ь саму программу</a:t>
            </a:r>
          </a:p>
          <a:p>
            <a:r>
              <a:rPr lang="ru-RU" dirty="0"/>
              <a:t>        </a:t>
            </a:r>
            <a:r>
              <a:rPr lang="en-US" dirty="0"/>
              <a:t>PUSH    CS</a:t>
            </a:r>
          </a:p>
          <a:p>
            <a:r>
              <a:rPr lang="en-US" dirty="0"/>
              <a:t>        POP              </a:t>
            </a:r>
            <a:r>
              <a:rPr lang="en-US" b="1" dirty="0">
                <a:solidFill>
                  <a:srgbClr val="FF0000"/>
                </a:solidFill>
              </a:rPr>
              <a:t>ES</a:t>
            </a:r>
          </a:p>
          <a:p>
            <a:r>
              <a:rPr lang="en-US" dirty="0"/>
              <a:t>        MOV     AH,49H</a:t>
            </a:r>
          </a:p>
          <a:p>
            <a:r>
              <a:rPr lang="en-US" dirty="0"/>
              <a:t>        INT     21H</a:t>
            </a:r>
            <a:endParaRPr lang="ru-RU" dirty="0"/>
          </a:p>
          <a:p>
            <a:r>
              <a:rPr lang="en-US" b="1" dirty="0">
                <a:solidFill>
                  <a:srgbClr val="FF0000"/>
                </a:solidFill>
              </a:rPr>
              <a:t>	IRET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789134"/>
      </p:ext>
    </p:extLst>
  </p:cSld>
  <p:clrMapOvr>
    <a:masterClrMapping/>
  </p:clrMapOvr>
</p:sld>
</file>

<file path=ppt/slides/slide4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690439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200" dirty="0"/>
              <a:t>Проверка повторности.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548680"/>
            <a:ext cx="8784976" cy="95410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400" u="sng" dirty="0">
                <a:latin typeface="+mn-lt"/>
                <a:cs typeface="+mn-cs"/>
              </a:rPr>
              <a:t>ДЕМОНСТРАЦИЯ</a:t>
            </a:r>
            <a:r>
              <a:rPr lang="en-US" sz="1400" u="sng" dirty="0">
                <a:latin typeface="+mn-lt"/>
                <a:cs typeface="+mn-cs"/>
              </a:rPr>
              <a:t> </a:t>
            </a:r>
            <a:r>
              <a:rPr lang="ru-RU" sz="1400" u="sng" dirty="0">
                <a:latin typeface="+mn-lt"/>
                <a:cs typeface="+mn-cs"/>
              </a:rPr>
              <a:t> ПРОВЕРКИ</a:t>
            </a:r>
            <a:r>
              <a:rPr lang="ru-RU" sz="1400" dirty="0">
                <a:latin typeface="+mn-lt"/>
                <a:cs typeface="+mn-cs"/>
              </a:rPr>
              <a:t> ( Или в общих </a:t>
            </a:r>
            <a:r>
              <a:rPr lang="ru-RU" sz="1400" dirty="0">
                <a:latin typeface="+mn-lt"/>
                <a:cs typeface="+mn-cs"/>
                <a:hlinkClick r:id="rId2" action="ppaction://hlinkfile"/>
              </a:rPr>
              <a:t>МУ по СП</a:t>
            </a:r>
            <a:r>
              <a:rPr lang="ru-RU" sz="1400" dirty="0">
                <a:latin typeface="+mn-lt"/>
                <a:cs typeface="+mn-cs"/>
              </a:rPr>
              <a:t> раздел 18.19) :</a:t>
            </a:r>
            <a:r>
              <a:rPr lang="ru-RU" sz="1400" u="sng" dirty="0">
                <a:latin typeface="+mn-lt"/>
                <a:cs typeface="+mn-cs"/>
              </a:rPr>
              <a:t>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400" u="sng" dirty="0">
                <a:latin typeface="+mn-lt"/>
                <a:cs typeface="+mn-cs"/>
              </a:rPr>
              <a:t>Запуск резидента</a:t>
            </a:r>
            <a:r>
              <a:rPr lang="ru-RU" sz="1400" dirty="0">
                <a:latin typeface="+mn-lt"/>
                <a:cs typeface="+mn-cs"/>
              </a:rPr>
              <a:t>:  </a:t>
            </a:r>
            <a:r>
              <a:rPr lang="en-US" sz="1400" dirty="0">
                <a:latin typeface="+mn-lt"/>
                <a:cs typeface="+mn-cs"/>
              </a:rPr>
              <a:t>&gt;</a:t>
            </a:r>
            <a:r>
              <a:rPr lang="en-US" sz="1400" b="1" dirty="0">
                <a:solidFill>
                  <a:srgbClr val="FF0000"/>
                </a:solidFill>
                <a:latin typeface="+mn-lt"/>
                <a:cs typeface="+mn-cs"/>
              </a:rPr>
              <a:t>TSR.COM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400" u="sng" dirty="0">
                <a:latin typeface="+mn-lt"/>
                <a:cs typeface="+mn-cs"/>
              </a:rPr>
              <a:t>Повторный</a:t>
            </a:r>
            <a:r>
              <a:rPr lang="ru-RU" sz="1400" dirty="0">
                <a:latin typeface="+mn-lt"/>
                <a:cs typeface="+mn-cs"/>
              </a:rPr>
              <a:t> </a:t>
            </a:r>
            <a:r>
              <a:rPr lang="ru-RU" sz="1400" dirty="0"/>
              <a:t>запуск резидента:</a:t>
            </a:r>
            <a:endParaRPr lang="en-US" sz="14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/>
              <a:t>	</a:t>
            </a:r>
            <a:r>
              <a:rPr lang="en-US" sz="1400" dirty="0"/>
              <a:t>&gt;</a:t>
            </a:r>
            <a:r>
              <a:rPr lang="en-US" sz="1400" b="1" dirty="0">
                <a:solidFill>
                  <a:srgbClr val="FF0000"/>
                </a:solidFill>
                <a:latin typeface="+mn-lt"/>
                <a:cs typeface="+mn-cs"/>
              </a:rPr>
              <a:t>TSR.COM</a:t>
            </a:r>
            <a:r>
              <a:rPr lang="ru-RU" sz="1400" b="1" dirty="0">
                <a:solidFill>
                  <a:srgbClr val="FF0000"/>
                </a:solidFill>
                <a:latin typeface="+mn-lt"/>
                <a:cs typeface="+mn-cs"/>
              </a:rPr>
              <a:t>   Получение сообщения</a:t>
            </a:r>
            <a:r>
              <a:rPr lang="ru-RU" sz="1400" dirty="0"/>
              <a:t>: </a:t>
            </a:r>
            <a:r>
              <a:rPr lang="en-US" sz="1400" dirty="0"/>
              <a:t>“</a:t>
            </a:r>
            <a:r>
              <a:rPr lang="ru-RU" sz="1400" dirty="0"/>
              <a:t>Резидент уже загружен!</a:t>
            </a:r>
            <a:r>
              <a:rPr lang="en-US" sz="1400" dirty="0"/>
              <a:t>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1507376"/>
            <a:ext cx="8597874" cy="47705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B050"/>
                </a:solidFill>
              </a:rPr>
              <a:t>;</a:t>
            </a:r>
            <a:r>
              <a:rPr lang="ru-RU" sz="1600" dirty="0">
                <a:solidFill>
                  <a:srgbClr val="00B050"/>
                </a:solidFill>
              </a:rPr>
              <a:t>  в части </a:t>
            </a:r>
            <a:r>
              <a:rPr lang="ru-RU" sz="1600" u="sng" dirty="0">
                <a:solidFill>
                  <a:srgbClr val="00B050"/>
                </a:solidFill>
              </a:rPr>
              <a:t>резидента</a:t>
            </a:r>
            <a:endParaRPr lang="en-US" sz="1600" u="sng" dirty="0">
              <a:solidFill>
                <a:srgbClr val="00B050"/>
              </a:solidFill>
            </a:endParaRPr>
          </a:p>
          <a:p>
            <a:r>
              <a:rPr lang="en-US" sz="1600" b="1" dirty="0"/>
              <a:t>NEWINT2D  PROC FAR</a:t>
            </a:r>
            <a:r>
              <a:rPr lang="ru-RU" sz="1600" b="1" dirty="0"/>
              <a:t> …</a:t>
            </a:r>
            <a:endParaRPr lang="en-US" sz="1600" b="1" dirty="0"/>
          </a:p>
          <a:p>
            <a:r>
              <a:rPr lang="ru-RU" sz="1600" b="1" dirty="0"/>
              <a:t>CMP AH, </a:t>
            </a:r>
            <a:r>
              <a:rPr lang="ru-RU" sz="1600" b="1" dirty="0">
                <a:solidFill>
                  <a:srgbClr val="FF0000"/>
                </a:solidFill>
              </a:rPr>
              <a:t>0EEh</a:t>
            </a:r>
            <a:r>
              <a:rPr lang="ru-RU" sz="1600" b="1" dirty="0"/>
              <a:t>   ; собственный код</a:t>
            </a:r>
            <a:r>
              <a:rPr lang="en-US" sz="1600" b="1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0EEh – </a:t>
            </a:r>
            <a:r>
              <a:rPr lang="ru-RU" sz="1600" b="1" dirty="0">
                <a:solidFill>
                  <a:srgbClr val="FF0000"/>
                </a:solidFill>
              </a:rPr>
              <a:t>я свой мой</a:t>
            </a:r>
            <a:r>
              <a:rPr lang="en-US" sz="1600" b="1" dirty="0">
                <a:solidFill>
                  <a:srgbClr val="FF0000"/>
                </a:solidFill>
              </a:rPr>
              <a:t> ?</a:t>
            </a:r>
            <a:endParaRPr lang="ru-RU" sz="1600" b="1" dirty="0"/>
          </a:p>
          <a:p>
            <a:r>
              <a:rPr lang="ru-RU" sz="1600" b="1" dirty="0"/>
              <a:t>                J</a:t>
            </a:r>
            <a:r>
              <a:rPr lang="en-US" sz="1600" b="1" dirty="0"/>
              <a:t>N</a:t>
            </a:r>
            <a:r>
              <a:rPr lang="ru-RU" sz="1600" b="1" dirty="0"/>
              <a:t>E </a:t>
            </a:r>
            <a:r>
              <a:rPr lang="en-US" sz="1600" b="1" dirty="0"/>
              <a:t>OLD</a:t>
            </a:r>
            <a:r>
              <a:rPr lang="ru-RU" sz="1600" b="1" dirty="0"/>
              <a:t>_OBR</a:t>
            </a:r>
            <a:r>
              <a:rPr lang="en-US" sz="1600" b="1" dirty="0"/>
              <a:t> </a:t>
            </a:r>
            <a:endParaRPr lang="ru-RU" sz="1600" b="1" dirty="0"/>
          </a:p>
          <a:p>
            <a:r>
              <a:rPr lang="en-US" sz="1600" b="1" dirty="0"/>
              <a:t>Y_OBR:    CMP AL , </a:t>
            </a:r>
            <a:r>
              <a:rPr lang="en-US" sz="1600" b="1" dirty="0">
                <a:solidFill>
                  <a:srgbClr val="FF0000"/>
                </a:solidFill>
              </a:rPr>
              <a:t>1</a:t>
            </a:r>
            <a:r>
              <a:rPr lang="en-US" sz="1600" b="1" dirty="0"/>
              <a:t>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Проверка наличия</a:t>
            </a:r>
          </a:p>
          <a:p>
            <a:r>
              <a:rPr lang="ru-RU" sz="1600" b="1" dirty="0"/>
              <a:t>                  </a:t>
            </a:r>
            <a:r>
              <a:rPr lang="en-US" sz="1600" b="1" dirty="0"/>
              <a:t>JE  EXIT_2D</a:t>
            </a:r>
          </a:p>
          <a:p>
            <a:r>
              <a:rPr lang="en-US" sz="1600" b="1" dirty="0"/>
              <a:t>                  CMP  AL, 2 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Выгрузка</a:t>
            </a:r>
          </a:p>
          <a:p>
            <a:r>
              <a:rPr lang="ru-RU" sz="1600" b="1" dirty="0"/>
              <a:t>                  </a:t>
            </a:r>
            <a:r>
              <a:rPr lang="en-US" sz="1600" b="1" dirty="0"/>
              <a:t>JE UNLOAD</a:t>
            </a:r>
            <a:r>
              <a:rPr lang="ru-RU" sz="1600" b="1" dirty="0"/>
              <a:t> </a:t>
            </a:r>
            <a:r>
              <a:rPr lang="en-US" sz="1600" b="1" dirty="0"/>
              <a:t> </a:t>
            </a:r>
            <a:r>
              <a:rPr lang="ru-RU" sz="1600" b="1" dirty="0"/>
              <a:t>…</a:t>
            </a:r>
            <a:endParaRPr lang="en-US" sz="1600" b="1" dirty="0"/>
          </a:p>
          <a:p>
            <a:r>
              <a:rPr lang="en-US" sz="1600" b="1" dirty="0"/>
              <a:t> EXIT_2D:  MOV AL, </a:t>
            </a:r>
            <a:r>
              <a:rPr lang="en-US" sz="1600" b="1" dirty="0">
                <a:solidFill>
                  <a:srgbClr val="00B0F0"/>
                </a:solidFill>
              </a:rPr>
              <a:t>0FFH</a:t>
            </a:r>
            <a:r>
              <a:rPr lang="en-US" sz="1600" b="1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Есть в памяти</a:t>
            </a:r>
            <a:r>
              <a:rPr lang="en-US" sz="1600" dirty="0">
                <a:solidFill>
                  <a:srgbClr val="00B050"/>
                </a:solidFill>
              </a:rPr>
              <a:t> </a:t>
            </a:r>
            <a:r>
              <a:rPr lang="en-US" sz="1600" b="1" dirty="0">
                <a:solidFill>
                  <a:srgbClr val="00B0F0"/>
                </a:solidFill>
              </a:rPr>
              <a:t>0FFH</a:t>
            </a:r>
            <a:r>
              <a:rPr lang="en-US" sz="1600" b="1" dirty="0"/>
              <a:t>  </a:t>
            </a:r>
            <a:r>
              <a:rPr lang="en-US" sz="1600" b="1" dirty="0">
                <a:solidFill>
                  <a:srgbClr val="00B0F0"/>
                </a:solidFill>
              </a:rPr>
              <a:t>- </a:t>
            </a:r>
            <a:r>
              <a:rPr lang="ru-RU" sz="1600" b="1" dirty="0">
                <a:solidFill>
                  <a:srgbClr val="00B0F0"/>
                </a:solidFill>
              </a:rPr>
              <a:t>я здесь!</a:t>
            </a:r>
          </a:p>
          <a:p>
            <a:r>
              <a:rPr lang="en-US" sz="1600" b="1" dirty="0"/>
              <a:t>OLD</a:t>
            </a:r>
            <a:r>
              <a:rPr lang="ru-RU" sz="1600" b="1" dirty="0"/>
              <a:t>_OBR</a:t>
            </a:r>
            <a:r>
              <a:rPr lang="en-US" sz="1600" b="1" dirty="0"/>
              <a:t>: …</a:t>
            </a:r>
          </a:p>
          <a:p>
            <a:r>
              <a:rPr lang="en-US" sz="1600" b="1" dirty="0"/>
              <a:t>  IRET</a:t>
            </a:r>
          </a:p>
          <a:p>
            <a:r>
              <a:rPr lang="en-US" sz="1600" b="1" dirty="0"/>
              <a:t> </a:t>
            </a:r>
            <a:r>
              <a:rPr lang="en-US" sz="1600" dirty="0">
                <a:solidFill>
                  <a:srgbClr val="00B050"/>
                </a:solidFill>
              </a:rPr>
              <a:t>;</a:t>
            </a:r>
            <a:r>
              <a:rPr lang="ru-RU" sz="1600" dirty="0">
                <a:solidFill>
                  <a:srgbClr val="00B050"/>
                </a:solidFill>
              </a:rPr>
              <a:t>  в части </a:t>
            </a:r>
            <a:r>
              <a:rPr lang="ru-RU" sz="1600" u="sng" dirty="0">
                <a:solidFill>
                  <a:srgbClr val="00B050"/>
                </a:solidFill>
              </a:rPr>
              <a:t>инициализации</a:t>
            </a:r>
            <a:endParaRPr lang="ru-RU" sz="1600" b="1" dirty="0"/>
          </a:p>
          <a:p>
            <a:r>
              <a:rPr lang="ru-RU" sz="1600" b="1" dirty="0"/>
              <a:t>; Проверка в памяти</a:t>
            </a:r>
          </a:p>
          <a:p>
            <a:r>
              <a:rPr lang="en-US" sz="1600" b="1" dirty="0"/>
              <a:t>INIT1: </a:t>
            </a:r>
          </a:p>
          <a:p>
            <a:r>
              <a:rPr lang="en-US" sz="1600" b="1" dirty="0"/>
              <a:t>MOV AH, </a:t>
            </a:r>
            <a:r>
              <a:rPr lang="en-US" sz="1600" b="1" dirty="0">
                <a:solidFill>
                  <a:srgbClr val="FF0000"/>
                </a:solidFill>
              </a:rPr>
              <a:t>0EEh </a:t>
            </a:r>
            <a:r>
              <a:rPr lang="en-US" sz="1600" dirty="0">
                <a:solidFill>
                  <a:srgbClr val="00B050"/>
                </a:solidFill>
              </a:rPr>
              <a:t>;   </a:t>
            </a:r>
            <a:r>
              <a:rPr lang="en-US" sz="1600" b="1" dirty="0">
                <a:solidFill>
                  <a:srgbClr val="FF0000"/>
                </a:solidFill>
              </a:rPr>
              <a:t>0EEh - </a:t>
            </a:r>
            <a:r>
              <a:rPr lang="ru-RU" sz="1600" b="1" dirty="0">
                <a:solidFill>
                  <a:srgbClr val="FF0000"/>
                </a:solidFill>
              </a:rPr>
              <a:t>ты свой</a:t>
            </a:r>
            <a:r>
              <a:rPr lang="en-US" sz="1600" b="1" dirty="0">
                <a:solidFill>
                  <a:srgbClr val="FF0000"/>
                </a:solidFill>
              </a:rPr>
              <a:t>?</a:t>
            </a:r>
          </a:p>
          <a:p>
            <a:r>
              <a:rPr lang="en-US" sz="1600" b="1" dirty="0"/>
              <a:t>                MOV AL, </a:t>
            </a:r>
            <a:r>
              <a:rPr lang="en-US" sz="1600" b="1" dirty="0">
                <a:solidFill>
                  <a:srgbClr val="FF0000"/>
                </a:solidFill>
              </a:rPr>
              <a:t>1 </a:t>
            </a:r>
            <a:r>
              <a:rPr lang="en-US" sz="1600" b="1" dirty="0"/>
              <a:t>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Проверка наличия </a:t>
            </a:r>
            <a:r>
              <a:rPr lang="en-US" sz="1600" b="1" dirty="0">
                <a:solidFill>
                  <a:srgbClr val="FF0000"/>
                </a:solidFill>
              </a:rPr>
              <a:t>1</a:t>
            </a:r>
            <a:r>
              <a:rPr lang="ru-RU" sz="1600" b="1" dirty="0">
                <a:solidFill>
                  <a:srgbClr val="FF0000"/>
                </a:solidFill>
              </a:rPr>
              <a:t> – ты памяти </a:t>
            </a:r>
            <a:r>
              <a:rPr lang="en-US" sz="1600" b="1" dirty="0">
                <a:solidFill>
                  <a:srgbClr val="FF0000"/>
                </a:solidFill>
              </a:rPr>
              <a:t>?</a:t>
            </a:r>
            <a:endParaRPr lang="ru-RU" sz="1600" dirty="0">
              <a:solidFill>
                <a:srgbClr val="00B050"/>
              </a:solidFill>
            </a:endParaRPr>
          </a:p>
          <a:p>
            <a:r>
              <a:rPr lang="ru-RU" sz="1600" b="1" dirty="0"/>
              <a:t>                </a:t>
            </a:r>
            <a:r>
              <a:rPr lang="en-US" sz="1600" b="1" dirty="0"/>
              <a:t>INT </a:t>
            </a:r>
            <a:r>
              <a:rPr lang="en-US" sz="1600" b="1" dirty="0">
                <a:solidFill>
                  <a:srgbClr val="FF0000"/>
                </a:solidFill>
              </a:rPr>
              <a:t>2Dh     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или </a:t>
            </a:r>
            <a:r>
              <a:rPr lang="ru-RU" sz="1600" b="1" dirty="0">
                <a:solidFill>
                  <a:srgbClr val="FF0000"/>
                </a:solidFill>
              </a:rPr>
              <a:t>2</a:t>
            </a:r>
            <a:r>
              <a:rPr lang="en-US" sz="1600" b="1" dirty="0">
                <a:solidFill>
                  <a:srgbClr val="FF0000"/>
                </a:solidFill>
              </a:rPr>
              <a:t>FH</a:t>
            </a:r>
          </a:p>
          <a:p>
            <a:r>
              <a:rPr lang="en-US" sz="1600" b="1" dirty="0"/>
              <a:t>                CMP  AL, </a:t>
            </a:r>
            <a:r>
              <a:rPr lang="en-US" sz="1600" b="1" dirty="0">
                <a:solidFill>
                  <a:srgbClr val="00B0F0"/>
                </a:solidFill>
              </a:rPr>
              <a:t>0FFh</a:t>
            </a:r>
            <a:r>
              <a:rPr lang="ru-RU" sz="1600" b="1" dirty="0">
                <a:solidFill>
                  <a:srgbClr val="00B0F0"/>
                </a:solidFill>
              </a:rPr>
              <a:t>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Есть в памяти</a:t>
            </a:r>
            <a:r>
              <a:rPr lang="en-US" sz="1600" dirty="0">
                <a:solidFill>
                  <a:srgbClr val="00B050"/>
                </a:solidFill>
              </a:rPr>
              <a:t> </a:t>
            </a:r>
            <a:r>
              <a:rPr lang="en-US" sz="1600" b="1" dirty="0">
                <a:solidFill>
                  <a:srgbClr val="00B0F0"/>
                </a:solidFill>
              </a:rPr>
              <a:t>0FFH</a:t>
            </a:r>
            <a:r>
              <a:rPr lang="en-US" sz="1600" b="1" dirty="0"/>
              <a:t>  </a:t>
            </a:r>
            <a:r>
              <a:rPr lang="en-US" sz="1600" b="1" dirty="0">
                <a:solidFill>
                  <a:srgbClr val="00B0F0"/>
                </a:solidFill>
              </a:rPr>
              <a:t>- </a:t>
            </a:r>
            <a:r>
              <a:rPr lang="ru-RU" sz="1600" b="1" dirty="0">
                <a:solidFill>
                  <a:srgbClr val="00B0F0"/>
                </a:solidFill>
              </a:rPr>
              <a:t>он  здесь!</a:t>
            </a:r>
            <a:endParaRPr lang="en-US" sz="1600" b="1" dirty="0">
              <a:solidFill>
                <a:srgbClr val="00B0F0"/>
              </a:solidFill>
            </a:endParaRPr>
          </a:p>
          <a:p>
            <a:r>
              <a:rPr lang="en-US" sz="1600" b="1" dirty="0"/>
              <a:t>                JE INIT2 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переход если </a:t>
            </a:r>
            <a:r>
              <a:rPr lang="ru-RU" sz="1600" b="1" dirty="0">
                <a:solidFill>
                  <a:srgbClr val="FF0000"/>
                </a:solidFill>
              </a:rPr>
              <a:t>резидент в памяти </a:t>
            </a:r>
            <a:endParaRPr lang="en-US" sz="1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7891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857"/>
            <a:ext cx="5256584" cy="490066"/>
          </a:xfrm>
        </p:spPr>
        <p:txBody>
          <a:bodyPr/>
          <a:lstStyle/>
          <a:p>
            <a:r>
              <a:rPr lang="ru-RU" sz="3600" dirty="0"/>
              <a:t>Контроль ЛР №5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216008" cy="5616624"/>
          </a:xfrm>
        </p:spPr>
        <p:txBody>
          <a:bodyPr/>
          <a:lstStyle/>
          <a:p>
            <a:pPr marL="0" indent="0">
              <a:buNone/>
            </a:pPr>
            <a:r>
              <a:rPr lang="ru-RU" sz="2100" dirty="0"/>
              <a:t>При защите ЛР № </a:t>
            </a:r>
            <a:r>
              <a:rPr lang="en-US" sz="2100" dirty="0"/>
              <a:t>3</a:t>
            </a:r>
            <a:r>
              <a:rPr lang="ru-RU" sz="2100" dirty="0"/>
              <a:t> проверяются </a:t>
            </a:r>
            <a:r>
              <a:rPr lang="ru-RU" sz="2100" u="sng" dirty="0"/>
              <a:t>следующие требования</a:t>
            </a:r>
            <a:r>
              <a:rPr lang="en-US" sz="2100" u="sng" dirty="0"/>
              <a:t>(</a:t>
            </a:r>
            <a:r>
              <a:rPr lang="ru-RU" sz="2100" u="sng" dirty="0">
                <a:hlinkClick r:id="rId2" action="ppaction://hlinksldjump"/>
              </a:rPr>
              <a:t>ОТ</a:t>
            </a:r>
            <a:r>
              <a:rPr lang="en-US" sz="2100" u="sng" dirty="0"/>
              <a:t>)</a:t>
            </a:r>
            <a:r>
              <a:rPr lang="ru-RU" sz="2100" u="sng" dirty="0"/>
              <a:t>(</a:t>
            </a:r>
            <a:r>
              <a:rPr lang="ru-RU" altLang="ru-RU" sz="2100" dirty="0">
                <a:hlinkClick r:id="rId3" action="ppaction://hlinkfile"/>
              </a:rPr>
              <a:t>МУ</a:t>
            </a:r>
            <a:r>
              <a:rPr lang="ru-RU" altLang="ru-RU" sz="2100" dirty="0"/>
              <a:t> , </a:t>
            </a:r>
            <a:r>
              <a:rPr lang="en-US" altLang="ru-RU" sz="2100" dirty="0">
                <a:hlinkClick r:id="rId4" action="ppaction://hlinkfile"/>
              </a:rPr>
              <a:t>DOC</a:t>
            </a:r>
            <a:r>
              <a:rPr lang="ru-RU" altLang="ru-RU" sz="2100" dirty="0"/>
              <a:t> </a:t>
            </a:r>
            <a:r>
              <a:rPr lang="ru-RU" sz="2100" u="sng" dirty="0"/>
              <a:t>)</a:t>
            </a:r>
            <a:r>
              <a:rPr lang="ru-RU" sz="2100" dirty="0"/>
              <a:t>:</a:t>
            </a:r>
          </a:p>
          <a:p>
            <a:pPr lvl="0"/>
            <a:r>
              <a:rPr lang="ru-RU" sz="2100" dirty="0"/>
              <a:t>Использование </a:t>
            </a:r>
            <a:r>
              <a:rPr lang="ru-RU" sz="2100" dirty="0">
                <a:solidFill>
                  <a:srgbClr val="00B0F0"/>
                </a:solidFill>
                <a:hlinkClick r:id="rId5" action="ppaction://hlinksldjump"/>
              </a:rPr>
              <a:t>индексной</a:t>
            </a:r>
            <a:r>
              <a:rPr lang="ru-RU" sz="2100" dirty="0">
                <a:hlinkClick r:id="rId5" action="ppaction://hlinksldjump"/>
              </a:rPr>
              <a:t> </a:t>
            </a:r>
            <a:r>
              <a:rPr lang="ru-RU" sz="2100" dirty="0"/>
              <a:t>адресации (</a:t>
            </a:r>
            <a:r>
              <a:rPr lang="ru-RU" sz="2100" dirty="0">
                <a:hlinkClick r:id="rId6" action="ppaction://hlinksldjump"/>
              </a:rPr>
              <a:t>СМ</a:t>
            </a:r>
            <a:r>
              <a:rPr lang="ru-RU" sz="2100" dirty="0"/>
              <a:t>) в массиве.</a:t>
            </a:r>
            <a:r>
              <a:rPr lang="ru-RU" sz="2000" b="1" dirty="0">
                <a:solidFill>
                  <a:srgbClr val="FF0000"/>
                </a:solidFill>
              </a:rPr>
              <a:t> СКРИНШОТ в </a:t>
            </a:r>
            <a:r>
              <a:rPr lang="en-US" sz="2000" b="1" dirty="0">
                <a:solidFill>
                  <a:srgbClr val="FF0000"/>
                </a:solidFill>
              </a:rPr>
              <a:t>TD!!!</a:t>
            </a:r>
            <a:endParaRPr lang="ru-RU" sz="2100" dirty="0"/>
          </a:p>
          <a:p>
            <a:pPr lvl="0"/>
            <a:r>
              <a:rPr lang="ru-RU" sz="2100" dirty="0"/>
              <a:t>Оформление программы трех </a:t>
            </a:r>
            <a:r>
              <a:rPr lang="ru-RU" sz="2100" dirty="0">
                <a:solidFill>
                  <a:srgbClr val="00B0F0"/>
                </a:solidFill>
                <a:hlinkClick r:id="rId7" action="ppaction://hlinksldjump"/>
              </a:rPr>
              <a:t>сегментов </a:t>
            </a:r>
            <a:r>
              <a:rPr lang="ru-RU" sz="2100" dirty="0"/>
              <a:t>(программы , данных и стека). </a:t>
            </a:r>
          </a:p>
          <a:p>
            <a:r>
              <a:rPr lang="ru-RU" sz="2100" dirty="0">
                <a:solidFill>
                  <a:srgbClr val="FF0000"/>
                </a:solidFill>
                <a:hlinkClick r:id="rId7" action="ppaction://hlinksldjump"/>
              </a:rPr>
              <a:t>Сегменты</a:t>
            </a:r>
            <a:r>
              <a:rPr lang="ru-RU" sz="2100" dirty="0">
                <a:solidFill>
                  <a:srgbClr val="FF0000"/>
                </a:solidFill>
              </a:rPr>
              <a:t>. Оформление программы в виде </a:t>
            </a:r>
            <a:r>
              <a:rPr lang="ru-RU" sz="2100" dirty="0">
                <a:solidFill>
                  <a:srgbClr val="00B0F0"/>
                </a:solidFill>
              </a:rPr>
              <a:t>одного </a:t>
            </a:r>
            <a:r>
              <a:rPr lang="ru-RU" sz="2100" dirty="0">
                <a:solidFill>
                  <a:srgbClr val="FF0000"/>
                </a:solidFill>
              </a:rPr>
              <a:t>сегмента. 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8" action="ppaction://hlinksldjump"/>
              </a:rPr>
              <a:t>Занесение </a:t>
            </a:r>
            <a:r>
              <a:rPr lang="ru-RU" sz="2100" dirty="0">
                <a:solidFill>
                  <a:srgbClr val="FF0000"/>
                </a:solidFill>
              </a:rPr>
              <a:t>значения сегментного </a:t>
            </a:r>
            <a:r>
              <a:rPr lang="ru-RU" sz="2100" dirty="0"/>
              <a:t>регистра данных ( один сегмент)</a:t>
            </a:r>
          </a:p>
          <a:p>
            <a:r>
              <a:rPr lang="ru-RU" sz="2100" dirty="0">
                <a:solidFill>
                  <a:srgbClr val="FF0000"/>
                </a:solidFill>
                <a:hlinkClick r:id="rId9" action="ppaction://hlinksldjump"/>
              </a:rPr>
              <a:t>Занесение </a:t>
            </a:r>
            <a:r>
              <a:rPr lang="ru-RU" sz="2100" dirty="0">
                <a:solidFill>
                  <a:srgbClr val="FF0000"/>
                </a:solidFill>
              </a:rPr>
              <a:t>значения сегментного </a:t>
            </a:r>
            <a:r>
              <a:rPr lang="ru-RU" sz="2100" dirty="0"/>
              <a:t>регистра данных ( сегмент данных)</a:t>
            </a:r>
          </a:p>
          <a:p>
            <a:r>
              <a:rPr lang="ru-RU" sz="2100" dirty="0">
                <a:solidFill>
                  <a:srgbClr val="00B0F0"/>
                </a:solidFill>
              </a:rPr>
              <a:t>Доступ</a:t>
            </a:r>
            <a:r>
              <a:rPr lang="ru-RU" sz="2100" dirty="0">
                <a:solidFill>
                  <a:srgbClr val="FF0000"/>
                </a:solidFill>
              </a:rPr>
              <a:t> к области </a:t>
            </a:r>
            <a:r>
              <a:rPr lang="en-US" sz="2100" dirty="0">
                <a:solidFill>
                  <a:srgbClr val="FF0000"/>
                </a:solidFill>
                <a:hlinkClick r:id="rId10" action="ppaction://hlinksldjump"/>
              </a:rPr>
              <a:t>PSP </a:t>
            </a:r>
            <a:r>
              <a:rPr lang="ru-RU" sz="2100" dirty="0">
                <a:solidFill>
                  <a:srgbClr val="FF0000"/>
                </a:solidFill>
              </a:rPr>
              <a:t>из </a:t>
            </a:r>
            <a:r>
              <a:rPr lang="en-US" sz="2100" dirty="0">
                <a:solidFill>
                  <a:srgbClr val="FF0000"/>
                </a:solidFill>
                <a:hlinkClick r:id="rId11" action="ppaction://hlinksldjump"/>
              </a:rPr>
              <a:t>*.COM </a:t>
            </a:r>
            <a:r>
              <a:rPr lang="ru-RU" sz="2100" dirty="0">
                <a:solidFill>
                  <a:srgbClr val="FF0000"/>
                </a:solidFill>
              </a:rPr>
              <a:t>программ и </a:t>
            </a:r>
            <a:r>
              <a:rPr lang="ru-RU" sz="2100" dirty="0">
                <a:solidFill>
                  <a:srgbClr val="00B0F0"/>
                </a:solidFill>
              </a:rPr>
              <a:t>ЕХЕ (51Н)</a:t>
            </a:r>
            <a:r>
              <a:rPr lang="ru-RU" sz="2100" dirty="0">
                <a:solidFill>
                  <a:srgbClr val="FF0000"/>
                </a:solidFill>
              </a:rPr>
              <a:t>. Сегменты в </a:t>
            </a:r>
            <a:r>
              <a:rPr lang="en-US" sz="2100" dirty="0">
                <a:solidFill>
                  <a:srgbClr val="FF0000"/>
                </a:solidFill>
                <a:hlinkClick r:id="rId12" action="ppaction://hlinksldjump"/>
              </a:rPr>
              <a:t>TD</a:t>
            </a:r>
            <a:r>
              <a:rPr lang="ru-RU" sz="2100" dirty="0">
                <a:solidFill>
                  <a:srgbClr val="FF0000"/>
                </a:solidFill>
              </a:rPr>
              <a:t>.</a:t>
            </a:r>
          </a:p>
          <a:p>
            <a:r>
              <a:rPr lang="ru-RU" sz="2100" dirty="0">
                <a:solidFill>
                  <a:srgbClr val="FF0000"/>
                </a:solidFill>
                <a:hlinkClick r:id="rId5" action="ppaction://hlinksldjump"/>
              </a:rPr>
              <a:t>Буферизация </a:t>
            </a:r>
            <a:r>
              <a:rPr lang="ru-RU" sz="2100" dirty="0">
                <a:solidFill>
                  <a:srgbClr val="FF0000"/>
                </a:solidFill>
              </a:rPr>
              <a:t>ввода символов .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13" action="ppaction://hlinksldjump"/>
              </a:rPr>
              <a:t>Очистка </a:t>
            </a:r>
            <a:r>
              <a:rPr lang="ru-RU" sz="2100" dirty="0">
                <a:solidFill>
                  <a:srgbClr val="FF0000"/>
                </a:solidFill>
              </a:rPr>
              <a:t>экрана перед работой программы (INT 10h, </a:t>
            </a:r>
            <a:r>
              <a:rPr lang="ru-RU" sz="2100" dirty="0">
                <a:solidFill>
                  <a:srgbClr val="00B0F0"/>
                </a:solidFill>
              </a:rPr>
              <a:t>процедура</a:t>
            </a:r>
            <a:r>
              <a:rPr lang="ru-RU" sz="2100" dirty="0">
                <a:solidFill>
                  <a:srgbClr val="FF0000"/>
                </a:solidFill>
              </a:rPr>
              <a:t> - CLSSCR)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</a:rPr>
              <a:t>Оформление и вызов </a:t>
            </a:r>
            <a:r>
              <a:rPr lang="ru-RU" sz="2100" dirty="0">
                <a:solidFill>
                  <a:srgbClr val="FF0000"/>
                </a:solidFill>
                <a:hlinkClick r:id="rId14" action="ppaction://hlinksldjump"/>
              </a:rPr>
              <a:t>процедур </a:t>
            </a:r>
            <a:r>
              <a:rPr lang="ru-RU" sz="2100" dirty="0">
                <a:solidFill>
                  <a:srgbClr val="FF0000"/>
                </a:solidFill>
              </a:rPr>
              <a:t>программы (CALL,RET,PROC,ENDP).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15" action="ppaction://hlinksldjump"/>
              </a:rPr>
              <a:t>Циклы </a:t>
            </a:r>
            <a:r>
              <a:rPr lang="ru-RU" sz="2100" dirty="0">
                <a:solidFill>
                  <a:srgbClr val="FF0000"/>
                </a:solidFill>
              </a:rPr>
              <a:t>их </a:t>
            </a:r>
            <a:r>
              <a:rPr lang="ru-RU" sz="2100" dirty="0">
                <a:solidFill>
                  <a:srgbClr val="FF0000"/>
                </a:solidFill>
                <a:hlinkClick r:id="rId16" action="ppaction://hlinksldjump"/>
              </a:rPr>
              <a:t>структура </a:t>
            </a:r>
            <a:r>
              <a:rPr lang="ru-RU" sz="2100" dirty="0">
                <a:solidFill>
                  <a:srgbClr val="FF0000"/>
                </a:solidFill>
              </a:rPr>
              <a:t>и команда </a:t>
            </a:r>
            <a:r>
              <a:rPr lang="en-US" sz="2100" dirty="0">
                <a:solidFill>
                  <a:srgbClr val="FF0000"/>
                </a:solidFill>
                <a:hlinkClick r:id="rId17" action="ppaction://hlinksldjump"/>
              </a:rPr>
              <a:t>LOOP</a:t>
            </a:r>
            <a:r>
              <a:rPr lang="ru-RU" sz="2100" dirty="0">
                <a:solidFill>
                  <a:srgbClr val="FF0000"/>
                </a:solidFill>
              </a:rPr>
              <a:t>. </a:t>
            </a:r>
            <a:r>
              <a:rPr lang="ru-RU" sz="2100" dirty="0">
                <a:solidFill>
                  <a:srgbClr val="00B0F0"/>
                </a:solidFill>
                <a:hlinkClick r:id="rId18" action="ppaction://hlinksldjump"/>
              </a:rPr>
              <a:t>Вложенные</a:t>
            </a:r>
            <a:r>
              <a:rPr lang="ru-RU" sz="2100" dirty="0">
                <a:solidFill>
                  <a:srgbClr val="FF0000"/>
                </a:solidFill>
                <a:hlinkClick r:id="rId18" action="ppaction://hlinksldjump"/>
              </a:rPr>
              <a:t> </a:t>
            </a:r>
            <a:r>
              <a:rPr lang="ru-RU" sz="2100" dirty="0">
                <a:solidFill>
                  <a:srgbClr val="FF0000"/>
                </a:solidFill>
              </a:rPr>
              <a:t>циклы.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19" action="ppaction://hlinksldjump"/>
              </a:rPr>
              <a:t>Перевод </a:t>
            </a:r>
            <a:r>
              <a:rPr lang="ru-RU" sz="2100" dirty="0">
                <a:solidFill>
                  <a:srgbClr val="FF0000"/>
                </a:solidFill>
              </a:rPr>
              <a:t>и в шестнадцатеричном </a:t>
            </a:r>
            <a:r>
              <a:rPr lang="ru-RU" sz="2100" dirty="0">
                <a:solidFill>
                  <a:srgbClr val="FF0000"/>
                </a:solidFill>
                <a:hlinkClick r:id="rId3" action="ppaction://hlinkfile"/>
              </a:rPr>
              <a:t>коде </a:t>
            </a:r>
            <a:r>
              <a:rPr lang="ru-RU" sz="2100" dirty="0">
                <a:solidFill>
                  <a:srgbClr val="FF0000"/>
                </a:solidFill>
              </a:rPr>
              <a:t>(HEX команда </a:t>
            </a:r>
            <a:r>
              <a:rPr lang="en-US" sz="2100" dirty="0">
                <a:solidFill>
                  <a:srgbClr val="FF0000"/>
                </a:solidFill>
                <a:hlinkClick r:id="rId19" action="ppaction://hlinksldjump"/>
              </a:rPr>
              <a:t>XLAT</a:t>
            </a:r>
            <a:r>
              <a:rPr lang="ru-RU" sz="2100" dirty="0">
                <a:solidFill>
                  <a:srgbClr val="FF0000"/>
                </a:solidFill>
              </a:rPr>
              <a:t>)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</a:rPr>
              <a:t>Наличие заявленных </a:t>
            </a:r>
            <a:r>
              <a:rPr lang="ru-RU" sz="2100" u="sng" dirty="0">
                <a:solidFill>
                  <a:srgbClr val="FF0000"/>
                </a:solidFill>
              </a:rPr>
              <a:t>дополнительных</a:t>
            </a:r>
            <a:r>
              <a:rPr lang="ru-RU" sz="2100" dirty="0">
                <a:solidFill>
                  <a:srgbClr val="FF0000"/>
                </a:solidFill>
              </a:rPr>
              <a:t> требований. Наличие грамотно-оформленного </a:t>
            </a:r>
            <a:r>
              <a:rPr lang="ru-RU" sz="2100" b="1" dirty="0">
                <a:solidFill>
                  <a:srgbClr val="FF0000"/>
                </a:solidFill>
              </a:rPr>
              <a:t>отчета</a:t>
            </a:r>
            <a:r>
              <a:rPr lang="ru-RU" sz="2100" dirty="0">
                <a:solidFill>
                  <a:srgbClr val="FF0000"/>
                </a:solidFill>
              </a:rPr>
              <a:t> по ЛР №4.</a:t>
            </a:r>
            <a:r>
              <a:rPr lang="ru-RU" sz="2100" u="sng" dirty="0">
                <a:solidFill>
                  <a:srgbClr val="FF0000"/>
                </a:solidFill>
              </a:rPr>
              <a:t>Ответы</a:t>
            </a:r>
            <a:r>
              <a:rPr lang="ru-RU" sz="2100" dirty="0">
                <a:solidFill>
                  <a:srgbClr val="FF0000"/>
                </a:solidFill>
              </a:rPr>
              <a:t> на </a:t>
            </a:r>
            <a:r>
              <a:rPr lang="ru-RU" sz="2100" u="sng" dirty="0">
                <a:solidFill>
                  <a:srgbClr val="FF0000"/>
                </a:solidFill>
                <a:hlinkClick r:id="rId3" action="ppaction://hlinkfile"/>
              </a:rPr>
              <a:t>контрольные </a:t>
            </a:r>
            <a:r>
              <a:rPr lang="ru-RU" sz="2100" u="sng" dirty="0">
                <a:solidFill>
                  <a:srgbClr val="FF0000"/>
                </a:solidFill>
              </a:rPr>
              <a:t>вопросы ЛР №5 (</a:t>
            </a:r>
            <a:r>
              <a:rPr lang="ru-RU" altLang="ru-RU" sz="2100" u="sng" dirty="0">
                <a:solidFill>
                  <a:srgbClr val="FF0000"/>
                </a:solidFill>
                <a:hlinkClick r:id="rId3" action="ppaction://hlinkfile"/>
              </a:rPr>
              <a:t>МУ</a:t>
            </a:r>
            <a:r>
              <a:rPr lang="ru-RU" altLang="ru-RU" sz="2100" u="sng" dirty="0">
                <a:solidFill>
                  <a:srgbClr val="FF0000"/>
                </a:solidFill>
              </a:rPr>
              <a:t> , </a:t>
            </a:r>
            <a:r>
              <a:rPr lang="en-US" altLang="ru-RU" sz="2100" u="sng" dirty="0">
                <a:solidFill>
                  <a:srgbClr val="FF0000"/>
                </a:solidFill>
                <a:hlinkClick r:id="rId4" action="ppaction://hlinkfile"/>
              </a:rPr>
              <a:t>DOC</a:t>
            </a:r>
            <a:r>
              <a:rPr lang="ru-RU" altLang="ru-RU" sz="2100" u="sng" dirty="0">
                <a:solidFill>
                  <a:srgbClr val="FF0000"/>
                </a:solidFill>
              </a:rPr>
              <a:t> </a:t>
            </a:r>
            <a:r>
              <a:rPr lang="ru-RU" sz="2100" u="sng" dirty="0">
                <a:solidFill>
                  <a:srgbClr val="FF0000"/>
                </a:solidFill>
              </a:rPr>
              <a:t>)</a:t>
            </a:r>
            <a:r>
              <a:rPr lang="ru-RU" sz="2100" dirty="0">
                <a:solidFill>
                  <a:srgbClr val="FF0000"/>
                </a:solidFill>
              </a:rPr>
              <a:t>.</a:t>
            </a:r>
          </a:p>
          <a:p>
            <a:pPr marL="0" lvl="0" indent="0">
              <a:buNone/>
            </a:pP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2635444448"/>
      </p:ext>
    </p:extLst>
  </p:cSld>
  <p:clrMapOvr>
    <a:masterClrMapping/>
  </p:clrMapOvr>
</p:sld>
</file>

<file path=ppt/slides/slide4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764704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600" b="1" dirty="0"/>
              <a:t>Сообщения резидента</a:t>
            </a:r>
            <a:r>
              <a:rPr lang="ru-RU" sz="3600" dirty="0"/>
              <a:t>. (</a:t>
            </a:r>
            <a:r>
              <a:rPr lang="en-US" sz="3600" dirty="0"/>
              <a:t>5</a:t>
            </a:r>
            <a:r>
              <a:rPr lang="ru-RU" sz="3600" dirty="0"/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504" y="764704"/>
            <a:ext cx="8856984" cy="10156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Демонстрация Сообщений: Ошибочная загрузка (попытка повторной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загрузки): </a:t>
            </a: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en-US" sz="2000" b="1" dirty="0">
                <a:latin typeface="+mn-lt"/>
                <a:cs typeface="+mn-cs"/>
              </a:rPr>
              <a:t>Tsr.com</a:t>
            </a:r>
            <a:r>
              <a:rPr lang="en-US" sz="2000" dirty="0">
                <a:latin typeface="+mn-lt"/>
                <a:cs typeface="+mn-cs"/>
              </a:rPr>
              <a:t> </a:t>
            </a:r>
            <a:endParaRPr lang="ru-RU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latin typeface="+mn-lt"/>
                <a:cs typeface="+mn-cs"/>
              </a:rPr>
              <a:t>&gt;</a:t>
            </a:r>
            <a:r>
              <a:rPr lang="ru-RU" b="1" dirty="0">
                <a:latin typeface="+mn-lt"/>
                <a:cs typeface="+mn-cs"/>
              </a:rPr>
              <a:t>Резидент уже загружен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496" y="1780367"/>
            <a:ext cx="8712968" cy="424731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;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u="sng" dirty="0">
                <a:solidFill>
                  <a:srgbClr val="00B050"/>
                </a:solidFill>
              </a:rPr>
              <a:t>Первый</a:t>
            </a:r>
            <a:r>
              <a:rPr lang="ru-RU" u="dbl" dirty="0">
                <a:solidFill>
                  <a:srgbClr val="00B050"/>
                </a:solidFill>
              </a:rPr>
              <a:t> </a:t>
            </a:r>
            <a:r>
              <a:rPr lang="ru-RU" dirty="0">
                <a:solidFill>
                  <a:srgbClr val="00B050"/>
                </a:solidFill>
              </a:rPr>
              <a:t>способ в части </a:t>
            </a:r>
            <a:r>
              <a:rPr lang="ru-RU" u="sng" dirty="0">
                <a:solidFill>
                  <a:srgbClr val="00B050"/>
                </a:solidFill>
              </a:rPr>
              <a:t>инициализации</a:t>
            </a:r>
            <a:endParaRPr lang="en-US" u="sng" dirty="0">
              <a:solidFill>
                <a:srgbClr val="00B050"/>
              </a:solidFill>
            </a:endParaRPr>
          </a:p>
          <a:p>
            <a:r>
              <a:rPr lang="en-US" b="1" dirty="0"/>
              <a:t>MOV AH , 09H</a:t>
            </a:r>
          </a:p>
          <a:p>
            <a:r>
              <a:rPr lang="en-US" b="1" dirty="0"/>
              <a:t>         MOV DX, OFFSET </a:t>
            </a:r>
            <a:r>
              <a:rPr lang="en-US" b="1" dirty="0">
                <a:solidFill>
                  <a:srgbClr val="FF0000"/>
                </a:solidFill>
              </a:rPr>
              <a:t>MSG</a:t>
            </a:r>
          </a:p>
          <a:p>
            <a:r>
              <a:rPr lang="en-US" b="1" dirty="0"/>
              <a:t>         INT    21H</a:t>
            </a:r>
          </a:p>
          <a:p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u="sng" dirty="0">
                <a:solidFill>
                  <a:srgbClr val="00B050"/>
                </a:solidFill>
              </a:rPr>
              <a:t>Второй</a:t>
            </a:r>
            <a:r>
              <a:rPr lang="ru-RU" dirty="0">
                <a:solidFill>
                  <a:srgbClr val="00B050"/>
                </a:solidFill>
              </a:rPr>
              <a:t> способ в части </a:t>
            </a:r>
            <a:r>
              <a:rPr lang="ru-RU" u="sng" dirty="0">
                <a:solidFill>
                  <a:srgbClr val="00B050"/>
                </a:solidFill>
              </a:rPr>
              <a:t>резидента </a:t>
            </a:r>
          </a:p>
          <a:p>
            <a:r>
              <a:rPr lang="en-US" dirty="0">
                <a:solidFill>
                  <a:srgbClr val="00B050"/>
                </a:solidFill>
              </a:rPr>
              <a:t>                </a:t>
            </a:r>
            <a:r>
              <a:rPr lang="en-US" b="1" dirty="0"/>
              <a:t> mov AH, 03h  </a:t>
            </a:r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dirty="0">
                <a:solidFill>
                  <a:srgbClr val="00B050"/>
                </a:solidFill>
              </a:rPr>
              <a:t>получаем позицию курсора</a:t>
            </a:r>
          </a:p>
          <a:p>
            <a:r>
              <a:rPr lang="ru-RU" dirty="0">
                <a:solidFill>
                  <a:srgbClr val="00B050"/>
                </a:solidFill>
              </a:rPr>
              <a:t>	</a:t>
            </a:r>
            <a:r>
              <a:rPr lang="en-US" b="1" dirty="0" err="1"/>
              <a:t>int</a:t>
            </a:r>
            <a:r>
              <a:rPr lang="en-US" b="1" dirty="0"/>
              <a:t> 10h</a:t>
            </a:r>
          </a:p>
          <a:p>
            <a:r>
              <a:rPr lang="en-US" dirty="0">
                <a:solidFill>
                  <a:srgbClr val="00B050"/>
                </a:solidFill>
              </a:rPr>
              <a:t>	</a:t>
            </a:r>
            <a:r>
              <a:rPr lang="en-US" b="1" dirty="0"/>
              <a:t>lea BP, </a:t>
            </a:r>
            <a:r>
              <a:rPr lang="en-US" b="1" dirty="0" err="1">
                <a:solidFill>
                  <a:srgbClr val="FF0000"/>
                </a:solidFill>
              </a:rPr>
              <a:t>noRemoveMsg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	</a:t>
            </a:r>
            <a:r>
              <a:rPr lang="en-US" b="1" dirty="0"/>
              <a:t>mov CX, </a:t>
            </a:r>
            <a:r>
              <a:rPr lang="ru-RU" b="1" dirty="0"/>
              <a:t>  </a:t>
            </a:r>
            <a:r>
              <a:rPr lang="en-US" dirty="0">
                <a:solidFill>
                  <a:srgbClr val="00B050"/>
                </a:solidFill>
              </a:rPr>
              <a:t>Size </a:t>
            </a:r>
            <a:r>
              <a:rPr lang="en-US" b="1" dirty="0" err="1">
                <a:solidFill>
                  <a:srgbClr val="FF0000"/>
                </a:solidFill>
              </a:rPr>
              <a:t>noRemoveMsg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	</a:t>
            </a:r>
            <a:r>
              <a:rPr lang="en-US" b="1" dirty="0"/>
              <a:t>mov BL, 0111b  </a:t>
            </a:r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dirty="0">
                <a:solidFill>
                  <a:srgbClr val="00B050"/>
                </a:solidFill>
              </a:rPr>
              <a:t>Атрибуты символа</a:t>
            </a:r>
            <a:endParaRPr lang="en-US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50"/>
                </a:solidFill>
              </a:rPr>
              <a:t>	</a:t>
            </a:r>
            <a:r>
              <a:rPr lang="en-US" b="1" dirty="0"/>
              <a:t>mov AX, 1301h</a:t>
            </a:r>
            <a:r>
              <a:rPr lang="ru-RU" b="1" dirty="0"/>
              <a:t> </a:t>
            </a:r>
            <a:r>
              <a:rPr lang="en-US" dirty="0">
                <a:solidFill>
                  <a:srgbClr val="00B050"/>
                </a:solidFill>
              </a:rPr>
              <a:t>; </a:t>
            </a:r>
            <a:r>
              <a:rPr lang="ru-RU" dirty="0">
                <a:solidFill>
                  <a:srgbClr val="00B050"/>
                </a:solidFill>
              </a:rPr>
              <a:t>Функция вывода строки в </a:t>
            </a:r>
            <a:r>
              <a:rPr lang="en-US" dirty="0">
                <a:solidFill>
                  <a:srgbClr val="00B050"/>
                </a:solidFill>
              </a:rPr>
              <a:t>BIOS</a:t>
            </a:r>
          </a:p>
          <a:p>
            <a:r>
              <a:rPr lang="en-US" dirty="0">
                <a:solidFill>
                  <a:srgbClr val="00B050"/>
                </a:solidFill>
              </a:rPr>
              <a:t>	</a:t>
            </a:r>
            <a:r>
              <a:rPr lang="en-US" b="1" dirty="0" err="1"/>
              <a:t>int</a:t>
            </a:r>
            <a:r>
              <a:rPr lang="en-US" b="1" dirty="0"/>
              <a:t> 10h</a:t>
            </a:r>
            <a:r>
              <a:rPr lang="ru-RU" b="1" dirty="0"/>
              <a:t> </a:t>
            </a:r>
            <a:endParaRPr lang="en-US" b="1" dirty="0"/>
          </a:p>
          <a:p>
            <a:r>
              <a:rPr lang="ru-RU" dirty="0">
                <a:solidFill>
                  <a:srgbClr val="00B050"/>
                </a:solidFill>
              </a:rPr>
              <a:t>;  Данные части инициализации</a:t>
            </a:r>
          </a:p>
          <a:p>
            <a:r>
              <a:rPr lang="ru-RU" b="1" dirty="0">
                <a:solidFill>
                  <a:srgbClr val="FF0000"/>
                </a:solidFill>
              </a:rPr>
              <a:t>MSG</a:t>
            </a:r>
            <a:r>
              <a:rPr lang="ru-RU" dirty="0"/>
              <a:t>      DB '</a:t>
            </a:r>
            <a:r>
              <a:rPr lang="ru-RU" dirty="0" err="1"/>
              <a:t>Start</a:t>
            </a:r>
            <a:r>
              <a:rPr lang="ru-RU" dirty="0"/>
              <a:t> TSR </a:t>
            </a:r>
            <a:r>
              <a:rPr lang="ru-RU" dirty="0" err="1"/>
              <a:t>programm</a:t>
            </a:r>
            <a:r>
              <a:rPr lang="ru-RU" dirty="0"/>
              <a:t>!', 10,13,'$‘</a:t>
            </a:r>
          </a:p>
          <a:p>
            <a:r>
              <a:rPr lang="en-US" b="1" dirty="0" err="1">
                <a:solidFill>
                  <a:srgbClr val="FF0000"/>
                </a:solidFill>
              </a:rPr>
              <a:t>noRemoveMsg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dirty="0"/>
              <a:t>DB  Резидент Уже </a:t>
            </a:r>
            <a:r>
              <a:rPr lang="ru-RU" dirty="0" err="1"/>
              <a:t>уже</a:t>
            </a:r>
            <a:r>
              <a:rPr lang="ru-RU" dirty="0"/>
              <a:t> закружен !', 10,13,'$‘</a:t>
            </a:r>
          </a:p>
        </p:txBody>
      </p:sp>
    </p:spTree>
    <p:extLst>
      <p:ext uri="{BB962C8B-B14F-4D97-AF65-F5344CB8AC3E}">
        <p14:creationId xmlns:p14="http://schemas.microsoft.com/office/powerpoint/2010/main" val="1959789134"/>
      </p:ext>
    </p:extLst>
  </p:cSld>
  <p:clrMapOvr>
    <a:masterClrMapping/>
  </p:clrMapOvr>
</p:sld>
</file>

<file path=ppt/slides/slide4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593393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200" dirty="0"/>
              <a:t>Параметры резидента (КС)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3508" y="548680"/>
            <a:ext cx="8856984" cy="13234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Предусмотрены параметры двух видов - Справка: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en-US" sz="2000" b="1" dirty="0">
                <a:latin typeface="+mn-lt"/>
                <a:cs typeface="+mn-cs"/>
              </a:rPr>
              <a:t>Tsr.com</a:t>
            </a:r>
            <a:r>
              <a:rPr lang="en-US" sz="2000" dirty="0">
                <a:latin typeface="+mn-lt"/>
                <a:cs typeface="+mn-cs"/>
              </a:rPr>
              <a:t> /?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и выгрузка: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&gt;</a:t>
            </a:r>
            <a:r>
              <a:rPr lang="en-US" sz="2000" b="1" dirty="0"/>
              <a:t>Tsr.com</a:t>
            </a:r>
            <a:r>
              <a:rPr lang="en-US" sz="2000" dirty="0"/>
              <a:t> /U </a:t>
            </a:r>
            <a:r>
              <a:rPr lang="ru-RU" sz="2000" dirty="0"/>
              <a:t>или </a:t>
            </a:r>
            <a:r>
              <a:rPr lang="en-US" sz="2000" dirty="0"/>
              <a:t>/u</a:t>
            </a: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844709"/>
            <a:ext cx="9144000" cy="447814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en-US" sz="1900" dirty="0">
                <a:solidFill>
                  <a:srgbClr val="00B050"/>
                </a:solidFill>
              </a:rPr>
              <a:t>	</a:t>
            </a:r>
            <a:r>
              <a:rPr lang="en-US" sz="1900" dirty="0"/>
              <a:t>push CS</a:t>
            </a:r>
          </a:p>
          <a:p>
            <a:r>
              <a:rPr lang="en-US" sz="1900" dirty="0"/>
              <a:t>	pop ES	 </a:t>
            </a:r>
            <a:r>
              <a:rPr lang="en-US" sz="1900" dirty="0">
                <a:solidFill>
                  <a:srgbClr val="00B050"/>
                </a:solidFill>
              </a:rPr>
              <a:t>;ES – </a:t>
            </a:r>
            <a:r>
              <a:rPr lang="ru-RU" sz="1900" dirty="0">
                <a:solidFill>
                  <a:srgbClr val="00B050"/>
                </a:solidFill>
              </a:rPr>
              <a:t>адрес </a:t>
            </a:r>
            <a:r>
              <a:rPr lang="en-US" sz="1900" dirty="0">
                <a:solidFill>
                  <a:srgbClr val="00B050"/>
                </a:solidFill>
              </a:rPr>
              <a:t>PSP</a:t>
            </a:r>
            <a:endParaRPr lang="en-US" sz="1900" dirty="0"/>
          </a:p>
          <a:p>
            <a:r>
              <a:rPr lang="en-US" sz="1900" dirty="0">
                <a:solidFill>
                  <a:srgbClr val="00B050"/>
                </a:solidFill>
              </a:rPr>
              <a:t>	</a:t>
            </a:r>
            <a:r>
              <a:rPr lang="en-US" sz="1900" dirty="0"/>
              <a:t>mov SI, 80h   </a:t>
            </a:r>
            <a:r>
              <a:rPr lang="en-US" sz="1900" dirty="0">
                <a:solidFill>
                  <a:srgbClr val="00B050"/>
                </a:solidFill>
              </a:rPr>
              <a:t>	;SI=</a:t>
            </a:r>
            <a:r>
              <a:rPr lang="ru-RU" sz="1900" dirty="0">
                <a:solidFill>
                  <a:srgbClr val="00B050"/>
                </a:solidFill>
              </a:rPr>
              <a:t>смещение КС в </a:t>
            </a:r>
            <a:r>
              <a:rPr lang="en-US" sz="1900" dirty="0">
                <a:solidFill>
                  <a:srgbClr val="00B050"/>
                </a:solidFill>
              </a:rPr>
              <a:t>PSP </a:t>
            </a:r>
            <a:r>
              <a:rPr lang="ru-RU" sz="1900" dirty="0">
                <a:solidFill>
                  <a:srgbClr val="00B050"/>
                </a:solidFill>
              </a:rPr>
              <a:t>числа байт КС .</a:t>
            </a:r>
          </a:p>
          <a:p>
            <a:r>
              <a:rPr lang="ru-RU" sz="1900" dirty="0">
                <a:solidFill>
                  <a:srgbClr val="00B050"/>
                </a:solidFill>
              </a:rPr>
              <a:t>	</a:t>
            </a:r>
            <a:r>
              <a:rPr lang="en-US" sz="1900" dirty="0" err="1"/>
              <a:t>lodsb</a:t>
            </a:r>
            <a:r>
              <a:rPr lang="en-US" sz="1900" dirty="0">
                <a:solidFill>
                  <a:srgbClr val="00B050"/>
                </a:solidFill>
              </a:rPr>
              <a:t>        					</a:t>
            </a:r>
            <a:endParaRPr lang="ru-RU" sz="1900" dirty="0">
              <a:solidFill>
                <a:srgbClr val="00B050"/>
              </a:solidFill>
            </a:endParaRPr>
          </a:p>
          <a:p>
            <a:r>
              <a:rPr lang="ru-RU" sz="1900" dirty="0">
                <a:solidFill>
                  <a:srgbClr val="00B050"/>
                </a:solidFill>
              </a:rPr>
              <a:t>	</a:t>
            </a:r>
            <a:r>
              <a:rPr lang="ru-RU" sz="1900" dirty="0" err="1"/>
              <a:t>смр</a:t>
            </a:r>
            <a:r>
              <a:rPr lang="en-US" sz="1900" dirty="0"/>
              <a:t> AL, </a:t>
            </a:r>
            <a:r>
              <a:rPr lang="ru-RU" sz="1900" b="1" dirty="0">
                <a:solidFill>
                  <a:srgbClr val="FF0000"/>
                </a:solidFill>
              </a:rPr>
              <a:t>0</a:t>
            </a:r>
            <a:r>
              <a:rPr lang="en-US" sz="1900" dirty="0">
                <a:solidFill>
                  <a:srgbClr val="00B050"/>
                </a:solidFill>
              </a:rPr>
              <a:t>		;</a:t>
            </a:r>
            <a:r>
              <a:rPr lang="ru-RU" sz="1900" dirty="0">
                <a:solidFill>
                  <a:srgbClr val="00B050"/>
                </a:solidFill>
              </a:rPr>
              <a:t>Если 0 символов не введено, </a:t>
            </a:r>
          </a:p>
          <a:p>
            <a:r>
              <a:rPr lang="ru-RU" sz="1900" dirty="0">
                <a:solidFill>
                  <a:srgbClr val="00B050"/>
                </a:solidFill>
              </a:rPr>
              <a:t>	</a:t>
            </a:r>
            <a:r>
              <a:rPr lang="en-US" sz="1900" dirty="0" err="1"/>
              <a:t>jz</a:t>
            </a:r>
            <a:r>
              <a:rPr lang="en-US" sz="1900" dirty="0"/>
              <a:t> _</a:t>
            </a:r>
            <a:r>
              <a:rPr lang="en-US" sz="1900" dirty="0" err="1"/>
              <a:t>exitHelp</a:t>
            </a:r>
            <a:r>
              <a:rPr lang="en-US" sz="1900" dirty="0"/>
              <a:t>   </a:t>
            </a:r>
            <a:r>
              <a:rPr lang="en-US" sz="1900" dirty="0">
                <a:solidFill>
                  <a:srgbClr val="00B050"/>
                </a:solidFill>
              </a:rPr>
              <a:t>	;</a:t>
            </a:r>
            <a:r>
              <a:rPr lang="ru-RU" sz="1900" dirty="0">
                <a:solidFill>
                  <a:srgbClr val="00B050"/>
                </a:solidFill>
              </a:rPr>
              <a:t>выход без параметров. </a:t>
            </a:r>
          </a:p>
          <a:p>
            <a:r>
              <a:rPr lang="en-US" sz="1900" dirty="0">
                <a:solidFill>
                  <a:srgbClr val="00B050"/>
                </a:solidFill>
              </a:rPr>
              <a:t>	</a:t>
            </a:r>
            <a:r>
              <a:rPr lang="en-US" sz="1900" dirty="0" err="1"/>
              <a:t>inc</a:t>
            </a:r>
            <a:r>
              <a:rPr lang="en-US" sz="1900" dirty="0"/>
              <a:t> SI       </a:t>
            </a:r>
            <a:r>
              <a:rPr lang="en-US" sz="1900" dirty="0">
                <a:solidFill>
                  <a:srgbClr val="00B050"/>
                </a:solidFill>
              </a:rPr>
              <a:t>		;</a:t>
            </a:r>
            <a:r>
              <a:rPr lang="ru-RU" sz="1900" dirty="0">
                <a:solidFill>
                  <a:srgbClr val="00B050"/>
                </a:solidFill>
              </a:rPr>
              <a:t>Теперь </a:t>
            </a:r>
            <a:r>
              <a:rPr lang="en-US" sz="1900" dirty="0">
                <a:solidFill>
                  <a:srgbClr val="00B050"/>
                </a:solidFill>
              </a:rPr>
              <a:t>SI </a:t>
            </a:r>
            <a:r>
              <a:rPr lang="ru-RU" sz="1900" dirty="0">
                <a:solidFill>
                  <a:srgbClr val="00B050"/>
                </a:solidFill>
              </a:rPr>
              <a:t>=81Н первый символ КС.</a:t>
            </a:r>
          </a:p>
          <a:p>
            <a:r>
              <a:rPr lang="ru-RU" sz="1900" dirty="0">
                <a:solidFill>
                  <a:srgbClr val="00B050"/>
                </a:solidFill>
              </a:rPr>
              <a:t>	</a:t>
            </a:r>
            <a:r>
              <a:rPr lang="en-US" sz="1900" dirty="0">
                <a:solidFill>
                  <a:srgbClr val="00B050"/>
                </a:solidFill>
              </a:rPr>
              <a:t>	</a:t>
            </a:r>
          </a:p>
          <a:p>
            <a:r>
              <a:rPr lang="en-US" sz="1900" dirty="0">
                <a:solidFill>
                  <a:srgbClr val="00B050"/>
                </a:solidFill>
              </a:rPr>
              <a:t>		</a:t>
            </a:r>
            <a:r>
              <a:rPr lang="en-US" sz="1900" dirty="0" err="1"/>
              <a:t>lodsw</a:t>
            </a:r>
            <a:r>
              <a:rPr lang="en-US" sz="1900" dirty="0">
                <a:solidFill>
                  <a:srgbClr val="00B050"/>
                </a:solidFill>
              </a:rPr>
              <a:t>       	;</a:t>
            </a:r>
            <a:r>
              <a:rPr lang="ru-RU" sz="1900" dirty="0">
                <a:solidFill>
                  <a:srgbClr val="00B050"/>
                </a:solidFill>
              </a:rPr>
              <a:t>Получаем два символа из КС </a:t>
            </a:r>
          </a:p>
          <a:p>
            <a:r>
              <a:rPr lang="ru-RU" sz="1900" dirty="0">
                <a:solidFill>
                  <a:srgbClr val="00B050"/>
                </a:solidFill>
              </a:rPr>
              <a:t>		</a:t>
            </a:r>
            <a:r>
              <a:rPr lang="en-US" sz="1900" dirty="0" err="1"/>
              <a:t>cmp</a:t>
            </a:r>
            <a:r>
              <a:rPr lang="en-US" sz="1900" dirty="0"/>
              <a:t> AX, </a:t>
            </a:r>
            <a:r>
              <a:rPr lang="en-US" sz="1900" b="1" dirty="0">
                <a:solidFill>
                  <a:srgbClr val="FF0000"/>
                </a:solidFill>
              </a:rPr>
              <a:t>'?/'</a:t>
            </a:r>
            <a:r>
              <a:rPr lang="en-US" sz="1900" dirty="0"/>
              <a:t> </a:t>
            </a:r>
            <a:r>
              <a:rPr lang="en-US" sz="1900" dirty="0">
                <a:solidFill>
                  <a:srgbClr val="00B050"/>
                </a:solidFill>
              </a:rPr>
              <a:t>	;</a:t>
            </a:r>
            <a:r>
              <a:rPr lang="ru-RU" sz="1900" dirty="0">
                <a:solidFill>
                  <a:srgbClr val="00B050"/>
                </a:solidFill>
              </a:rPr>
              <a:t>Это '/?' (данные расположены в обратном порядке,</a:t>
            </a:r>
          </a:p>
          <a:p>
            <a:r>
              <a:rPr lang="ru-RU" sz="1900" dirty="0">
                <a:solidFill>
                  <a:srgbClr val="00B050"/>
                </a:solidFill>
              </a:rPr>
              <a:t>                                                           ; т.е. </a:t>
            </a:r>
            <a:r>
              <a:rPr lang="en-US" sz="1900" dirty="0">
                <a:solidFill>
                  <a:srgbClr val="00B050"/>
                </a:solidFill>
              </a:rPr>
              <a:t>AL:AH </a:t>
            </a:r>
            <a:r>
              <a:rPr lang="ru-RU" sz="1900" dirty="0">
                <a:solidFill>
                  <a:srgbClr val="00B050"/>
                </a:solidFill>
              </a:rPr>
              <a:t>вместо </a:t>
            </a:r>
            <a:r>
              <a:rPr lang="en-US" sz="1900" dirty="0">
                <a:solidFill>
                  <a:srgbClr val="00B050"/>
                </a:solidFill>
              </a:rPr>
              <a:t>AH:AL)</a:t>
            </a:r>
            <a:r>
              <a:rPr lang="ru-RU" sz="1900" dirty="0">
                <a:solidFill>
                  <a:srgbClr val="00B050"/>
                </a:solidFill>
              </a:rPr>
              <a:t> т.к. слово 2 байта</a:t>
            </a:r>
            <a:endParaRPr lang="en-US" sz="1900" dirty="0">
              <a:solidFill>
                <a:srgbClr val="00B050"/>
              </a:solidFill>
            </a:endParaRPr>
          </a:p>
          <a:p>
            <a:r>
              <a:rPr lang="en-US" sz="1900" dirty="0">
                <a:solidFill>
                  <a:srgbClr val="00B050"/>
                </a:solidFill>
              </a:rPr>
              <a:t>		</a:t>
            </a:r>
            <a:r>
              <a:rPr lang="en-US" sz="1900" dirty="0"/>
              <a:t>je _question</a:t>
            </a:r>
            <a:r>
              <a:rPr lang="ru-RU" sz="1900" dirty="0"/>
              <a:t> </a:t>
            </a:r>
            <a:r>
              <a:rPr lang="en-US" sz="1900" dirty="0">
                <a:solidFill>
                  <a:srgbClr val="00B050"/>
                </a:solidFill>
              </a:rPr>
              <a:t>;</a:t>
            </a:r>
            <a:r>
              <a:rPr lang="ru-RU" sz="1900" dirty="0">
                <a:solidFill>
                  <a:srgbClr val="00B050"/>
                </a:solidFill>
              </a:rPr>
              <a:t> Выдача справки</a:t>
            </a:r>
            <a:endParaRPr lang="en-US" sz="1900" dirty="0"/>
          </a:p>
          <a:p>
            <a:r>
              <a:rPr lang="en-US" sz="1900" dirty="0">
                <a:solidFill>
                  <a:srgbClr val="00B050"/>
                </a:solidFill>
              </a:rPr>
              <a:t>		</a:t>
            </a:r>
            <a:r>
              <a:rPr lang="en-US" sz="1900" dirty="0" err="1"/>
              <a:t>cmp</a:t>
            </a:r>
            <a:r>
              <a:rPr lang="en-US" sz="1900" dirty="0"/>
              <a:t> AX, </a:t>
            </a:r>
            <a:r>
              <a:rPr lang="en-US" sz="1900" b="1" dirty="0">
                <a:solidFill>
                  <a:srgbClr val="FF0000"/>
                </a:solidFill>
              </a:rPr>
              <a:t>'u/'  </a:t>
            </a:r>
            <a:r>
              <a:rPr lang="ru-RU" sz="1900" b="1" dirty="0">
                <a:solidFill>
                  <a:srgbClr val="FF0000"/>
                </a:solidFill>
              </a:rPr>
              <a:t>   </a:t>
            </a:r>
            <a:r>
              <a:rPr lang="en-US" sz="1900" dirty="0">
                <a:solidFill>
                  <a:srgbClr val="00B050"/>
                </a:solidFill>
              </a:rPr>
              <a:t>;</a:t>
            </a:r>
            <a:r>
              <a:rPr lang="ru-RU" sz="1900" dirty="0">
                <a:solidFill>
                  <a:srgbClr val="00B050"/>
                </a:solidFill>
              </a:rPr>
              <a:t> Проверка на ключ выгрузки</a:t>
            </a:r>
            <a:endParaRPr lang="en-US" sz="1900" dirty="0">
              <a:solidFill>
                <a:srgbClr val="00B050"/>
              </a:solidFill>
            </a:endParaRPr>
          </a:p>
          <a:p>
            <a:r>
              <a:rPr lang="en-US" sz="1900" dirty="0">
                <a:solidFill>
                  <a:srgbClr val="00B050"/>
                </a:solidFill>
              </a:rPr>
              <a:t>		je _</a:t>
            </a:r>
            <a:r>
              <a:rPr lang="en-US" sz="1900" dirty="0" err="1">
                <a:solidFill>
                  <a:srgbClr val="00B050"/>
                </a:solidFill>
              </a:rPr>
              <a:t>finishTSR</a:t>
            </a:r>
            <a:r>
              <a:rPr lang="ru-RU" sz="1900" dirty="0">
                <a:solidFill>
                  <a:srgbClr val="00B050"/>
                </a:solidFill>
              </a:rPr>
              <a:t> </a:t>
            </a:r>
            <a:r>
              <a:rPr lang="en-US" sz="1900" dirty="0">
                <a:solidFill>
                  <a:srgbClr val="00B050"/>
                </a:solidFill>
              </a:rPr>
              <a:t>;</a:t>
            </a:r>
            <a:r>
              <a:rPr lang="ru-RU" sz="1900" dirty="0">
                <a:solidFill>
                  <a:srgbClr val="00B050"/>
                </a:solidFill>
              </a:rPr>
              <a:t> Выгрузка </a:t>
            </a:r>
            <a:r>
              <a:rPr lang="en-US" sz="1900" dirty="0">
                <a:solidFill>
                  <a:srgbClr val="00B050"/>
                </a:solidFill>
              </a:rPr>
              <a:t>TSR </a:t>
            </a:r>
            <a:r>
              <a:rPr lang="ru-RU" sz="1900" dirty="0">
                <a:solidFill>
                  <a:srgbClr val="00B050"/>
                </a:solidFill>
              </a:rPr>
              <a:t>…</a:t>
            </a:r>
            <a:endParaRPr lang="en-US" sz="19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102735"/>
      </p:ext>
    </p:extLst>
  </p:cSld>
  <p:clrMapOvr>
    <a:masterClrMapping/>
  </p:clrMapOvr>
</p:sld>
</file>

<file path=ppt/slides/slide4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908720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4000" b="1" dirty="0"/>
              <a:t>Создание </a:t>
            </a:r>
            <a:r>
              <a:rPr lang="en-US" sz="4000" b="1" dirty="0"/>
              <a:t>COM</a:t>
            </a:r>
            <a:r>
              <a:rPr lang="ru-RU" sz="4000" b="1" dirty="0"/>
              <a:t> программы</a:t>
            </a:r>
            <a:r>
              <a:rPr lang="ru-RU" sz="4000" dirty="0"/>
              <a:t>. (</a:t>
            </a:r>
            <a:r>
              <a:rPr lang="en-US" sz="4000" dirty="0"/>
              <a:t>6</a:t>
            </a:r>
            <a:r>
              <a:rPr lang="ru-RU" sz="4000" dirty="0"/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124744"/>
            <a:ext cx="9036496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При компиляции опций не требуется: </a:t>
            </a:r>
            <a:r>
              <a:rPr lang="en-US" sz="2400" dirty="0">
                <a:latin typeface="+mn-lt"/>
                <a:cs typeface="+mn-cs"/>
              </a:rPr>
              <a:t>&gt; tasm.exe tsr.asm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Опция компоновщика (</a:t>
            </a:r>
            <a:r>
              <a:rPr lang="en-US" sz="2400" dirty="0">
                <a:latin typeface="+mn-lt"/>
                <a:cs typeface="+mn-cs"/>
              </a:rPr>
              <a:t>tlink.exe</a:t>
            </a:r>
            <a:r>
              <a:rPr lang="ru-RU" sz="2400" dirty="0">
                <a:latin typeface="+mn-lt"/>
                <a:cs typeface="+mn-cs"/>
              </a:rPr>
              <a:t>) 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/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t,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  </a:t>
            </a:r>
            <a:r>
              <a:rPr lang="ru-RU" sz="2400" dirty="0">
                <a:latin typeface="+mn-lt"/>
                <a:cs typeface="+mn-cs"/>
              </a:rPr>
              <a:t>- без отладочных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режимов!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Отличия </a:t>
            </a:r>
            <a:r>
              <a:rPr lang="en-US" sz="2400" dirty="0">
                <a:latin typeface="+mn-lt"/>
                <a:cs typeface="+mn-cs"/>
                <a:hlinkClick r:id="rId2" action="ppaction://hlinksldjump"/>
              </a:rPr>
              <a:t>COM </a:t>
            </a: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и</a:t>
            </a:r>
            <a:r>
              <a:rPr lang="en-US" sz="2400" dirty="0">
                <a:latin typeface="+mn-lt"/>
                <a:cs typeface="+mn-cs"/>
                <a:hlinkClick r:id="rId2" action="ppaction://hlinksldjump"/>
              </a:rPr>
              <a:t> EXE </a:t>
            </a:r>
            <a:r>
              <a:rPr lang="ru-RU" sz="2400" dirty="0">
                <a:latin typeface="+mn-lt"/>
                <a:cs typeface="+mn-cs"/>
              </a:rPr>
              <a:t>- программ </a:t>
            </a:r>
            <a:endParaRPr lang="en-US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9789134"/>
      </p:ext>
    </p:extLst>
  </p:cSld>
  <p:clrMapOvr>
    <a:masterClrMapping/>
  </p:clrMapOvr>
</p:sld>
</file>

<file path=ppt/slides/slide4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908720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4000" b="1" dirty="0"/>
              <a:t>Документы на ПО</a:t>
            </a:r>
            <a:r>
              <a:rPr lang="ru-RU" sz="4000" dirty="0"/>
              <a:t>. (7)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3568" y="1268760"/>
            <a:ext cx="3816686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Список документов КР (</a:t>
            </a: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СМ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59789134"/>
      </p:ext>
    </p:extLst>
  </p:cSld>
  <p:clrMapOvr>
    <a:masterClrMapping/>
  </p:clrMapOvr>
</p:sld>
</file>

<file path=ppt/slides/slide4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6768752" cy="692696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600" dirty="0"/>
              <a:t>Вариантные требования. Общее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504" y="849143"/>
            <a:ext cx="9036496" cy="452431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(</a:t>
            </a:r>
            <a:r>
              <a:rPr lang="ru-RU" sz="2400" dirty="0">
                <a:hlinkClick r:id="rId3" action="ppaction://hlinksldjump"/>
              </a:rPr>
              <a:t>Меню КР</a:t>
            </a:r>
            <a:r>
              <a:rPr lang="ru-RU" sz="2400" dirty="0"/>
              <a:t>)</a:t>
            </a:r>
            <a:endParaRPr lang="ru-RU" sz="2400" dirty="0">
              <a:latin typeface="+mn-lt"/>
              <a:cs typeface="+mn-cs"/>
              <a:hlinkClick r:id="rId4" action="ppaction://hlinksldjump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Вывод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сообщения</a:t>
            </a:r>
            <a:r>
              <a:rPr lang="ru-RU" sz="2400" dirty="0">
                <a:latin typeface="+mn-lt"/>
                <a:cs typeface="+mn-cs"/>
              </a:rPr>
              <a:t> на экране через заданное </a:t>
            </a:r>
            <a:r>
              <a:rPr lang="ru-RU" sz="2400" u="sng" dirty="0">
                <a:latin typeface="+mn-lt"/>
                <a:cs typeface="+mn-cs"/>
              </a:rPr>
              <a:t>время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en-US" sz="2400" b="1" dirty="0" err="1">
                <a:solidFill>
                  <a:srgbClr val="FF0000"/>
                </a:solidFill>
                <a:latin typeface="+mn-lt"/>
                <a:cs typeface="+mn-cs"/>
              </a:rPr>
              <a:t>dd</a:t>
            </a:r>
            <a:r>
              <a:rPr lang="en-US" sz="24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сек.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 и в заданном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месте</a:t>
            </a:r>
            <a:r>
              <a:rPr lang="ru-RU" sz="2400" dirty="0">
                <a:latin typeface="+mn-lt"/>
                <a:cs typeface="+mn-cs"/>
              </a:rPr>
              <a:t> (экрана) по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заданной</a:t>
            </a:r>
            <a:r>
              <a:rPr lang="ru-RU" sz="2400" dirty="0">
                <a:latin typeface="+mn-lt"/>
                <a:cs typeface="+mn-cs"/>
              </a:rPr>
              <a:t> клавише (</a:t>
            </a:r>
            <a:r>
              <a:rPr lang="en-US" sz="2400" b="1" dirty="0" err="1">
                <a:solidFill>
                  <a:srgbClr val="FF0000"/>
                </a:solidFill>
                <a:latin typeface="+mn-lt"/>
                <a:cs typeface="+mn-cs"/>
              </a:rPr>
              <a:t>Fx</a:t>
            </a:r>
            <a:r>
              <a:rPr lang="ru-RU" sz="2400" dirty="0">
                <a:latin typeface="+mn-lt"/>
                <a:cs typeface="+mn-cs"/>
              </a:rPr>
              <a:t>).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  <a:hlinkClick r:id="rId5" action="ppaction://hlinksldjump"/>
              </a:rPr>
              <a:t>СМ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 - </a:t>
            </a:r>
            <a:r>
              <a:rPr lang="ru-RU" sz="2400" dirty="0"/>
              <a:t>Схема -  (</a:t>
            </a:r>
            <a:r>
              <a:rPr lang="ru-RU" sz="2400" b="1" dirty="0">
                <a:solidFill>
                  <a:srgbClr val="FF0000"/>
                </a:solidFill>
                <a:hlinkClick r:id="rId6" action="ppaction://hlinksldjump"/>
              </a:rPr>
              <a:t>СМ</a:t>
            </a:r>
            <a:r>
              <a:rPr lang="ru-RU" sz="2400" dirty="0"/>
              <a:t>) ( (</a:t>
            </a:r>
            <a:r>
              <a:rPr lang="ru-RU" sz="2400" dirty="0">
                <a:solidFill>
                  <a:srgbClr val="FF0000"/>
                </a:solidFill>
                <a:hlinkClick r:id="rId7" action="ppaction://hlinksldjump"/>
              </a:rPr>
              <a:t>Лист СХЕМЫ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8" action="ppaction://hlinksldjump"/>
              </a:rPr>
              <a:t>Модификация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изображения</a:t>
            </a:r>
            <a:r>
              <a:rPr lang="ru-RU" sz="2400" dirty="0">
                <a:latin typeface="+mn-lt"/>
                <a:cs typeface="+mn-cs"/>
              </a:rPr>
              <a:t> заданной </a:t>
            </a:r>
            <a:r>
              <a:rPr lang="ru-RU" sz="2400" u="sng" dirty="0">
                <a:latin typeface="+mn-lt"/>
                <a:cs typeface="+mn-cs"/>
              </a:rPr>
              <a:t>буквы</a:t>
            </a:r>
            <a:r>
              <a:rPr lang="ru-RU" sz="2400" dirty="0">
                <a:latin typeface="+mn-lt"/>
                <a:cs typeface="+mn-cs"/>
              </a:rPr>
              <a:t> (</a:t>
            </a:r>
            <a:r>
              <a:rPr lang="en-US" sz="2400" dirty="0">
                <a:latin typeface="+mn-lt"/>
                <a:cs typeface="+mn-cs"/>
              </a:rPr>
              <a:t>'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X'</a:t>
            </a:r>
            <a:r>
              <a:rPr lang="ru-RU" sz="2400" dirty="0">
                <a:latin typeface="+mn-lt"/>
                <a:cs typeface="+mn-cs"/>
              </a:rPr>
              <a:t>)</a:t>
            </a:r>
            <a:r>
              <a:rPr lang="en-US" sz="2400" dirty="0">
                <a:latin typeface="+mn-lt"/>
                <a:cs typeface="+mn-cs"/>
              </a:rPr>
              <a:t>, </a:t>
            </a:r>
            <a:r>
              <a:rPr lang="ru-RU" sz="2400" dirty="0">
                <a:latin typeface="+mn-lt"/>
                <a:cs typeface="+mn-cs"/>
              </a:rPr>
              <a:t>в заданную форму (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курсив –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'</a:t>
            </a:r>
            <a:r>
              <a:rPr lang="en-US" sz="2400" b="1" i="1" dirty="0">
                <a:solidFill>
                  <a:srgbClr val="FF0000"/>
                </a:solidFill>
                <a:latin typeface="+mn-lt"/>
                <a:cs typeface="+mn-cs"/>
              </a:rPr>
              <a:t>X'</a:t>
            </a:r>
            <a:r>
              <a:rPr lang="ru-RU" sz="2400" dirty="0">
                <a:latin typeface="+mn-lt"/>
                <a:cs typeface="+mn-cs"/>
              </a:rPr>
              <a:t>), по заданной клавише </a:t>
            </a:r>
            <a:r>
              <a:rPr lang="ru-RU" sz="2400" dirty="0"/>
              <a:t>(</a:t>
            </a:r>
            <a:r>
              <a:rPr lang="en-US" sz="2400" b="1" dirty="0" err="1">
                <a:solidFill>
                  <a:srgbClr val="FF0000"/>
                </a:solidFill>
              </a:rPr>
              <a:t>Fx</a:t>
            </a:r>
            <a:r>
              <a:rPr lang="ru-RU" sz="2400" dirty="0"/>
              <a:t>). (</a:t>
            </a:r>
            <a:r>
              <a:rPr lang="ru-RU" sz="2400" b="1" dirty="0">
                <a:solidFill>
                  <a:srgbClr val="FF0000"/>
                </a:solidFill>
                <a:hlinkClick r:id="rId9" action="ppaction://hlinksldjump"/>
              </a:rPr>
              <a:t>СМ</a:t>
            </a:r>
            <a:r>
              <a:rPr lang="ru-RU" sz="2400" dirty="0"/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10" action="ppaction://hlinksldjump"/>
              </a:rPr>
              <a:t>Русификация </a:t>
            </a:r>
            <a:r>
              <a:rPr lang="ru-RU" sz="2400" dirty="0">
                <a:latin typeface="+mn-lt"/>
                <a:cs typeface="+mn-cs"/>
              </a:rPr>
              <a:t>набора заданных клавиш (букв) по з</a:t>
            </a:r>
            <a:r>
              <a:rPr lang="ru-RU" sz="2400" dirty="0"/>
              <a:t>аданной клавише (</a:t>
            </a:r>
            <a:r>
              <a:rPr lang="en-US" sz="2400" b="1" dirty="0" err="1">
                <a:solidFill>
                  <a:srgbClr val="FF0000"/>
                </a:solidFill>
              </a:rPr>
              <a:t>Fx</a:t>
            </a:r>
            <a:r>
              <a:rPr lang="ru-RU" sz="2400" dirty="0"/>
              <a:t>) (</a:t>
            </a:r>
            <a:r>
              <a:rPr lang="ru-RU" sz="2400" b="1" dirty="0">
                <a:solidFill>
                  <a:srgbClr val="FF0000"/>
                </a:solidFill>
                <a:hlinkClick r:id="rId11" action="ppaction://hlinksldjump"/>
              </a:rPr>
              <a:t>СМ</a:t>
            </a:r>
            <a:r>
              <a:rPr lang="ru-RU" sz="2400" dirty="0"/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  <a:hlinkClick r:id="rId12" action="ppaction://hlinksldjump"/>
              </a:rPr>
              <a:t>Замена</a:t>
            </a:r>
            <a:r>
              <a:rPr lang="ru-RU" sz="2400" dirty="0">
                <a:latin typeface="+mn-lt"/>
                <a:cs typeface="+mn-cs"/>
                <a:hlinkClick r:id="rId12" action="ppaction://hlinksldjump"/>
              </a:rPr>
              <a:t> </a:t>
            </a:r>
            <a:r>
              <a:rPr lang="ru-RU" sz="2400" dirty="0">
                <a:latin typeface="+mn-lt"/>
                <a:cs typeface="+mn-cs"/>
              </a:rPr>
              <a:t>или </a:t>
            </a:r>
            <a:r>
              <a:rPr lang="ru-RU" sz="2400" u="sng" dirty="0">
                <a:latin typeface="+mn-lt"/>
                <a:cs typeface="+mn-cs"/>
              </a:rPr>
              <a:t>запрет ввода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заданных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  <a:hlinkClick r:id="rId13" action="ppaction://hlinksldjump"/>
              </a:rPr>
              <a:t>символов </a:t>
            </a:r>
            <a:r>
              <a:rPr lang="ru-RU" sz="2400" dirty="0">
                <a:latin typeface="+mn-lt"/>
                <a:cs typeface="+mn-cs"/>
              </a:rPr>
              <a:t>(букв) </a:t>
            </a:r>
            <a:r>
              <a:rPr lang="ru-RU" sz="2400" dirty="0"/>
              <a:t>заданной клавише (</a:t>
            </a:r>
            <a:r>
              <a:rPr lang="en-US" sz="2400" b="1" dirty="0" err="1">
                <a:solidFill>
                  <a:srgbClr val="FF0000"/>
                </a:solidFill>
              </a:rPr>
              <a:t>Fx</a:t>
            </a:r>
            <a:r>
              <a:rPr lang="ru-RU" sz="2400" dirty="0"/>
              <a:t>) (</a:t>
            </a:r>
            <a:r>
              <a:rPr lang="ru-RU" sz="2400" b="1" dirty="0">
                <a:solidFill>
                  <a:srgbClr val="FF0000"/>
                </a:solidFill>
                <a:hlinkClick r:id="rId14" action="ppaction://hlinksldjump"/>
              </a:rPr>
              <a:t>СМ</a:t>
            </a:r>
            <a:r>
              <a:rPr lang="ru-RU" sz="2400" dirty="0"/>
              <a:t>). Схема -  (</a:t>
            </a:r>
            <a:r>
              <a:rPr lang="ru-RU" sz="2400" b="1" dirty="0">
                <a:solidFill>
                  <a:srgbClr val="FF0000"/>
                </a:solidFill>
                <a:hlinkClick r:id="rId11" action="ppaction://hlinksldjump"/>
              </a:rPr>
              <a:t>СМ</a:t>
            </a:r>
            <a:r>
              <a:rPr lang="ru-RU" sz="2400" dirty="0"/>
              <a:t>)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Варианты задаются </a:t>
            </a:r>
            <a:r>
              <a:rPr lang="ru-RU" sz="2400" dirty="0">
                <a:latin typeface="+mn-lt"/>
                <a:cs typeface="+mn-cs"/>
                <a:hlinkClick r:id="rId15" action="ppaction://hlinkfile"/>
              </a:rPr>
              <a:t>таблицей </a:t>
            </a:r>
            <a:r>
              <a:rPr lang="ru-RU" sz="2400" dirty="0">
                <a:latin typeface="+mn-lt"/>
                <a:cs typeface="+mn-cs"/>
              </a:rPr>
              <a:t>на сайте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Подробная схема обработки прерываний (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  <a:hlinkClick r:id="rId7" action="ppaction://hlinksldjump"/>
              </a:rPr>
              <a:t>СМ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64135608"/>
      </p:ext>
    </p:extLst>
  </p:cSld>
  <p:clrMapOvr>
    <a:masterClrMapping/>
  </p:clrMapOvr>
</p:sld>
</file>

<file path=ppt/slides/slide4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764704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/>
              <a:t>Вывод сообщения</a:t>
            </a:r>
            <a:r>
              <a:rPr lang="ru-RU" sz="3200" dirty="0"/>
              <a:t>. (1)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512" y="867483"/>
            <a:ext cx="8424936" cy="30469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После загрузки резидента</a:t>
            </a:r>
            <a:r>
              <a:rPr lang="en-US" sz="2400" dirty="0">
                <a:latin typeface="+mn-lt"/>
                <a:cs typeface="+mn-cs"/>
              </a:rPr>
              <a:t> (TSR.COM)</a:t>
            </a:r>
            <a:r>
              <a:rPr lang="ru-RU" sz="2400" dirty="0">
                <a:latin typeface="+mn-lt"/>
                <a:cs typeface="+mn-cs"/>
              </a:rPr>
              <a:t> нажать </a:t>
            </a:r>
            <a:r>
              <a:rPr lang="en-US" sz="2400" b="1" dirty="0">
                <a:latin typeface="+mn-lt"/>
                <a:cs typeface="+mn-cs"/>
              </a:rPr>
              <a:t>F1</a:t>
            </a:r>
            <a:r>
              <a:rPr lang="en-US" sz="2400" dirty="0">
                <a:latin typeface="+mn-lt"/>
                <a:cs typeface="+mn-cs"/>
              </a:rPr>
              <a:t>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Через 2 секунды в центре экрана появиться сообщение об авторах. </a:t>
            </a:r>
            <a:r>
              <a:rPr lang="ru-RU" sz="2400" dirty="0"/>
              <a:t>Индикация </a:t>
            </a:r>
            <a:r>
              <a:rPr lang="ru-RU" sz="2400" b="1" dirty="0">
                <a:solidFill>
                  <a:srgbClr val="00B050"/>
                </a:solidFill>
              </a:rPr>
              <a:t>нажатия</a:t>
            </a:r>
            <a:r>
              <a:rPr lang="ru-RU" sz="2400" dirty="0"/>
              <a:t> в правом левом углу экрана!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hlinkClick r:id="rId2" action="ppaction://hlinksldjump"/>
              </a:rPr>
              <a:t>Вывод</a:t>
            </a:r>
            <a:r>
              <a:rPr lang="ru-RU" sz="2400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сообщения</a:t>
            </a:r>
            <a:r>
              <a:rPr lang="ru-RU" sz="2400" dirty="0"/>
              <a:t> на экране через заданное </a:t>
            </a:r>
            <a:r>
              <a:rPr lang="ru-RU" sz="2400" u="sng" dirty="0"/>
              <a:t>время</a:t>
            </a:r>
            <a:r>
              <a:rPr lang="en-US" sz="2400" dirty="0"/>
              <a:t> (</a:t>
            </a:r>
            <a:r>
              <a:rPr lang="en-US" sz="2400" b="1" dirty="0" err="1">
                <a:solidFill>
                  <a:srgbClr val="FF0000"/>
                </a:solidFill>
              </a:rPr>
              <a:t>dd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сек.</a:t>
            </a:r>
            <a:r>
              <a:rPr lang="en-US" sz="2400" dirty="0"/>
              <a:t>)</a:t>
            </a:r>
            <a:r>
              <a:rPr lang="ru-RU" sz="2400" dirty="0"/>
              <a:t> и в заданном </a:t>
            </a:r>
            <a:r>
              <a:rPr lang="ru-RU" sz="2400" b="1" dirty="0">
                <a:solidFill>
                  <a:srgbClr val="FF0000"/>
                </a:solidFill>
              </a:rPr>
              <a:t>месте</a:t>
            </a:r>
            <a:r>
              <a:rPr lang="ru-RU" sz="2400" dirty="0"/>
              <a:t> (экрана) по </a:t>
            </a:r>
            <a:r>
              <a:rPr lang="ru-RU" sz="2400" b="1" dirty="0">
                <a:solidFill>
                  <a:srgbClr val="FF0000"/>
                </a:solidFill>
              </a:rPr>
              <a:t>заданной</a:t>
            </a:r>
            <a:r>
              <a:rPr lang="ru-RU" sz="2400" dirty="0"/>
              <a:t> клавише (</a:t>
            </a:r>
            <a:r>
              <a:rPr lang="en-US" sz="2400" b="1" dirty="0" err="1">
                <a:solidFill>
                  <a:srgbClr val="FF0000"/>
                </a:solidFill>
              </a:rPr>
              <a:t>Fx</a:t>
            </a:r>
            <a:r>
              <a:rPr lang="ru-RU" sz="2400" dirty="0"/>
              <a:t>).</a:t>
            </a:r>
            <a:r>
              <a:rPr lang="en-US" sz="2400" dirty="0"/>
              <a:t> (</a:t>
            </a:r>
            <a:r>
              <a:rPr lang="ru-RU" sz="2400" b="1" dirty="0">
                <a:solidFill>
                  <a:srgbClr val="FF0000"/>
                </a:solidFill>
                <a:hlinkClick r:id="rId3" action="ppaction://hlinksldjump"/>
              </a:rPr>
              <a:t>СМ</a:t>
            </a:r>
            <a:r>
              <a:rPr lang="en-US" sz="2400" dirty="0"/>
              <a:t>)</a:t>
            </a:r>
            <a:r>
              <a:rPr lang="ru-RU" sz="2400" dirty="0"/>
              <a:t> - Схема -  (</a:t>
            </a:r>
            <a:r>
              <a:rPr lang="ru-RU" sz="2400" b="1" dirty="0">
                <a:solidFill>
                  <a:srgbClr val="FF0000"/>
                </a:solidFill>
                <a:hlinkClick r:id="rId4" action="ppaction://hlinksldjump"/>
              </a:rPr>
              <a:t>СМ</a:t>
            </a:r>
            <a:r>
              <a:rPr lang="ru-RU" sz="2400" dirty="0"/>
              <a:t>) ( (</a:t>
            </a:r>
            <a:r>
              <a:rPr lang="ru-RU" sz="2400" dirty="0">
                <a:solidFill>
                  <a:srgbClr val="FF0000"/>
                </a:solidFill>
                <a:hlinkClick r:id="rId5" action="ppaction://hlinksldjump"/>
              </a:rPr>
              <a:t>Лист СХЕМЫ</a:t>
            </a:r>
            <a:r>
              <a:rPr lang="ru-RU" sz="2400" dirty="0"/>
              <a:t>)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0673514"/>
      </p:ext>
    </p:extLst>
  </p:cSld>
  <p:clrMapOvr>
    <a:masterClrMapping/>
  </p:clrMapOvr>
</p:sld>
</file>

<file path=ppt/slides/slide4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908720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4000" b="1" dirty="0"/>
              <a:t>Модификация в курсив</a:t>
            </a:r>
            <a:r>
              <a:rPr lang="ru-RU" sz="4000" dirty="0"/>
              <a:t>. (2)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867483"/>
            <a:ext cx="8136904" cy="378565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+mn-lt"/>
                <a:cs typeface="+mn-cs"/>
              </a:rPr>
              <a:t>F1 + F2  !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После </a:t>
            </a:r>
            <a:r>
              <a:rPr lang="en-US" sz="2400" b="1" dirty="0">
                <a:latin typeface="+mn-lt"/>
                <a:cs typeface="+mn-cs"/>
              </a:rPr>
              <a:t>F1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на экране появиться сообщение об авторах.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При нажатии </a:t>
            </a:r>
            <a:r>
              <a:rPr lang="en-US" sz="2400" b="1" dirty="0">
                <a:latin typeface="+mn-lt"/>
                <a:cs typeface="+mn-cs"/>
              </a:rPr>
              <a:t>F2</a:t>
            </a:r>
            <a:r>
              <a:rPr lang="ru-RU" sz="2400" dirty="0">
                <a:latin typeface="+mn-lt"/>
                <a:cs typeface="+mn-cs"/>
              </a:rPr>
              <a:t> в сообщении буква </a:t>
            </a:r>
            <a:r>
              <a:rPr lang="en-US" sz="2400" dirty="0">
                <a:latin typeface="+mn-lt"/>
                <a:cs typeface="+mn-cs"/>
              </a:rPr>
              <a:t>‘B’</a:t>
            </a:r>
            <a:r>
              <a:rPr lang="ru-RU" sz="2400" dirty="0">
                <a:latin typeface="+mn-lt"/>
                <a:cs typeface="+mn-cs"/>
              </a:rPr>
              <a:t> изменит начертание на курсивное-</a:t>
            </a:r>
            <a:r>
              <a:rPr lang="en-US" sz="2400" dirty="0">
                <a:latin typeface="+mn-lt"/>
                <a:cs typeface="+mn-cs"/>
              </a:rPr>
              <a:t>&gt;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en-US" sz="2400" dirty="0"/>
              <a:t>‘</a:t>
            </a:r>
            <a:r>
              <a:rPr lang="en-US" sz="2400" i="1" dirty="0">
                <a:solidFill>
                  <a:srgbClr val="FF0000"/>
                </a:solidFill>
              </a:rPr>
              <a:t>B</a:t>
            </a:r>
            <a:r>
              <a:rPr lang="en-US" sz="2400" dirty="0"/>
              <a:t>’</a:t>
            </a:r>
            <a:r>
              <a:rPr lang="ru-RU" sz="2400" dirty="0">
                <a:latin typeface="+mn-lt"/>
                <a:cs typeface="+mn-cs"/>
              </a:rPr>
              <a:t>. </a:t>
            </a:r>
            <a:r>
              <a:rPr lang="ru-RU" sz="2400" dirty="0"/>
              <a:t>Индикация </a:t>
            </a:r>
            <a:r>
              <a:rPr lang="ru-RU" sz="2400" b="1" dirty="0">
                <a:solidFill>
                  <a:srgbClr val="00B050"/>
                </a:solidFill>
              </a:rPr>
              <a:t>нажатия</a:t>
            </a:r>
            <a:r>
              <a:rPr lang="ru-RU" sz="2400" dirty="0"/>
              <a:t> в правом левом углу экрана!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hlinkClick r:id="rId2" action="ppaction://hlinksldjump"/>
              </a:rPr>
              <a:t>Модификация</a:t>
            </a:r>
            <a:r>
              <a:rPr lang="ru-RU" sz="2400" dirty="0"/>
              <a:t> </a:t>
            </a:r>
            <a:r>
              <a:rPr lang="ru-RU" sz="2400" b="1" dirty="0">
                <a:solidFill>
                  <a:srgbClr val="FF0000"/>
                </a:solidFill>
              </a:rPr>
              <a:t>изображения</a:t>
            </a:r>
            <a:r>
              <a:rPr lang="ru-RU" sz="2400" dirty="0"/>
              <a:t> заданной </a:t>
            </a:r>
            <a:r>
              <a:rPr lang="ru-RU" sz="2400" u="sng" dirty="0"/>
              <a:t>буквы</a:t>
            </a:r>
            <a:r>
              <a:rPr lang="ru-RU" sz="2400" dirty="0"/>
              <a:t> (</a:t>
            </a:r>
            <a:r>
              <a:rPr lang="en-US" sz="2400" dirty="0"/>
              <a:t>'</a:t>
            </a:r>
            <a:r>
              <a:rPr lang="en-US" sz="2400" b="1" dirty="0">
                <a:solidFill>
                  <a:srgbClr val="FF0000"/>
                </a:solidFill>
              </a:rPr>
              <a:t>X'</a:t>
            </a:r>
            <a:r>
              <a:rPr lang="ru-RU" sz="2400" dirty="0"/>
              <a:t>)</a:t>
            </a:r>
            <a:r>
              <a:rPr lang="en-US" sz="2400" dirty="0"/>
              <a:t>, </a:t>
            </a:r>
            <a:r>
              <a:rPr lang="ru-RU" sz="2400" dirty="0"/>
              <a:t>в заданную форму (</a:t>
            </a:r>
            <a:r>
              <a:rPr lang="ru-RU" sz="2400" b="1" dirty="0">
                <a:solidFill>
                  <a:srgbClr val="FF0000"/>
                </a:solidFill>
              </a:rPr>
              <a:t>курсив – </a:t>
            </a:r>
            <a:r>
              <a:rPr lang="en-US" sz="2400" b="1" dirty="0">
                <a:solidFill>
                  <a:srgbClr val="FF0000"/>
                </a:solidFill>
              </a:rPr>
              <a:t>'</a:t>
            </a:r>
            <a:r>
              <a:rPr lang="en-US" sz="2400" b="1" i="1" dirty="0">
                <a:solidFill>
                  <a:srgbClr val="FF0000"/>
                </a:solidFill>
              </a:rPr>
              <a:t>X'</a:t>
            </a:r>
            <a:r>
              <a:rPr lang="ru-RU" sz="2400" dirty="0"/>
              <a:t>), по заданной клавише (</a:t>
            </a:r>
            <a:r>
              <a:rPr lang="en-US" sz="2400" b="1" dirty="0" err="1">
                <a:solidFill>
                  <a:srgbClr val="FF0000"/>
                </a:solidFill>
              </a:rPr>
              <a:t>Fx</a:t>
            </a:r>
            <a:r>
              <a:rPr lang="ru-RU" sz="2400" dirty="0"/>
              <a:t>). (</a:t>
            </a:r>
            <a:r>
              <a:rPr lang="ru-RU" sz="2400" b="1" dirty="0">
                <a:solidFill>
                  <a:srgbClr val="FF0000"/>
                </a:solidFill>
                <a:hlinkClick r:id="rId3" action="ppaction://hlinksldjump"/>
              </a:rPr>
              <a:t>СМ</a:t>
            </a:r>
            <a:r>
              <a:rPr lang="ru-RU" sz="2400" dirty="0"/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 </a:t>
            </a:r>
            <a:endParaRPr lang="en-US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2932711"/>
      </p:ext>
    </p:extLst>
  </p:cSld>
  <p:clrMapOvr>
    <a:masterClrMapping/>
  </p:clrMapOvr>
</p:sld>
</file>

<file path=ppt/slides/slide4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908720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4000" b="1" dirty="0"/>
              <a:t>Русификация</a:t>
            </a:r>
            <a:r>
              <a:rPr lang="ru-RU" sz="4000" dirty="0"/>
              <a:t>. (3)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99592" y="867483"/>
            <a:ext cx="7704856" cy="26776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Нажатие клавиши </a:t>
            </a:r>
            <a:r>
              <a:rPr lang="en-US" sz="2400" dirty="0">
                <a:latin typeface="+mn-lt"/>
                <a:cs typeface="+mn-cs"/>
              </a:rPr>
              <a:t>F3  -</a:t>
            </a:r>
            <a:r>
              <a:rPr lang="ru-RU" sz="2400" dirty="0">
                <a:latin typeface="+mn-lt"/>
                <a:cs typeface="+mn-cs"/>
              </a:rPr>
              <a:t> При вводе клавиш</a:t>
            </a:r>
            <a:r>
              <a:rPr lang="en-US" sz="2400" dirty="0">
                <a:latin typeface="+mn-lt"/>
                <a:cs typeface="+mn-cs"/>
              </a:rPr>
              <a:t>“</a:t>
            </a:r>
            <a:r>
              <a:rPr lang="en-US" sz="2400" b="1" dirty="0">
                <a:solidFill>
                  <a:srgbClr val="FF0000"/>
                </a:solidFill>
              </a:rPr>
              <a:t>F&lt;DUL”</a:t>
            </a:r>
            <a:r>
              <a:rPr lang="ru-RU" sz="2400" dirty="0">
                <a:latin typeface="+mn-lt"/>
                <a:cs typeface="+mn-cs"/>
              </a:rPr>
              <a:t>  </a:t>
            </a:r>
            <a:r>
              <a:rPr lang="en-US" sz="2400" dirty="0">
                <a:latin typeface="+mn-lt"/>
                <a:cs typeface="+mn-cs"/>
              </a:rPr>
              <a:t>  </a:t>
            </a:r>
            <a:r>
              <a:rPr lang="ru-RU" sz="2400" dirty="0">
                <a:latin typeface="+mn-lt"/>
                <a:cs typeface="+mn-cs"/>
              </a:rPr>
              <a:t>На экране введется </a:t>
            </a:r>
            <a:r>
              <a:rPr lang="en-US" sz="2400" dirty="0">
                <a:latin typeface="+mn-lt"/>
                <a:cs typeface="+mn-cs"/>
              </a:rPr>
              <a:t>-&gt; </a:t>
            </a:r>
            <a:r>
              <a:rPr lang="ru-RU" sz="2400" dirty="0">
                <a:latin typeface="+mn-lt"/>
                <a:cs typeface="+mn-cs"/>
              </a:rPr>
              <a:t>АБВГД 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F&lt;DUL</a:t>
            </a:r>
            <a:r>
              <a:rPr lang="en-US" sz="2400" dirty="0">
                <a:latin typeface="+mn-lt"/>
                <a:cs typeface="+mn-cs"/>
              </a:rPr>
              <a:t> - </a:t>
            </a:r>
            <a:r>
              <a:rPr lang="ru-RU" sz="2400" dirty="0">
                <a:latin typeface="+mn-lt"/>
                <a:cs typeface="+mn-cs"/>
              </a:rPr>
              <a:t>было). </a:t>
            </a:r>
            <a:r>
              <a:rPr lang="ru-RU" sz="2400" dirty="0"/>
              <a:t>Индикация </a:t>
            </a:r>
            <a:r>
              <a:rPr lang="ru-RU" sz="2400" b="1" dirty="0">
                <a:solidFill>
                  <a:srgbClr val="00B050"/>
                </a:solidFill>
              </a:rPr>
              <a:t>нажатия</a:t>
            </a:r>
            <a:r>
              <a:rPr lang="ru-RU" sz="2400" dirty="0"/>
              <a:t> в правом левом углу экрана!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hlinkClick r:id="rId2" action="ppaction://hlinksldjump"/>
              </a:rPr>
              <a:t>Русификация </a:t>
            </a:r>
            <a:r>
              <a:rPr lang="ru-RU" sz="2400" dirty="0"/>
              <a:t>набора заданных клавиш (букв) по заданной клавише (</a:t>
            </a:r>
            <a:r>
              <a:rPr lang="en-US" sz="2400" b="1" dirty="0" err="1">
                <a:solidFill>
                  <a:srgbClr val="FF0000"/>
                </a:solidFill>
              </a:rPr>
              <a:t>Fx</a:t>
            </a:r>
            <a:r>
              <a:rPr lang="ru-RU" sz="2400" dirty="0"/>
              <a:t>) (</a:t>
            </a:r>
            <a:r>
              <a:rPr lang="ru-RU" sz="2400" b="1" dirty="0">
                <a:solidFill>
                  <a:srgbClr val="FF0000"/>
                </a:solidFill>
                <a:hlinkClick r:id="rId3" action="ppaction://hlinksldjump"/>
              </a:rPr>
              <a:t>СМ</a:t>
            </a:r>
            <a:r>
              <a:rPr lang="ru-RU" sz="2400" dirty="0"/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9935525"/>
      </p:ext>
    </p:extLst>
  </p:cSld>
  <p:clrMapOvr>
    <a:masterClrMapping/>
  </p:clrMapOvr>
</p:sld>
</file>

<file path=ppt/slides/slide4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908720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4000" b="1" dirty="0"/>
              <a:t>Запрет ввода</a:t>
            </a:r>
            <a:r>
              <a:rPr lang="ru-RU" sz="4000" dirty="0"/>
              <a:t>. (4)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99592" y="867483"/>
            <a:ext cx="7704856" cy="193899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b="1" dirty="0">
                <a:latin typeface="+mn-lt"/>
                <a:cs typeface="+mn-cs"/>
              </a:rPr>
              <a:t>F4</a:t>
            </a:r>
            <a:r>
              <a:rPr lang="en-US" sz="2400" dirty="0">
                <a:latin typeface="+mn-lt"/>
                <a:cs typeface="+mn-cs"/>
              </a:rPr>
              <a:t> – </a:t>
            </a:r>
            <a:r>
              <a:rPr lang="ru-RU" sz="2400" dirty="0">
                <a:latin typeface="+mn-lt"/>
                <a:cs typeface="+mn-cs"/>
              </a:rPr>
              <a:t>запрет ввода строчных латинских (проверка). </a:t>
            </a:r>
            <a:r>
              <a:rPr lang="ru-RU" sz="2400" dirty="0"/>
              <a:t>Индикация </a:t>
            </a:r>
            <a:r>
              <a:rPr lang="ru-RU" sz="2400" b="1" dirty="0">
                <a:solidFill>
                  <a:srgbClr val="00B050"/>
                </a:solidFill>
              </a:rPr>
              <a:t>нажатия</a:t>
            </a:r>
            <a:r>
              <a:rPr lang="ru-RU" sz="2400" dirty="0"/>
              <a:t> в правом левом углу экрана!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solidFill>
                  <a:srgbClr val="FF0000"/>
                </a:solidFill>
                <a:hlinkClick r:id="rId2" action="ppaction://hlinksldjump"/>
              </a:rPr>
              <a:t>Замена</a:t>
            </a:r>
            <a:r>
              <a:rPr lang="ru-RU" sz="2400" dirty="0">
                <a:hlinkClick r:id="rId2" action="ppaction://hlinksldjump"/>
              </a:rPr>
              <a:t> </a:t>
            </a:r>
            <a:r>
              <a:rPr lang="ru-RU" sz="2400" dirty="0"/>
              <a:t>или </a:t>
            </a:r>
            <a:r>
              <a:rPr lang="ru-RU" sz="2400" u="sng" dirty="0"/>
              <a:t>запрет ввода </a:t>
            </a:r>
            <a:r>
              <a:rPr lang="ru-RU" sz="2400" b="1" dirty="0">
                <a:solidFill>
                  <a:srgbClr val="FF0000"/>
                </a:solidFill>
              </a:rPr>
              <a:t>заданных</a:t>
            </a:r>
            <a:r>
              <a:rPr lang="ru-RU" sz="2400" dirty="0"/>
              <a:t> </a:t>
            </a:r>
            <a:r>
              <a:rPr lang="ru-RU" sz="2400" dirty="0">
                <a:hlinkClick r:id="rId3" action="ppaction://hlinksldjump"/>
              </a:rPr>
              <a:t>символов </a:t>
            </a:r>
            <a:r>
              <a:rPr lang="ru-RU" sz="2400" dirty="0"/>
              <a:t>(букв) заданной клавише (</a:t>
            </a:r>
            <a:r>
              <a:rPr lang="en-US" sz="2400" b="1" dirty="0" err="1">
                <a:solidFill>
                  <a:srgbClr val="FF0000"/>
                </a:solidFill>
              </a:rPr>
              <a:t>Fx</a:t>
            </a:r>
            <a:r>
              <a:rPr lang="ru-RU" sz="2400" dirty="0"/>
              <a:t>) (</a:t>
            </a:r>
            <a:r>
              <a:rPr lang="ru-RU" sz="2400" b="1" dirty="0">
                <a:solidFill>
                  <a:srgbClr val="FF0000"/>
                </a:solidFill>
                <a:hlinkClick r:id="rId4" action="ppaction://hlinksldjump"/>
              </a:rPr>
              <a:t>СМ</a:t>
            </a:r>
            <a:r>
              <a:rPr lang="ru-RU" sz="2400" dirty="0"/>
              <a:t>). Схема -  (</a:t>
            </a:r>
            <a:r>
              <a:rPr lang="ru-RU" sz="2400" b="1" dirty="0">
                <a:solidFill>
                  <a:srgbClr val="FF0000"/>
                </a:solidFill>
                <a:hlinkClick r:id="rId5" action="ppaction://hlinksldjump"/>
              </a:rPr>
              <a:t>СМ</a:t>
            </a:r>
            <a:r>
              <a:rPr lang="ru-RU" sz="2400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3262216629"/>
      </p:ext>
    </p:extLst>
  </p:cSld>
  <p:clrMapOvr>
    <a:masterClrMapping/>
  </p:clrMapOvr>
</p:sld>
</file>

<file path=ppt/slides/slide4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128792" cy="692696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600" b="1" dirty="0"/>
              <a:t>Замена/Блокировка букв</a:t>
            </a:r>
            <a:r>
              <a:rPr lang="ru-RU" sz="3600" dirty="0"/>
              <a:t>. (5)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867483"/>
            <a:ext cx="8640960" cy="26776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При нажатии </a:t>
            </a:r>
            <a:r>
              <a:rPr lang="en-US" sz="2400" b="1" dirty="0">
                <a:latin typeface="+mn-lt"/>
                <a:cs typeface="+mn-cs"/>
              </a:rPr>
              <a:t>F4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блокируется ввод прописных латинских букв. Проверить ввод до клавиши и после. Включить </a:t>
            </a:r>
            <a:r>
              <a:rPr lang="en-US" sz="2400" b="1" dirty="0"/>
              <a:t>F4</a:t>
            </a:r>
            <a:r>
              <a:rPr lang="en-US" sz="2400" dirty="0"/>
              <a:t> </a:t>
            </a:r>
            <a:r>
              <a:rPr lang="ru-RU" sz="2400" dirty="0">
                <a:latin typeface="+mn-lt"/>
                <a:cs typeface="+mn-cs"/>
              </a:rPr>
              <a:t>после демонстрации.  Индикация </a:t>
            </a:r>
            <a:r>
              <a:rPr lang="ru-RU" sz="2400" b="1" dirty="0">
                <a:solidFill>
                  <a:srgbClr val="00B050"/>
                </a:solidFill>
                <a:latin typeface="+mn-lt"/>
                <a:cs typeface="+mn-cs"/>
              </a:rPr>
              <a:t>нажатия</a:t>
            </a:r>
            <a:r>
              <a:rPr lang="ru-RU" sz="2400" dirty="0">
                <a:latin typeface="+mn-lt"/>
                <a:cs typeface="+mn-cs"/>
              </a:rPr>
              <a:t> в правом левом углу экрана!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b="1" dirty="0">
                <a:solidFill>
                  <a:srgbClr val="FF0000"/>
                </a:solidFill>
                <a:hlinkClick r:id="rId2" action="ppaction://hlinksldjump"/>
              </a:rPr>
              <a:t>Замена</a:t>
            </a:r>
            <a:r>
              <a:rPr lang="ru-RU" sz="2400" dirty="0">
                <a:hlinkClick r:id="rId2" action="ppaction://hlinksldjump"/>
              </a:rPr>
              <a:t> </a:t>
            </a:r>
            <a:r>
              <a:rPr lang="ru-RU" sz="2400" dirty="0"/>
              <a:t>или </a:t>
            </a:r>
            <a:r>
              <a:rPr lang="ru-RU" sz="2400" u="sng" dirty="0"/>
              <a:t>запрет ввода </a:t>
            </a:r>
            <a:r>
              <a:rPr lang="ru-RU" sz="2400" b="1" dirty="0">
                <a:solidFill>
                  <a:srgbClr val="FF0000"/>
                </a:solidFill>
              </a:rPr>
              <a:t>заданных</a:t>
            </a:r>
            <a:r>
              <a:rPr lang="ru-RU" sz="2400" dirty="0"/>
              <a:t> </a:t>
            </a:r>
            <a:r>
              <a:rPr lang="ru-RU" sz="2400" dirty="0">
                <a:hlinkClick r:id="rId3" action="ppaction://hlinksldjump"/>
              </a:rPr>
              <a:t>символов </a:t>
            </a:r>
            <a:r>
              <a:rPr lang="ru-RU" sz="2400" dirty="0"/>
              <a:t>(букв) заданной клавише (</a:t>
            </a:r>
            <a:r>
              <a:rPr lang="en-US" sz="2400" b="1" dirty="0" err="1">
                <a:solidFill>
                  <a:srgbClr val="FF0000"/>
                </a:solidFill>
              </a:rPr>
              <a:t>Fx</a:t>
            </a:r>
            <a:r>
              <a:rPr lang="ru-RU" sz="2400" dirty="0"/>
              <a:t>) (</a:t>
            </a:r>
            <a:r>
              <a:rPr lang="ru-RU" sz="2400" b="1" dirty="0">
                <a:solidFill>
                  <a:srgbClr val="FF0000"/>
                </a:solidFill>
                <a:hlinkClick r:id="rId4" action="ppaction://hlinksldjump"/>
              </a:rPr>
              <a:t>СМ</a:t>
            </a:r>
            <a:r>
              <a:rPr lang="ru-RU" sz="2400" dirty="0"/>
              <a:t>). Схема -  (</a:t>
            </a:r>
            <a:r>
              <a:rPr lang="ru-RU" sz="2400" b="1" dirty="0">
                <a:solidFill>
                  <a:srgbClr val="FF0000"/>
                </a:solidFill>
                <a:hlinkClick r:id="rId5" action="ppaction://hlinksldjump"/>
              </a:rPr>
              <a:t>СМ</a:t>
            </a:r>
            <a:r>
              <a:rPr lang="ru-RU" sz="2400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326221662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857"/>
            <a:ext cx="5256584" cy="490066"/>
          </a:xfrm>
        </p:spPr>
        <p:txBody>
          <a:bodyPr/>
          <a:lstStyle/>
          <a:p>
            <a:r>
              <a:rPr lang="ru-RU" sz="3600" dirty="0">
                <a:solidFill>
                  <a:srgbClr val="FF0000"/>
                </a:solidFill>
              </a:rPr>
              <a:t>Контроль ЛР №6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216008" cy="5616624"/>
          </a:xfrm>
        </p:spPr>
        <p:txBody>
          <a:bodyPr/>
          <a:lstStyle/>
          <a:p>
            <a:pPr marL="0" indent="0">
              <a:buNone/>
            </a:pPr>
            <a:r>
              <a:rPr lang="ru-RU" sz="2100" dirty="0"/>
              <a:t>При защите ЛР № </a:t>
            </a:r>
            <a:r>
              <a:rPr lang="en-US" sz="2100" dirty="0"/>
              <a:t>3</a:t>
            </a:r>
            <a:r>
              <a:rPr lang="ru-RU" sz="2100" dirty="0"/>
              <a:t> проверяются </a:t>
            </a:r>
            <a:r>
              <a:rPr lang="ru-RU" sz="2100" u="sng" dirty="0"/>
              <a:t>следующие требования</a:t>
            </a:r>
            <a:r>
              <a:rPr lang="en-US" sz="2100" u="sng" dirty="0"/>
              <a:t>(</a:t>
            </a:r>
            <a:r>
              <a:rPr lang="ru-RU" sz="2100" u="sng" dirty="0">
                <a:hlinkClick r:id="rId2" action="ppaction://hlinksldjump"/>
              </a:rPr>
              <a:t>ОТ</a:t>
            </a:r>
            <a:r>
              <a:rPr lang="en-US" sz="2100" u="sng" dirty="0"/>
              <a:t>)</a:t>
            </a:r>
            <a:r>
              <a:rPr lang="ru-RU" sz="2100" u="sng" dirty="0"/>
              <a:t>(</a:t>
            </a:r>
            <a:r>
              <a:rPr lang="ru-RU" altLang="ru-RU" sz="2100" dirty="0">
                <a:hlinkClick r:id="rId3" action="ppaction://hlinkfile"/>
              </a:rPr>
              <a:t>МУ</a:t>
            </a:r>
            <a:r>
              <a:rPr lang="ru-RU" altLang="ru-RU" sz="2100" dirty="0"/>
              <a:t> , </a:t>
            </a:r>
            <a:r>
              <a:rPr lang="en-US" altLang="ru-RU" sz="2100" dirty="0">
                <a:hlinkClick r:id="rId4" action="ppaction://hlinkfile"/>
              </a:rPr>
              <a:t>DOC</a:t>
            </a:r>
            <a:r>
              <a:rPr lang="ru-RU" altLang="ru-RU" sz="2100" dirty="0"/>
              <a:t> </a:t>
            </a:r>
            <a:r>
              <a:rPr lang="ru-RU" sz="2100" u="sng" dirty="0"/>
              <a:t>)</a:t>
            </a:r>
            <a:r>
              <a:rPr lang="ru-RU" sz="2100" dirty="0"/>
              <a:t>:</a:t>
            </a:r>
          </a:p>
          <a:p>
            <a:r>
              <a:rPr lang="ru-RU" sz="2100" dirty="0">
                <a:solidFill>
                  <a:srgbClr val="FF0000"/>
                </a:solidFill>
                <a:hlinkClick r:id="rId5" action="ppaction://hlinksldjump"/>
              </a:rPr>
              <a:t>Блок-схема программы</a:t>
            </a:r>
            <a:r>
              <a:rPr lang="en-US" sz="2100" dirty="0">
                <a:solidFill>
                  <a:srgbClr val="FF0000"/>
                </a:solidFill>
              </a:rPr>
              <a:t>. </a:t>
            </a:r>
            <a:r>
              <a:rPr lang="ru-RU" sz="2100" dirty="0">
                <a:solidFill>
                  <a:srgbClr val="FF0000"/>
                </a:solidFill>
                <a:hlinkClick r:id="rId6" action="ppaction://hlinksldjump"/>
              </a:rPr>
              <a:t>Точка входа</a:t>
            </a:r>
            <a:r>
              <a:rPr lang="ru-RU" sz="2100" dirty="0">
                <a:solidFill>
                  <a:srgbClr val="FF0000"/>
                </a:solidFill>
              </a:rPr>
              <a:t> в </a:t>
            </a:r>
            <a:r>
              <a:rPr lang="ru-RU" sz="2100" dirty="0">
                <a:solidFill>
                  <a:srgbClr val="FF0000"/>
                </a:solidFill>
                <a:hlinkClick r:id="rId6" action="ppaction://hlinksldjump"/>
              </a:rPr>
              <a:t>программу</a:t>
            </a:r>
            <a:r>
              <a:rPr lang="ru-RU" sz="2100" dirty="0">
                <a:solidFill>
                  <a:srgbClr val="FF0000"/>
                </a:solidFill>
              </a:rPr>
              <a:t>.</a:t>
            </a:r>
            <a:r>
              <a:rPr lang="ru-RU" sz="2100" u="sng" dirty="0">
                <a:solidFill>
                  <a:srgbClr val="FF0000"/>
                </a:solidFill>
              </a:rPr>
              <a:t> </a:t>
            </a:r>
            <a:r>
              <a:rPr lang="ru-RU" sz="2100" u="sng" dirty="0">
                <a:solidFill>
                  <a:srgbClr val="FF0000"/>
                </a:solidFill>
                <a:hlinkClick r:id="rId7" action="ppaction://hlinksldjump"/>
              </a:rPr>
              <a:t>Русификация</a:t>
            </a:r>
            <a:endParaRPr lang="ru-RU" sz="2100" dirty="0">
              <a:solidFill>
                <a:srgbClr val="FF0000"/>
              </a:solidFill>
            </a:endParaRP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8" action="ppaction://hlinksldjump"/>
              </a:rPr>
              <a:t>Занесение </a:t>
            </a:r>
            <a:r>
              <a:rPr lang="ru-RU" sz="2100" dirty="0">
                <a:solidFill>
                  <a:srgbClr val="FF0000"/>
                </a:solidFill>
              </a:rPr>
              <a:t>значения сегментного регистра данных</a:t>
            </a:r>
            <a:r>
              <a:rPr lang="en-US" sz="2100" dirty="0">
                <a:solidFill>
                  <a:srgbClr val="FF0000"/>
                </a:solidFill>
              </a:rPr>
              <a:t>. </a:t>
            </a:r>
            <a:r>
              <a:rPr lang="ru-RU" sz="2000" b="1" dirty="0">
                <a:solidFill>
                  <a:srgbClr val="FF0000"/>
                </a:solidFill>
              </a:rPr>
              <a:t>СКРИНШОТ в </a:t>
            </a:r>
            <a:r>
              <a:rPr lang="en-US" sz="2000" b="1" dirty="0">
                <a:solidFill>
                  <a:srgbClr val="FF0000"/>
                </a:solidFill>
              </a:rPr>
              <a:t>TD!!!</a:t>
            </a:r>
            <a:endParaRPr lang="ru-RU" sz="2100" dirty="0">
              <a:solidFill>
                <a:srgbClr val="FF0000"/>
              </a:solidFill>
            </a:endParaRP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9" action="ppaction://hlinksldjump"/>
              </a:rPr>
              <a:t>Сегменты</a:t>
            </a:r>
            <a:r>
              <a:rPr lang="ru-RU" sz="2100" dirty="0">
                <a:solidFill>
                  <a:srgbClr val="FF0000"/>
                </a:solidFill>
              </a:rPr>
              <a:t>. Оформление сегментов </a:t>
            </a:r>
            <a:r>
              <a:rPr lang="ru-RU" sz="2100" dirty="0">
                <a:solidFill>
                  <a:srgbClr val="FF0000"/>
                </a:solidFill>
                <a:hlinkClick r:id="rId9" action="ppaction://hlinksldjump"/>
              </a:rPr>
              <a:t>данных </a:t>
            </a:r>
            <a:r>
              <a:rPr lang="ru-RU" sz="2100" dirty="0">
                <a:solidFill>
                  <a:srgbClr val="FF0000"/>
                </a:solidFill>
              </a:rPr>
              <a:t>и </a:t>
            </a:r>
            <a:r>
              <a:rPr lang="ru-RU" sz="2100" dirty="0">
                <a:solidFill>
                  <a:srgbClr val="FF0000"/>
                </a:solidFill>
                <a:hlinkClick r:id="rId10" action="ppaction://hlinksldjump"/>
              </a:rPr>
              <a:t>стека</a:t>
            </a:r>
            <a:r>
              <a:rPr lang="ru-RU" sz="2100" dirty="0">
                <a:solidFill>
                  <a:srgbClr val="FF0000"/>
                </a:solidFill>
              </a:rPr>
              <a:t>. В </a:t>
            </a:r>
            <a:r>
              <a:rPr lang="ru-RU" sz="2100" dirty="0">
                <a:solidFill>
                  <a:srgbClr val="FF0000"/>
                </a:solidFill>
                <a:hlinkClick r:id="rId11" action="ppaction://hlinksldjump"/>
              </a:rPr>
              <a:t>отладчике</a:t>
            </a:r>
            <a:r>
              <a:rPr lang="ru-RU" sz="2100" dirty="0">
                <a:solidFill>
                  <a:srgbClr val="FF0000"/>
                </a:solidFill>
              </a:rPr>
              <a:t>.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12" action="ppaction://hlinksldjump"/>
              </a:rPr>
              <a:t>Очистка </a:t>
            </a:r>
            <a:r>
              <a:rPr lang="ru-RU" sz="2100" dirty="0">
                <a:solidFill>
                  <a:srgbClr val="FF0000"/>
                </a:solidFill>
              </a:rPr>
              <a:t>экрана перед работой программы (INT 10h, процедура - CLSSCR)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</a:rPr>
              <a:t>Оформление и вызов </a:t>
            </a:r>
            <a:r>
              <a:rPr lang="ru-RU" sz="2100" dirty="0">
                <a:solidFill>
                  <a:srgbClr val="FF0000"/>
                </a:solidFill>
                <a:hlinkClick r:id="rId13" action="ppaction://hlinksldjump"/>
              </a:rPr>
              <a:t>процедур </a:t>
            </a:r>
            <a:r>
              <a:rPr lang="ru-RU" sz="2100" dirty="0">
                <a:solidFill>
                  <a:srgbClr val="FF0000"/>
                </a:solidFill>
              </a:rPr>
              <a:t>программы (CALL,RET,PROC,ENDP)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</a:rPr>
              <a:t>Вывод </a:t>
            </a:r>
            <a:r>
              <a:rPr lang="ru-RU" sz="2100" dirty="0">
                <a:solidFill>
                  <a:srgbClr val="FF0000"/>
                </a:solidFill>
                <a:hlinkClick r:id="rId14" action="ppaction://hlinksldjump"/>
              </a:rPr>
              <a:t>подсказки </a:t>
            </a:r>
            <a:r>
              <a:rPr lang="ru-RU" sz="2100" dirty="0">
                <a:solidFill>
                  <a:srgbClr val="FF0000"/>
                </a:solidFill>
              </a:rPr>
              <a:t>перед запросом завершения (Прерывание 09h-21h)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15" action="ppaction://hlinksldjump"/>
              </a:rPr>
              <a:t>Запрос </a:t>
            </a:r>
            <a:r>
              <a:rPr lang="ru-RU" sz="2100" dirty="0">
                <a:solidFill>
                  <a:srgbClr val="FF0000"/>
                </a:solidFill>
              </a:rPr>
              <a:t>ввода клавиши и контроль кода для таблицы.</a:t>
            </a:r>
          </a:p>
          <a:p>
            <a:pPr lvl="0"/>
            <a:r>
              <a:rPr lang="ru-RU" sz="2400" dirty="0">
                <a:solidFill>
                  <a:srgbClr val="FF0000"/>
                </a:solidFill>
                <a:hlinkClick r:id="rId16" action="ppaction://hlinksldjump"/>
              </a:rPr>
              <a:t>Циклы </a:t>
            </a:r>
            <a:r>
              <a:rPr lang="ru-RU" sz="2400" dirty="0">
                <a:solidFill>
                  <a:srgbClr val="FF0000"/>
                </a:solidFill>
              </a:rPr>
              <a:t>их </a:t>
            </a:r>
            <a:r>
              <a:rPr lang="ru-RU" sz="2400" dirty="0">
                <a:solidFill>
                  <a:srgbClr val="FF0000"/>
                </a:solidFill>
                <a:hlinkClick r:id="rId17" action="ppaction://hlinksldjump"/>
              </a:rPr>
              <a:t>структура </a:t>
            </a:r>
            <a:r>
              <a:rPr lang="ru-RU" sz="2400" dirty="0">
                <a:solidFill>
                  <a:srgbClr val="FF0000"/>
                </a:solidFill>
              </a:rPr>
              <a:t>и команда </a:t>
            </a:r>
            <a:r>
              <a:rPr lang="en-US" sz="2400" dirty="0">
                <a:solidFill>
                  <a:srgbClr val="FF0000"/>
                </a:solidFill>
                <a:hlinkClick r:id="rId18" action="ppaction://hlinksldjump"/>
              </a:rPr>
              <a:t>LOOP</a:t>
            </a:r>
            <a:r>
              <a:rPr lang="ru-RU" sz="2400" dirty="0">
                <a:solidFill>
                  <a:srgbClr val="FF0000"/>
                </a:solidFill>
              </a:rPr>
              <a:t>.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19" action="ppaction://hlinksldjump"/>
              </a:rPr>
              <a:t>Перевод </a:t>
            </a:r>
            <a:r>
              <a:rPr lang="ru-RU" sz="2100" dirty="0">
                <a:solidFill>
                  <a:srgbClr val="FF0000"/>
                </a:solidFill>
              </a:rPr>
              <a:t>и в шестнадцатеричном </a:t>
            </a:r>
            <a:r>
              <a:rPr lang="ru-RU" sz="2100" dirty="0">
                <a:solidFill>
                  <a:srgbClr val="FF0000"/>
                </a:solidFill>
                <a:hlinkClick r:id="rId3" action="ppaction://hlinkfile"/>
              </a:rPr>
              <a:t>коде </a:t>
            </a:r>
            <a:r>
              <a:rPr lang="ru-RU" sz="2100" dirty="0">
                <a:solidFill>
                  <a:srgbClr val="FF0000"/>
                </a:solidFill>
              </a:rPr>
              <a:t>(HEX</a:t>
            </a:r>
            <a:r>
              <a:rPr lang="ru-RU" sz="2400" dirty="0">
                <a:solidFill>
                  <a:srgbClr val="FF0000"/>
                </a:solidFill>
              </a:rPr>
              <a:t> команда </a:t>
            </a:r>
            <a:r>
              <a:rPr lang="en-US" sz="2400" dirty="0">
                <a:solidFill>
                  <a:srgbClr val="FF0000"/>
                </a:solidFill>
                <a:hlinkClick r:id="rId19" action="ppaction://hlinksldjump"/>
              </a:rPr>
              <a:t>XLAT</a:t>
            </a:r>
            <a:r>
              <a:rPr lang="ru-RU" sz="2100" dirty="0">
                <a:solidFill>
                  <a:srgbClr val="FF0000"/>
                </a:solidFill>
              </a:rPr>
              <a:t>)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</a:rPr>
              <a:t>Корректное </a:t>
            </a:r>
            <a:r>
              <a:rPr lang="ru-RU" sz="2100" dirty="0">
                <a:solidFill>
                  <a:srgbClr val="FF0000"/>
                </a:solidFill>
                <a:hlinkClick r:id="rId6" action="ppaction://hlinksldjump"/>
              </a:rPr>
              <a:t>завершение </a:t>
            </a:r>
            <a:r>
              <a:rPr lang="ru-RU" sz="2100" dirty="0">
                <a:solidFill>
                  <a:srgbClr val="FF0000"/>
                </a:solidFill>
              </a:rPr>
              <a:t>работы программы с сообщением. (Прерывание 4Сh-21h) с кодом 5.</a:t>
            </a:r>
          </a:p>
          <a:p>
            <a:r>
              <a:rPr lang="ru-RU" sz="2100" dirty="0">
                <a:solidFill>
                  <a:srgbClr val="FF0000"/>
                </a:solidFill>
              </a:rPr>
              <a:t>Наличие заявленных </a:t>
            </a:r>
            <a:r>
              <a:rPr lang="ru-RU" sz="2100" u="sng" dirty="0">
                <a:solidFill>
                  <a:srgbClr val="FF0000"/>
                </a:solidFill>
              </a:rPr>
              <a:t>дополнительных</a:t>
            </a:r>
            <a:r>
              <a:rPr lang="ru-RU" sz="2100" dirty="0">
                <a:solidFill>
                  <a:srgbClr val="FF0000"/>
                </a:solidFill>
              </a:rPr>
              <a:t> требований и их проверка. Наличие грамотно-оформленного </a:t>
            </a:r>
            <a:r>
              <a:rPr lang="ru-RU" sz="2100" b="1" dirty="0">
                <a:solidFill>
                  <a:srgbClr val="FF0000"/>
                </a:solidFill>
              </a:rPr>
              <a:t>отчета</a:t>
            </a:r>
            <a:r>
              <a:rPr lang="ru-RU" sz="2100" dirty="0">
                <a:solidFill>
                  <a:srgbClr val="FF0000"/>
                </a:solidFill>
              </a:rPr>
              <a:t> по ЛР №6.</a:t>
            </a:r>
            <a:r>
              <a:rPr lang="ru-RU" sz="2100" u="sng" dirty="0">
                <a:solidFill>
                  <a:srgbClr val="FF0000"/>
                </a:solidFill>
              </a:rPr>
              <a:t>Ответы</a:t>
            </a:r>
            <a:r>
              <a:rPr lang="ru-RU" sz="2100" dirty="0">
                <a:solidFill>
                  <a:srgbClr val="FF0000"/>
                </a:solidFill>
              </a:rPr>
              <a:t> на </a:t>
            </a:r>
            <a:r>
              <a:rPr lang="ru-RU" sz="2100" u="sng" dirty="0">
                <a:solidFill>
                  <a:srgbClr val="FF0000"/>
                </a:solidFill>
                <a:hlinkClick r:id="rId3" action="ppaction://hlinkfile"/>
              </a:rPr>
              <a:t>контрольные </a:t>
            </a:r>
            <a:r>
              <a:rPr lang="ru-RU" sz="2100" u="sng" dirty="0">
                <a:solidFill>
                  <a:srgbClr val="FF0000"/>
                </a:solidFill>
              </a:rPr>
              <a:t>вопросы ЛР №6 (</a:t>
            </a:r>
            <a:r>
              <a:rPr lang="ru-RU" altLang="ru-RU" sz="2100" u="sng" dirty="0">
                <a:solidFill>
                  <a:srgbClr val="FF0000"/>
                </a:solidFill>
                <a:hlinkClick r:id="rId3" action="ppaction://hlinkfile"/>
              </a:rPr>
              <a:t>МУ</a:t>
            </a:r>
            <a:r>
              <a:rPr lang="ru-RU" altLang="ru-RU" sz="2100" u="sng" dirty="0">
                <a:solidFill>
                  <a:srgbClr val="FF0000"/>
                </a:solidFill>
              </a:rPr>
              <a:t> , </a:t>
            </a:r>
            <a:r>
              <a:rPr lang="en-US" altLang="ru-RU" sz="2100" u="sng" dirty="0">
                <a:solidFill>
                  <a:srgbClr val="FF0000"/>
                </a:solidFill>
                <a:hlinkClick r:id="rId4" action="ppaction://hlinkfile"/>
              </a:rPr>
              <a:t>DOC</a:t>
            </a:r>
            <a:r>
              <a:rPr lang="ru-RU" altLang="ru-RU" sz="2100" u="sng" dirty="0">
                <a:solidFill>
                  <a:srgbClr val="FF0000"/>
                </a:solidFill>
              </a:rPr>
              <a:t> </a:t>
            </a:r>
            <a:r>
              <a:rPr lang="ru-RU" sz="2100" u="sng" dirty="0">
                <a:solidFill>
                  <a:srgbClr val="FF0000"/>
                </a:solidFill>
              </a:rPr>
              <a:t>)</a:t>
            </a:r>
          </a:p>
          <a:p>
            <a:pPr marL="0" lvl="0" indent="0">
              <a:buNone/>
            </a:pP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3565838892"/>
      </p:ext>
    </p:extLst>
  </p:cSld>
  <p:clrMapOvr>
    <a:masterClrMapping/>
  </p:clrMapOvr>
</p:sld>
</file>

<file path=ppt/slides/slide4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6984776" cy="476672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Схема </a:t>
            </a:r>
            <a:r>
              <a:rPr lang="ru-RU" sz="3600" dirty="0"/>
              <a:t>работы</a:t>
            </a:r>
            <a:r>
              <a:rPr lang="ru-RU" dirty="0"/>
              <a:t> Резидента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5964088"/>
            <a:ext cx="1368152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>
                <a:latin typeface="+mn-lt"/>
                <a:cs typeface="+mn-cs"/>
              </a:rPr>
              <a:t>???</a:t>
            </a:r>
            <a:endParaRPr lang="ru-RU" sz="2400" dirty="0">
              <a:latin typeface="+mn-lt"/>
              <a:cs typeface="+mn-cs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5310078"/>
              </p:ext>
            </p:extLst>
          </p:nvPr>
        </p:nvGraphicFramePr>
        <p:xfrm>
          <a:off x="251520" y="476672"/>
          <a:ext cx="8712968" cy="54154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9921005" imgH="20427660" progId="Visio.Drawing.11">
                  <p:embed/>
                </p:oleObj>
              </mc:Choice>
              <mc:Fallback>
                <p:oleObj name="Visio" r:id="rId2" imgW="29921005" imgH="20427660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476672"/>
                        <a:ext cx="8712968" cy="54154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4511224"/>
      </p:ext>
    </p:extLst>
  </p:cSld>
  <p:clrMapOvr>
    <a:masterClrMapping/>
  </p:clrMapOvr>
</p:sld>
</file>

<file path=ppt/slides/slide4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6912768" cy="867484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4000" dirty="0"/>
              <a:t>Обработка прерываний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5616" y="867484"/>
            <a:ext cx="7704856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Программные</a:t>
            </a:r>
            <a:r>
              <a:rPr lang="en-US" sz="2400" dirty="0">
                <a:latin typeface="+mn-lt"/>
                <a:cs typeface="+mn-cs"/>
                <a:hlinkClick r:id="rId2" action="ppaction://hlinksldjump"/>
              </a:rPr>
              <a:t> </a:t>
            </a:r>
            <a:r>
              <a:rPr lang="en-US" sz="2400" dirty="0">
                <a:latin typeface="+mn-lt"/>
                <a:cs typeface="+mn-cs"/>
              </a:rPr>
              <a:t>(</a:t>
            </a:r>
            <a:r>
              <a:rPr lang="ru-RU" sz="2400" dirty="0">
                <a:latin typeface="+mn-lt"/>
                <a:cs typeface="+mn-cs"/>
              </a:rPr>
              <a:t>шаги</a:t>
            </a:r>
            <a:r>
              <a:rPr lang="en-US" sz="2400" dirty="0">
                <a:latin typeface="+mn-lt"/>
                <a:cs typeface="+mn-cs"/>
              </a:rPr>
              <a:t>)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Аппаратные </a:t>
            </a:r>
            <a:r>
              <a:rPr lang="en-US" sz="2400" dirty="0"/>
              <a:t>(</a:t>
            </a:r>
            <a:r>
              <a:rPr lang="ru-RU" sz="2400" dirty="0"/>
              <a:t>шаги</a:t>
            </a:r>
            <a:r>
              <a:rPr lang="en-US" sz="2400" dirty="0"/>
              <a:t>)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7421838"/>
      </p:ext>
    </p:extLst>
  </p:cSld>
  <p:clrMapOvr>
    <a:masterClrMapping/>
  </p:clrMapOvr>
</p:sld>
</file>

<file path=ppt/slides/slide4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4896544" cy="867484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600" dirty="0"/>
              <a:t>Листы КР СП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843895"/>
            <a:ext cx="8550324" cy="270843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u="dbl" dirty="0">
                <a:latin typeface="+mn-lt"/>
                <a:cs typeface="+mn-cs"/>
              </a:rPr>
              <a:t>З листа формата </a:t>
            </a:r>
            <a:r>
              <a:rPr lang="ru-RU" sz="2000" b="1" u="dbl" dirty="0">
                <a:solidFill>
                  <a:srgbClr val="FF0000"/>
                </a:solidFill>
                <a:latin typeface="+mn-lt"/>
                <a:cs typeface="+mn-cs"/>
              </a:rPr>
              <a:t>А1</a:t>
            </a:r>
            <a:r>
              <a:rPr lang="ru-RU" sz="20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(можно печатать в уменьшенном формате – </a:t>
            </a:r>
            <a:r>
              <a:rPr lang="ru-RU" sz="2000" b="1" u="dbl" dirty="0">
                <a:solidFill>
                  <a:srgbClr val="FF0000"/>
                </a:solidFill>
                <a:latin typeface="+mn-lt"/>
                <a:cs typeface="+mn-cs"/>
              </a:rPr>
              <a:t>А4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dirty="0"/>
              <a:t>(</a:t>
            </a:r>
            <a:r>
              <a:rPr lang="ru-RU" sz="2400" dirty="0">
                <a:hlinkClick r:id="rId2" action="ppaction://hlinksldjump"/>
              </a:rPr>
              <a:t>Меню КР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Модульная структура </a:t>
            </a:r>
            <a:r>
              <a:rPr lang="ru-RU" sz="2400" dirty="0">
                <a:latin typeface="+mn-lt"/>
                <a:cs typeface="+mn-cs"/>
              </a:rPr>
              <a:t>резидентной программы – 1 лист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Схема обработки прерываний </a:t>
            </a:r>
            <a:r>
              <a:rPr lang="ru-RU" sz="2400" dirty="0">
                <a:latin typeface="+mn-lt"/>
                <a:cs typeface="+mn-cs"/>
              </a:rPr>
              <a:t>и вызова процедур – 1Лист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Алгоритмы работы процедур</a:t>
            </a:r>
            <a:r>
              <a:rPr lang="ru-RU" sz="2400" dirty="0">
                <a:latin typeface="+mn-lt"/>
                <a:cs typeface="+mn-cs"/>
              </a:rPr>
              <a:t> резидента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2864871"/>
      </p:ext>
    </p:extLst>
  </p:cSld>
  <p:clrMapOvr>
    <a:masterClrMapping/>
  </p:clrMapOvr>
</p:sld>
</file>

<file path=ppt/slides/slide4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6768752" cy="867484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600" dirty="0"/>
              <a:t>Работа резидента, демонстрация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680889"/>
            <a:ext cx="9036496" cy="563231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Тексты программ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ru-RU" sz="2400" dirty="0">
                <a:latin typeface="+mn-lt"/>
                <a:cs typeface="+mn-cs"/>
                <a:hlinkClick r:id="rId3" action="ppaction://hlinkfile"/>
              </a:rPr>
              <a:t>Листинг</a:t>
            </a:r>
            <a:r>
              <a:rPr lang="en-US" sz="2400" dirty="0">
                <a:latin typeface="+mn-lt"/>
                <a:cs typeface="+mn-cs"/>
              </a:rPr>
              <a:t>) (</a:t>
            </a:r>
            <a:r>
              <a:rPr lang="ru-RU" sz="2400" dirty="0">
                <a:latin typeface="+mn-lt"/>
                <a:cs typeface="+mn-cs"/>
                <a:hlinkClick r:id="rId4" action="ppaction://hlinkfile"/>
              </a:rPr>
              <a:t>Текст обобщенного примера</a:t>
            </a:r>
            <a:r>
              <a:rPr lang="en-US" sz="2400" dirty="0">
                <a:latin typeface="+mn-lt"/>
                <a:cs typeface="+mn-cs"/>
              </a:rPr>
              <a:t>)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5" action="ppaction://hlinksldjump"/>
              </a:rPr>
              <a:t>Особенности защиты КР СП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u="dbl" dirty="0">
                <a:latin typeface="+mn-lt"/>
                <a:cs typeface="+mn-cs"/>
              </a:rPr>
              <a:t>Демонстрация</a:t>
            </a:r>
            <a:r>
              <a:rPr lang="ru-RU" sz="2400" dirty="0">
                <a:latin typeface="+mn-lt"/>
                <a:cs typeface="+mn-cs"/>
              </a:rPr>
              <a:t> основных требований: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u="dbl" dirty="0">
                <a:latin typeface="+mn-lt"/>
                <a:cs typeface="+mn-cs"/>
              </a:rPr>
              <a:t>Загрузка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  <a:hlinkClick r:id="rId6" action="ppaction://hlinksldjump"/>
              </a:rPr>
              <a:t>резидента</a:t>
            </a:r>
            <a:r>
              <a:rPr lang="ru-RU" sz="2400" dirty="0">
                <a:latin typeface="+mn-lt"/>
                <a:cs typeface="+mn-cs"/>
              </a:rPr>
              <a:t>, проверка </a:t>
            </a:r>
            <a:r>
              <a:rPr lang="ru-RU" sz="2400" u="dbl" dirty="0">
                <a:latin typeface="+mn-lt"/>
                <a:cs typeface="+mn-cs"/>
                <a:hlinkClick r:id="rId7" action="ppaction://hlinksldjump"/>
              </a:rPr>
              <a:t>повторности</a:t>
            </a:r>
            <a:endParaRPr lang="ru-RU" sz="2400" u="dbl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u="dbl" dirty="0">
                <a:latin typeface="+mn-lt"/>
                <a:cs typeface="+mn-cs"/>
                <a:hlinkClick r:id="rId6" action="ppaction://hlinksldjump"/>
              </a:rPr>
              <a:t>Проверка</a:t>
            </a:r>
            <a:r>
              <a:rPr lang="ru-RU" sz="2400" dirty="0">
                <a:latin typeface="+mn-lt"/>
                <a:cs typeface="+mn-cs"/>
                <a:hlinkClick r:id="rId6" action="ppaction://hlinksldjump"/>
              </a:rPr>
              <a:t> </a:t>
            </a:r>
            <a:r>
              <a:rPr lang="ru-RU" sz="2400" dirty="0">
                <a:latin typeface="+mn-lt"/>
                <a:cs typeface="+mn-cs"/>
              </a:rPr>
              <a:t>загрузки в память (</a:t>
            </a:r>
            <a:r>
              <a:rPr lang="en-US" sz="2400" dirty="0">
                <a:latin typeface="+mn-lt"/>
                <a:cs typeface="+mn-cs"/>
              </a:rPr>
              <a:t>MEM.EXE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u="dbl" dirty="0">
                <a:latin typeface="+mn-lt"/>
                <a:cs typeface="+mn-cs"/>
                <a:hlinkClick r:id="rId8" action="ppaction://hlinksldjump"/>
              </a:rPr>
              <a:t>Выгрузка</a:t>
            </a:r>
            <a:r>
              <a:rPr lang="ru-RU" sz="2400" dirty="0">
                <a:latin typeface="+mn-lt"/>
                <a:cs typeface="+mn-cs"/>
                <a:hlinkClick r:id="rId8" action="ppaction://hlinksldjump"/>
              </a:rPr>
              <a:t> резидента </a:t>
            </a:r>
            <a:r>
              <a:rPr lang="ru-RU" sz="2400" dirty="0">
                <a:latin typeface="+mn-lt"/>
                <a:cs typeface="+mn-cs"/>
              </a:rPr>
              <a:t>(опцией и клавишей), и проверка выгрузки </a:t>
            </a:r>
            <a:r>
              <a:rPr lang="ru-RU" sz="2400" dirty="0"/>
              <a:t>(</a:t>
            </a:r>
            <a:r>
              <a:rPr lang="en-US" sz="2400" dirty="0"/>
              <a:t>MEM.EXE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 </a:t>
            </a:r>
            <a:endParaRPr lang="en-US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Выдача </a:t>
            </a:r>
            <a:r>
              <a:rPr lang="ru-RU" sz="2400" u="dbl" dirty="0">
                <a:latin typeface="+mn-lt"/>
                <a:cs typeface="+mn-cs"/>
                <a:hlinkClick r:id="rId9" action="ppaction://hlinksldjump"/>
              </a:rPr>
              <a:t>справки</a:t>
            </a:r>
            <a:r>
              <a:rPr lang="ru-RU" sz="2400" dirty="0">
                <a:latin typeface="+mn-lt"/>
                <a:cs typeface="+mn-cs"/>
                <a:hlinkClick r:id="rId9" action="ppaction://hlinksldjump"/>
              </a:rPr>
              <a:t> </a:t>
            </a:r>
            <a:r>
              <a:rPr lang="ru-RU" sz="2400" dirty="0">
                <a:latin typeface="+mn-lt"/>
                <a:cs typeface="+mn-cs"/>
              </a:rPr>
              <a:t>о резиденте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/?</a:t>
            </a:r>
            <a:r>
              <a:rPr lang="en-US" sz="2400" dirty="0">
                <a:latin typeface="+mn-lt"/>
                <a:cs typeface="+mn-cs"/>
              </a:rPr>
              <a:t>)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Вызов </a:t>
            </a:r>
            <a:r>
              <a:rPr lang="ru-RU" sz="2400" u="dbl" dirty="0">
                <a:latin typeface="+mn-lt"/>
                <a:cs typeface="+mn-cs"/>
                <a:hlinkClick r:id="rId10" action="ppaction://hlinksldjump"/>
              </a:rPr>
              <a:t>сообщения</a:t>
            </a:r>
            <a:r>
              <a:rPr lang="ru-RU" sz="2400" dirty="0">
                <a:latin typeface="+mn-lt"/>
                <a:cs typeface="+mn-cs"/>
                <a:hlinkClick r:id="rId10" action="ppaction://hlinksldjump"/>
              </a:rPr>
              <a:t> </a:t>
            </a:r>
            <a:r>
              <a:rPr lang="ru-RU" sz="2400" dirty="0">
                <a:latin typeface="+mn-lt"/>
                <a:cs typeface="+mn-cs"/>
              </a:rPr>
              <a:t>через </a:t>
            </a:r>
            <a:r>
              <a:rPr lang="en-US" sz="2400" u="dbl" dirty="0">
                <a:latin typeface="+mn-lt"/>
                <a:cs typeface="+mn-cs"/>
              </a:rPr>
              <a:t>N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секунд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  <a:hlinkClick r:id="rId11" action="ppaction://hlinksldjump"/>
              </a:rPr>
              <a:t>F1</a:t>
            </a:r>
            <a:r>
              <a:rPr lang="en-US" sz="2400" dirty="0">
                <a:latin typeface="+mn-lt"/>
                <a:cs typeface="+mn-cs"/>
              </a:rPr>
              <a:t>)</a:t>
            </a: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latin typeface="+mn-lt"/>
                <a:cs typeface="+mn-cs"/>
              </a:rPr>
              <a:t>Модификация </a:t>
            </a:r>
            <a:r>
              <a:rPr lang="ru-RU" sz="2400" u="dbl" dirty="0">
                <a:latin typeface="+mn-lt"/>
                <a:cs typeface="+mn-cs"/>
              </a:rPr>
              <a:t>шрифта</a:t>
            </a:r>
            <a:r>
              <a:rPr lang="ru-RU" sz="2400" dirty="0">
                <a:latin typeface="+mn-lt"/>
                <a:cs typeface="+mn-cs"/>
              </a:rPr>
              <a:t> для заданной буквы (</a:t>
            </a:r>
            <a:r>
              <a:rPr lang="en-US" sz="2400" dirty="0">
                <a:solidFill>
                  <a:srgbClr val="FF0000"/>
                </a:solidFill>
                <a:latin typeface="+mn-lt"/>
                <a:cs typeface="+mn-cs"/>
              </a:rPr>
              <a:t>‘</a:t>
            </a:r>
            <a:r>
              <a:rPr lang="en-US" sz="2400" b="1" dirty="0">
                <a:solidFill>
                  <a:srgbClr val="00B050"/>
                </a:solidFill>
                <a:latin typeface="+mn-lt"/>
                <a:cs typeface="+mn-cs"/>
              </a:rPr>
              <a:t>B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’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-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&gt;</a:t>
            </a:r>
            <a:r>
              <a:rPr lang="en-US" sz="2400" dirty="0">
                <a:solidFill>
                  <a:srgbClr val="FF0000"/>
                </a:solidFill>
              </a:rPr>
              <a:t> ‘</a:t>
            </a:r>
            <a:r>
              <a:rPr lang="en-US" sz="2400" b="1" i="1" dirty="0">
                <a:solidFill>
                  <a:srgbClr val="00B0F0"/>
                </a:solidFill>
              </a:rPr>
              <a:t>B</a:t>
            </a:r>
            <a:r>
              <a:rPr lang="en-US" sz="2400" b="1" dirty="0">
                <a:solidFill>
                  <a:srgbClr val="FF0000"/>
                </a:solidFill>
              </a:rPr>
              <a:t>’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  <a:hlinkClick r:id="rId12" action="ppaction://hlinksldjump"/>
              </a:rPr>
              <a:t>F2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u="dbl" dirty="0">
                <a:latin typeface="+mn-lt"/>
                <a:cs typeface="+mn-cs"/>
              </a:rPr>
              <a:t>Контроль</a:t>
            </a:r>
            <a:r>
              <a:rPr lang="ru-RU" sz="2400" dirty="0">
                <a:latin typeface="+mn-lt"/>
                <a:cs typeface="+mn-cs"/>
              </a:rPr>
              <a:t> освобождения памяти (</a:t>
            </a:r>
            <a:r>
              <a:rPr lang="en-US" sz="2400" dirty="0">
                <a:latin typeface="+mn-lt"/>
                <a:cs typeface="+mn-cs"/>
              </a:rPr>
              <a:t>MEM.EXE</a:t>
            </a:r>
            <a:r>
              <a:rPr lang="ru-RU" sz="24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u="dbl" dirty="0">
                <a:latin typeface="+mn-lt"/>
                <a:cs typeface="+mn-cs"/>
              </a:rPr>
              <a:t>Запрет</a:t>
            </a:r>
            <a:r>
              <a:rPr lang="ru-RU" sz="2400" dirty="0">
                <a:latin typeface="+mn-lt"/>
                <a:cs typeface="+mn-cs"/>
              </a:rPr>
              <a:t> ввода букв</a:t>
            </a:r>
            <a:r>
              <a:rPr lang="en-US" sz="2400" dirty="0">
                <a:latin typeface="+mn-lt"/>
                <a:cs typeface="+mn-cs"/>
              </a:rPr>
              <a:t>, (</a:t>
            </a:r>
            <a:r>
              <a:rPr lang="en-US" sz="2400" b="1" dirty="0">
                <a:solidFill>
                  <a:srgbClr val="FF0000"/>
                </a:solidFill>
                <a:hlinkClick r:id="rId13" action="ppaction://hlinksldjump"/>
              </a:rPr>
              <a:t>F</a:t>
            </a:r>
            <a:r>
              <a:rPr lang="ru-RU" sz="2400" b="1" dirty="0">
                <a:solidFill>
                  <a:srgbClr val="FF0000"/>
                </a:solidFill>
                <a:hlinkClick r:id="rId13" action="ppaction://hlinksldjump"/>
              </a:rPr>
              <a:t>4</a:t>
            </a:r>
            <a:r>
              <a:rPr lang="en-US" sz="2400" b="1" dirty="0">
                <a:solidFill>
                  <a:srgbClr val="FF0000"/>
                </a:solidFill>
              </a:rPr>
              <a:t> </a:t>
            </a:r>
            <a:r>
              <a:rPr lang="ru-RU" sz="2400" dirty="0">
                <a:latin typeface="+mn-lt"/>
                <a:cs typeface="+mn-cs"/>
              </a:rPr>
              <a:t>блокируются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dirty="0">
                <a:latin typeface="+mn-lt"/>
                <a:cs typeface="+mn-cs"/>
              </a:rPr>
              <a:t>латинские строчные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u="dbl" dirty="0">
                <a:latin typeface="+mn-lt"/>
                <a:cs typeface="+mn-cs"/>
              </a:rPr>
              <a:t>Русификация</a:t>
            </a:r>
            <a:r>
              <a:rPr lang="ru-RU" sz="2400" dirty="0">
                <a:latin typeface="+mn-lt"/>
                <a:cs typeface="+mn-cs"/>
              </a:rPr>
              <a:t> клавиш при вводе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  <a:hlinkClick r:id="rId14" action="ppaction://hlinksldjump"/>
              </a:rPr>
              <a:t>F3</a:t>
            </a:r>
            <a:r>
              <a:rPr lang="ru-RU" sz="2400" dirty="0">
                <a:solidFill>
                  <a:srgbClr val="FF0000"/>
                </a:solidFill>
                <a:latin typeface="+mn-lt"/>
                <a:cs typeface="+mn-cs"/>
                <a:hlinkClick r:id="rId14" action="ppaction://hlinksldjump"/>
              </a:rPr>
              <a:t> </a:t>
            </a:r>
            <a:r>
              <a:rPr lang="ru-RU" sz="2400" dirty="0"/>
              <a:t>(</a:t>
            </a:r>
            <a:r>
              <a:rPr lang="en-US" sz="2400" dirty="0"/>
              <a:t>'F&lt;DUL'</a:t>
            </a:r>
            <a:r>
              <a:rPr lang="ru-RU" sz="2400" dirty="0"/>
              <a:t>)</a:t>
            </a:r>
            <a:r>
              <a:rPr lang="en-US" sz="2400" dirty="0"/>
              <a:t>-&gt;</a:t>
            </a:r>
            <a:r>
              <a:rPr lang="ru-RU" sz="2400" dirty="0"/>
              <a:t>('АБВГД')</a:t>
            </a:r>
            <a:r>
              <a:rPr lang="ru-RU" sz="2400" dirty="0">
                <a:latin typeface="+mn-lt"/>
                <a:cs typeface="+mn-cs"/>
              </a:rPr>
              <a:t>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400" u="dbl" dirty="0">
                <a:latin typeface="+mn-lt"/>
                <a:cs typeface="+mn-cs"/>
              </a:rPr>
              <a:t>Выгрузка</a:t>
            </a:r>
            <a:r>
              <a:rPr lang="ru-RU" sz="2400" dirty="0">
                <a:latin typeface="+mn-lt"/>
                <a:cs typeface="+mn-cs"/>
              </a:rPr>
              <a:t> отдельной программой выгрузки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unloader.exe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.</a:t>
            </a:r>
            <a:r>
              <a:rPr lang="ru-RU" sz="2400" dirty="0"/>
              <a:t> проверка выгрузки (</a:t>
            </a:r>
            <a:r>
              <a:rPr lang="en-US" sz="2400" dirty="0"/>
              <a:t>MEM.EXE</a:t>
            </a:r>
            <a:r>
              <a:rPr lang="ru-RU" sz="2400" dirty="0"/>
              <a:t>)</a:t>
            </a:r>
            <a:r>
              <a:rPr lang="ru-RU" sz="2400" dirty="0">
                <a:latin typeface="+mn-lt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28310457"/>
      </p:ext>
    </p:extLst>
  </p:cSld>
  <p:clrMapOvr>
    <a:masterClrMapping/>
  </p:clrMapOvr>
</p:sld>
</file>

<file path=ppt/slides/slide4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056784" cy="867484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3600" dirty="0"/>
              <a:t>Тексты программ КР СП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764704"/>
            <a:ext cx="8748464" cy="509370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500" dirty="0">
                <a:latin typeface="+mn-lt"/>
                <a:cs typeface="+mn-cs"/>
              </a:rPr>
              <a:t>Тексты программ представляются в виде отдельного документа в формате </a:t>
            </a:r>
            <a:r>
              <a:rPr lang="ru-RU" sz="2500" u="dbl" dirty="0">
                <a:latin typeface="+mn-lt"/>
                <a:cs typeface="+mn-cs"/>
              </a:rPr>
              <a:t>листинга</a:t>
            </a:r>
            <a:r>
              <a:rPr lang="ru-RU" sz="2500" dirty="0">
                <a:latin typeface="+mn-lt"/>
                <a:cs typeface="+mn-cs"/>
              </a:rPr>
              <a:t> Ассемблера.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500" dirty="0">
                <a:latin typeface="+mn-lt"/>
                <a:cs typeface="+mn-cs"/>
              </a:rPr>
              <a:t>Кодировка комментариев должна читаться </a:t>
            </a:r>
            <a:r>
              <a:rPr lang="ru-RU" sz="2500" u="dbl" dirty="0">
                <a:latin typeface="+mn-lt"/>
                <a:cs typeface="+mn-cs"/>
              </a:rPr>
              <a:t>на русском</a:t>
            </a:r>
            <a:r>
              <a:rPr lang="ru-RU" sz="2500" dirty="0">
                <a:latin typeface="+mn-lt"/>
                <a:cs typeface="+mn-cs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500" dirty="0">
                <a:latin typeface="+mn-lt"/>
                <a:cs typeface="+mn-cs"/>
              </a:rPr>
              <a:t>Исходные тексты программ </a:t>
            </a:r>
            <a:r>
              <a:rPr lang="ru-RU" sz="2500" u="dbl" dirty="0">
                <a:latin typeface="+mn-lt"/>
                <a:cs typeface="+mn-cs"/>
              </a:rPr>
              <a:t>демонстрируются</a:t>
            </a:r>
            <a:r>
              <a:rPr lang="ru-RU" sz="2500" dirty="0">
                <a:latin typeface="+mn-lt"/>
                <a:cs typeface="+mn-cs"/>
              </a:rPr>
              <a:t> преподавателю на носителе  и остаются у студента.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500" dirty="0">
                <a:latin typeface="+mn-lt"/>
                <a:cs typeface="+mn-cs"/>
              </a:rPr>
              <a:t>Образцы документов и программ приведены на сайте дисциплины.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500" dirty="0">
                <a:latin typeface="+mn-lt"/>
                <a:cs typeface="+mn-cs"/>
              </a:rPr>
              <a:t>Все документы должны быть представлены в печатном виде и </a:t>
            </a:r>
            <a:r>
              <a:rPr lang="ru-RU" sz="2500" u="dbl" dirty="0">
                <a:latin typeface="+mn-lt"/>
                <a:cs typeface="+mn-cs"/>
              </a:rPr>
              <a:t>завизированы</a:t>
            </a:r>
            <a:r>
              <a:rPr lang="ru-RU" sz="2500" dirty="0">
                <a:latin typeface="+mn-lt"/>
                <a:cs typeface="+mn-cs"/>
              </a:rPr>
              <a:t> студентом.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500" dirty="0">
                <a:latin typeface="+mn-lt"/>
                <a:cs typeface="+mn-cs"/>
              </a:rPr>
              <a:t> Студент должен хорошо </a:t>
            </a:r>
            <a:r>
              <a:rPr lang="ru-RU" sz="2500" u="dbl" dirty="0">
                <a:latin typeface="+mn-lt"/>
                <a:cs typeface="+mn-cs"/>
              </a:rPr>
              <a:t>ориентироваться</a:t>
            </a:r>
            <a:r>
              <a:rPr lang="ru-RU" sz="2500" dirty="0">
                <a:latin typeface="+mn-lt"/>
                <a:cs typeface="+mn-cs"/>
              </a:rPr>
              <a:t> в своих документах.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2500" dirty="0">
                <a:latin typeface="+mn-lt"/>
                <a:cs typeface="+mn-cs"/>
              </a:rPr>
              <a:t>При необходимости, студент должен уметь вручную внести </a:t>
            </a:r>
            <a:r>
              <a:rPr lang="ru-RU" sz="2500" u="dbl" dirty="0">
                <a:latin typeface="+mn-lt"/>
                <a:cs typeface="+mn-cs"/>
              </a:rPr>
              <a:t>изменения</a:t>
            </a:r>
            <a:r>
              <a:rPr lang="ru-RU" sz="2500" dirty="0">
                <a:latin typeface="+mn-lt"/>
                <a:cs typeface="+mn-cs"/>
              </a:rPr>
              <a:t> в свои документы по заданию преподавателя. </a:t>
            </a:r>
          </a:p>
        </p:txBody>
      </p:sp>
    </p:spTree>
    <p:extLst>
      <p:ext uri="{BB962C8B-B14F-4D97-AF65-F5344CB8AC3E}">
        <p14:creationId xmlns:p14="http://schemas.microsoft.com/office/powerpoint/2010/main" val="2134396971"/>
      </p:ext>
    </p:extLst>
  </p:cSld>
  <p:clrMapOvr>
    <a:masterClrMapping/>
  </p:clrMapOvr>
</p:sld>
</file>

<file path=ppt/slides/slide4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344816" cy="867484"/>
          </a:xfrm>
        </p:spPr>
        <p:txBody>
          <a:bodyPr/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/>
              <a:t>Особенности защиты КР СП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841191"/>
            <a:ext cx="8496944" cy="415498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Защита КР СП может быть выполнена в </a:t>
            </a:r>
            <a:r>
              <a:rPr lang="ru-RU" sz="2400" u="dbl" dirty="0">
                <a:latin typeface="+mn-lt"/>
                <a:cs typeface="+mn-cs"/>
              </a:rPr>
              <a:t>письменном</a:t>
            </a:r>
            <a:r>
              <a:rPr lang="ru-RU" sz="2400" dirty="0">
                <a:latin typeface="+mn-lt"/>
                <a:cs typeface="+mn-cs"/>
              </a:rPr>
              <a:t> виде (на специальном РК</a:t>
            </a:r>
            <a:r>
              <a:rPr lang="en-US" sz="2400" dirty="0">
                <a:latin typeface="+mn-lt"/>
                <a:cs typeface="+mn-cs"/>
              </a:rPr>
              <a:t> </a:t>
            </a:r>
            <a:r>
              <a:rPr lang="ru-RU" sz="2400" dirty="0">
                <a:latin typeface="+mn-lt"/>
                <a:cs typeface="+mn-cs"/>
              </a:rPr>
              <a:t>№ 2 по КР СП), при этом студент должен иметь </a:t>
            </a: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весь набор документов </a:t>
            </a:r>
            <a:r>
              <a:rPr lang="ru-RU" sz="2400" dirty="0">
                <a:latin typeface="+mn-lt"/>
                <a:cs typeface="+mn-cs"/>
              </a:rPr>
              <a:t>, листов и </a:t>
            </a: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программ</a:t>
            </a:r>
            <a:r>
              <a:rPr lang="ru-RU" sz="2400" dirty="0">
                <a:latin typeface="+mn-lt"/>
                <a:cs typeface="+mn-cs"/>
              </a:rPr>
              <a:t>, и предварительно сдать зачет по ЛР СП.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 В Форме </a:t>
            </a: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собеседования </a:t>
            </a:r>
            <a:r>
              <a:rPr lang="ru-RU" sz="2400" dirty="0">
                <a:latin typeface="+mn-lt"/>
                <a:cs typeface="+mn-cs"/>
              </a:rPr>
              <a:t>и </a:t>
            </a:r>
            <a:r>
              <a:rPr lang="ru-RU" sz="2400" u="dbl" dirty="0">
                <a:latin typeface="+mn-lt"/>
                <a:cs typeface="+mn-cs"/>
              </a:rPr>
              <a:t>испытаний</a:t>
            </a:r>
            <a:r>
              <a:rPr lang="ru-RU" sz="2400" dirty="0">
                <a:latin typeface="+mn-lt"/>
                <a:cs typeface="+mn-cs"/>
              </a:rPr>
              <a:t> ПО в аудитории, компьютере преподавателя или личном компьютере.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</a:rPr>
              <a:t>За </a:t>
            </a:r>
            <a:r>
              <a:rPr lang="ru-RU" sz="2400" u="dbl" dirty="0">
                <a:latin typeface="+mn-lt"/>
                <a:cs typeface="+mn-cs"/>
              </a:rPr>
              <a:t>списанную</a:t>
            </a:r>
            <a:r>
              <a:rPr lang="ru-RU" sz="2400" dirty="0">
                <a:latin typeface="+mn-lt"/>
                <a:cs typeface="+mn-cs"/>
              </a:rPr>
              <a:t> работу студент получает неудовлетворительную отметку. (это определяет преподаватель </a:t>
            </a:r>
            <a:r>
              <a:rPr lang="ru-RU" sz="2400" u="dbl" dirty="0">
                <a:latin typeface="+mn-lt"/>
                <a:cs typeface="+mn-cs"/>
              </a:rPr>
              <a:t>сравнением</a:t>
            </a:r>
            <a:r>
              <a:rPr lang="ru-RU" sz="2400" dirty="0">
                <a:latin typeface="+mn-lt"/>
                <a:cs typeface="+mn-cs"/>
              </a:rPr>
              <a:t> с работами других студентов)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Защита КР Сп</a:t>
            </a:r>
            <a:r>
              <a:rPr lang="ru-RU" sz="2400" dirty="0">
                <a:latin typeface="+mn-lt"/>
                <a:cs typeface="+mn-cs"/>
              </a:rPr>
              <a:t>и испытания ПО.</a:t>
            </a:r>
            <a:endParaRPr lang="en-US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/>
              <a:t>Для </a:t>
            </a:r>
            <a:r>
              <a:rPr lang="ru-RU" sz="2400" b="1" dirty="0"/>
              <a:t>успешной</a:t>
            </a:r>
            <a:r>
              <a:rPr lang="ru-RU" sz="2400" dirty="0"/>
              <a:t> сдачи и </a:t>
            </a:r>
            <a:r>
              <a:rPr lang="ru-RU" sz="2400" dirty="0">
                <a:hlinkClick r:id="rId5" action="ppaction://hlinksldjump"/>
              </a:rPr>
              <a:t>защиты КР СП НУЖНО</a:t>
            </a:r>
            <a:r>
              <a:rPr lang="ru-RU" sz="2400" dirty="0"/>
              <a:t>:</a:t>
            </a:r>
            <a:r>
              <a:rPr lang="ru-RU" sz="2400" dirty="0">
                <a:latin typeface="+mn-lt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8409378"/>
      </p:ext>
    </p:extLst>
  </p:cSld>
  <p:clrMapOvr>
    <a:masterClrMapping/>
  </p:clrMapOvr>
</p:sld>
</file>

<file path=ppt/slides/slide4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6120680" cy="764704"/>
          </a:xfrm>
        </p:spPr>
        <p:txBody>
          <a:bodyPr/>
          <a:lstStyle/>
          <a:p>
            <a:r>
              <a:rPr lang="ru-RU" sz="3600" dirty="0"/>
              <a:t>Сдача КР СП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8520" y="692696"/>
            <a:ext cx="9252520" cy="5318051"/>
          </a:xfrm>
        </p:spPr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ru-RU" sz="2000" u="sng" dirty="0"/>
              <a:t>Предоставить</a:t>
            </a:r>
            <a:r>
              <a:rPr lang="ru-RU" sz="2000" dirty="0"/>
              <a:t> для испытаний </a:t>
            </a:r>
            <a:r>
              <a:rPr lang="ru-RU" sz="2000" b="1" dirty="0">
                <a:solidFill>
                  <a:srgbClr val="FF0000"/>
                </a:solidFill>
              </a:rPr>
              <a:t>работоспособное</a:t>
            </a:r>
            <a:r>
              <a:rPr lang="ru-RU" sz="2000" b="1" dirty="0"/>
              <a:t> (!!!)</a:t>
            </a:r>
            <a:r>
              <a:rPr lang="ru-RU" sz="2000" dirty="0"/>
              <a:t>  ПО СП (резидент и программу выгрузки если нужно по варианту) в исходном и исполнимом формате (*.</a:t>
            </a:r>
            <a:r>
              <a:rPr lang="en-US" sz="2000" dirty="0" err="1"/>
              <a:t>asm</a:t>
            </a:r>
            <a:r>
              <a:rPr lang="en-US" sz="2000" dirty="0"/>
              <a:t> </a:t>
            </a:r>
            <a:r>
              <a:rPr lang="ru-RU" sz="2000" dirty="0"/>
              <a:t>и *.</a:t>
            </a:r>
            <a:r>
              <a:rPr lang="en-US" sz="2000" dirty="0"/>
              <a:t>com </a:t>
            </a:r>
            <a:r>
              <a:rPr lang="ru-RU" sz="2000" dirty="0"/>
              <a:t>) (образцы ПО есть на сайте)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Уметь </a:t>
            </a:r>
            <a:r>
              <a:rPr lang="ru-RU" sz="2000" u="sng" dirty="0"/>
              <a:t>демонстрировать</a:t>
            </a:r>
            <a:r>
              <a:rPr lang="ru-RU" sz="2000" dirty="0"/>
              <a:t> при испытаниях работу ПО КР по любому пункту ТЗ в разделе технические требования на основе правильно оформленной программы и методики испытаний (</a:t>
            </a:r>
            <a:r>
              <a:rPr lang="ru-RU" sz="2000" b="1" dirty="0">
                <a:solidFill>
                  <a:srgbClr val="FF0000"/>
                </a:solidFill>
              </a:rPr>
              <a:t>ПМИ!</a:t>
            </a:r>
            <a:r>
              <a:rPr lang="ru-RU" sz="2000" dirty="0"/>
              <a:t>).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 </a:t>
            </a:r>
            <a:r>
              <a:rPr lang="ru-RU" sz="2000" b="1" dirty="0">
                <a:solidFill>
                  <a:srgbClr val="FF0000"/>
                </a:solidFill>
              </a:rPr>
              <a:t>Предоставить</a:t>
            </a:r>
            <a:r>
              <a:rPr lang="ru-RU" sz="2000" dirty="0"/>
              <a:t> для контроля 7 </a:t>
            </a:r>
            <a:r>
              <a:rPr lang="ru-RU" sz="2000" dirty="0">
                <a:hlinkClick r:id="rId2" action="ppaction://hlinksldjump"/>
              </a:rPr>
              <a:t>документов </a:t>
            </a:r>
            <a:r>
              <a:rPr lang="ru-RU" sz="2000" dirty="0"/>
              <a:t>КР СП (подписанное ТЗ, ТО, ОП, РП, РСП, ПМИ , листинги ПО к комментариями на русском языке), </a:t>
            </a:r>
            <a:r>
              <a:rPr lang="ru-RU" sz="2000" b="1" dirty="0">
                <a:solidFill>
                  <a:srgbClr val="FF0000"/>
                </a:solidFill>
              </a:rPr>
              <a:t>уметь</a:t>
            </a:r>
            <a:r>
              <a:rPr lang="ru-RU" sz="2000" dirty="0"/>
              <a:t> оперативно </a:t>
            </a:r>
            <a:r>
              <a:rPr lang="ru-RU" sz="2000" b="1" dirty="0">
                <a:solidFill>
                  <a:srgbClr val="FF0000"/>
                </a:solidFill>
              </a:rPr>
              <a:t>находить</a:t>
            </a:r>
            <a:r>
              <a:rPr lang="ru-RU" sz="2000" dirty="0"/>
              <a:t> нужный материал (место) в документах по заданию преподавателя  (образцы есть на сайте)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b="1" dirty="0">
                <a:solidFill>
                  <a:srgbClr val="FF0000"/>
                </a:solidFill>
              </a:rPr>
              <a:t>Предоставить</a:t>
            </a:r>
            <a:r>
              <a:rPr lang="ru-RU" sz="2000" dirty="0"/>
              <a:t> </a:t>
            </a:r>
            <a:r>
              <a:rPr lang="ru-RU" sz="2000" b="1" dirty="0">
                <a:solidFill>
                  <a:srgbClr val="FF0000"/>
                </a:solidFill>
              </a:rPr>
              <a:t>три</a:t>
            </a:r>
            <a:r>
              <a:rPr lang="ru-RU" sz="2000" dirty="0"/>
              <a:t> </a:t>
            </a:r>
            <a:r>
              <a:rPr lang="ru-RU" sz="2000" dirty="0">
                <a:hlinkClick r:id="rId3" action="ppaction://hlinksldjump"/>
              </a:rPr>
              <a:t>листа </a:t>
            </a:r>
            <a:r>
              <a:rPr lang="ru-RU" sz="2000" dirty="0"/>
              <a:t>в формате </a:t>
            </a:r>
            <a:r>
              <a:rPr lang="ru-RU" sz="2000" b="1" dirty="0"/>
              <a:t>А1</a:t>
            </a:r>
            <a:r>
              <a:rPr lang="ru-RU" sz="2000" dirty="0"/>
              <a:t>, распечатанные в формате </a:t>
            </a:r>
            <a:r>
              <a:rPr lang="ru-RU" sz="2000" b="1" dirty="0"/>
              <a:t>А4</a:t>
            </a:r>
            <a:r>
              <a:rPr lang="ru-RU" sz="2000" dirty="0"/>
              <a:t> (просто уменьшен масштаб при печати) и уметь оперативно в них находить ответы на поставленные вопросы (образцы есть на сайте).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Уметь </a:t>
            </a:r>
            <a:r>
              <a:rPr lang="ru-RU" sz="2000" b="1" dirty="0"/>
              <a:t>четко</a:t>
            </a:r>
            <a:r>
              <a:rPr lang="ru-RU" sz="2000" dirty="0"/>
              <a:t> письменно и устно </a:t>
            </a:r>
            <a:r>
              <a:rPr lang="ru-RU" sz="2000" b="1" dirty="0">
                <a:solidFill>
                  <a:srgbClr val="FF0000"/>
                </a:solidFill>
              </a:rPr>
              <a:t>отвечать</a:t>
            </a:r>
            <a:r>
              <a:rPr lang="ru-RU" sz="2000" dirty="0"/>
              <a:t> на технические </a:t>
            </a:r>
            <a:r>
              <a:rPr lang="ru-RU" sz="2000" b="1" dirty="0">
                <a:solidFill>
                  <a:srgbClr val="FF0000"/>
                </a:solidFill>
              </a:rPr>
              <a:t>вопросы</a:t>
            </a:r>
            <a:r>
              <a:rPr lang="ru-RU" sz="2000" dirty="0"/>
              <a:t> (см. ниже) по технической реализации курсовой работы  СП и выполнения пунктов ТЗ КР СП, используя при ответе схему листа ОП+ПО+МП и листинг программы.   </a:t>
            </a:r>
          </a:p>
          <a:p>
            <a:pPr marL="457200" indent="-457200">
              <a:buFont typeface="+mj-lt"/>
              <a:buAutoNum type="arabicPeriod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00953421"/>
      </p:ext>
    </p:extLst>
  </p:cSld>
  <p:clrMapOvr>
    <a:masterClrMapping/>
  </p:clrMapOvr>
</p:sld>
</file>

<file path=ppt/slides/slide4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06090"/>
          </a:xfrm>
        </p:spPr>
        <p:txBody>
          <a:bodyPr/>
          <a:lstStyle/>
          <a:p>
            <a:r>
              <a:rPr lang="ru-RU" dirty="0"/>
              <a:t>ТЗ КР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328592"/>
          </a:xfrm>
        </p:spPr>
        <p:txBody>
          <a:bodyPr/>
          <a:lstStyle/>
          <a:p>
            <a:r>
              <a:rPr lang="ru-RU" sz="2400" u="sng" dirty="0"/>
              <a:t>Срок</a:t>
            </a:r>
            <a:r>
              <a:rPr lang="ru-RU" sz="2400" dirty="0"/>
              <a:t> ТЗ – </a:t>
            </a:r>
            <a:r>
              <a:rPr lang="ru-RU" sz="2400" u="sng" dirty="0"/>
              <a:t>4-я неделя</a:t>
            </a:r>
            <a:r>
              <a:rPr lang="ru-RU" sz="2400" dirty="0"/>
              <a:t> (виза в срок важна для оценки по КР!)</a:t>
            </a:r>
          </a:p>
          <a:p>
            <a:r>
              <a:rPr lang="ru-RU" sz="2400" dirty="0"/>
              <a:t>Подписанное ТЗ сохраняется </a:t>
            </a:r>
            <a:r>
              <a:rPr lang="ru-RU" sz="2400" u="sng" dirty="0"/>
              <a:t>на руках </a:t>
            </a:r>
            <a:r>
              <a:rPr lang="ru-RU" sz="2400" dirty="0"/>
              <a:t>и представляется на защите КР</a:t>
            </a:r>
          </a:p>
          <a:p>
            <a:r>
              <a:rPr lang="ru-RU" sz="2400" dirty="0"/>
              <a:t>В ТЗ должны быть отражены </a:t>
            </a:r>
            <a:r>
              <a:rPr lang="ru-RU" sz="2400" u="sng" dirty="0"/>
              <a:t>обязательно</a:t>
            </a:r>
            <a:r>
              <a:rPr lang="ru-RU" sz="2400" dirty="0"/>
              <a:t>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u="sng" dirty="0"/>
              <a:t>Общие</a:t>
            </a:r>
            <a:r>
              <a:rPr lang="ru-RU" sz="2400" dirty="0"/>
              <a:t> требования КР (загрузка, выгрузка, и т.д.)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u="sng" dirty="0"/>
              <a:t>Индивидуальные</a:t>
            </a:r>
            <a:r>
              <a:rPr lang="ru-RU" sz="2400" dirty="0"/>
              <a:t> требования (по вариантам: </a:t>
            </a:r>
            <a:r>
              <a:rPr lang="en-US" sz="2400" dirty="0"/>
              <a:t>F…</a:t>
            </a:r>
            <a:r>
              <a:rPr lang="ru-RU" sz="2400" dirty="0"/>
              <a:t>, …)  - см. образец и шаблон</a:t>
            </a:r>
            <a:endParaRPr lang="en-US" sz="2400" dirty="0"/>
          </a:p>
          <a:p>
            <a:r>
              <a:rPr lang="ru-RU" sz="2400" dirty="0"/>
              <a:t>ТЗ разрабатывается так, чтобы его можно было использовать во время испытаний по ПМИ (!!!) – все пункты должны быть проверяемы</a:t>
            </a:r>
          </a:p>
          <a:p>
            <a:r>
              <a:rPr lang="ru-RU" sz="2400" u="sng" dirty="0"/>
              <a:t>Требования</a:t>
            </a:r>
            <a:r>
              <a:rPr lang="ru-RU" sz="2400" dirty="0"/>
              <a:t> к ТЗ см. также в МУ на </a:t>
            </a:r>
            <a:r>
              <a:rPr lang="ru-RU" sz="2400" dirty="0">
                <a:solidFill>
                  <a:srgbClr val="FF0000"/>
                </a:solidFill>
              </a:rPr>
              <a:t>ЛР № 12 </a:t>
            </a:r>
            <a:r>
              <a:rPr lang="ru-RU" sz="2400" dirty="0"/>
              <a:t>по ПКШ (1-й курс) и требования к ДЗ по КР СП (на сайте)</a:t>
            </a:r>
          </a:p>
          <a:p>
            <a:r>
              <a:rPr lang="ru-RU" sz="2400" dirty="0"/>
              <a:t>При не соответствии требований ТЗ </a:t>
            </a:r>
            <a:r>
              <a:rPr lang="ru-RU" sz="2400" u="sng" dirty="0"/>
              <a:t>не визируется</a:t>
            </a:r>
            <a:r>
              <a:rPr lang="ru-RU" sz="2400" dirty="0"/>
              <a:t>!</a:t>
            </a:r>
          </a:p>
          <a:p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423474" y="1057821"/>
            <a:ext cx="936104" cy="365125"/>
          </a:xfrm>
        </p:spPr>
        <p:txBody>
          <a:bodyPr/>
          <a:lstStyle/>
          <a:p>
            <a:pPr>
              <a:defRPr/>
            </a:pPr>
            <a:fld id="{9F45C9DA-9B07-4176-84B5-C12B089CF771}" type="slidenum">
              <a:rPr lang="ru-RU" smtClean="0"/>
              <a:pPr>
                <a:defRPr/>
              </a:pPr>
              <a:t>447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16955"/>
      </p:ext>
    </p:extLst>
  </p:cSld>
  <p:clrMapOvr>
    <a:masterClrMapping/>
  </p:clrMapOvr>
</p:sld>
</file>

<file path=ppt/slides/slide4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88640"/>
            <a:ext cx="5256584" cy="706090"/>
          </a:xfrm>
        </p:spPr>
        <p:txBody>
          <a:bodyPr/>
          <a:lstStyle/>
          <a:p>
            <a:r>
              <a:rPr lang="ru-RU" sz="3600" dirty="0"/>
              <a:t>Листы КР по СП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80728"/>
            <a:ext cx="8856984" cy="4392488"/>
          </a:xfrm>
        </p:spPr>
        <p:txBody>
          <a:bodyPr/>
          <a:lstStyle/>
          <a:p>
            <a:pPr marL="0" indent="0">
              <a:buNone/>
            </a:pPr>
            <a:r>
              <a:rPr lang="ru-RU" sz="2800" u="dbl" dirty="0"/>
              <a:t>3 Листа КР СП(образцы есть на сайте)</a:t>
            </a:r>
            <a:r>
              <a:rPr lang="ru-RU" sz="2800" u="db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800" dirty="0"/>
              <a:t>A1/A4 – </a:t>
            </a:r>
            <a:r>
              <a:rPr lang="ru-RU" sz="2800" dirty="0"/>
              <a:t>при условии!!!!</a:t>
            </a:r>
            <a:r>
              <a:rPr lang="en-US" sz="2800" dirty="0"/>
              <a:t>)</a:t>
            </a:r>
            <a:r>
              <a:rPr lang="ru-RU" sz="2800" dirty="0"/>
              <a:t> (</a:t>
            </a:r>
            <a:r>
              <a:rPr lang="ru-RU" sz="2800" dirty="0">
                <a:hlinkClick r:id="rId2" action="ppaction://hlinksldjump"/>
              </a:rPr>
              <a:t>Меню КР</a:t>
            </a:r>
            <a:r>
              <a:rPr lang="ru-RU" sz="2800" dirty="0"/>
              <a:t>):</a:t>
            </a:r>
          </a:p>
          <a:p>
            <a:r>
              <a:rPr lang="ru-RU" sz="2800" dirty="0">
                <a:hlinkClick r:id="rId3" action="ppaction://hlinksldjump"/>
              </a:rPr>
              <a:t>Модульная структура</a:t>
            </a:r>
            <a:r>
              <a:rPr lang="en-US" sz="2800" dirty="0">
                <a:hlinkClick r:id="rId3" action="ppaction://hlinksldjump"/>
              </a:rPr>
              <a:t> </a:t>
            </a:r>
            <a:r>
              <a:rPr lang="ru-RU" sz="2800" dirty="0">
                <a:hlinkClick r:id="rId3" action="ppaction://hlinksldjump"/>
              </a:rPr>
              <a:t>резидента</a:t>
            </a:r>
            <a:endParaRPr lang="ru-RU" sz="2800" dirty="0"/>
          </a:p>
          <a:p>
            <a:r>
              <a:rPr lang="ru-RU" sz="2800" dirty="0">
                <a:hlinkClick r:id="rId4" action="ppaction://hlinksldjump"/>
              </a:rPr>
              <a:t>Алгоритмы процедур обработки прерываний</a:t>
            </a:r>
            <a:endParaRPr lang="ru-RU" sz="2800" dirty="0"/>
          </a:p>
          <a:p>
            <a:r>
              <a:rPr lang="ru-RU" sz="2800" dirty="0">
                <a:hlinkClick r:id="rId5" action="ppaction://hlinksldjump"/>
              </a:rPr>
              <a:t>Схема обработки прерываний в своей КР</a:t>
            </a:r>
            <a:endParaRPr lang="ru-RU" sz="2800" dirty="0"/>
          </a:p>
          <a:p>
            <a:pPr marL="0" indent="0">
              <a:buNone/>
            </a:pPr>
            <a:r>
              <a:rPr lang="ru-RU" sz="2800" dirty="0"/>
              <a:t>Масштаб изготовления листов (в </a:t>
            </a:r>
            <a:r>
              <a:rPr lang="en-US" sz="2800" dirty="0"/>
              <a:t>MS Visio</a:t>
            </a:r>
            <a:r>
              <a:rPr lang="ru-RU" sz="2800" dirty="0"/>
              <a:t>)</a:t>
            </a:r>
            <a:r>
              <a:rPr lang="en-US" sz="2800" dirty="0"/>
              <a:t> – </a:t>
            </a:r>
            <a:r>
              <a:rPr lang="ru-RU" sz="2800" dirty="0"/>
              <a:t>должен соответствовать формату А1 ( Но, можно </a:t>
            </a:r>
            <a:r>
              <a:rPr lang="ru-RU" sz="2800" u="sng" dirty="0"/>
              <a:t>печатать</a:t>
            </a:r>
            <a:r>
              <a:rPr lang="ru-RU" sz="2800" dirty="0"/>
              <a:t> на А4)</a:t>
            </a:r>
          </a:p>
          <a:p>
            <a:pPr marL="0" indent="0">
              <a:buNone/>
            </a:pPr>
            <a:r>
              <a:rPr lang="ru-RU" sz="2800" dirty="0"/>
              <a:t>Листы разрабатываются индивидуально!!!</a:t>
            </a:r>
          </a:p>
          <a:p>
            <a:endParaRPr lang="ru-RU" sz="2800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529020498"/>
      </p:ext>
    </p:extLst>
  </p:cSld>
  <p:clrMapOvr>
    <a:masterClrMapping/>
  </p:clrMapOvr>
</p:sld>
</file>

<file path=ppt/slides/slide4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1382"/>
            <a:ext cx="6048672" cy="815330"/>
          </a:xfrm>
        </p:spPr>
        <p:txBody>
          <a:bodyPr/>
          <a:lstStyle/>
          <a:p>
            <a:r>
              <a:rPr lang="ru-RU" sz="3600" dirty="0"/>
              <a:t>Документы на ПО КР</a:t>
            </a: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7392" y="692696"/>
            <a:ext cx="9144000" cy="5400600"/>
          </a:xfrm>
        </p:spPr>
        <p:txBody>
          <a:bodyPr/>
          <a:lstStyle/>
          <a:p>
            <a:pPr marL="0" indent="0">
              <a:buNone/>
            </a:pPr>
            <a:r>
              <a:rPr lang="en-US" sz="2600" dirty="0"/>
              <a:t>7</a:t>
            </a:r>
            <a:r>
              <a:rPr lang="ru-RU" sz="2600" dirty="0"/>
              <a:t> Документов ПО КР и </a:t>
            </a:r>
            <a:r>
              <a:rPr lang="ru-RU" sz="2600" dirty="0">
                <a:hlinkClick r:id="rId2" action="ppaction://hlinksldjump"/>
              </a:rPr>
              <a:t>три листа </a:t>
            </a:r>
            <a:r>
              <a:rPr lang="ru-RU" sz="2600" dirty="0"/>
              <a:t>(А1) – (</a:t>
            </a:r>
            <a:r>
              <a:rPr lang="ru-RU" sz="2600" dirty="0">
                <a:hlinkClick r:id="rId3" action="ppaction://hlinksldjump"/>
              </a:rPr>
              <a:t>Меню КР</a:t>
            </a:r>
            <a:r>
              <a:rPr lang="ru-RU" sz="2600" dirty="0"/>
              <a:t>):</a:t>
            </a:r>
          </a:p>
          <a:p>
            <a:pPr>
              <a:buFont typeface="+mj-lt"/>
              <a:buAutoNum type="arabicPeriod"/>
            </a:pPr>
            <a:r>
              <a:rPr lang="ru-RU" sz="2600" dirty="0">
                <a:hlinkClick r:id="rId4" action="ppaction://hlinksldjump"/>
              </a:rPr>
              <a:t>Техническое задание </a:t>
            </a:r>
            <a:r>
              <a:rPr lang="ru-RU" sz="2600" dirty="0"/>
              <a:t>(</a:t>
            </a:r>
            <a:r>
              <a:rPr lang="ru-RU" sz="2600" dirty="0">
                <a:hlinkClick r:id="rId5" action="ppaction://hlinksldjump"/>
              </a:rPr>
              <a:t>сроки</a:t>
            </a:r>
            <a:r>
              <a:rPr lang="ru-RU" sz="2600" dirty="0"/>
              <a:t>) (</a:t>
            </a:r>
            <a:r>
              <a:rPr lang="ru-RU" sz="2600" dirty="0">
                <a:hlinkClick r:id="rId6" action="ppaction://hlinkfile"/>
              </a:rPr>
              <a:t>Образец</a:t>
            </a:r>
            <a:r>
              <a:rPr lang="ru-RU" sz="2600" dirty="0"/>
              <a:t>)</a:t>
            </a:r>
          </a:p>
          <a:p>
            <a:pPr>
              <a:buFont typeface="+mj-lt"/>
              <a:buAutoNum type="arabicPeriod"/>
            </a:pPr>
            <a:r>
              <a:rPr lang="ru-RU" sz="2600" dirty="0"/>
              <a:t>Техническое описание (проект) (</a:t>
            </a:r>
            <a:r>
              <a:rPr lang="ru-RU" sz="2600" dirty="0">
                <a:hlinkClick r:id="rId7" action="ppaction://hlinkfile"/>
              </a:rPr>
              <a:t>Образец</a:t>
            </a:r>
            <a:r>
              <a:rPr lang="ru-RU" sz="2600" dirty="0"/>
              <a:t>)</a:t>
            </a:r>
            <a:endParaRPr lang="en-US" sz="2600" dirty="0"/>
          </a:p>
          <a:p>
            <a:pPr>
              <a:buFont typeface="+mj-lt"/>
              <a:buAutoNum type="arabicPeriod"/>
            </a:pPr>
            <a:r>
              <a:rPr lang="ru-RU" sz="2600" dirty="0"/>
              <a:t>Описание применения (реклама) (</a:t>
            </a:r>
            <a:r>
              <a:rPr lang="ru-RU" sz="2600" dirty="0">
                <a:hlinkClick r:id="rId8" action="ppaction://hlinkfile"/>
              </a:rPr>
              <a:t>Образец</a:t>
            </a:r>
            <a:r>
              <a:rPr lang="ru-RU" sz="2600" dirty="0"/>
              <a:t>)</a:t>
            </a:r>
          </a:p>
          <a:p>
            <a:pPr>
              <a:buFont typeface="+mj-lt"/>
              <a:buAutoNum type="arabicPeriod"/>
            </a:pPr>
            <a:r>
              <a:rPr lang="ru-RU" sz="2600" dirty="0"/>
              <a:t>Исходные тексты программ (Общий </a:t>
            </a:r>
            <a:r>
              <a:rPr lang="ru-RU" sz="2600" dirty="0">
                <a:hlinkClick r:id="rId9" action="ppaction://hlinkfile"/>
              </a:rPr>
              <a:t>Образец</a:t>
            </a:r>
            <a:r>
              <a:rPr lang="ru-RU" sz="2600" dirty="0"/>
              <a:t>)(</a:t>
            </a:r>
            <a:r>
              <a:rPr lang="ru-RU" sz="2600" dirty="0">
                <a:hlinkClick r:id="rId10" action="ppaction://hlinkfile"/>
              </a:rPr>
              <a:t>Простой</a:t>
            </a:r>
            <a:r>
              <a:rPr lang="ru-RU" sz="2600" dirty="0"/>
              <a:t>)</a:t>
            </a:r>
            <a:endParaRPr lang="en-US" sz="2600" dirty="0"/>
          </a:p>
          <a:p>
            <a:pPr>
              <a:buFont typeface="+mj-lt"/>
              <a:buAutoNum type="arabicPeriod"/>
            </a:pPr>
            <a:r>
              <a:rPr lang="ru-RU" sz="2600" dirty="0"/>
              <a:t>Руководство пользователя (</a:t>
            </a:r>
            <a:r>
              <a:rPr lang="ru-RU" sz="2600" dirty="0">
                <a:solidFill>
                  <a:srgbClr val="FF0000"/>
                </a:solidFill>
                <a:hlinkClick r:id="rId11" action="ppaction://hlinkfile"/>
              </a:rPr>
              <a:t>Образец</a:t>
            </a:r>
            <a:r>
              <a:rPr lang="ru-RU" sz="2600" dirty="0"/>
              <a:t>)</a:t>
            </a:r>
            <a:endParaRPr lang="en-US" sz="2600" dirty="0"/>
          </a:p>
          <a:p>
            <a:pPr>
              <a:buFont typeface="+mj-lt"/>
              <a:buAutoNum type="arabicPeriod"/>
            </a:pPr>
            <a:r>
              <a:rPr lang="ru-RU" sz="2600" dirty="0"/>
              <a:t>Руководство системного программиста (</a:t>
            </a:r>
            <a:r>
              <a:rPr lang="ru-RU" sz="2600" dirty="0">
                <a:solidFill>
                  <a:srgbClr val="FF0000"/>
                </a:solidFill>
                <a:hlinkClick r:id="rId12" action="ppaction://hlinkfile"/>
              </a:rPr>
              <a:t>Образец</a:t>
            </a:r>
            <a:r>
              <a:rPr lang="ru-RU" sz="2600" dirty="0"/>
              <a:t>)</a:t>
            </a:r>
            <a:endParaRPr lang="en-US" sz="2600" dirty="0"/>
          </a:p>
          <a:p>
            <a:pPr>
              <a:buFont typeface="+mj-lt"/>
              <a:buAutoNum type="arabicPeriod"/>
            </a:pPr>
            <a:r>
              <a:rPr lang="ru-RU" sz="2600" dirty="0"/>
              <a:t>Программа и методика испытаний (</a:t>
            </a:r>
            <a:r>
              <a:rPr lang="ru-RU" sz="2600" dirty="0">
                <a:solidFill>
                  <a:srgbClr val="FF0000"/>
                </a:solidFill>
                <a:hlinkClick r:id="rId13" action="ppaction://hlinkfile"/>
              </a:rPr>
              <a:t>Образец</a:t>
            </a:r>
            <a:r>
              <a:rPr lang="ru-RU" sz="2600" dirty="0"/>
              <a:t>). </a:t>
            </a:r>
            <a:endParaRPr lang="en-US" sz="2600" dirty="0"/>
          </a:p>
          <a:p>
            <a:pPr>
              <a:buFont typeface="+mj-lt"/>
              <a:buAutoNum type="arabicPeriod"/>
            </a:pPr>
            <a:r>
              <a:rPr lang="ru-RU" sz="2600" dirty="0"/>
              <a:t>Листинг программы (</a:t>
            </a:r>
            <a:r>
              <a:rPr lang="ru-RU" sz="2600" dirty="0">
                <a:solidFill>
                  <a:srgbClr val="FF0000"/>
                </a:solidFill>
                <a:hlinkClick r:id="rId9" action="ppaction://hlinkfile"/>
              </a:rPr>
              <a:t>Образец</a:t>
            </a:r>
            <a:r>
              <a:rPr lang="ru-RU" sz="2600" dirty="0"/>
              <a:t>). </a:t>
            </a:r>
            <a:r>
              <a:rPr lang="ru-RU" sz="2600" dirty="0">
                <a:hlinkClick r:id="rId14" action="ppaction://hlinkfile"/>
              </a:rPr>
              <a:t>Закладки</a:t>
            </a:r>
            <a:r>
              <a:rPr lang="ru-RU" sz="2600" dirty="0"/>
              <a:t> (</a:t>
            </a:r>
            <a:r>
              <a:rPr lang="ru-RU" sz="2600" dirty="0">
                <a:hlinkClick r:id="rId15" action="ppaction://hlinkfile"/>
              </a:rPr>
              <a:t>Простой</a:t>
            </a:r>
            <a:r>
              <a:rPr lang="ru-RU" sz="2600" dirty="0"/>
              <a:t>)</a:t>
            </a:r>
            <a:endParaRPr lang="en-US" sz="2600" dirty="0"/>
          </a:p>
          <a:p>
            <a:pPr>
              <a:buFont typeface="+mj-lt"/>
              <a:buAutoNum type="arabicPeriod"/>
            </a:pPr>
            <a:r>
              <a:rPr lang="ru-RU" sz="2600" dirty="0">
                <a:hlinkClick r:id="rId16" action="ppaction://hlinkfile"/>
              </a:rPr>
              <a:t>ВВОД КЛАВИШ: Буфер клавиатуры</a:t>
            </a:r>
            <a:r>
              <a:rPr lang="ru-RU" sz="2600" dirty="0"/>
              <a:t>. </a:t>
            </a:r>
            <a:r>
              <a:rPr lang="ru-RU" sz="2600" dirty="0">
                <a:hlinkClick r:id="rId17" action="ppaction://hlinkfile"/>
              </a:rPr>
              <a:t>Порт ввода/вывода</a:t>
            </a:r>
            <a:r>
              <a:rPr lang="ru-RU" sz="2600" dirty="0"/>
              <a:t>.</a:t>
            </a:r>
            <a:endParaRPr lang="en-US" sz="2600" dirty="0"/>
          </a:p>
          <a:p>
            <a:pPr>
              <a:buFont typeface="+mj-lt"/>
              <a:buAutoNum type="arabicPeriod"/>
            </a:pPr>
            <a:r>
              <a:rPr lang="ru-RU" sz="2600" dirty="0">
                <a:hlinkClick r:id="rId18" action="ppaction://hlinksldjump"/>
              </a:rPr>
              <a:t>Вопросы </a:t>
            </a:r>
            <a:r>
              <a:rPr lang="ru-RU" sz="2600" dirty="0"/>
              <a:t>по КР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04311333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857"/>
            <a:ext cx="5256584" cy="490066"/>
          </a:xfrm>
        </p:spPr>
        <p:txBody>
          <a:bodyPr/>
          <a:lstStyle/>
          <a:p>
            <a:r>
              <a:rPr lang="ru-RU" sz="3600" dirty="0">
                <a:solidFill>
                  <a:srgbClr val="FF0000"/>
                </a:solidFill>
              </a:rPr>
              <a:t>Контроль ЛР №7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216008" cy="5616624"/>
          </a:xfrm>
        </p:spPr>
        <p:txBody>
          <a:bodyPr/>
          <a:lstStyle/>
          <a:p>
            <a:pPr marL="0" indent="0">
              <a:buNone/>
            </a:pPr>
            <a:r>
              <a:rPr lang="ru-RU" sz="2100" dirty="0"/>
              <a:t>При защите ЛР № </a:t>
            </a:r>
            <a:r>
              <a:rPr lang="en-US" sz="2100" dirty="0"/>
              <a:t>3</a:t>
            </a:r>
            <a:r>
              <a:rPr lang="ru-RU" sz="2100" dirty="0"/>
              <a:t> проверяются </a:t>
            </a:r>
            <a:r>
              <a:rPr lang="ru-RU" sz="2100" u="sng" dirty="0"/>
              <a:t>следующие требования</a:t>
            </a:r>
            <a:r>
              <a:rPr lang="en-US" sz="2100" u="sng" dirty="0"/>
              <a:t>(</a:t>
            </a:r>
            <a:r>
              <a:rPr lang="ru-RU" sz="2100" u="sng" dirty="0">
                <a:hlinkClick r:id="rId2" action="ppaction://hlinksldjump"/>
              </a:rPr>
              <a:t>ОТ</a:t>
            </a:r>
            <a:r>
              <a:rPr lang="en-US" sz="2100" u="sng" dirty="0"/>
              <a:t>)</a:t>
            </a:r>
            <a:r>
              <a:rPr lang="ru-RU" sz="2100" u="sng" dirty="0"/>
              <a:t>(</a:t>
            </a:r>
            <a:r>
              <a:rPr lang="ru-RU" altLang="ru-RU" sz="2100" dirty="0">
                <a:hlinkClick r:id="rId3" action="ppaction://hlinkfile"/>
              </a:rPr>
              <a:t>МУ</a:t>
            </a:r>
            <a:r>
              <a:rPr lang="ru-RU" altLang="ru-RU" sz="2100" dirty="0"/>
              <a:t> , </a:t>
            </a:r>
            <a:r>
              <a:rPr lang="en-US" altLang="ru-RU" sz="2100" dirty="0">
                <a:hlinkClick r:id="rId4" action="ppaction://hlinkfile"/>
              </a:rPr>
              <a:t>DOC</a:t>
            </a:r>
            <a:r>
              <a:rPr lang="ru-RU" altLang="ru-RU" sz="2100" dirty="0"/>
              <a:t> </a:t>
            </a:r>
            <a:r>
              <a:rPr lang="ru-RU" sz="2100" u="sng" dirty="0"/>
              <a:t>)</a:t>
            </a:r>
            <a:r>
              <a:rPr lang="ru-RU" sz="2100" dirty="0"/>
              <a:t>:</a:t>
            </a:r>
          </a:p>
          <a:p>
            <a:r>
              <a:rPr lang="ru-RU" sz="2100" dirty="0">
                <a:solidFill>
                  <a:srgbClr val="FF0000"/>
                </a:solidFill>
                <a:hlinkClick r:id="rId5" action="ppaction://hlinksldjump"/>
              </a:rPr>
              <a:t>Блок-схема программы</a:t>
            </a:r>
            <a:r>
              <a:rPr lang="en-US" sz="2100" dirty="0">
                <a:solidFill>
                  <a:srgbClr val="FF0000"/>
                </a:solidFill>
              </a:rPr>
              <a:t>. </a:t>
            </a:r>
            <a:r>
              <a:rPr lang="ru-RU" sz="2100" dirty="0">
                <a:solidFill>
                  <a:srgbClr val="FF0000"/>
                </a:solidFill>
                <a:hlinkClick r:id="rId6" action="ppaction://hlinksldjump"/>
              </a:rPr>
              <a:t>Точка входа</a:t>
            </a:r>
            <a:r>
              <a:rPr lang="ru-RU" sz="2100" dirty="0">
                <a:solidFill>
                  <a:srgbClr val="FF0000"/>
                </a:solidFill>
              </a:rPr>
              <a:t> в </a:t>
            </a:r>
            <a:r>
              <a:rPr lang="ru-RU" sz="2100" dirty="0">
                <a:solidFill>
                  <a:srgbClr val="FF0000"/>
                </a:solidFill>
                <a:hlinkClick r:id="rId6" action="ppaction://hlinksldjump"/>
              </a:rPr>
              <a:t>программу</a:t>
            </a:r>
            <a:r>
              <a:rPr lang="ru-RU" sz="2100" dirty="0">
                <a:solidFill>
                  <a:srgbClr val="FF0000"/>
                </a:solidFill>
              </a:rPr>
              <a:t>.</a:t>
            </a:r>
            <a:r>
              <a:rPr lang="ru-RU" sz="2100" u="sng" dirty="0">
                <a:solidFill>
                  <a:srgbClr val="FF0000"/>
                </a:solidFill>
              </a:rPr>
              <a:t> </a:t>
            </a:r>
            <a:r>
              <a:rPr lang="ru-RU" sz="2100" u="sng" dirty="0">
                <a:solidFill>
                  <a:srgbClr val="FF0000"/>
                </a:solidFill>
                <a:hlinkClick r:id="rId7" action="ppaction://hlinksldjump"/>
              </a:rPr>
              <a:t>Русификация</a:t>
            </a:r>
            <a:endParaRPr lang="ru-RU" sz="2100" dirty="0">
              <a:solidFill>
                <a:srgbClr val="FF0000"/>
              </a:solidFill>
            </a:endParaRP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8" action="ppaction://hlinksldjump"/>
              </a:rPr>
              <a:t>Занесение </a:t>
            </a:r>
            <a:r>
              <a:rPr lang="ru-RU" sz="2100" dirty="0">
                <a:solidFill>
                  <a:srgbClr val="FF0000"/>
                </a:solidFill>
              </a:rPr>
              <a:t>значения сегментного регистра данных</a:t>
            </a:r>
            <a:r>
              <a:rPr lang="en-US" sz="2100" dirty="0">
                <a:solidFill>
                  <a:srgbClr val="FF0000"/>
                </a:solidFill>
              </a:rPr>
              <a:t>. </a:t>
            </a:r>
            <a:r>
              <a:rPr lang="ru-RU" sz="2000" b="1" dirty="0">
                <a:solidFill>
                  <a:srgbClr val="FF0000"/>
                </a:solidFill>
              </a:rPr>
              <a:t>СКРИНШОТ в </a:t>
            </a:r>
            <a:r>
              <a:rPr lang="en-US" sz="2000" b="1" dirty="0">
                <a:solidFill>
                  <a:srgbClr val="FF0000"/>
                </a:solidFill>
              </a:rPr>
              <a:t>TD!!!</a:t>
            </a:r>
            <a:endParaRPr lang="ru-RU" sz="2100" dirty="0">
              <a:solidFill>
                <a:srgbClr val="FF0000"/>
              </a:solidFill>
            </a:endParaRP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9" action="ppaction://hlinksldjump"/>
              </a:rPr>
              <a:t>Сегменты</a:t>
            </a:r>
            <a:r>
              <a:rPr lang="ru-RU" sz="2100" dirty="0">
                <a:solidFill>
                  <a:srgbClr val="FF0000"/>
                </a:solidFill>
              </a:rPr>
              <a:t>. Оформление сегментов </a:t>
            </a:r>
            <a:r>
              <a:rPr lang="ru-RU" sz="2100" dirty="0">
                <a:solidFill>
                  <a:srgbClr val="FF0000"/>
                </a:solidFill>
                <a:hlinkClick r:id="rId9" action="ppaction://hlinksldjump"/>
              </a:rPr>
              <a:t>данных </a:t>
            </a:r>
            <a:r>
              <a:rPr lang="ru-RU" sz="2100" dirty="0">
                <a:solidFill>
                  <a:srgbClr val="FF0000"/>
                </a:solidFill>
              </a:rPr>
              <a:t>и </a:t>
            </a:r>
            <a:r>
              <a:rPr lang="ru-RU" sz="2100" dirty="0">
                <a:solidFill>
                  <a:srgbClr val="FF0000"/>
                </a:solidFill>
                <a:hlinkClick r:id="rId10" action="ppaction://hlinksldjump"/>
              </a:rPr>
              <a:t>стека</a:t>
            </a:r>
            <a:r>
              <a:rPr lang="ru-RU" sz="2100" dirty="0">
                <a:solidFill>
                  <a:srgbClr val="FF0000"/>
                </a:solidFill>
              </a:rPr>
              <a:t>. В </a:t>
            </a:r>
            <a:r>
              <a:rPr lang="ru-RU" sz="2100" dirty="0">
                <a:solidFill>
                  <a:srgbClr val="FF0000"/>
                </a:solidFill>
                <a:hlinkClick r:id="rId11" action="ppaction://hlinksldjump"/>
              </a:rPr>
              <a:t>отладчике</a:t>
            </a:r>
            <a:r>
              <a:rPr lang="ru-RU" sz="2100" dirty="0">
                <a:solidFill>
                  <a:srgbClr val="FF0000"/>
                </a:solidFill>
              </a:rPr>
              <a:t>.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12" action="ppaction://hlinksldjump"/>
              </a:rPr>
              <a:t>Очистка </a:t>
            </a:r>
            <a:r>
              <a:rPr lang="ru-RU" sz="2100" dirty="0">
                <a:solidFill>
                  <a:srgbClr val="FF0000"/>
                </a:solidFill>
              </a:rPr>
              <a:t>экрана перед работой программы (INT 10h, процедура - CLSSCR)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</a:rPr>
              <a:t>Оформление и вызов </a:t>
            </a:r>
            <a:r>
              <a:rPr lang="ru-RU" sz="2100" dirty="0">
                <a:solidFill>
                  <a:srgbClr val="FF0000"/>
                </a:solidFill>
                <a:hlinkClick r:id="rId13" action="ppaction://hlinksldjump"/>
              </a:rPr>
              <a:t>процедур </a:t>
            </a:r>
            <a:r>
              <a:rPr lang="ru-RU" sz="2100" dirty="0">
                <a:solidFill>
                  <a:srgbClr val="FF0000"/>
                </a:solidFill>
              </a:rPr>
              <a:t>программы (CALL,RET,PROC,ENDP)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</a:rPr>
              <a:t>Вывод </a:t>
            </a:r>
            <a:r>
              <a:rPr lang="ru-RU" sz="2100" dirty="0">
                <a:solidFill>
                  <a:srgbClr val="FF0000"/>
                </a:solidFill>
                <a:hlinkClick r:id="rId14" action="ppaction://hlinksldjump"/>
              </a:rPr>
              <a:t>подсказки </a:t>
            </a:r>
            <a:r>
              <a:rPr lang="ru-RU" sz="2100" dirty="0">
                <a:solidFill>
                  <a:srgbClr val="FF0000"/>
                </a:solidFill>
              </a:rPr>
              <a:t>перед запросом завершения (Прерывание 09h-21h)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15" action="ppaction://hlinksldjump"/>
              </a:rPr>
              <a:t>Запрос </a:t>
            </a:r>
            <a:r>
              <a:rPr lang="ru-RU" sz="2100" dirty="0">
                <a:solidFill>
                  <a:srgbClr val="FF0000"/>
                </a:solidFill>
              </a:rPr>
              <a:t>ввода клавиши и контроль кода для таблицы.</a:t>
            </a:r>
          </a:p>
          <a:p>
            <a:pPr lvl="0"/>
            <a:r>
              <a:rPr lang="ru-RU" sz="2400" dirty="0">
                <a:solidFill>
                  <a:srgbClr val="FF0000"/>
                </a:solidFill>
                <a:hlinkClick r:id="rId16" action="ppaction://hlinksldjump"/>
              </a:rPr>
              <a:t>Циклы </a:t>
            </a:r>
            <a:r>
              <a:rPr lang="ru-RU" sz="2400" dirty="0">
                <a:solidFill>
                  <a:srgbClr val="FF0000"/>
                </a:solidFill>
              </a:rPr>
              <a:t>их </a:t>
            </a:r>
            <a:r>
              <a:rPr lang="ru-RU" sz="2400" dirty="0">
                <a:solidFill>
                  <a:srgbClr val="FF0000"/>
                </a:solidFill>
                <a:hlinkClick r:id="rId17" action="ppaction://hlinksldjump"/>
              </a:rPr>
              <a:t>структура </a:t>
            </a:r>
            <a:r>
              <a:rPr lang="ru-RU" sz="2400" dirty="0">
                <a:solidFill>
                  <a:srgbClr val="FF0000"/>
                </a:solidFill>
              </a:rPr>
              <a:t>и команда </a:t>
            </a:r>
            <a:r>
              <a:rPr lang="en-US" sz="2400" dirty="0">
                <a:solidFill>
                  <a:srgbClr val="FF0000"/>
                </a:solidFill>
                <a:hlinkClick r:id="rId18" action="ppaction://hlinksldjump"/>
              </a:rPr>
              <a:t>LOOP</a:t>
            </a:r>
            <a:r>
              <a:rPr lang="ru-RU" sz="2400" dirty="0">
                <a:solidFill>
                  <a:srgbClr val="FF0000"/>
                </a:solidFill>
              </a:rPr>
              <a:t>.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  <a:hlinkClick r:id="rId19" action="ppaction://hlinksldjump"/>
              </a:rPr>
              <a:t>Перевод </a:t>
            </a:r>
            <a:r>
              <a:rPr lang="ru-RU" sz="2100" dirty="0">
                <a:solidFill>
                  <a:srgbClr val="FF0000"/>
                </a:solidFill>
              </a:rPr>
              <a:t>и в шестнадцатеричном </a:t>
            </a:r>
            <a:r>
              <a:rPr lang="ru-RU" sz="2100" dirty="0">
                <a:solidFill>
                  <a:srgbClr val="FF0000"/>
                </a:solidFill>
                <a:hlinkClick r:id="rId3" action="ppaction://hlinkfile"/>
              </a:rPr>
              <a:t>коде </a:t>
            </a:r>
            <a:r>
              <a:rPr lang="ru-RU" sz="2100" dirty="0">
                <a:solidFill>
                  <a:srgbClr val="FF0000"/>
                </a:solidFill>
              </a:rPr>
              <a:t>(HEX</a:t>
            </a:r>
            <a:r>
              <a:rPr lang="ru-RU" sz="2400" dirty="0">
                <a:solidFill>
                  <a:srgbClr val="FF0000"/>
                </a:solidFill>
              </a:rPr>
              <a:t> команда </a:t>
            </a:r>
            <a:r>
              <a:rPr lang="en-US" sz="2400" dirty="0">
                <a:solidFill>
                  <a:srgbClr val="FF0000"/>
                </a:solidFill>
                <a:hlinkClick r:id="rId19" action="ppaction://hlinksldjump"/>
              </a:rPr>
              <a:t>XLAT</a:t>
            </a:r>
            <a:r>
              <a:rPr lang="ru-RU" sz="2100" dirty="0">
                <a:solidFill>
                  <a:srgbClr val="FF0000"/>
                </a:solidFill>
              </a:rPr>
              <a:t>)</a:t>
            </a:r>
          </a:p>
          <a:p>
            <a:pPr lvl="0"/>
            <a:r>
              <a:rPr lang="ru-RU" sz="2100" dirty="0">
                <a:solidFill>
                  <a:srgbClr val="FF0000"/>
                </a:solidFill>
              </a:rPr>
              <a:t>Корректное </a:t>
            </a:r>
            <a:r>
              <a:rPr lang="ru-RU" sz="2100" dirty="0">
                <a:solidFill>
                  <a:srgbClr val="FF0000"/>
                </a:solidFill>
                <a:hlinkClick r:id="rId6" action="ppaction://hlinksldjump"/>
              </a:rPr>
              <a:t>завершение </a:t>
            </a:r>
            <a:r>
              <a:rPr lang="ru-RU" sz="2100" dirty="0">
                <a:solidFill>
                  <a:srgbClr val="FF0000"/>
                </a:solidFill>
              </a:rPr>
              <a:t>работы программы с сообщением. (Прерывание 4Сh-21h) с кодом 5.</a:t>
            </a:r>
          </a:p>
          <a:p>
            <a:r>
              <a:rPr lang="ru-RU" sz="2100" dirty="0">
                <a:solidFill>
                  <a:srgbClr val="FF0000"/>
                </a:solidFill>
              </a:rPr>
              <a:t>Наличие заявленных </a:t>
            </a:r>
            <a:r>
              <a:rPr lang="ru-RU" sz="2100" u="sng" dirty="0">
                <a:solidFill>
                  <a:srgbClr val="FF0000"/>
                </a:solidFill>
              </a:rPr>
              <a:t>дополнительных</a:t>
            </a:r>
            <a:r>
              <a:rPr lang="ru-RU" sz="2100" dirty="0">
                <a:solidFill>
                  <a:srgbClr val="FF0000"/>
                </a:solidFill>
              </a:rPr>
              <a:t> требований и их проверка. Наличие грамотно-оформленного </a:t>
            </a:r>
            <a:r>
              <a:rPr lang="ru-RU" sz="2100" b="1" dirty="0">
                <a:solidFill>
                  <a:srgbClr val="FF0000"/>
                </a:solidFill>
              </a:rPr>
              <a:t>отчета</a:t>
            </a:r>
            <a:r>
              <a:rPr lang="ru-RU" sz="2100" dirty="0">
                <a:solidFill>
                  <a:srgbClr val="FF0000"/>
                </a:solidFill>
              </a:rPr>
              <a:t> по ЛР №7.</a:t>
            </a:r>
            <a:r>
              <a:rPr lang="ru-RU" sz="2100" u="sng" dirty="0">
                <a:solidFill>
                  <a:srgbClr val="FF0000"/>
                </a:solidFill>
              </a:rPr>
              <a:t>Ответы</a:t>
            </a:r>
            <a:r>
              <a:rPr lang="ru-RU" sz="2100" dirty="0">
                <a:solidFill>
                  <a:srgbClr val="FF0000"/>
                </a:solidFill>
              </a:rPr>
              <a:t> на </a:t>
            </a:r>
            <a:r>
              <a:rPr lang="ru-RU" sz="2100" u="sng" dirty="0">
                <a:solidFill>
                  <a:srgbClr val="FF0000"/>
                </a:solidFill>
                <a:hlinkClick r:id="rId3" action="ppaction://hlinkfile"/>
              </a:rPr>
              <a:t>контрольные </a:t>
            </a:r>
            <a:r>
              <a:rPr lang="ru-RU" sz="2100" u="sng" dirty="0">
                <a:solidFill>
                  <a:srgbClr val="FF0000"/>
                </a:solidFill>
              </a:rPr>
              <a:t>вопросы ЛР №7 (</a:t>
            </a:r>
            <a:r>
              <a:rPr lang="ru-RU" altLang="ru-RU" sz="2100" u="sng" dirty="0">
                <a:solidFill>
                  <a:srgbClr val="FF0000"/>
                </a:solidFill>
                <a:hlinkClick r:id="rId3" action="ppaction://hlinkfile"/>
              </a:rPr>
              <a:t>МУ</a:t>
            </a:r>
            <a:r>
              <a:rPr lang="ru-RU" altLang="ru-RU" sz="2100" u="sng" dirty="0">
                <a:solidFill>
                  <a:srgbClr val="FF0000"/>
                </a:solidFill>
              </a:rPr>
              <a:t> , </a:t>
            </a:r>
            <a:r>
              <a:rPr lang="en-US" altLang="ru-RU" sz="2100" u="sng" dirty="0">
                <a:solidFill>
                  <a:srgbClr val="FF0000"/>
                </a:solidFill>
                <a:hlinkClick r:id="rId4" action="ppaction://hlinkfile"/>
              </a:rPr>
              <a:t>DOC</a:t>
            </a:r>
            <a:r>
              <a:rPr lang="ru-RU" altLang="ru-RU" sz="2100" u="sng" dirty="0">
                <a:solidFill>
                  <a:srgbClr val="FF0000"/>
                </a:solidFill>
              </a:rPr>
              <a:t> </a:t>
            </a:r>
            <a:r>
              <a:rPr lang="ru-RU" sz="2100" u="sng" dirty="0">
                <a:solidFill>
                  <a:srgbClr val="FF0000"/>
                </a:solidFill>
              </a:rPr>
              <a:t>)</a:t>
            </a:r>
          </a:p>
          <a:p>
            <a:pPr marL="0" lvl="0" indent="0">
              <a:buNone/>
            </a:pP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3565838892"/>
      </p:ext>
    </p:extLst>
  </p:cSld>
  <p:clrMapOvr>
    <a:masterClrMapping/>
  </p:clrMapOvr>
</p:sld>
</file>

<file path=ppt/slides/slide4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2074" y="0"/>
            <a:ext cx="6192688" cy="792088"/>
          </a:xfrm>
        </p:spPr>
        <p:txBody>
          <a:bodyPr/>
          <a:lstStyle/>
          <a:p>
            <a:r>
              <a:rPr lang="ru-RU" sz="3200" dirty="0"/>
              <a:t>Модульная структура</a:t>
            </a:r>
            <a:r>
              <a:rPr lang="en-US" sz="3200" dirty="0"/>
              <a:t> </a:t>
            </a:r>
            <a:r>
              <a:rPr lang="ru-RU" sz="3200" dirty="0"/>
              <a:t>резидента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5517232"/>
            <a:ext cx="8229600" cy="720080"/>
          </a:xfrm>
        </p:spPr>
        <p:txBody>
          <a:bodyPr/>
          <a:lstStyle/>
          <a:p>
            <a:r>
              <a:rPr lang="ru-RU" sz="2000" dirty="0"/>
              <a:t>Данный лист содержит модульную структуру резидента, состоящую из исходных и объектных модулей проекта (</a:t>
            </a:r>
            <a:r>
              <a:rPr lang="ru-RU" sz="2000" dirty="0">
                <a:hlinkClick r:id="rId3" action="ppaction://hlinksldjump"/>
              </a:rPr>
              <a:t>Меню КР</a:t>
            </a:r>
            <a:r>
              <a:rPr lang="ru-RU" sz="2000" dirty="0"/>
              <a:t>)</a:t>
            </a: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4548031"/>
              </p:ext>
            </p:extLst>
          </p:nvPr>
        </p:nvGraphicFramePr>
        <p:xfrm>
          <a:off x="395536" y="548680"/>
          <a:ext cx="8208912" cy="5040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29440709" imgH="21152070" progId="Visio.Drawing.11">
                  <p:embed/>
                </p:oleObj>
              </mc:Choice>
              <mc:Fallback>
                <p:oleObj name="Visio" r:id="rId4" imgW="29440709" imgH="2115207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548680"/>
                        <a:ext cx="8208912" cy="5040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1910842687"/>
      </p:ext>
    </p:extLst>
  </p:cSld>
  <p:clrMapOvr>
    <a:masterClrMapping/>
  </p:clrMapOvr>
</p:sld>
</file>

<file path=ppt/slides/slide4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1077" y="116632"/>
            <a:ext cx="6552778" cy="418058"/>
          </a:xfrm>
        </p:spPr>
        <p:txBody>
          <a:bodyPr/>
          <a:lstStyle/>
          <a:p>
            <a:r>
              <a:rPr lang="ru-RU" sz="2800" dirty="0"/>
              <a:t>Схема обработки прерываний в своей КР</a:t>
            </a: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6169631"/>
              </p:ext>
            </p:extLst>
          </p:nvPr>
        </p:nvGraphicFramePr>
        <p:xfrm>
          <a:off x="611560" y="476672"/>
          <a:ext cx="7532067" cy="4752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30274069" imgH="21160980" progId="Visio.Drawing.11">
                  <p:embed/>
                </p:oleObj>
              </mc:Choice>
              <mc:Fallback>
                <p:oleObj name="Visio" r:id="rId2" imgW="30274069" imgH="2116098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76672"/>
                        <a:ext cx="7532067" cy="47525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 bwMode="auto">
          <a:xfrm>
            <a:off x="395536" y="5229200"/>
            <a:ext cx="85344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/>
              <a:t>Данный лист содержит схему </a:t>
            </a:r>
            <a:r>
              <a:rPr lang="ru-RU" sz="2000" u="sng" dirty="0"/>
              <a:t>вызова своих процедур </a:t>
            </a:r>
            <a:r>
              <a:rPr lang="ru-RU" sz="2000" dirty="0"/>
              <a:t>обработки прерываний, оперативной памяти, стека, вектора прерываний  и МП </a:t>
            </a:r>
          </a:p>
          <a:p>
            <a:r>
              <a:rPr lang="ru-RU" sz="2000" dirty="0"/>
              <a:t>(</a:t>
            </a:r>
            <a:r>
              <a:rPr lang="ru-RU" sz="2000" dirty="0">
                <a:hlinkClick r:id="rId4" action="ppaction://hlinksldjump"/>
              </a:rPr>
              <a:t>Меню КР</a:t>
            </a:r>
            <a:r>
              <a:rPr lang="ru-RU" sz="2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18768205"/>
      </p:ext>
    </p:extLst>
  </p:cSld>
  <p:clrMapOvr>
    <a:masterClrMapping/>
  </p:clrMapOvr>
</p:sld>
</file>

<file path=ppt/slides/slide4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715"/>
            <a:ext cx="7128792" cy="634082"/>
          </a:xfrm>
        </p:spPr>
        <p:txBody>
          <a:bodyPr/>
          <a:lstStyle/>
          <a:p>
            <a:r>
              <a:rPr lang="ru-RU" sz="2800" dirty="0"/>
              <a:t>Алгоритмы процедур обработки прерываний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7520381"/>
              </p:ext>
            </p:extLst>
          </p:nvPr>
        </p:nvGraphicFramePr>
        <p:xfrm>
          <a:off x="395536" y="692696"/>
          <a:ext cx="8640960" cy="4968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9459348" imgH="21107520" progId="Visio.Drawing.11">
                  <p:embed/>
                </p:oleObj>
              </mc:Choice>
              <mc:Fallback>
                <p:oleObj name="Visio" r:id="rId2" imgW="29459348" imgH="2110752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692696"/>
                        <a:ext cx="8640960" cy="49685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Объект 2"/>
          <p:cNvSpPr txBox="1">
            <a:spLocks/>
          </p:cNvSpPr>
          <p:nvPr/>
        </p:nvSpPr>
        <p:spPr bwMode="auto">
          <a:xfrm>
            <a:off x="179512" y="5661248"/>
            <a:ext cx="8964488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dirty="0"/>
              <a:t>Данный лист содержит блок-схемы алгоритмов процедур обработки прерываний собственного резидента и вспомогательных процедур (</a:t>
            </a:r>
            <a:r>
              <a:rPr lang="ru-RU" sz="2000" dirty="0">
                <a:hlinkClick r:id="rId4" action="ppaction://hlinksldjump"/>
              </a:rPr>
              <a:t>Меню КР</a:t>
            </a:r>
            <a:r>
              <a:rPr lang="ru-RU" sz="2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76928444"/>
      </p:ext>
    </p:extLst>
  </p:cSld>
  <p:clrMapOvr>
    <a:masterClrMapping/>
  </p:clrMapOvr>
</p:sld>
</file>

<file path=ppt/slides/slide4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Заголовок 1"/>
          <p:cNvSpPr>
            <a:spLocks noGrp="1"/>
          </p:cNvSpPr>
          <p:nvPr>
            <p:ph type="title"/>
          </p:nvPr>
        </p:nvSpPr>
        <p:spPr>
          <a:xfrm>
            <a:off x="663575" y="341313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2 Разработка КФ для режима КС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18CB1BD3-07FD-462A-A230-8D6750DF74AD}" type="slidenum">
              <a:rPr/>
              <a:pPr algn="l">
                <a:defRPr/>
              </a:pPr>
              <a:t>453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83567" y="1052736"/>
            <a:ext cx="8208913" cy="526297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u="sng" dirty="0">
                <a:latin typeface="+mn-lt"/>
                <a:cs typeface="+mn-cs"/>
              </a:rPr>
              <a:t>Цель работы №2 </a:t>
            </a:r>
            <a:r>
              <a:rPr lang="ru-RU" sz="21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Целью выполнения лабораторной работы является изучение </a:t>
            </a:r>
            <a:r>
              <a:rPr lang="ru-RU" sz="2100" u="sng" dirty="0">
                <a:latin typeface="+mn-lt"/>
                <a:cs typeface="+mn-cs"/>
              </a:rPr>
              <a:t>изучения языка командных файлов ОС</a:t>
            </a:r>
            <a:r>
              <a:rPr lang="ru-RU" sz="2100" dirty="0">
                <a:latin typeface="+mn-lt"/>
                <a:cs typeface="+mn-cs"/>
              </a:rPr>
              <a:t>, разработка и отладка программы на этом языке по заданному варианту. Студенты осваивают способы программирования и отладки на этом языке программ, изучают конкретные команды ОС и утилиты </a:t>
            </a:r>
            <a:r>
              <a:rPr lang="en-US" sz="2100" dirty="0">
                <a:latin typeface="+mn-lt"/>
                <a:cs typeface="+mn-cs"/>
              </a:rPr>
              <a:t>BE</a:t>
            </a:r>
            <a:r>
              <a:rPr lang="ru-RU" sz="2100" dirty="0">
                <a:latin typeface="+mn-lt"/>
                <a:cs typeface="+mn-cs"/>
              </a:rPr>
              <a:t>/</a:t>
            </a:r>
            <a:r>
              <a:rPr lang="en-US" sz="2100" dirty="0">
                <a:latin typeface="+mn-lt"/>
                <a:cs typeface="+mn-cs"/>
              </a:rPr>
              <a:t>CHOICE</a:t>
            </a:r>
            <a:r>
              <a:rPr lang="ru-RU" sz="2100" dirty="0">
                <a:latin typeface="+mn-lt"/>
                <a:cs typeface="+mn-cs"/>
              </a:rPr>
              <a:t>. учатся описывать инструкции для работы с командным  Они получают навыки запуска команд и командных файлов в </a:t>
            </a:r>
            <a:r>
              <a:rPr lang="ru-RU" sz="2100" u="sng" dirty="0">
                <a:latin typeface="+mn-lt"/>
                <a:cs typeface="+mn-cs"/>
              </a:rPr>
              <a:t>режиме командной строки</a:t>
            </a:r>
            <a:r>
              <a:rPr lang="ru-RU" sz="2100" dirty="0">
                <a:latin typeface="+mn-lt"/>
                <a:cs typeface="+mn-cs"/>
              </a:rPr>
              <a:t> и использования команд ОС, а также применения при выполнении различных системных работ и регламентных работ на компьютерах.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В результате работы студенты демонстрируют преподавателю отлаженный КФ по своему варианту и оформляют отчет по ЛР по заданному образцу.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latin typeface="+mn-lt"/>
                <a:cs typeface="+mn-cs"/>
              </a:rPr>
              <a:t>ЛР считается сданной после ее защиты  (ответов на контрольные вопросы ЛР).</a:t>
            </a:r>
          </a:p>
        </p:txBody>
      </p:sp>
    </p:spTree>
  </p:cSld>
  <p:clrMapOvr>
    <a:masterClrMapping/>
  </p:clrMapOvr>
</p:sld>
</file>

<file path=ppt/slides/slide4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Заголовок 1"/>
          <p:cNvSpPr>
            <a:spLocks noGrp="1"/>
          </p:cNvSpPr>
          <p:nvPr>
            <p:ph type="title"/>
          </p:nvPr>
        </p:nvSpPr>
        <p:spPr>
          <a:xfrm>
            <a:off x="971550" y="115888"/>
            <a:ext cx="7715250" cy="1143000"/>
          </a:xfrm>
        </p:spPr>
        <p:txBody>
          <a:bodyPr/>
          <a:lstStyle/>
          <a:p>
            <a:pPr eaLnBrk="1" hangingPunct="1"/>
            <a:r>
              <a:rPr lang="ru-RU" altLang="ru-RU" dirty="0"/>
              <a:t>Системное программирование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113" y="2708275"/>
            <a:ext cx="8229600" cy="3384550"/>
          </a:xfrm>
        </p:spPr>
        <p:txBody>
          <a:bodyPr rtlCol="0">
            <a:normAutofit fontScale="700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ИУ5 2-й курс 4-й семестр 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hlinkClick r:id="rId2" action="ppaction://hlinksldjump"/>
              </a:rPr>
              <a:t>Состав курса СП</a:t>
            </a:r>
            <a:endParaRPr lang="ru-RU" dirty="0"/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>
                <a:hlinkClick r:id="rId3" action="ppaction://hlinksldjump"/>
              </a:rPr>
              <a:t>Лекции</a:t>
            </a:r>
            <a:r>
              <a:rPr lang="ru-RU" dirty="0">
                <a:hlinkClick r:id="rId3" action="ppaction://hlinksldjump"/>
              </a:rPr>
              <a:t> СП</a:t>
            </a:r>
            <a:r>
              <a:rPr lang="ru-RU" dirty="0"/>
              <a:t> 2ч. В неделю. Зачет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>
                <a:hlinkClick r:id="rId4" action="ppaction://hlinksldjump"/>
              </a:rPr>
              <a:t>ЛР СП </a:t>
            </a:r>
            <a:r>
              <a:rPr lang="ru-RU" dirty="0"/>
              <a:t>4ч через неделю (8 ЛР). Зачет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>
                <a:hlinkClick r:id="rId5" action="ppaction://hlinksldjump"/>
              </a:rPr>
              <a:t>КР СП</a:t>
            </a:r>
            <a:r>
              <a:rPr lang="ru-RU" dirty="0"/>
              <a:t> – 51час (сам.) – </a:t>
            </a:r>
            <a:r>
              <a:rPr lang="ru-RU" dirty="0" err="1"/>
              <a:t>Диф</a:t>
            </a:r>
            <a:r>
              <a:rPr lang="ru-RU" dirty="0"/>
              <a:t>. Зачет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2РК – 8 и 16 </a:t>
            </a:r>
            <a:r>
              <a:rPr lang="ru-RU" dirty="0" err="1"/>
              <a:t>нед</a:t>
            </a:r>
            <a:r>
              <a:rPr lang="ru-RU" dirty="0"/>
              <a:t>. Зачет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>
                <a:hlinkClick r:id="rId6" action="ppaction://hlinksldjump"/>
              </a:rPr>
              <a:t>Методический Сайт </a:t>
            </a:r>
            <a:r>
              <a:rPr lang="ru-RU" dirty="0"/>
              <a:t>- </a:t>
            </a:r>
            <a:r>
              <a:rPr lang="en-US" dirty="0">
                <a:solidFill>
                  <a:srgbClr val="00B0F0"/>
                </a:solidFill>
              </a:rPr>
              <a:t>www.sergebolshakov.ru</a:t>
            </a:r>
            <a:endParaRPr lang="ru-RU" dirty="0">
              <a:solidFill>
                <a:srgbClr val="00B0F0"/>
              </a:solidFill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u="sng" dirty="0">
                <a:hlinkClick r:id="rId7" action="ppaction://hlinksldjump"/>
              </a:rPr>
              <a:t>Консультации</a:t>
            </a:r>
            <a:r>
              <a:rPr lang="ru-RU" dirty="0"/>
              <a:t> в Интернет и каф. (</a:t>
            </a:r>
            <a:r>
              <a:rPr lang="ru-RU" dirty="0" err="1"/>
              <a:t>расп</a:t>
            </a:r>
            <a:r>
              <a:rPr lang="ru-RU" dirty="0"/>
              <a:t>.)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hlinkClick r:id="rId8" action="ppaction://hlinksldjump"/>
              </a:rPr>
              <a:t>Литература СП</a:t>
            </a:r>
            <a:endParaRPr lang="ru-RU" dirty="0"/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86373" name="TextBox 4"/>
          <p:cNvSpPr txBox="1">
            <a:spLocks noChangeArrowheads="1"/>
          </p:cNvSpPr>
          <p:nvPr/>
        </p:nvSpPr>
        <p:spPr bwMode="auto">
          <a:xfrm>
            <a:off x="1204913" y="1341438"/>
            <a:ext cx="74168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u="sng" dirty="0"/>
              <a:t>Большаков Сергей Алексеевич</a:t>
            </a:r>
            <a:r>
              <a:rPr lang="ru-RU" altLang="ru-RU" dirty="0"/>
              <a:t>, к.т.н., доц. ИУ5, 905 ауд. ГЗ (9-й этаж).</a:t>
            </a:r>
          </a:p>
        </p:txBody>
      </p:sp>
    </p:spTree>
  </p:cSld>
  <p:clrMapOvr>
    <a:masterClrMapping/>
  </p:clrMapOvr>
  <p:transition spd="slow"/>
</p:sld>
</file>

<file path=ppt/slides/slide4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ru-RU">
                <a:solidFill>
                  <a:srgbClr val="00B050"/>
                </a:solidFill>
              </a:rPr>
              <a:t>FAR</a:t>
            </a:r>
            <a:endParaRPr lang="ru-RU" altLang="ru-RU">
              <a:solidFill>
                <a:srgbClr val="00B05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6C2A3B34-12F9-4CA4-B9E4-F2E98D6165B7}" type="slidenum">
              <a:rPr/>
              <a:pPr algn="l">
                <a:defRPr/>
              </a:pPr>
              <a:t>455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en-US" sz="2400" b="1" dirty="0">
                <a:latin typeface="+mn-lt"/>
                <a:cs typeface="+mn-cs"/>
              </a:rPr>
              <a:t>!!!</a:t>
            </a: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  <p:pic>
        <p:nvPicPr>
          <p:cNvPr id="91143" name="Picture 2" descr="spfm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349375"/>
            <a:ext cx="7704137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00B050"/>
                </a:solidFill>
              </a:rPr>
              <a:t>БОЛВАНКА НОВОГО СЛАЙДА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276EDC2-5DAA-4994-BA76-FFB243C563C2}" type="slidenum">
              <a:rPr/>
              <a:pPr algn="l">
                <a:defRPr/>
              </a:pPr>
              <a:t>456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4213239835"/>
      </p:ext>
    </p:extLst>
  </p:cSld>
  <p:clrMapOvr>
    <a:masterClrMapping/>
  </p:clrMapOvr>
</p:sld>
</file>

<file path=ppt/slides/slide45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3333FF"/>
                </a:solidFill>
              </a:rPr>
              <a:t>РАЗДЕЛИТЕЛЬ ТЕМ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4662C625-FEFE-4FA0-951E-53CE53A466F7}" type="slidenum">
              <a:rPr/>
              <a:pPr algn="l">
                <a:defRPr/>
              </a:pPr>
              <a:t>457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0063094"/>
      </p:ext>
    </p:extLst>
  </p:cSld>
  <p:clrMapOvr>
    <a:masterClrMapping/>
  </p:clrMapOvr>
</p:sld>
</file>

<file path=ppt/slides/slide4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3333FF"/>
                </a:solidFill>
              </a:rPr>
              <a:t>РАЗДЕЛИТЕЛЬ ЛЕКЦИЙ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5AC7E8B4-ADB2-4B00-8684-E0694B184BED}" type="slidenum">
              <a:rPr/>
              <a:pPr algn="l">
                <a:defRPr/>
              </a:pPr>
              <a:t>458</a:t>
            </a:fld>
            <a:endParaRPr/>
          </a:p>
        </p:txBody>
      </p:sp>
    </p:spTree>
  </p:cSld>
  <p:clrMapOvr>
    <a:masterClrMapping/>
  </p:clrMapOvr>
</p:sld>
</file>

<file path=ppt/slides/slide45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3333FF"/>
                </a:solidFill>
              </a:rPr>
              <a:t>РАЗДЕЛИТЕЛЬ ЛЕКЦИЙ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109A3831-45D6-4E9D-B903-3D96E08827AD}" type="slidenum">
              <a:rPr/>
              <a:pPr algn="l">
                <a:defRPr/>
              </a:pPr>
              <a:t>459</a:t>
            </a:fld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1857"/>
            <a:ext cx="5256584" cy="490066"/>
          </a:xfrm>
        </p:spPr>
        <p:txBody>
          <a:bodyPr/>
          <a:lstStyle/>
          <a:p>
            <a:r>
              <a:rPr lang="ru-RU" sz="3600" dirty="0"/>
              <a:t>Контроль ЛР №8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216008" cy="5616624"/>
          </a:xfrm>
        </p:spPr>
        <p:txBody>
          <a:bodyPr/>
          <a:lstStyle/>
          <a:p>
            <a:pPr marL="0" indent="0">
              <a:buNone/>
            </a:pPr>
            <a:r>
              <a:rPr lang="ru-RU" sz="2100" dirty="0"/>
              <a:t>При защите ЛР № </a:t>
            </a:r>
            <a:r>
              <a:rPr lang="en-US" sz="2100" dirty="0"/>
              <a:t>3</a:t>
            </a:r>
            <a:r>
              <a:rPr lang="ru-RU" sz="2100" dirty="0"/>
              <a:t> проверяются </a:t>
            </a:r>
            <a:r>
              <a:rPr lang="ru-RU" sz="2100" u="sng" dirty="0"/>
              <a:t>следующие требования</a:t>
            </a:r>
            <a:r>
              <a:rPr lang="en-US" sz="2100" u="sng" dirty="0"/>
              <a:t>(</a:t>
            </a:r>
            <a:r>
              <a:rPr lang="ru-RU" sz="2100" u="sng" dirty="0">
                <a:hlinkClick r:id="rId2" action="ppaction://hlinksldjump"/>
              </a:rPr>
              <a:t>ОТ</a:t>
            </a:r>
            <a:r>
              <a:rPr lang="en-US" sz="2100" u="sng" dirty="0"/>
              <a:t>)</a:t>
            </a:r>
            <a:r>
              <a:rPr lang="ru-RU" sz="2100" u="sng" dirty="0"/>
              <a:t>(</a:t>
            </a:r>
            <a:r>
              <a:rPr lang="ru-RU" altLang="ru-RU" sz="2100" dirty="0">
                <a:hlinkClick r:id="rId3" action="ppaction://hlinkfile"/>
              </a:rPr>
              <a:t>МУ</a:t>
            </a:r>
            <a:r>
              <a:rPr lang="ru-RU" altLang="ru-RU" sz="2100" dirty="0"/>
              <a:t> , </a:t>
            </a:r>
            <a:r>
              <a:rPr lang="en-US" altLang="ru-RU" sz="2100" dirty="0">
                <a:hlinkClick r:id="rId4" action="ppaction://hlinkfile"/>
              </a:rPr>
              <a:t>DOC</a:t>
            </a:r>
            <a:r>
              <a:rPr lang="ru-RU" altLang="ru-RU" sz="2100" dirty="0"/>
              <a:t> </a:t>
            </a:r>
            <a:r>
              <a:rPr lang="ru-RU" sz="2100" u="sng" dirty="0"/>
              <a:t>)</a:t>
            </a:r>
            <a:r>
              <a:rPr lang="ru-RU" sz="2100" dirty="0"/>
              <a:t>:</a:t>
            </a:r>
          </a:p>
          <a:p>
            <a:pPr marL="0" indent="0">
              <a:buNone/>
            </a:pPr>
            <a:r>
              <a:rPr lang="ru-RU" sz="2100" dirty="0">
                <a:solidFill>
                  <a:srgbClr val="FF0000"/>
                </a:solidFill>
                <a:hlinkClick r:id="rId5" action="ppaction://hlinksldjump"/>
              </a:rPr>
              <a:t>Блок-схема программы</a:t>
            </a:r>
            <a:r>
              <a:rPr lang="en-US" sz="2100" dirty="0">
                <a:solidFill>
                  <a:srgbClr val="FF0000"/>
                </a:solidFill>
              </a:rPr>
              <a:t>. </a:t>
            </a:r>
            <a:r>
              <a:rPr lang="ru-RU" sz="2100" dirty="0">
                <a:solidFill>
                  <a:srgbClr val="FF0000"/>
                </a:solidFill>
                <a:hlinkClick r:id="rId6" action="ppaction://hlinksldjump"/>
              </a:rPr>
              <a:t>Точка входа</a:t>
            </a:r>
            <a:r>
              <a:rPr lang="ru-RU" sz="2100" dirty="0">
                <a:solidFill>
                  <a:srgbClr val="FF0000"/>
                </a:solidFill>
              </a:rPr>
              <a:t> в </a:t>
            </a:r>
            <a:r>
              <a:rPr lang="ru-RU" sz="2100" dirty="0">
                <a:solidFill>
                  <a:srgbClr val="FF0000"/>
                </a:solidFill>
                <a:hlinkClick r:id="rId6" action="ppaction://hlinksldjump"/>
              </a:rPr>
              <a:t>программу</a:t>
            </a:r>
            <a:r>
              <a:rPr lang="ru-RU" sz="2100" dirty="0">
                <a:solidFill>
                  <a:srgbClr val="FF0000"/>
                </a:solidFill>
              </a:rPr>
              <a:t>.</a:t>
            </a:r>
            <a:r>
              <a:rPr lang="ru-RU" sz="2100" u="sng" dirty="0">
                <a:solidFill>
                  <a:srgbClr val="FF0000"/>
                </a:solidFill>
              </a:rPr>
              <a:t> </a:t>
            </a:r>
            <a:r>
              <a:rPr lang="ru-RU" sz="2100" dirty="0">
                <a:solidFill>
                  <a:srgbClr val="FF0000"/>
                </a:solidFill>
                <a:hlinkClick r:id="rId7" action="ppaction://hlinksldjump"/>
              </a:rPr>
              <a:t>Сегменты</a:t>
            </a:r>
            <a:r>
              <a:rPr lang="ru-RU" sz="2100" dirty="0">
                <a:solidFill>
                  <a:srgbClr val="FF0000"/>
                </a:solidFill>
              </a:rPr>
              <a:t>. </a:t>
            </a:r>
            <a:r>
              <a:rPr lang="ru-RU" sz="2000" b="1" dirty="0">
                <a:solidFill>
                  <a:srgbClr val="FF0000"/>
                </a:solidFill>
              </a:rPr>
              <a:t>СКРИНШОТ в </a:t>
            </a:r>
            <a:r>
              <a:rPr lang="en-US" sz="2000" b="1" dirty="0">
                <a:solidFill>
                  <a:srgbClr val="FF0000"/>
                </a:solidFill>
              </a:rPr>
              <a:t>TD!!!</a:t>
            </a:r>
            <a:endParaRPr lang="ru-RU" sz="21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100" dirty="0">
                <a:solidFill>
                  <a:srgbClr val="FF0000"/>
                </a:solidFill>
              </a:rPr>
              <a:t>Оформление сегментов </a:t>
            </a:r>
            <a:r>
              <a:rPr lang="ru-RU" sz="2100" dirty="0">
                <a:solidFill>
                  <a:srgbClr val="FF0000"/>
                </a:solidFill>
                <a:hlinkClick r:id="rId7" action="ppaction://hlinksldjump"/>
              </a:rPr>
              <a:t>данных </a:t>
            </a:r>
            <a:r>
              <a:rPr lang="ru-RU" sz="2100" dirty="0">
                <a:solidFill>
                  <a:srgbClr val="FF0000"/>
                </a:solidFill>
              </a:rPr>
              <a:t>и </a:t>
            </a:r>
            <a:r>
              <a:rPr lang="ru-RU" sz="2100" dirty="0">
                <a:solidFill>
                  <a:srgbClr val="FF0000"/>
                </a:solidFill>
                <a:hlinkClick r:id="rId8" action="ppaction://hlinksldjump"/>
              </a:rPr>
              <a:t>стека</a:t>
            </a:r>
            <a:r>
              <a:rPr lang="ru-RU" sz="2100" dirty="0">
                <a:solidFill>
                  <a:srgbClr val="FF0000"/>
                </a:solidFill>
              </a:rPr>
              <a:t>. В </a:t>
            </a:r>
            <a:r>
              <a:rPr lang="ru-RU" sz="2100" dirty="0">
                <a:solidFill>
                  <a:srgbClr val="FF0000"/>
                </a:solidFill>
                <a:hlinkClick r:id="rId9" action="ppaction://hlinksldjump"/>
              </a:rPr>
              <a:t>отладчике</a:t>
            </a:r>
            <a:r>
              <a:rPr lang="ru-RU" sz="2100" dirty="0">
                <a:solidFill>
                  <a:srgbClr val="FF0000"/>
                </a:solidFill>
              </a:rPr>
              <a:t> и окно вывода.</a:t>
            </a:r>
          </a:p>
          <a:p>
            <a:pPr marL="0" lvl="0" indent="0">
              <a:buNone/>
            </a:pPr>
            <a:r>
              <a:rPr lang="ru-RU" sz="2100" dirty="0">
                <a:solidFill>
                  <a:srgbClr val="FF0000"/>
                </a:solidFill>
                <a:hlinkClick r:id="rId10" action="ppaction://hlinksldjump"/>
              </a:rPr>
              <a:t>Очистка </a:t>
            </a:r>
            <a:r>
              <a:rPr lang="ru-RU" sz="2100" dirty="0">
                <a:solidFill>
                  <a:srgbClr val="FF0000"/>
                </a:solidFill>
              </a:rPr>
              <a:t>экрана перед работой программы (INT 10h, процедура - CLSSCR)</a:t>
            </a:r>
          </a:p>
          <a:p>
            <a:pPr marL="0" lvl="0" indent="0">
              <a:buNone/>
            </a:pPr>
            <a:r>
              <a:rPr lang="ru-RU" sz="2100" dirty="0">
                <a:solidFill>
                  <a:srgbClr val="FF0000"/>
                </a:solidFill>
              </a:rPr>
              <a:t>Оформление и вызов </a:t>
            </a:r>
            <a:r>
              <a:rPr lang="ru-RU" sz="2100" dirty="0">
                <a:solidFill>
                  <a:srgbClr val="FF0000"/>
                </a:solidFill>
                <a:hlinkClick r:id="rId11" action="ppaction://hlinksldjump"/>
              </a:rPr>
              <a:t>процедур </a:t>
            </a:r>
            <a:r>
              <a:rPr lang="ru-RU" sz="2100" dirty="0">
                <a:solidFill>
                  <a:srgbClr val="FF0000"/>
                </a:solidFill>
              </a:rPr>
              <a:t>программы (CALL,RET,PROC,ENDP). </a:t>
            </a:r>
          </a:p>
          <a:p>
            <a:pPr marL="0" lvl="0" indent="0">
              <a:buNone/>
            </a:pPr>
            <a:r>
              <a:rPr lang="ru-RU" sz="2400" dirty="0">
                <a:solidFill>
                  <a:srgbClr val="FF0000"/>
                </a:solidFill>
                <a:hlinkClick r:id="rId12" action="ppaction://hlinksldjump"/>
              </a:rPr>
              <a:t>Вложенные Циклы </a:t>
            </a:r>
            <a:r>
              <a:rPr lang="ru-RU" sz="2400" dirty="0">
                <a:solidFill>
                  <a:srgbClr val="FF0000"/>
                </a:solidFill>
              </a:rPr>
              <a:t>их </a:t>
            </a:r>
            <a:r>
              <a:rPr lang="ru-RU" sz="2400" dirty="0">
                <a:solidFill>
                  <a:srgbClr val="FF0000"/>
                </a:solidFill>
                <a:hlinkClick r:id="rId13" action="ppaction://hlinksldjump"/>
              </a:rPr>
              <a:t>структура </a:t>
            </a:r>
            <a:r>
              <a:rPr lang="ru-RU" sz="2400" dirty="0">
                <a:solidFill>
                  <a:srgbClr val="FF0000"/>
                </a:solidFill>
              </a:rPr>
              <a:t>и команда </a:t>
            </a:r>
            <a:r>
              <a:rPr lang="en-US" sz="2400" dirty="0">
                <a:solidFill>
                  <a:srgbClr val="FF0000"/>
                </a:solidFill>
                <a:hlinkClick r:id="rId14" action="ppaction://hlinksldjump"/>
              </a:rPr>
              <a:t>LOOP</a:t>
            </a:r>
            <a:r>
              <a:rPr lang="ru-RU" sz="2400" dirty="0">
                <a:solidFill>
                  <a:srgbClr val="FF0000"/>
                </a:solidFill>
              </a:rPr>
              <a:t>.</a:t>
            </a:r>
          </a:p>
          <a:p>
            <a:pPr marL="0" lvl="0" indent="0">
              <a:buNone/>
            </a:pPr>
            <a:r>
              <a:rPr lang="ru-RU" sz="2100" dirty="0">
                <a:solidFill>
                  <a:srgbClr val="FF0000"/>
                </a:solidFill>
                <a:hlinkClick r:id="rId15" action="ppaction://hlinksldjump"/>
              </a:rPr>
              <a:t>Перевод </a:t>
            </a:r>
            <a:r>
              <a:rPr lang="ru-RU" sz="2100" dirty="0">
                <a:solidFill>
                  <a:srgbClr val="FF0000"/>
                </a:solidFill>
              </a:rPr>
              <a:t>и в шестнадцатеричном </a:t>
            </a:r>
            <a:r>
              <a:rPr lang="ru-RU" sz="2100" dirty="0">
                <a:solidFill>
                  <a:srgbClr val="FF0000"/>
                </a:solidFill>
                <a:hlinkClick r:id="rId3" action="ppaction://hlinkfile"/>
              </a:rPr>
              <a:t>коде </a:t>
            </a:r>
            <a:r>
              <a:rPr lang="ru-RU" sz="2100" dirty="0">
                <a:solidFill>
                  <a:srgbClr val="FF0000"/>
                </a:solidFill>
              </a:rPr>
              <a:t>(HEX</a:t>
            </a:r>
            <a:r>
              <a:rPr lang="ru-RU" sz="2400" dirty="0">
                <a:solidFill>
                  <a:srgbClr val="FF0000"/>
                </a:solidFill>
              </a:rPr>
              <a:t> команда </a:t>
            </a:r>
            <a:r>
              <a:rPr lang="en-US" sz="2400" dirty="0">
                <a:solidFill>
                  <a:srgbClr val="FF0000"/>
                </a:solidFill>
                <a:hlinkClick r:id="rId15" action="ppaction://hlinksldjump"/>
              </a:rPr>
              <a:t>XLAT</a:t>
            </a:r>
            <a:r>
              <a:rPr lang="ru-RU" sz="2100" dirty="0">
                <a:solidFill>
                  <a:srgbClr val="FF0000"/>
                </a:solidFill>
              </a:rPr>
              <a:t>). Цикл вывод.</a:t>
            </a:r>
          </a:p>
          <a:p>
            <a:pPr marL="0" indent="0">
              <a:buNone/>
            </a:pPr>
            <a:r>
              <a:rPr lang="ru-RU" sz="2100" dirty="0">
                <a:solidFill>
                  <a:srgbClr val="FF0000"/>
                </a:solidFill>
              </a:rPr>
              <a:t>Наличие заявленных </a:t>
            </a:r>
            <a:r>
              <a:rPr lang="ru-RU" sz="2100" u="sng" dirty="0">
                <a:solidFill>
                  <a:srgbClr val="FF0000"/>
                </a:solidFill>
              </a:rPr>
              <a:t>дополнительных</a:t>
            </a:r>
            <a:r>
              <a:rPr lang="ru-RU" sz="2100" dirty="0">
                <a:solidFill>
                  <a:srgbClr val="FF0000"/>
                </a:solidFill>
              </a:rPr>
              <a:t> требований и их проверка. </a:t>
            </a:r>
            <a:r>
              <a:rPr lang="ru-RU" sz="2100" b="1" dirty="0">
                <a:solidFill>
                  <a:srgbClr val="FF0000"/>
                </a:solidFill>
              </a:rPr>
              <a:t>Отчет</a:t>
            </a:r>
            <a:r>
              <a:rPr lang="ru-RU" sz="2100" dirty="0">
                <a:solidFill>
                  <a:srgbClr val="FF0000"/>
                </a:solidFill>
              </a:rPr>
              <a:t> по ЛР №8.</a:t>
            </a:r>
            <a:r>
              <a:rPr lang="ru-RU" sz="2100" u="sng" dirty="0">
                <a:solidFill>
                  <a:srgbClr val="FF0000"/>
                </a:solidFill>
              </a:rPr>
              <a:t>Ответы</a:t>
            </a:r>
            <a:r>
              <a:rPr lang="ru-RU" sz="2100" dirty="0">
                <a:solidFill>
                  <a:srgbClr val="FF0000"/>
                </a:solidFill>
              </a:rPr>
              <a:t> на </a:t>
            </a:r>
            <a:r>
              <a:rPr lang="ru-RU" sz="2100" u="sng" dirty="0">
                <a:solidFill>
                  <a:srgbClr val="FF0000"/>
                </a:solidFill>
                <a:hlinkClick r:id="rId3" action="ppaction://hlinkfile"/>
              </a:rPr>
              <a:t>контрольные </a:t>
            </a:r>
            <a:r>
              <a:rPr lang="ru-RU" sz="2100" u="sng" dirty="0">
                <a:solidFill>
                  <a:srgbClr val="FF0000"/>
                </a:solidFill>
              </a:rPr>
              <a:t>вопросы ЛР №8 (</a:t>
            </a:r>
            <a:r>
              <a:rPr lang="ru-RU" altLang="ru-RU" sz="2100" u="sng" dirty="0">
                <a:solidFill>
                  <a:srgbClr val="FF0000"/>
                </a:solidFill>
                <a:hlinkClick r:id="rId3" action="ppaction://hlinkfile"/>
              </a:rPr>
              <a:t>МУ</a:t>
            </a:r>
            <a:r>
              <a:rPr lang="ru-RU" altLang="ru-RU" sz="2100" u="sng" dirty="0">
                <a:solidFill>
                  <a:srgbClr val="FF0000"/>
                </a:solidFill>
              </a:rPr>
              <a:t> , </a:t>
            </a:r>
            <a:r>
              <a:rPr lang="en-US" altLang="ru-RU" sz="2100" u="sng" dirty="0">
                <a:solidFill>
                  <a:srgbClr val="FF0000"/>
                </a:solidFill>
                <a:hlinkClick r:id="rId4" action="ppaction://hlinkfile"/>
              </a:rPr>
              <a:t>DOC</a:t>
            </a:r>
            <a:r>
              <a:rPr lang="ru-RU" altLang="ru-RU" sz="2100" u="sng" dirty="0">
                <a:solidFill>
                  <a:srgbClr val="FF0000"/>
                </a:solidFill>
              </a:rPr>
              <a:t> </a:t>
            </a:r>
            <a:r>
              <a:rPr lang="ru-RU" sz="2100" u="sng" dirty="0">
                <a:solidFill>
                  <a:srgbClr val="FF0000"/>
                </a:solidFill>
              </a:rPr>
              <a:t>).</a:t>
            </a:r>
            <a:r>
              <a:rPr lang="ru-RU" sz="2100" b="1" dirty="0"/>
              <a:t>Вывод дампа</a:t>
            </a:r>
            <a:r>
              <a:rPr lang="ru-RU" sz="2100" dirty="0"/>
              <a:t>:</a:t>
            </a:r>
          </a:p>
          <a:p>
            <a:pPr marL="0" indent="0">
              <a:buNone/>
            </a:pPr>
            <a:r>
              <a:rPr lang="ru-RU" sz="1600" b="1" dirty="0"/>
              <a:t>Введите адрес( длинный адрес: НННН:НННН)&gt;</a:t>
            </a:r>
            <a:r>
              <a:rPr lang="ru-RU" sz="1600" b="1" dirty="0">
                <a:solidFill>
                  <a:srgbClr val="FF0000"/>
                </a:solidFill>
              </a:rPr>
              <a:t>1000:0200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FF0000"/>
                </a:solidFill>
              </a:rPr>
              <a:t>Адрес</a:t>
            </a:r>
            <a:r>
              <a:rPr lang="ru-RU" sz="1600" b="1" dirty="0">
                <a:solidFill>
                  <a:srgbClr val="C00000"/>
                </a:solidFill>
              </a:rPr>
              <a:t> дампа: </a:t>
            </a:r>
            <a:r>
              <a:rPr lang="ru-RU" sz="1600" b="1" dirty="0">
                <a:solidFill>
                  <a:srgbClr val="FF0000"/>
                </a:solidFill>
              </a:rPr>
              <a:t>1000:0200</a:t>
            </a:r>
            <a:endParaRPr lang="ru-RU" sz="16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C00000"/>
                </a:solidFill>
              </a:rPr>
              <a:t>Диапазон: 0200 – 037F</a:t>
            </a:r>
            <a:endParaRPr lang="ru-RU" sz="16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FF0000"/>
                </a:solidFill>
              </a:rPr>
              <a:t>AX=00FE</a:t>
            </a:r>
            <a:r>
              <a:rPr lang="ru-RU" sz="1600" b="1" dirty="0">
                <a:solidFill>
                  <a:srgbClr val="C00000"/>
                </a:solidFill>
              </a:rPr>
              <a:t>  </a:t>
            </a:r>
            <a:r>
              <a:rPr lang="en-US" sz="1600" b="1" dirty="0">
                <a:solidFill>
                  <a:srgbClr val="FF0000"/>
                </a:solidFill>
              </a:rPr>
              <a:t>CS=00FE</a:t>
            </a:r>
            <a:r>
              <a:rPr lang="en-US" sz="1600" b="1" dirty="0">
                <a:solidFill>
                  <a:srgbClr val="C00000"/>
                </a:solidFill>
              </a:rPr>
              <a:t>  </a:t>
            </a:r>
            <a:endParaRPr lang="ru-RU" sz="16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</a:rPr>
              <a:t>1000:0200</a:t>
            </a:r>
            <a:r>
              <a:rPr lang="en-US" sz="1600" b="1" dirty="0">
                <a:solidFill>
                  <a:srgbClr val="C00000"/>
                </a:solidFill>
              </a:rPr>
              <a:t>: 0A 0B DD 0A 0B DD 0A 0B DD 0A 0B DD 0B DD 0A 0B DD 0A 0B DD 0B DD 0A 0B</a:t>
            </a:r>
            <a:endParaRPr lang="ru-RU" sz="16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C00000"/>
                </a:solidFill>
              </a:rPr>
              <a:t>1000:0218: 0</a:t>
            </a:r>
            <a:r>
              <a:rPr lang="en-US" sz="1600" b="1" dirty="0">
                <a:solidFill>
                  <a:srgbClr val="C00000"/>
                </a:solidFill>
              </a:rPr>
              <a:t>A</a:t>
            </a:r>
            <a:r>
              <a:rPr lang="ru-RU" sz="1600" b="1" dirty="0">
                <a:solidFill>
                  <a:srgbClr val="C00000"/>
                </a:solidFill>
              </a:rPr>
              <a:t> 0C 01 ...</a:t>
            </a:r>
            <a:endParaRPr lang="ru-RU" sz="16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C00000"/>
                </a:solidFill>
              </a:rPr>
              <a:t>1000:0230: 0</a:t>
            </a:r>
            <a:r>
              <a:rPr lang="en-US" sz="1600" b="1" dirty="0">
                <a:solidFill>
                  <a:srgbClr val="C00000"/>
                </a:solidFill>
              </a:rPr>
              <a:t>3</a:t>
            </a:r>
            <a:r>
              <a:rPr lang="ru-RU" sz="1600" b="1" dirty="0">
                <a:solidFill>
                  <a:srgbClr val="C00000"/>
                </a:solidFill>
              </a:rPr>
              <a:t> </a:t>
            </a:r>
            <a:r>
              <a:rPr lang="en-US" sz="1600" b="1" dirty="0">
                <a:solidFill>
                  <a:srgbClr val="C00000"/>
                </a:solidFill>
              </a:rPr>
              <a:t>A</a:t>
            </a:r>
            <a:r>
              <a:rPr lang="ru-RU" sz="1600" b="1" dirty="0">
                <a:solidFill>
                  <a:srgbClr val="C00000"/>
                </a:solidFill>
              </a:rPr>
              <a:t>C 0</a:t>
            </a:r>
            <a:r>
              <a:rPr lang="en-US" sz="1600" b="1" dirty="0">
                <a:solidFill>
                  <a:srgbClr val="C00000"/>
                </a:solidFill>
              </a:rPr>
              <a:t>8</a:t>
            </a:r>
            <a:r>
              <a:rPr lang="ru-RU" sz="1600" b="1" dirty="0">
                <a:solidFill>
                  <a:srgbClr val="C00000"/>
                </a:solidFill>
              </a:rPr>
              <a:t> ...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*</a:t>
            </a:r>
            <a:endParaRPr lang="ru-RU" sz="1600" b="1" dirty="0">
              <a:solidFill>
                <a:srgbClr val="FF0000"/>
              </a:solidFill>
            </a:endParaRPr>
          </a:p>
          <a:p>
            <a:pPr marL="0" lvl="0" indent="0">
              <a:buNone/>
            </a:pPr>
            <a:endParaRPr lang="ru-RU" sz="2100" dirty="0"/>
          </a:p>
        </p:txBody>
      </p:sp>
    </p:spTree>
    <p:extLst>
      <p:ext uri="{BB962C8B-B14F-4D97-AF65-F5344CB8AC3E}">
        <p14:creationId xmlns:p14="http://schemas.microsoft.com/office/powerpoint/2010/main" val="3565838892"/>
      </p:ext>
    </p:extLst>
  </p:cSld>
  <p:clrMapOvr>
    <a:masterClrMapping/>
  </p:clrMapOvr>
</p:sld>
</file>

<file path=ppt/slides/slide4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3333FF"/>
                </a:solidFill>
              </a:rPr>
              <a:t>РАЗДЕЛИТЕЛЬ ТЕМ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4662C625-FEFE-4FA0-951E-53CE53A466F7}" type="slidenum">
              <a:rPr/>
              <a:pPr algn="l">
                <a:defRPr/>
              </a:pPr>
              <a:t>460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4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00B050"/>
                </a:solidFill>
              </a:rPr>
              <a:t>РАЗДЕЛИТЕЛЬ ТЕМ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DA02DD1A-E770-4193-AB4F-E4B294BADAA6}" type="slidenum">
              <a:rPr/>
              <a:pPr algn="l">
                <a:defRPr/>
              </a:pPr>
              <a:t>461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4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00B050"/>
                </a:solidFill>
              </a:rPr>
              <a:t>БОЛВАНКА НОВОГО СЛАЙДА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A92BD458-1791-47CF-8929-C81759AB8FCD}" type="slidenum">
              <a:rPr/>
              <a:pPr algn="l">
                <a:defRPr/>
              </a:pPr>
              <a:t>462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684551" y="11967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6951" y="1349152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2400" b="1" dirty="0">
                <a:latin typeface="+mn-lt"/>
                <a:cs typeface="+mn-cs"/>
              </a:rPr>
              <a:t>*</a:t>
            </a:r>
            <a:endParaRPr lang="ru-RU" sz="24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4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ru-RU" altLang="ru-RU">
                <a:solidFill>
                  <a:srgbClr val="3333FF"/>
                </a:solidFill>
              </a:rPr>
              <a:t>РАЗДЕЛИТЕЛЬ ЛЕКЦИЙ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31D1E8B7-F861-4150-91FE-FD79508FD349}" type="slidenum">
              <a:rPr/>
              <a:pPr algn="l">
                <a:defRPr/>
              </a:pPr>
              <a:t>463</a:t>
            </a:fld>
            <a:endParaRPr/>
          </a:p>
        </p:txBody>
      </p:sp>
      <p:sp>
        <p:nvSpPr>
          <p:cNvPr id="4" name="TextBox 33"/>
          <p:cNvSpPr txBox="1">
            <a:spLocks noChangeArrowheads="1"/>
          </p:cNvSpPr>
          <p:nvPr/>
        </p:nvSpPr>
        <p:spPr bwMode="auto">
          <a:xfrm>
            <a:off x="113912" y="5758166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  <p:transition spd="slow"/>
</p:sld>
</file>

<file path=ppt/slides/slide4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Заголовок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706438"/>
          </a:xfrm>
        </p:spPr>
        <p:txBody>
          <a:bodyPr/>
          <a:lstStyle/>
          <a:p>
            <a:pPr eaLnBrk="1" hangingPunct="1"/>
            <a:r>
              <a:rPr lang="en-US" altLang="ru-RU" dirty="0"/>
              <a:t>TEST</a:t>
            </a:r>
            <a:endParaRPr lang="ru-RU" alt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9ED91F66-EB0F-4CF5-93D6-3875AFD2DB87}" type="slidenum">
              <a:rPr/>
              <a:pPr>
                <a:defRPr/>
              </a:pPr>
              <a:t>464</a:t>
            </a:fld>
            <a:endParaRPr/>
          </a:p>
        </p:txBody>
      </p:sp>
    </p:spTree>
  </p:cSld>
  <p:clrMapOvr>
    <a:masterClrMapping/>
  </p:clrMapOvr>
  <p:transition spd="slow"/>
</p:sld>
</file>

<file path=ppt/slides/slide4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4925"/>
            <a:ext cx="8229600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rgbClr val="00B050"/>
                </a:solidFill>
              </a:rPr>
              <a:t>Темы лекций 1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69EBE2EA-0ED1-4AE7-9EE2-51BF1CD3E12B}" type="slidenum">
              <a:rPr/>
              <a:pPr algn="l">
                <a:defRPr/>
              </a:pPr>
              <a:t>465</a:t>
            </a:fld>
            <a:endParaRPr dirty="0"/>
          </a:p>
        </p:txBody>
      </p:sp>
      <p:sp>
        <p:nvSpPr>
          <p:cNvPr id="4" name="TextBox 3"/>
          <p:cNvSpPr txBox="1"/>
          <p:nvPr/>
        </p:nvSpPr>
        <p:spPr>
          <a:xfrm>
            <a:off x="611188" y="549275"/>
            <a:ext cx="7273925" cy="6186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Командная строка.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Справочники ОС/СП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Русификация режима </a:t>
            </a:r>
            <a:r>
              <a:rPr lang="en-US" dirty="0">
                <a:latin typeface="+mn-lt"/>
                <a:cs typeface="+mn-cs"/>
              </a:rPr>
              <a:t>DOSBOX ()</a:t>
            </a:r>
            <a:endParaRPr lang="ru-RU" dirty="0"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dirty="0">
                <a:latin typeface="+mn-lt"/>
                <a:cs typeface="+mn-cs"/>
              </a:rPr>
              <a:t>Прерывания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dirty="0">
                <a:latin typeface="+mn-lt"/>
                <a:cs typeface="+mn-cs"/>
              </a:rPr>
              <a:t>Управляющие блоки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dirty="0">
                <a:latin typeface="+mn-lt"/>
                <a:cs typeface="+mn-cs"/>
              </a:rPr>
              <a:t>Команды ОС для режима командной строки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Командные файлы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Модели: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Физическая модель ЭВМ (Неймана)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- модель МП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- Модель абстрактная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- Модель программы и ее работы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- </a:t>
            </a: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Модели</a:t>
            </a:r>
            <a:r>
              <a:rPr lang="ru-RU" b="1" dirty="0">
                <a:latin typeface="+mn-lt"/>
                <a:cs typeface="+mn-cs"/>
              </a:rPr>
              <a:t> ОП</a:t>
            </a: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- </a:t>
            </a: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Модель</a:t>
            </a:r>
            <a:r>
              <a:rPr lang="ru-RU" b="1" dirty="0">
                <a:latin typeface="+mn-lt"/>
                <a:cs typeface="+mn-cs"/>
              </a:rPr>
              <a:t> данных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- Модель разработки программ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- Модель обработки программ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Резидентные</a:t>
            </a:r>
            <a:r>
              <a:rPr lang="ru-RU" b="1" dirty="0">
                <a:latin typeface="+mn-lt"/>
                <a:cs typeface="+mn-cs"/>
              </a:rPr>
              <a:t> программы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latin typeface="+mn-lt"/>
                <a:cs typeface="+mn-cs"/>
              </a:rPr>
              <a:t>Макрокоманды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Процедуры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Способы</a:t>
            </a:r>
            <a:r>
              <a:rPr lang="ru-RU" b="1" dirty="0">
                <a:latin typeface="+mn-lt"/>
                <a:cs typeface="+mn-cs"/>
              </a:rPr>
              <a:t> и механизмы адресации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Вычисление</a:t>
            </a:r>
            <a:r>
              <a:rPr lang="ru-RU" b="1" dirty="0">
                <a:latin typeface="+mn-lt"/>
                <a:cs typeface="+mn-cs"/>
              </a:rPr>
              <a:t> исполнительного адреса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Жизненный</a:t>
            </a:r>
            <a:r>
              <a:rPr lang="ru-RU" b="1" dirty="0">
                <a:latin typeface="+mn-lt"/>
                <a:cs typeface="+mn-cs"/>
              </a:rPr>
              <a:t> цикл программы ( Юров)</a:t>
            </a:r>
          </a:p>
        </p:txBody>
      </p:sp>
    </p:spTree>
  </p:cSld>
  <p:clrMapOvr>
    <a:masterClrMapping/>
  </p:clrMapOvr>
  <p:transition spd="slow"/>
</p:sld>
</file>

<file path=ppt/slides/slide4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A3547F1B-2C01-47C1-9DCF-394F0C5C5AB6}" type="slidenum">
              <a:rPr/>
              <a:pPr>
                <a:defRPr/>
              </a:pPr>
              <a:t>466</a:t>
            </a:fld>
            <a:endParaRPr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8313" y="-9525"/>
            <a:ext cx="7775575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rgbClr val="00B050"/>
                </a:solidFill>
              </a:rPr>
              <a:t>Темы лекций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188" y="692150"/>
            <a:ext cx="7273925" cy="591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БНФ</a:t>
            </a:r>
            <a:r>
              <a:rPr lang="ru-RU" b="1" dirty="0">
                <a:latin typeface="+mn-lt"/>
                <a:cs typeface="+mn-cs"/>
              </a:rPr>
              <a:t> и описание инструкций (ЛР № 2)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Распределение ОП </a:t>
            </a:r>
            <a:r>
              <a:rPr lang="ru-RU" b="1" dirty="0">
                <a:latin typeface="+mn-lt"/>
                <a:cs typeface="+mn-cs"/>
              </a:rPr>
              <a:t>в реальном режиме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Вектор прерываний и запуск резидента</a:t>
            </a:r>
            <a:r>
              <a:rPr lang="en-US" b="1" dirty="0">
                <a:latin typeface="+mn-lt"/>
                <a:cs typeface="+mn-cs"/>
              </a:rPr>
              <a:t> (</a:t>
            </a:r>
            <a:r>
              <a:rPr lang="ru-RU" b="1" dirty="0">
                <a:latin typeface="+mn-lt"/>
                <a:cs typeface="+mn-cs"/>
              </a:rPr>
              <a:t>см. раздел МУ</a:t>
            </a:r>
            <a:r>
              <a:rPr lang="en-US" b="1" dirty="0">
                <a:latin typeface="+mn-lt"/>
                <a:cs typeface="+mn-cs"/>
              </a:rPr>
              <a:t>)</a:t>
            </a:r>
            <a:endParaRPr lang="ru-RU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Прерывания</a:t>
            </a:r>
            <a:r>
              <a:rPr lang="ru-RU" b="1" dirty="0">
                <a:latin typeface="+mn-lt"/>
                <a:cs typeface="+mn-cs"/>
              </a:rPr>
              <a:t> и их типы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Формирование</a:t>
            </a:r>
            <a:r>
              <a:rPr lang="ru-RU" b="1" dirty="0">
                <a:latin typeface="+mn-lt"/>
                <a:cs typeface="+mn-cs"/>
              </a:rPr>
              <a:t> исполнительного адреса, переход через границу сегмента (8 ЛР)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Форматы</a:t>
            </a:r>
            <a:r>
              <a:rPr lang="ru-RU" b="1" dirty="0">
                <a:latin typeface="+mn-lt"/>
                <a:cs typeface="+mn-cs"/>
              </a:rPr>
              <a:t> машинных команд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Обзор и классификация команд МП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Язык Ассемблера: Команды и директивы, синтаксис: данные и команды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Структуры и записи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atin typeface="+mn-lt"/>
                <a:cs typeface="+mn-cs"/>
              </a:rPr>
              <a:t>Блок-схемы программ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Отладка</a:t>
            </a:r>
            <a:r>
              <a:rPr lang="ru-RU" b="1" dirty="0">
                <a:latin typeface="+mn-lt"/>
                <a:cs typeface="+mn-cs"/>
              </a:rPr>
              <a:t> программ, отладчики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Сегменты и модули, многомодульные программы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Процедуры</a:t>
            </a:r>
            <a:r>
              <a:rPr lang="ru-RU" b="1" dirty="0">
                <a:latin typeface="+mn-lt"/>
                <a:cs typeface="+mn-cs"/>
              </a:rPr>
              <a:t> ближние и дальние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00B050"/>
                </a:solidFill>
                <a:latin typeface="+mn-lt"/>
                <a:cs typeface="+mn-cs"/>
              </a:rPr>
              <a:t>PSP</a:t>
            </a:r>
            <a:r>
              <a:rPr lang="en-US" b="1" dirty="0">
                <a:latin typeface="+mn-lt"/>
                <a:cs typeface="+mn-cs"/>
              </a:rPr>
              <a:t> – </a:t>
            </a:r>
            <a:r>
              <a:rPr lang="ru-RU" b="1" dirty="0">
                <a:latin typeface="+mn-lt"/>
                <a:cs typeface="+mn-cs"/>
              </a:rPr>
              <a:t>структура и назначение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Резидентные</a:t>
            </a:r>
            <a:r>
              <a:rPr lang="ru-RU" b="1" dirty="0">
                <a:latin typeface="+mn-lt"/>
                <a:cs typeface="+mn-cs"/>
              </a:rPr>
              <a:t> программы ( </a:t>
            </a:r>
            <a:r>
              <a:rPr lang="en-US" b="1" dirty="0">
                <a:latin typeface="+mn-lt"/>
                <a:cs typeface="+mn-cs"/>
              </a:rPr>
              <a:t>TSR</a:t>
            </a:r>
            <a:r>
              <a:rPr lang="ru-RU" b="1" dirty="0">
                <a:latin typeface="+mn-lt"/>
                <a:cs typeface="+mn-cs"/>
              </a:rPr>
              <a:t>) – рисунок из МУ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Системы программирования</a:t>
            </a:r>
            <a:r>
              <a:rPr lang="ru-RU" b="1" dirty="0">
                <a:latin typeface="+mn-lt"/>
                <a:cs typeface="+mn-cs"/>
              </a:rPr>
              <a:t>, состав и назначение.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Коды</a:t>
            </a:r>
            <a:r>
              <a:rPr lang="ru-RU" b="1" dirty="0">
                <a:latin typeface="+mn-lt"/>
                <a:cs typeface="+mn-cs"/>
              </a:rPr>
              <a:t> и кодировки, в ДОС и </a:t>
            </a:r>
            <a:r>
              <a:rPr lang="en-US" b="1" dirty="0">
                <a:latin typeface="+mn-lt"/>
                <a:cs typeface="+mn-cs"/>
              </a:rPr>
              <a:t>Windows</a:t>
            </a:r>
            <a:endParaRPr lang="ru-RU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B050"/>
                </a:solidFill>
                <a:latin typeface="+mn-lt"/>
                <a:cs typeface="+mn-cs"/>
              </a:rPr>
              <a:t>Общие принципы </a:t>
            </a:r>
            <a:r>
              <a:rPr lang="ru-RU" b="1" dirty="0">
                <a:latin typeface="+mn-lt"/>
                <a:cs typeface="+mn-cs"/>
              </a:rPr>
              <a:t>современных ЭВМ ( </a:t>
            </a:r>
            <a:r>
              <a:rPr lang="en-US" b="1" dirty="0">
                <a:latin typeface="+mn-lt"/>
                <a:cs typeface="+mn-cs"/>
              </a:rPr>
              <a:t>LK1_SCAN</a:t>
            </a:r>
            <a:r>
              <a:rPr lang="ru-RU" b="1" dirty="0">
                <a:latin typeface="+mn-lt"/>
                <a:cs typeface="+mn-cs"/>
              </a:rPr>
              <a:t>)</a:t>
            </a:r>
            <a:endParaRPr lang="en-US" b="1" dirty="0"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4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A82A22A2-72E1-4985-8B84-A0EB2518B4FE}" type="slidenum">
              <a:rPr/>
              <a:pPr>
                <a:defRPr/>
              </a:pPr>
              <a:t>467</a:t>
            </a:fld>
            <a:endParaRPr/>
          </a:p>
        </p:txBody>
      </p:sp>
      <p:sp>
        <p:nvSpPr>
          <p:cNvPr id="189443" name="TextBox 3"/>
          <p:cNvSpPr txBox="1">
            <a:spLocks noChangeArrowheads="1"/>
          </p:cNvSpPr>
          <p:nvPr/>
        </p:nvSpPr>
        <p:spPr bwMode="auto">
          <a:xfrm>
            <a:off x="644525" y="765175"/>
            <a:ext cx="7272338" cy="535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Граф</a:t>
            </a:r>
            <a:r>
              <a:rPr lang="ru-RU" altLang="ru-RU" sz="1800" b="1"/>
              <a:t> разработки программы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Макрокоманды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Сегменты</a:t>
            </a:r>
            <a:r>
              <a:rPr lang="ru-RU" altLang="ru-RU" sz="1800" b="1"/>
              <a:t> разновидности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Способы</a:t>
            </a:r>
            <a:r>
              <a:rPr lang="ru-RU" altLang="ru-RU" sz="1800" b="1"/>
              <a:t> адресации в машинной команде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Классификация</a:t>
            </a:r>
            <a:r>
              <a:rPr lang="ru-RU" altLang="ru-RU" sz="1800" b="1"/>
              <a:t> команд и их характеристика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Отладка</a:t>
            </a:r>
            <a:r>
              <a:rPr lang="ru-RU" altLang="ru-RU" sz="1800" b="1"/>
              <a:t> программ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Системы программирования на Ассемблере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Язык Ассемблера вводная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Резидентные программы </a:t>
            </a:r>
            <a:r>
              <a:rPr lang="ru-RU" altLang="ru-RU" sz="1800" b="1"/>
              <a:t>и КР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Вычисление</a:t>
            </a:r>
            <a:r>
              <a:rPr lang="ru-RU" altLang="ru-RU" sz="1800" b="1"/>
              <a:t> исполнительного адреса и переход через границу сегмента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Перевод данных (ЛР № 4) – схема Горнера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Структуры и записи ( примеры 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Структура</a:t>
            </a:r>
            <a:r>
              <a:rPr lang="ru-RU" altLang="ru-RU" sz="1800" b="1"/>
              <a:t> </a:t>
            </a:r>
            <a:r>
              <a:rPr lang="en-US" altLang="ru-RU" sz="1800" b="1"/>
              <a:t>PSP</a:t>
            </a:r>
          </a:p>
          <a:p>
            <a:pPr eaLnBrk="1" hangingPunct="1">
              <a:spcBef>
                <a:spcPct val="0"/>
              </a:spcBef>
            </a:pPr>
            <a:r>
              <a:rPr lang="en-US" altLang="ru-RU" sz="1800" b="1"/>
              <a:t>Com </a:t>
            </a:r>
            <a:r>
              <a:rPr lang="ru-RU" altLang="ru-RU" sz="1800" b="1"/>
              <a:t>и</a:t>
            </a:r>
            <a:r>
              <a:rPr lang="en-US" altLang="ru-RU" sz="1800" b="1"/>
              <a:t> EXE</a:t>
            </a:r>
            <a:r>
              <a:rPr lang="ru-RU" altLang="ru-RU" sz="1800" b="1"/>
              <a:t> программы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Многомодульные программы и </a:t>
            </a:r>
            <a:r>
              <a:rPr lang="ru-RU" altLang="ru-RU" sz="1800" b="1">
                <a:solidFill>
                  <a:srgbClr val="00B050"/>
                </a:solidFill>
              </a:rPr>
              <a:t>межмодульные связи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Стек</a:t>
            </a:r>
            <a:r>
              <a:rPr lang="ru-RU" altLang="ru-RU" sz="1800" b="1"/>
              <a:t> и работа с ним (явное и неявное использование)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Коды</a:t>
            </a:r>
            <a:r>
              <a:rPr lang="ru-RU" altLang="ru-RU" sz="1800" b="1"/>
              <a:t> и кодировки – </a:t>
            </a:r>
            <a:r>
              <a:rPr lang="ru-RU" altLang="ru-RU" sz="1800" b="1">
                <a:solidFill>
                  <a:srgbClr val="00B050"/>
                </a:solidFill>
              </a:rPr>
              <a:t>Русификация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Распределение</a:t>
            </a:r>
            <a:r>
              <a:rPr lang="ru-RU" altLang="ru-RU" sz="1800" b="1"/>
              <a:t> ОП в ДОС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750" y="274638"/>
            <a:ext cx="7848600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rgbClr val="00B050"/>
                </a:solidFill>
              </a:rPr>
              <a:t>Темы лекций </a:t>
            </a:r>
            <a:r>
              <a:rPr lang="en-US" dirty="0">
                <a:solidFill>
                  <a:srgbClr val="00B050"/>
                </a:solidFill>
              </a:rPr>
              <a:t>3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/>
</p:sld>
</file>

<file path=ppt/slides/slide4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C4B36F46-2C5E-444A-95A9-D018FFFE1E65}" type="slidenum">
              <a:rPr/>
              <a:pPr>
                <a:defRPr/>
              </a:pPr>
              <a:t>468</a:t>
            </a:fld>
            <a:endParaRPr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8313" y="136525"/>
            <a:ext cx="8229600" cy="5635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rgbClr val="00B050"/>
                </a:solidFill>
              </a:rPr>
              <a:t>Темы лекций 4</a:t>
            </a:r>
          </a:p>
        </p:txBody>
      </p:sp>
      <p:sp>
        <p:nvSpPr>
          <p:cNvPr id="190468" name="TextBox 4"/>
          <p:cNvSpPr txBox="1">
            <a:spLocks noChangeArrowheads="1"/>
          </p:cNvSpPr>
          <p:nvPr/>
        </p:nvSpPr>
        <p:spPr bwMode="auto">
          <a:xfrm>
            <a:off x="611188" y="692150"/>
            <a:ext cx="7273925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Командная строки </a:t>
            </a:r>
            <a:r>
              <a:rPr lang="ru-RU" altLang="ru-RU" sz="1800" b="1"/>
              <a:t>и работа в ее режиме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Специальные машинные команды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Листинг программы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Примеры  использования </a:t>
            </a:r>
            <a:r>
              <a:rPr lang="ru-RU" altLang="ru-RU" sz="1800" b="1"/>
              <a:t>команд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Директивы и выражения Ассемблера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>
                <a:solidFill>
                  <a:srgbClr val="00B050"/>
                </a:solidFill>
              </a:rPr>
              <a:t>БНФ</a:t>
            </a:r>
            <a:r>
              <a:rPr lang="ru-RU" altLang="ru-RU" sz="1800" b="1"/>
              <a:t> и описание языков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РП: </a:t>
            </a:r>
            <a:r>
              <a:rPr lang="ru-RU" altLang="ru-RU" sz="1800" b="1">
                <a:solidFill>
                  <a:srgbClr val="00B050"/>
                </a:solidFill>
              </a:rPr>
              <a:t>Схема взаимодействия</a:t>
            </a:r>
            <a:r>
              <a:rPr lang="ru-RU" altLang="ru-RU" sz="1800" b="1"/>
              <a:t>  Аппаратуры и</a:t>
            </a:r>
            <a:r>
              <a:rPr lang="en-US" altLang="ru-RU" sz="1800" b="1"/>
              <a:t> TSR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Команды </a:t>
            </a:r>
            <a:r>
              <a:rPr lang="ru-RU" altLang="ru-RU" sz="1800" b="1">
                <a:solidFill>
                  <a:srgbClr val="00B050"/>
                </a:solidFill>
              </a:rPr>
              <a:t>ввода и вывода</a:t>
            </a:r>
            <a:r>
              <a:rPr lang="ru-RU" altLang="ru-RU" sz="1800" b="1"/>
              <a:t>, Порты в/в (рисунок и пример)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Процедуры и их параметра, вложенные процедуры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Команды по группам (арифметика, логика, сдвига, перехода, цепочек и др.)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Двоичная арифметика и коррекция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Сопроцессор и его команды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800" b="1"/>
              <a:t>Ассемблер: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1800" b="1"/>
              <a:t>Константы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1800" b="1"/>
              <a:t>Выражения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1800" b="1"/>
              <a:t>Псевдооператоры: список ключевых слов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1800" b="1"/>
              <a:t>Описание сегментов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endParaRPr lang="ru-RU" altLang="ru-RU" sz="1800" b="1"/>
          </a:p>
          <a:p>
            <a:pPr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ru-RU" sz="1800" b="1"/>
              <a:t> Работа в </a:t>
            </a:r>
            <a:r>
              <a:rPr lang="en-US" altLang="ru-RU" sz="1800" b="1"/>
              <a:t>TASM</a:t>
            </a:r>
            <a:r>
              <a:rPr lang="ru-RU" altLang="ru-RU" sz="1800" b="1"/>
              <a:t> и </a:t>
            </a:r>
            <a:r>
              <a:rPr lang="en-US" altLang="ru-RU" sz="1800" b="1"/>
              <a:t>QC</a:t>
            </a:r>
            <a:r>
              <a:rPr lang="ru-RU" altLang="ru-RU" sz="1800" b="1"/>
              <a:t> </a:t>
            </a:r>
            <a:endParaRPr lang="ru-RU" altLang="ru-RU" sz="1800"/>
          </a:p>
        </p:txBody>
      </p:sp>
    </p:spTree>
  </p:cSld>
  <p:clrMapOvr>
    <a:masterClrMapping/>
  </p:clrMapOvr>
  <p:transition spd="slow"/>
</p:sld>
</file>

<file path=ppt/slides/slide4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7416824" cy="635000"/>
          </a:xfrm>
        </p:spPr>
        <p:txBody>
          <a:bodyPr/>
          <a:lstStyle/>
          <a:p>
            <a:r>
              <a:rPr lang="ru-RU" altLang="ru-RU" sz="2800" dirty="0"/>
              <a:t>Актуальные темы (</a:t>
            </a:r>
            <a:r>
              <a:rPr lang="ru-RU" altLang="ru-RU" sz="2800" dirty="0">
                <a:solidFill>
                  <a:srgbClr val="FF0000"/>
                </a:solidFill>
              </a:rPr>
              <a:t>на сегодня 3 ЛК</a:t>
            </a:r>
            <a:r>
              <a:rPr lang="ru-RU" altLang="ru-RU" sz="2800" dirty="0"/>
              <a:t>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928100" cy="5400600"/>
          </a:xfrm>
        </p:spPr>
        <p:txBody>
          <a:bodyPr/>
          <a:lstStyle/>
          <a:p>
            <a:r>
              <a:rPr lang="en-US" altLang="ru-RU" sz="2600" dirty="0">
                <a:hlinkClick r:id="rId3" action="ppaction://hlinksldjump"/>
              </a:rPr>
              <a:t>DosBox</a:t>
            </a:r>
            <a:r>
              <a:rPr lang="ru-RU" altLang="ru-RU" sz="2600" dirty="0"/>
              <a:t> и работа с ним(</a:t>
            </a:r>
            <a:r>
              <a:rPr lang="ru-RU" altLang="ru-RU" sz="2600" b="1" dirty="0"/>
              <a:t>Зам.!</a:t>
            </a:r>
            <a:r>
              <a:rPr lang="ru-RU" altLang="ru-RU" sz="2600" dirty="0"/>
              <a:t>)</a:t>
            </a:r>
          </a:p>
          <a:p>
            <a:r>
              <a:rPr lang="ru-RU" altLang="ru-RU" sz="2600" dirty="0">
                <a:hlinkClick r:id="rId4" action="ppaction://hlinksldjump"/>
              </a:rPr>
              <a:t>Русификация и </a:t>
            </a:r>
            <a:r>
              <a:rPr lang="ru-RU" altLang="ru-RU" sz="2600" dirty="0">
                <a:hlinkClick r:id="rId5" action="ppaction://hlinksldjump"/>
              </a:rPr>
              <a:t>коды</a:t>
            </a:r>
            <a:r>
              <a:rPr lang="ru-RU" altLang="ru-RU" sz="2600" dirty="0"/>
              <a:t> </a:t>
            </a:r>
            <a:r>
              <a:rPr lang="en-US" altLang="ru-RU" sz="2600" dirty="0"/>
              <a:t>DOS </a:t>
            </a:r>
            <a:r>
              <a:rPr lang="ru-RU" altLang="ru-RU" sz="2600" dirty="0"/>
              <a:t>и </a:t>
            </a:r>
            <a:r>
              <a:rPr lang="en-US" altLang="ru-RU" sz="2600" dirty="0"/>
              <a:t>Windows</a:t>
            </a:r>
            <a:endParaRPr lang="ru-RU" altLang="ru-RU" sz="2600" dirty="0"/>
          </a:p>
          <a:p>
            <a:r>
              <a:rPr lang="ru-RU" altLang="ru-RU" sz="2600" dirty="0"/>
              <a:t>Что такое </a:t>
            </a:r>
            <a:r>
              <a:rPr lang="ru-RU" altLang="ru-RU" sz="2600" dirty="0">
                <a:hlinkClick r:id="rId6" action="ppaction://hlinksldjump"/>
              </a:rPr>
              <a:t>Командная строка </a:t>
            </a:r>
            <a:r>
              <a:rPr lang="ru-RU" altLang="ru-RU" sz="2600" dirty="0"/>
              <a:t>(</a:t>
            </a:r>
            <a:r>
              <a:rPr lang="ru-RU" altLang="ru-RU" sz="2600" dirty="0">
                <a:hlinkClick r:id="rId6" action="ppaction://hlinksldjump"/>
              </a:rPr>
              <a:t>КС</a:t>
            </a:r>
            <a:r>
              <a:rPr lang="ru-RU" altLang="ru-RU" sz="2600" dirty="0"/>
              <a:t>) </a:t>
            </a:r>
            <a:r>
              <a:rPr lang="en-US" altLang="ru-RU" sz="2600" dirty="0"/>
              <a:t>?</a:t>
            </a:r>
            <a:endParaRPr lang="ru-RU" altLang="ru-RU" sz="2600" dirty="0"/>
          </a:p>
          <a:p>
            <a:r>
              <a:rPr lang="ru-RU" altLang="ru-RU" sz="2600" dirty="0">
                <a:hlinkClick r:id="rId7" action="ppaction://hlinksldjump"/>
              </a:rPr>
              <a:t>Первая команда</a:t>
            </a:r>
            <a:endParaRPr lang="ru-RU" altLang="ru-RU" sz="2600" dirty="0"/>
          </a:p>
          <a:p>
            <a:r>
              <a:rPr lang="ru-RU" altLang="ru-RU" sz="2600" dirty="0">
                <a:hlinkClick r:id="rId8" action="ppaction://hlinksldjump"/>
              </a:rPr>
              <a:t>Первая программа</a:t>
            </a:r>
            <a:endParaRPr lang="ru-RU" altLang="ru-RU" sz="2600" dirty="0"/>
          </a:p>
          <a:p>
            <a:r>
              <a:rPr lang="ru-RU" altLang="ru-RU" sz="2600" dirty="0">
                <a:hlinkClick r:id="rId9" action="ppaction://hlinksldjump"/>
              </a:rPr>
              <a:t>Справочники</a:t>
            </a:r>
            <a:r>
              <a:rPr lang="ru-RU" altLang="ru-RU" sz="2600" dirty="0"/>
              <a:t> (ЛР № 1)</a:t>
            </a:r>
          </a:p>
          <a:p>
            <a:r>
              <a:rPr lang="ru-RU" altLang="ru-RU" sz="2600" dirty="0">
                <a:hlinkClick r:id="rId10" action="ppaction://hlinksldjump"/>
              </a:rPr>
              <a:t>Модель компьютера (Неймана)</a:t>
            </a:r>
          </a:p>
          <a:p>
            <a:r>
              <a:rPr lang="ru-RU" altLang="ru-RU" sz="2600" dirty="0">
                <a:hlinkClick r:id="rId10" action="ppaction://hlinksldjump"/>
              </a:rPr>
              <a:t>Модели, представления и их назначение</a:t>
            </a:r>
            <a:endParaRPr lang="ru-RU" altLang="ru-RU" sz="2600" dirty="0"/>
          </a:p>
          <a:p>
            <a:r>
              <a:rPr lang="ru-RU" altLang="ru-RU" sz="2600" dirty="0">
                <a:hlinkClick r:id="rId11" action="ppaction://hlinksldjump"/>
              </a:rPr>
              <a:t>Общие вопросы </a:t>
            </a:r>
            <a:r>
              <a:rPr lang="ru-RU" altLang="ru-RU" sz="2600" dirty="0"/>
              <a:t>(</a:t>
            </a:r>
            <a:r>
              <a:rPr lang="ru-RU" altLang="ru-RU" sz="2600" dirty="0">
                <a:hlinkClick r:id="rId12" action="ppaction://hlinksldjump"/>
              </a:rPr>
              <a:t>введение</a:t>
            </a:r>
            <a:r>
              <a:rPr lang="ru-RU" altLang="ru-RU" sz="2600" dirty="0"/>
              <a:t>/</a:t>
            </a:r>
            <a:r>
              <a:rPr lang="ru-RU" altLang="ru-RU" sz="2600" dirty="0">
                <a:hlinkClick r:id="rId13" action="ppaction://hlinksldjump"/>
              </a:rPr>
              <a:t>вступление</a:t>
            </a:r>
            <a:r>
              <a:rPr lang="ru-RU" altLang="ru-RU" sz="2600" dirty="0"/>
              <a:t> в СП)</a:t>
            </a:r>
          </a:p>
          <a:p>
            <a:r>
              <a:rPr lang="ru-RU" altLang="ru-RU" sz="2600" dirty="0">
                <a:hlinkClick r:id="rId14" action="ppaction://hlinksldjump"/>
              </a:rPr>
              <a:t>Командные файлы </a:t>
            </a:r>
            <a:r>
              <a:rPr lang="ru-RU" altLang="ru-RU" sz="2600" dirty="0"/>
              <a:t>(ЛР №2)</a:t>
            </a:r>
          </a:p>
          <a:p>
            <a:r>
              <a:rPr lang="ru-RU" altLang="ru-RU" sz="2600" dirty="0">
                <a:hlinkClick r:id="rId15" action="ppaction://hlinksldjump"/>
              </a:rPr>
              <a:t>ЛР СП </a:t>
            </a:r>
            <a:r>
              <a:rPr lang="ru-RU" altLang="ru-RU" sz="2600" dirty="0"/>
              <a:t>(все)</a:t>
            </a:r>
          </a:p>
          <a:p>
            <a:endParaRPr lang="ru-RU" altLang="ru-RU" sz="2600" dirty="0"/>
          </a:p>
          <a:p>
            <a:endParaRPr lang="ru-RU" altLang="ru-RU" sz="2600" dirty="0"/>
          </a:p>
          <a:p>
            <a:endParaRPr lang="ru-RU" altLang="ru-RU" sz="2600" dirty="0"/>
          </a:p>
          <a:p>
            <a:endParaRPr lang="ru-RU" altLang="ru-RU" sz="2600" dirty="0"/>
          </a:p>
          <a:p>
            <a:endParaRPr lang="ru-RU" altLang="ru-RU" sz="2600" dirty="0"/>
          </a:p>
        </p:txBody>
      </p:sp>
    </p:spTree>
    <p:extLst>
      <p:ext uri="{BB962C8B-B14F-4D97-AF65-F5344CB8AC3E}">
        <p14:creationId xmlns:p14="http://schemas.microsoft.com/office/powerpoint/2010/main" val="181111358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РАЗДЕЛИТЕЛЬ ЛР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!!!</a:t>
            </a:r>
          </a:p>
        </p:txBody>
      </p:sp>
    </p:spTree>
    <p:extLst>
      <p:ext uri="{BB962C8B-B14F-4D97-AF65-F5344CB8AC3E}">
        <p14:creationId xmlns:p14="http://schemas.microsoft.com/office/powerpoint/2010/main" val="1828168743"/>
      </p:ext>
    </p:extLst>
  </p:cSld>
  <p:clrMapOvr>
    <a:masterClrMapping/>
  </p:clrMapOvr>
</p:sld>
</file>

<file path=ppt/slides/slide4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6912768" cy="635000"/>
          </a:xfrm>
        </p:spPr>
        <p:txBody>
          <a:bodyPr/>
          <a:lstStyle/>
          <a:p>
            <a:r>
              <a:rPr lang="ru-RU" altLang="ru-RU" sz="3200" dirty="0"/>
              <a:t>Актуальные темы (</a:t>
            </a:r>
            <a:r>
              <a:rPr lang="ru-RU" altLang="ru-RU" sz="3200" dirty="0">
                <a:solidFill>
                  <a:srgbClr val="FF0000"/>
                </a:solidFill>
              </a:rPr>
              <a:t>на сегодня 2 ЛК</a:t>
            </a:r>
            <a:r>
              <a:rPr lang="ru-RU" altLang="ru-RU" sz="3200" dirty="0"/>
              <a:t>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928100" cy="5400600"/>
          </a:xfrm>
        </p:spPr>
        <p:txBody>
          <a:bodyPr/>
          <a:lstStyle/>
          <a:p>
            <a:r>
              <a:rPr lang="en-US" altLang="ru-RU" sz="2600" dirty="0">
                <a:hlinkClick r:id="rId3" action="ppaction://hlinksldjump"/>
              </a:rPr>
              <a:t>DosBox</a:t>
            </a:r>
            <a:r>
              <a:rPr lang="ru-RU" altLang="ru-RU" sz="2600" dirty="0"/>
              <a:t> и работа с ним(</a:t>
            </a:r>
            <a:r>
              <a:rPr lang="ru-RU" altLang="ru-RU" sz="2600" b="1" dirty="0"/>
              <a:t>Зам.!</a:t>
            </a:r>
            <a:r>
              <a:rPr lang="ru-RU" altLang="ru-RU" sz="2600" dirty="0"/>
              <a:t>)</a:t>
            </a:r>
          </a:p>
          <a:p>
            <a:r>
              <a:rPr lang="ru-RU" altLang="ru-RU" sz="2600" dirty="0">
                <a:hlinkClick r:id="rId4" action="ppaction://hlinksldjump"/>
              </a:rPr>
              <a:t>Русификация и </a:t>
            </a:r>
            <a:r>
              <a:rPr lang="ru-RU" altLang="ru-RU" sz="2600" dirty="0">
                <a:hlinkClick r:id="rId5" action="ppaction://hlinksldjump"/>
              </a:rPr>
              <a:t>коды</a:t>
            </a:r>
            <a:r>
              <a:rPr lang="ru-RU" altLang="ru-RU" sz="2600" dirty="0"/>
              <a:t> </a:t>
            </a:r>
            <a:r>
              <a:rPr lang="en-US" altLang="ru-RU" sz="2600" dirty="0"/>
              <a:t>DOS </a:t>
            </a:r>
            <a:r>
              <a:rPr lang="ru-RU" altLang="ru-RU" sz="2600" dirty="0"/>
              <a:t>и </a:t>
            </a:r>
            <a:r>
              <a:rPr lang="en-US" altLang="ru-RU" sz="2600" dirty="0"/>
              <a:t>Windows</a:t>
            </a:r>
            <a:endParaRPr lang="ru-RU" altLang="ru-RU" sz="2600" dirty="0"/>
          </a:p>
          <a:p>
            <a:r>
              <a:rPr lang="ru-RU" altLang="ru-RU" sz="2600" dirty="0"/>
              <a:t>Что такое </a:t>
            </a:r>
            <a:r>
              <a:rPr lang="ru-RU" altLang="ru-RU" sz="2600" dirty="0">
                <a:hlinkClick r:id="rId6" action="ppaction://hlinksldjump"/>
              </a:rPr>
              <a:t>Командная строка </a:t>
            </a:r>
            <a:r>
              <a:rPr lang="ru-RU" altLang="ru-RU" sz="2600" dirty="0"/>
              <a:t>(</a:t>
            </a:r>
            <a:r>
              <a:rPr lang="ru-RU" altLang="ru-RU" sz="2600" dirty="0">
                <a:hlinkClick r:id="rId6" action="ppaction://hlinksldjump"/>
              </a:rPr>
              <a:t>КС</a:t>
            </a:r>
            <a:r>
              <a:rPr lang="ru-RU" altLang="ru-RU" sz="2600" dirty="0"/>
              <a:t>) </a:t>
            </a:r>
            <a:r>
              <a:rPr lang="en-US" altLang="ru-RU" sz="2600" dirty="0"/>
              <a:t>?</a:t>
            </a:r>
            <a:endParaRPr lang="ru-RU" altLang="ru-RU" sz="2600" dirty="0"/>
          </a:p>
          <a:p>
            <a:r>
              <a:rPr lang="ru-RU" altLang="ru-RU" sz="2600" dirty="0">
                <a:hlinkClick r:id="rId7" action="ppaction://hlinksldjump"/>
              </a:rPr>
              <a:t>Первая команда</a:t>
            </a:r>
            <a:endParaRPr lang="ru-RU" altLang="ru-RU" sz="2600" dirty="0"/>
          </a:p>
          <a:p>
            <a:r>
              <a:rPr lang="ru-RU" altLang="ru-RU" sz="2600" dirty="0">
                <a:hlinkClick r:id="rId8" action="ppaction://hlinksldjump"/>
              </a:rPr>
              <a:t>Первая программа</a:t>
            </a:r>
            <a:endParaRPr lang="ru-RU" altLang="ru-RU" sz="2600" dirty="0"/>
          </a:p>
          <a:p>
            <a:r>
              <a:rPr lang="ru-RU" altLang="ru-RU" sz="2600" dirty="0">
                <a:hlinkClick r:id="rId9" action="ppaction://hlinksldjump"/>
              </a:rPr>
              <a:t>Справочники</a:t>
            </a:r>
            <a:r>
              <a:rPr lang="ru-RU" altLang="ru-RU" sz="2600" dirty="0"/>
              <a:t> (ЛР № 1)</a:t>
            </a:r>
          </a:p>
          <a:p>
            <a:r>
              <a:rPr lang="ru-RU" altLang="ru-RU" sz="2600" dirty="0">
                <a:hlinkClick r:id="rId10" action="ppaction://hlinksldjump"/>
              </a:rPr>
              <a:t>Модель компьютера (Неймана)</a:t>
            </a:r>
          </a:p>
          <a:p>
            <a:r>
              <a:rPr lang="ru-RU" altLang="ru-RU" sz="2600" dirty="0">
                <a:hlinkClick r:id="rId10" action="ppaction://hlinksldjump"/>
              </a:rPr>
              <a:t>Модели, представления и их назначение</a:t>
            </a:r>
            <a:endParaRPr lang="ru-RU" altLang="ru-RU" sz="2600" dirty="0"/>
          </a:p>
          <a:p>
            <a:r>
              <a:rPr lang="ru-RU" altLang="ru-RU" sz="2600" dirty="0">
                <a:hlinkClick r:id="rId11" action="ppaction://hlinksldjump"/>
              </a:rPr>
              <a:t>Общие вопросы </a:t>
            </a:r>
            <a:r>
              <a:rPr lang="ru-RU" altLang="ru-RU" sz="2600" dirty="0"/>
              <a:t>(</a:t>
            </a:r>
            <a:r>
              <a:rPr lang="ru-RU" altLang="ru-RU" sz="2600" dirty="0">
                <a:hlinkClick r:id="rId12" action="ppaction://hlinksldjump"/>
              </a:rPr>
              <a:t>введение</a:t>
            </a:r>
            <a:r>
              <a:rPr lang="ru-RU" altLang="ru-RU" sz="2600" dirty="0"/>
              <a:t>/</a:t>
            </a:r>
            <a:r>
              <a:rPr lang="ru-RU" altLang="ru-RU" sz="2600" dirty="0">
                <a:hlinkClick r:id="rId13" action="ppaction://hlinksldjump"/>
              </a:rPr>
              <a:t>вступление</a:t>
            </a:r>
            <a:r>
              <a:rPr lang="ru-RU" altLang="ru-RU" sz="2600" dirty="0"/>
              <a:t> в СП)</a:t>
            </a:r>
          </a:p>
          <a:p>
            <a:r>
              <a:rPr lang="ru-RU" altLang="ru-RU" sz="2600" dirty="0">
                <a:hlinkClick r:id="rId14" action="ppaction://hlinksldjump"/>
              </a:rPr>
              <a:t>Командные файлы </a:t>
            </a:r>
            <a:r>
              <a:rPr lang="ru-RU" altLang="ru-RU" sz="2600" dirty="0"/>
              <a:t>(ЛР №2)</a:t>
            </a:r>
          </a:p>
          <a:p>
            <a:r>
              <a:rPr lang="ru-RU" altLang="ru-RU" sz="2600" dirty="0">
                <a:hlinkClick r:id="rId15" action="ppaction://hlinksldjump"/>
              </a:rPr>
              <a:t>ЛР СП </a:t>
            </a:r>
            <a:r>
              <a:rPr lang="ru-RU" altLang="ru-RU" sz="2600" dirty="0"/>
              <a:t>(все)</a:t>
            </a:r>
          </a:p>
          <a:p>
            <a:endParaRPr lang="ru-RU" altLang="ru-RU" sz="2600" dirty="0"/>
          </a:p>
          <a:p>
            <a:endParaRPr lang="ru-RU" altLang="ru-RU" sz="2600" dirty="0"/>
          </a:p>
          <a:p>
            <a:endParaRPr lang="ru-RU" altLang="ru-RU" sz="2600" dirty="0"/>
          </a:p>
          <a:p>
            <a:endParaRPr lang="ru-RU" altLang="ru-RU" sz="2600" dirty="0"/>
          </a:p>
          <a:p>
            <a:endParaRPr lang="ru-RU" altLang="ru-RU" sz="2600" dirty="0"/>
          </a:p>
        </p:txBody>
      </p:sp>
    </p:spTree>
    <p:extLst>
      <p:ext uri="{BB962C8B-B14F-4D97-AF65-F5344CB8AC3E}">
        <p14:creationId xmlns:p14="http://schemas.microsoft.com/office/powerpoint/2010/main" val="1811113580"/>
      </p:ext>
    </p:extLst>
  </p:cSld>
  <p:clrMapOvr>
    <a:masterClrMapping/>
  </p:clrMapOvr>
</p:sld>
</file>

<file path=ppt/slides/slide4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042988" y="115888"/>
            <a:ext cx="6985396" cy="635000"/>
          </a:xfrm>
        </p:spPr>
        <p:txBody>
          <a:bodyPr/>
          <a:lstStyle/>
          <a:p>
            <a:r>
              <a:rPr lang="ru-RU" altLang="ru-RU" sz="3200" dirty="0"/>
              <a:t>Актуальные темы (</a:t>
            </a:r>
            <a:r>
              <a:rPr lang="ru-RU" altLang="ru-RU" sz="3200" dirty="0">
                <a:solidFill>
                  <a:srgbClr val="FF0000"/>
                </a:solidFill>
              </a:rPr>
              <a:t>на сегодня 1ЛК</a:t>
            </a:r>
            <a:r>
              <a:rPr lang="ru-RU" altLang="ru-RU" sz="3200" dirty="0"/>
              <a:t>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07950" y="692150"/>
            <a:ext cx="8928100" cy="5329238"/>
          </a:xfrm>
        </p:spPr>
        <p:txBody>
          <a:bodyPr/>
          <a:lstStyle/>
          <a:p>
            <a:r>
              <a:rPr lang="en-US" altLang="ru-RU" dirty="0">
                <a:solidFill>
                  <a:srgbClr val="FF0000"/>
                </a:solidFill>
                <a:hlinkClick r:id="" action="ppaction://noaction"/>
              </a:rPr>
              <a:t>DosBox</a:t>
            </a:r>
            <a:r>
              <a:rPr lang="ru-RU" altLang="ru-RU" dirty="0">
                <a:solidFill>
                  <a:srgbClr val="FF0000"/>
                </a:solidFill>
              </a:rPr>
              <a:t> </a:t>
            </a:r>
            <a:r>
              <a:rPr lang="ru-RU" altLang="ru-RU" dirty="0"/>
              <a:t>и работа с ним</a:t>
            </a:r>
            <a:endParaRPr lang="en-US" altLang="ru-RU" dirty="0"/>
          </a:p>
          <a:p>
            <a:r>
              <a:rPr lang="ru-RU" altLang="ru-RU" dirty="0">
                <a:solidFill>
                  <a:srgbClr val="FF0000"/>
                </a:solidFill>
                <a:hlinkClick r:id="" action="ppaction://noaction"/>
              </a:rPr>
              <a:t>Русификация и коды</a:t>
            </a:r>
            <a:r>
              <a:rPr lang="ru-RU" altLang="ru-RU" dirty="0">
                <a:solidFill>
                  <a:srgbClr val="FF0000"/>
                </a:solidFill>
              </a:rPr>
              <a:t> </a:t>
            </a:r>
            <a:r>
              <a:rPr lang="en-US" altLang="ru-RU" dirty="0"/>
              <a:t>DOS </a:t>
            </a:r>
            <a:r>
              <a:rPr lang="ru-RU" altLang="ru-RU" dirty="0"/>
              <a:t>и </a:t>
            </a:r>
            <a:r>
              <a:rPr lang="en-US" altLang="ru-RU" dirty="0"/>
              <a:t>Windows</a:t>
            </a:r>
            <a:endParaRPr lang="ru-RU" altLang="ru-RU" dirty="0"/>
          </a:p>
          <a:p>
            <a:r>
              <a:rPr lang="ru-RU" altLang="ru-RU" dirty="0"/>
              <a:t>Что такое </a:t>
            </a:r>
            <a:r>
              <a:rPr lang="ru-RU" altLang="ru-RU" dirty="0">
                <a:hlinkClick r:id="" action="ppaction://noaction"/>
              </a:rPr>
              <a:t>Командная строка </a:t>
            </a:r>
            <a:r>
              <a:rPr lang="ru-RU" altLang="ru-RU" dirty="0"/>
              <a:t>(КС) </a:t>
            </a:r>
            <a:r>
              <a:rPr lang="en-US" altLang="ru-RU" dirty="0"/>
              <a:t>?</a:t>
            </a:r>
            <a:endParaRPr lang="ru-RU" altLang="ru-RU" dirty="0"/>
          </a:p>
          <a:p>
            <a:r>
              <a:rPr lang="ru-RU" altLang="ru-RU" dirty="0">
                <a:hlinkClick r:id="" action="ppaction://noaction"/>
              </a:rPr>
              <a:t>Зачем нужен курс СП</a:t>
            </a:r>
            <a:r>
              <a:rPr lang="en-US" altLang="ru-RU" dirty="0">
                <a:hlinkClick r:id="" action="ppaction://noaction"/>
              </a:rPr>
              <a:t>?</a:t>
            </a:r>
            <a:r>
              <a:rPr lang="ru-RU" altLang="ru-RU" dirty="0"/>
              <a:t> (</a:t>
            </a:r>
            <a:r>
              <a:rPr lang="ru-RU" altLang="ru-RU" b="1" dirty="0">
                <a:solidFill>
                  <a:srgbClr val="00B0F0"/>
                </a:solidFill>
              </a:rPr>
              <a:t>Зам.!</a:t>
            </a:r>
            <a:r>
              <a:rPr lang="ru-RU" altLang="ru-RU" dirty="0"/>
              <a:t>)</a:t>
            </a:r>
          </a:p>
          <a:p>
            <a:r>
              <a:rPr lang="ru-RU" altLang="ru-RU" dirty="0"/>
              <a:t>О </a:t>
            </a:r>
            <a:r>
              <a:rPr lang="ru-RU" altLang="ru-RU" dirty="0">
                <a:hlinkClick r:id="" action="ppaction://noaction"/>
              </a:rPr>
              <a:t>Литературе </a:t>
            </a:r>
            <a:r>
              <a:rPr lang="ru-RU" altLang="ru-RU" dirty="0"/>
              <a:t>по курсу СП (</a:t>
            </a:r>
            <a:r>
              <a:rPr lang="ru-RU" altLang="ru-RU" b="1" dirty="0">
                <a:solidFill>
                  <a:srgbClr val="00B0F0"/>
                </a:solidFill>
              </a:rPr>
              <a:t>Заметка!</a:t>
            </a:r>
            <a:r>
              <a:rPr lang="ru-RU" altLang="ru-RU" dirty="0"/>
              <a:t>)</a:t>
            </a:r>
          </a:p>
          <a:p>
            <a:r>
              <a:rPr lang="ru-RU" altLang="ru-RU" dirty="0">
                <a:hlinkClick r:id="" action="ppaction://noaction"/>
              </a:rPr>
              <a:t>Аббревиатура СП</a:t>
            </a:r>
            <a:r>
              <a:rPr lang="en-US" altLang="ru-RU" dirty="0"/>
              <a:t>?</a:t>
            </a:r>
            <a:r>
              <a:rPr lang="ru-RU" altLang="ru-RU" dirty="0"/>
              <a:t>(</a:t>
            </a:r>
            <a:r>
              <a:rPr lang="ru-RU" altLang="ru-RU" b="1" dirty="0">
                <a:solidFill>
                  <a:srgbClr val="00B0F0"/>
                </a:solidFill>
              </a:rPr>
              <a:t>Зам.!</a:t>
            </a:r>
            <a:r>
              <a:rPr lang="ru-RU" altLang="ru-RU" dirty="0"/>
              <a:t>)</a:t>
            </a:r>
            <a:r>
              <a:rPr lang="ru-RU" altLang="ru-RU" dirty="0">
                <a:hlinkClick r:id="" action="ppaction://noaction"/>
              </a:rPr>
              <a:t>Языки</a:t>
            </a:r>
            <a:r>
              <a:rPr lang="en-US" altLang="ru-RU" dirty="0">
                <a:hlinkClick r:id="" action="ppaction://noaction"/>
              </a:rPr>
              <a:t> </a:t>
            </a:r>
            <a:r>
              <a:rPr lang="ru-RU" altLang="ru-RU" dirty="0">
                <a:hlinkClick r:id="" action="ppaction://noaction"/>
              </a:rPr>
              <a:t>СП</a:t>
            </a:r>
            <a:r>
              <a:rPr lang="ru-RU" altLang="ru-RU" dirty="0"/>
              <a:t>(</a:t>
            </a:r>
            <a:r>
              <a:rPr lang="ru-RU" altLang="ru-RU" b="1" dirty="0">
                <a:solidFill>
                  <a:srgbClr val="00B0F0"/>
                </a:solidFill>
              </a:rPr>
              <a:t>Зам.!</a:t>
            </a:r>
            <a:r>
              <a:rPr lang="ru-RU" altLang="ru-RU" dirty="0"/>
              <a:t>)</a:t>
            </a:r>
          </a:p>
          <a:p>
            <a:r>
              <a:rPr lang="ru-RU" altLang="ru-RU" dirty="0">
                <a:hlinkClick r:id="" action="ppaction://noaction"/>
              </a:rPr>
              <a:t>Файл менеджеры</a:t>
            </a:r>
            <a:endParaRPr lang="ru-RU" altLang="ru-RU" dirty="0"/>
          </a:p>
          <a:p>
            <a:r>
              <a:rPr lang="ru-RU" altLang="ru-RU" dirty="0">
                <a:hlinkClick r:id="" action="ppaction://noaction"/>
              </a:rPr>
              <a:t>Модели, представления и их назначение</a:t>
            </a:r>
            <a:endParaRPr lang="ru-RU" altLang="ru-RU" dirty="0"/>
          </a:p>
          <a:p>
            <a:r>
              <a:rPr lang="ru-RU" altLang="ru-RU" dirty="0">
                <a:hlinkClick r:id="" action="ppaction://noaction"/>
              </a:rPr>
              <a:t>Общие вопросы </a:t>
            </a:r>
            <a:r>
              <a:rPr lang="ru-RU" altLang="ru-RU" dirty="0"/>
              <a:t>(</a:t>
            </a:r>
            <a:r>
              <a:rPr lang="ru-RU" altLang="ru-RU" dirty="0">
                <a:hlinkClick r:id="" action="ppaction://noaction"/>
              </a:rPr>
              <a:t>введение</a:t>
            </a:r>
            <a:r>
              <a:rPr lang="ru-RU" altLang="ru-RU" dirty="0"/>
              <a:t>/</a:t>
            </a:r>
            <a:r>
              <a:rPr lang="ru-RU" altLang="ru-RU" dirty="0">
                <a:hlinkClick r:id="" action="ppaction://noaction"/>
              </a:rPr>
              <a:t>вступление</a:t>
            </a:r>
            <a:r>
              <a:rPr lang="ru-RU" altLang="ru-RU" dirty="0"/>
              <a:t> в СП)</a:t>
            </a:r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620365805"/>
      </p:ext>
    </p:extLst>
  </p:cSld>
  <p:clrMapOvr>
    <a:masterClrMapping/>
  </p:clrMapOvr>
</p:sld>
</file>

<file path=ppt/slides/slide4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6769100" cy="635000"/>
          </a:xfrm>
        </p:spPr>
        <p:txBody>
          <a:bodyPr/>
          <a:lstStyle/>
          <a:p>
            <a:r>
              <a:rPr lang="ru-RU" altLang="ru-RU" sz="3600" dirty="0"/>
              <a:t>Актуальные темы (ЛК4)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07504" y="548680"/>
            <a:ext cx="8928100" cy="5688632"/>
          </a:xfrm>
        </p:spPr>
        <p:txBody>
          <a:bodyPr/>
          <a:lstStyle/>
          <a:p>
            <a:r>
              <a:rPr lang="en-US" altLang="ru-RU" sz="2300" dirty="0">
                <a:hlinkClick r:id="rId2" action="ppaction://hlinksldjump"/>
              </a:rPr>
              <a:t>DosBox</a:t>
            </a:r>
            <a:r>
              <a:rPr lang="ru-RU" altLang="ru-RU" sz="2300" dirty="0"/>
              <a:t> и работа с ним(</a:t>
            </a:r>
            <a:r>
              <a:rPr lang="ru-RU" altLang="ru-RU" sz="2300" b="1" dirty="0">
                <a:solidFill>
                  <a:srgbClr val="00B0F0"/>
                </a:solidFill>
              </a:rPr>
              <a:t>Зам.!</a:t>
            </a:r>
            <a:r>
              <a:rPr lang="ru-RU" altLang="ru-RU" sz="2300" dirty="0"/>
              <a:t>)</a:t>
            </a:r>
          </a:p>
          <a:p>
            <a:r>
              <a:rPr lang="ru-RU" altLang="ru-RU" sz="2300" dirty="0">
                <a:hlinkClick r:id="rId3" action="ppaction://hlinksldjump"/>
              </a:rPr>
              <a:t>Русификация и </a:t>
            </a:r>
            <a:r>
              <a:rPr lang="ru-RU" altLang="ru-RU" sz="2300" dirty="0">
                <a:hlinkClick r:id="rId4" action="ppaction://hlinksldjump"/>
              </a:rPr>
              <a:t>коды</a:t>
            </a:r>
            <a:r>
              <a:rPr lang="ru-RU" altLang="ru-RU" sz="2300" dirty="0"/>
              <a:t> </a:t>
            </a:r>
            <a:r>
              <a:rPr lang="en-US" altLang="ru-RU" sz="2300" dirty="0"/>
              <a:t>DOS </a:t>
            </a:r>
            <a:r>
              <a:rPr lang="ru-RU" altLang="ru-RU" sz="2300" dirty="0"/>
              <a:t>и </a:t>
            </a:r>
            <a:r>
              <a:rPr lang="en-US" altLang="ru-RU" sz="2300" dirty="0"/>
              <a:t>Windows</a:t>
            </a:r>
            <a:endParaRPr lang="ru-RU" altLang="ru-RU" sz="2300" dirty="0"/>
          </a:p>
          <a:p>
            <a:r>
              <a:rPr lang="ru-RU" altLang="ru-RU" sz="2300" dirty="0"/>
              <a:t>Что такое </a:t>
            </a:r>
            <a:r>
              <a:rPr lang="ru-RU" altLang="ru-RU" sz="2300" dirty="0">
                <a:hlinkClick r:id="rId5" action="ppaction://hlinksldjump"/>
              </a:rPr>
              <a:t>Командная строка </a:t>
            </a:r>
            <a:r>
              <a:rPr lang="ru-RU" altLang="ru-RU" sz="2300" dirty="0"/>
              <a:t>(</a:t>
            </a:r>
            <a:r>
              <a:rPr lang="ru-RU" altLang="ru-RU" sz="2300" dirty="0">
                <a:hlinkClick r:id="rId5" action="ppaction://hlinksldjump"/>
              </a:rPr>
              <a:t>КС</a:t>
            </a:r>
            <a:r>
              <a:rPr lang="ru-RU" altLang="ru-RU" sz="2300" dirty="0"/>
              <a:t>, </a:t>
            </a:r>
            <a:r>
              <a:rPr lang="ru-RU" altLang="ru-RU" sz="2300" dirty="0">
                <a:hlinkClick r:id="rId6" action="ppaction://hlinksldjump"/>
              </a:rPr>
              <a:t>ФМ</a:t>
            </a:r>
            <a:r>
              <a:rPr lang="ru-RU" altLang="ru-RU" sz="2300" dirty="0"/>
              <a:t>) </a:t>
            </a:r>
            <a:r>
              <a:rPr lang="en-US" altLang="ru-RU" sz="2300" dirty="0"/>
              <a:t>?</a:t>
            </a:r>
            <a:endParaRPr lang="ru-RU" altLang="ru-RU" sz="2300" dirty="0"/>
          </a:p>
          <a:p>
            <a:r>
              <a:rPr lang="ru-RU" altLang="ru-RU" sz="2300" dirty="0">
                <a:hlinkClick r:id="rId7" action="ppaction://hlinksldjump"/>
              </a:rPr>
              <a:t>Первая команда</a:t>
            </a:r>
            <a:endParaRPr lang="ru-RU" altLang="ru-RU" sz="2300" dirty="0"/>
          </a:p>
          <a:p>
            <a:r>
              <a:rPr lang="ru-RU" altLang="ru-RU" sz="2300" dirty="0">
                <a:hlinkClick r:id="rId8" action="ppaction://hlinksldjump"/>
              </a:rPr>
              <a:t>Первая программа</a:t>
            </a:r>
            <a:endParaRPr lang="ru-RU" altLang="ru-RU" sz="2300" dirty="0"/>
          </a:p>
          <a:p>
            <a:r>
              <a:rPr lang="ru-RU" altLang="ru-RU" sz="2300" dirty="0">
                <a:hlinkClick r:id="rId9" action="ppaction://hlinksldjump"/>
              </a:rPr>
              <a:t>Справочники</a:t>
            </a:r>
            <a:r>
              <a:rPr lang="ru-RU" altLang="ru-RU" sz="2300" dirty="0"/>
              <a:t> (ЛР № 1)</a:t>
            </a:r>
          </a:p>
          <a:p>
            <a:r>
              <a:rPr lang="ru-RU" altLang="ru-RU" sz="2300" dirty="0">
                <a:hlinkClick r:id="rId10" action="ppaction://hlinksldjump"/>
              </a:rPr>
              <a:t>Модель компьютера (Неймана).</a:t>
            </a:r>
            <a:r>
              <a:rPr lang="ru-RU" altLang="ru-RU" sz="2300" u="sng" dirty="0">
                <a:hlinkClick r:id="rId10" action="ppaction://hlinksldjump"/>
              </a:rPr>
              <a:t> </a:t>
            </a:r>
            <a:endParaRPr lang="en-US" altLang="ru-RU" sz="2300" u="sng" dirty="0"/>
          </a:p>
          <a:p>
            <a:r>
              <a:rPr lang="ru-RU" altLang="ru-RU" sz="2300" u="sng" dirty="0">
                <a:hlinkClick r:id="rId11" action="ppaction://hlinksldjump"/>
              </a:rPr>
              <a:t>Принципы построения ЭВМ</a:t>
            </a:r>
            <a:endParaRPr lang="ru-RU" altLang="ru-RU" sz="2300" u="sng" dirty="0">
              <a:hlinkClick r:id="rId12" action="ppaction://hlinksldjump"/>
            </a:endParaRPr>
          </a:p>
          <a:p>
            <a:r>
              <a:rPr lang="ru-RU" altLang="ru-RU" sz="2300" dirty="0">
                <a:hlinkClick r:id="rId13" action="ppaction://hlinksldjump"/>
              </a:rPr>
              <a:t>Физическая модель темы.</a:t>
            </a:r>
            <a:endParaRPr lang="ru-RU" altLang="ru-RU" sz="2300" dirty="0">
              <a:hlinkClick r:id="rId12" action="ppaction://hlinksldjump"/>
            </a:endParaRPr>
          </a:p>
          <a:p>
            <a:r>
              <a:rPr lang="ru-RU" altLang="ru-RU" sz="2300" dirty="0">
                <a:hlinkClick r:id="rId12" action="ppaction://hlinksldjump"/>
              </a:rPr>
              <a:t>Модели, представления и их назначение</a:t>
            </a:r>
            <a:endParaRPr lang="ru-RU" altLang="ru-RU" sz="2300" dirty="0"/>
          </a:p>
          <a:p>
            <a:r>
              <a:rPr lang="ru-RU" altLang="ru-RU" sz="2300" dirty="0">
                <a:hlinkClick r:id="rId14" action="ppaction://hlinksldjump"/>
              </a:rPr>
              <a:t>ТЗ КР</a:t>
            </a:r>
            <a:r>
              <a:rPr lang="ru-RU" altLang="ru-RU" sz="2300" dirty="0"/>
              <a:t> и предварительно </a:t>
            </a:r>
            <a:r>
              <a:rPr lang="ru-RU" altLang="ru-RU" sz="2300" dirty="0">
                <a:hlinkClick r:id="rId15" action="ppaction://hlinksldjump"/>
              </a:rPr>
              <a:t>Листы КР</a:t>
            </a:r>
            <a:endParaRPr lang="ru-RU" altLang="ru-RU" sz="2300" dirty="0"/>
          </a:p>
          <a:p>
            <a:r>
              <a:rPr lang="ru-RU" altLang="ru-RU" sz="2300" dirty="0">
                <a:hlinkClick r:id="rId16" action="ppaction://hlinksldjump"/>
              </a:rPr>
              <a:t>Общие вопросы </a:t>
            </a:r>
            <a:r>
              <a:rPr lang="ru-RU" altLang="ru-RU" sz="2300" dirty="0"/>
              <a:t>(</a:t>
            </a:r>
            <a:r>
              <a:rPr lang="ru-RU" altLang="ru-RU" sz="2300" dirty="0">
                <a:hlinkClick r:id="rId17" action="ppaction://hlinksldjump"/>
              </a:rPr>
              <a:t>введение</a:t>
            </a:r>
            <a:r>
              <a:rPr lang="ru-RU" altLang="ru-RU" sz="2300" dirty="0"/>
              <a:t>/</a:t>
            </a:r>
            <a:r>
              <a:rPr lang="ru-RU" altLang="ru-RU" sz="2300" dirty="0">
                <a:hlinkClick r:id="rId18" action="ppaction://hlinksldjump"/>
              </a:rPr>
              <a:t>вступление</a:t>
            </a:r>
            <a:r>
              <a:rPr lang="ru-RU" altLang="ru-RU" sz="2300" dirty="0"/>
              <a:t> в СП)</a:t>
            </a:r>
          </a:p>
          <a:p>
            <a:r>
              <a:rPr lang="ru-RU" altLang="ru-RU" sz="2300" dirty="0">
                <a:hlinkClick r:id="rId19" action="ppaction://hlinksldjump"/>
              </a:rPr>
              <a:t>Командные файлы </a:t>
            </a:r>
            <a:r>
              <a:rPr lang="ru-RU" altLang="ru-RU" sz="2300" dirty="0"/>
              <a:t>(ЛР №2)</a:t>
            </a:r>
          </a:p>
          <a:p>
            <a:r>
              <a:rPr lang="ru-RU" altLang="ru-RU" sz="2300" dirty="0">
                <a:hlinkClick r:id="rId20" action="ppaction://hlinksldjump"/>
              </a:rPr>
              <a:t>ЛР СП </a:t>
            </a:r>
            <a:r>
              <a:rPr lang="ru-RU" altLang="ru-RU" sz="2300" dirty="0"/>
              <a:t>(все) </a:t>
            </a:r>
            <a:r>
              <a:rPr lang="ru-RU" altLang="ru-RU" sz="2300" dirty="0">
                <a:hlinkClick r:id="rId21" action="ppaction://hlinksldjump"/>
              </a:rPr>
              <a:t>ЛК_ЛР</a:t>
            </a:r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</p:txBody>
      </p:sp>
    </p:spTree>
    <p:extLst>
      <p:ext uri="{BB962C8B-B14F-4D97-AF65-F5344CB8AC3E}">
        <p14:creationId xmlns:p14="http://schemas.microsoft.com/office/powerpoint/2010/main" val="2185201928"/>
      </p:ext>
    </p:extLst>
  </p:cSld>
  <p:clrMapOvr>
    <a:masterClrMapping/>
  </p:clrMapOvr>
</p:sld>
</file>

<file path=ppt/slides/slide4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259632" y="-99392"/>
            <a:ext cx="6264696" cy="635000"/>
          </a:xfrm>
        </p:spPr>
        <p:txBody>
          <a:bodyPr/>
          <a:lstStyle/>
          <a:p>
            <a:r>
              <a:rPr lang="ru-RU" altLang="ru-RU" sz="3600" dirty="0"/>
              <a:t>Актуальные темы (ЛК5)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07504" y="404664"/>
            <a:ext cx="8928100" cy="5832648"/>
          </a:xfrm>
        </p:spPr>
        <p:txBody>
          <a:bodyPr/>
          <a:lstStyle/>
          <a:p>
            <a:r>
              <a:rPr lang="ru-RU" altLang="ru-RU" sz="2300" dirty="0">
                <a:hlinkClick r:id="rId2" action="ppaction://hlinksldjump"/>
              </a:rPr>
              <a:t>Обзор команд МП</a:t>
            </a:r>
            <a:endParaRPr lang="ru-RU" altLang="ru-RU" sz="2300" dirty="0"/>
          </a:p>
          <a:p>
            <a:r>
              <a:rPr lang="ru-RU" altLang="ru-RU" sz="2300" dirty="0">
                <a:hlinkClick r:id="rId3" action="ppaction://hlinksldjump"/>
              </a:rPr>
              <a:t>Оперативная память</a:t>
            </a:r>
            <a:endParaRPr lang="ru-RU" altLang="ru-RU" sz="2300" dirty="0"/>
          </a:p>
          <a:p>
            <a:r>
              <a:rPr lang="ru-RU" altLang="ru-RU" sz="2300" dirty="0">
                <a:hlinkClick r:id="rId4" action="ppaction://hlinksldjump"/>
              </a:rPr>
              <a:t>Данные и команды в ОП</a:t>
            </a:r>
            <a:endParaRPr lang="ru-RU" altLang="ru-RU" sz="2300" dirty="0"/>
          </a:p>
          <a:p>
            <a:r>
              <a:rPr lang="ru-RU" altLang="ru-RU" sz="2300" dirty="0">
                <a:hlinkClick r:id="rId5" action="ppaction://hlinksldjump"/>
              </a:rPr>
              <a:t>Листинг программы</a:t>
            </a:r>
            <a:endParaRPr lang="ru-RU" altLang="ru-RU" sz="2300" dirty="0"/>
          </a:p>
          <a:p>
            <a:r>
              <a:rPr lang="ru-RU" altLang="ru-RU" sz="2300" dirty="0">
                <a:hlinkClick r:id="rId6" action="ppaction://hlinksldjump"/>
              </a:rPr>
              <a:t>Программа в отладчике</a:t>
            </a:r>
            <a:endParaRPr lang="ru-RU" altLang="ru-RU" sz="2300" dirty="0"/>
          </a:p>
          <a:p>
            <a:r>
              <a:rPr lang="ru-RU" altLang="ru-RU" sz="2300" dirty="0">
                <a:hlinkClick r:id="rId7" action="ppaction://hlinksldjump"/>
              </a:rPr>
              <a:t>Сегменты </a:t>
            </a:r>
            <a:r>
              <a:rPr lang="ru-RU" altLang="ru-RU" sz="2300" dirty="0"/>
              <a:t>и </a:t>
            </a:r>
            <a:r>
              <a:rPr lang="ru-RU" altLang="ru-RU" sz="2300" dirty="0">
                <a:hlinkClick r:id="rId8" action="ppaction://hlinksldjump"/>
              </a:rPr>
              <a:t>стек</a:t>
            </a:r>
            <a:r>
              <a:rPr lang="ru-RU" altLang="ru-RU" sz="2300" dirty="0"/>
              <a:t> , </a:t>
            </a:r>
            <a:r>
              <a:rPr lang="ru-RU" altLang="ru-RU" sz="2300" dirty="0">
                <a:hlinkClick r:id="rId9" action="ppaction://hlinksldjump"/>
              </a:rPr>
              <a:t>Регистры МП </a:t>
            </a:r>
            <a:r>
              <a:rPr lang="ru-RU" altLang="ru-RU" sz="2300" dirty="0"/>
              <a:t>и </a:t>
            </a:r>
            <a:r>
              <a:rPr lang="ru-RU" altLang="ru-RU" sz="2300" dirty="0">
                <a:hlinkClick r:id="rId10" action="ppaction://hlinksldjump"/>
              </a:rPr>
              <a:t>флаги МП</a:t>
            </a:r>
            <a:endParaRPr lang="ru-RU" altLang="ru-RU" sz="2300" dirty="0"/>
          </a:p>
          <a:p>
            <a:r>
              <a:rPr lang="ru-RU" altLang="ru-RU" sz="2300" dirty="0">
                <a:hlinkClick r:id="rId11" action="ppaction://hlinksldjump"/>
              </a:rPr>
              <a:t>Первая программа</a:t>
            </a:r>
            <a:endParaRPr lang="ru-RU" altLang="ru-RU" sz="2300" dirty="0"/>
          </a:p>
          <a:p>
            <a:r>
              <a:rPr lang="ru-RU" altLang="ru-RU" sz="2300" dirty="0">
                <a:hlinkClick r:id="rId12" action="ppaction://hlinksldjump"/>
              </a:rPr>
              <a:t>Модель компьютера (Неймана).</a:t>
            </a:r>
            <a:r>
              <a:rPr lang="ru-RU" altLang="ru-RU" sz="2300" u="sng" dirty="0">
                <a:hlinkClick r:id="rId12" action="ppaction://hlinksldjump"/>
              </a:rPr>
              <a:t> </a:t>
            </a:r>
            <a:endParaRPr lang="en-US" altLang="ru-RU" sz="2300" u="sng" dirty="0"/>
          </a:p>
          <a:p>
            <a:r>
              <a:rPr lang="ru-RU" altLang="ru-RU" sz="2300" u="sng" dirty="0">
                <a:hlinkClick r:id="rId13" action="ppaction://hlinksldjump"/>
              </a:rPr>
              <a:t>Принципы построения ЭВМ</a:t>
            </a:r>
            <a:endParaRPr lang="ru-RU" altLang="ru-RU" sz="2300" u="sng" dirty="0">
              <a:hlinkClick r:id="rId14" action="ppaction://hlinksldjump"/>
            </a:endParaRPr>
          </a:p>
          <a:p>
            <a:r>
              <a:rPr lang="ru-RU" altLang="ru-RU" sz="2300" dirty="0">
                <a:hlinkClick r:id="rId15" action="ppaction://hlinksldjump"/>
              </a:rPr>
              <a:t>Физическая модель темы.</a:t>
            </a:r>
            <a:endParaRPr lang="ru-RU" altLang="ru-RU" sz="2300" dirty="0">
              <a:hlinkClick r:id="rId14" action="ppaction://hlinksldjump"/>
            </a:endParaRPr>
          </a:p>
          <a:p>
            <a:r>
              <a:rPr lang="ru-RU" altLang="ru-RU" sz="2300" dirty="0">
                <a:hlinkClick r:id="rId14" action="ppaction://hlinksldjump"/>
              </a:rPr>
              <a:t>Модели, представления и их назначение</a:t>
            </a:r>
            <a:endParaRPr lang="ru-RU" altLang="ru-RU" sz="2300" dirty="0"/>
          </a:p>
          <a:p>
            <a:r>
              <a:rPr lang="ru-RU" altLang="ru-RU" sz="2300" dirty="0">
                <a:hlinkClick r:id="rId16" action="ppaction://hlinksldjump"/>
              </a:rPr>
              <a:t>ТЗ КР</a:t>
            </a:r>
            <a:r>
              <a:rPr lang="ru-RU" altLang="ru-RU" sz="2300" dirty="0"/>
              <a:t> и предварительно </a:t>
            </a:r>
            <a:r>
              <a:rPr lang="ru-RU" altLang="ru-RU" sz="2300" dirty="0">
                <a:hlinkClick r:id="rId17" action="ppaction://hlinksldjump"/>
              </a:rPr>
              <a:t>Листы КР</a:t>
            </a:r>
            <a:endParaRPr lang="ru-RU" altLang="ru-RU" sz="2300" dirty="0"/>
          </a:p>
          <a:p>
            <a:r>
              <a:rPr lang="ru-RU" altLang="ru-RU" sz="2300" dirty="0">
                <a:hlinkClick r:id="rId18" action="ppaction://hlinksldjump"/>
              </a:rPr>
              <a:t>Общие вопросы </a:t>
            </a:r>
            <a:r>
              <a:rPr lang="ru-RU" altLang="ru-RU" sz="2300" dirty="0"/>
              <a:t>(</a:t>
            </a:r>
            <a:r>
              <a:rPr lang="ru-RU" altLang="ru-RU" sz="2300" dirty="0">
                <a:hlinkClick r:id="rId19" action="ppaction://hlinksldjump"/>
              </a:rPr>
              <a:t>введение</a:t>
            </a:r>
            <a:r>
              <a:rPr lang="ru-RU" altLang="ru-RU" sz="2300" dirty="0"/>
              <a:t>/</a:t>
            </a:r>
            <a:r>
              <a:rPr lang="ru-RU" altLang="ru-RU" sz="2300" dirty="0">
                <a:hlinkClick r:id="rId20" action="ppaction://hlinksldjump"/>
              </a:rPr>
              <a:t>вступление</a:t>
            </a:r>
            <a:r>
              <a:rPr lang="ru-RU" altLang="ru-RU" sz="2300" dirty="0"/>
              <a:t> в СП)</a:t>
            </a:r>
          </a:p>
          <a:p>
            <a:r>
              <a:rPr lang="ru-RU" altLang="ru-RU" sz="2300" dirty="0">
                <a:hlinkClick r:id="rId21" action="ppaction://hlinksldjump"/>
              </a:rPr>
              <a:t>ЛР СП </a:t>
            </a:r>
            <a:r>
              <a:rPr lang="ru-RU" altLang="ru-RU" sz="2300" dirty="0"/>
              <a:t>(все) </a:t>
            </a:r>
            <a:r>
              <a:rPr lang="ru-RU" altLang="ru-RU" sz="2300" dirty="0">
                <a:hlinkClick r:id="rId22" action="ppaction://hlinksldjump"/>
              </a:rPr>
              <a:t>ЛК_ЛР</a:t>
            </a:r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  <a:p>
            <a:endParaRPr lang="ru-RU" altLang="ru-RU" sz="2300" dirty="0"/>
          </a:p>
        </p:txBody>
      </p:sp>
    </p:spTree>
    <p:extLst>
      <p:ext uri="{BB962C8B-B14F-4D97-AF65-F5344CB8AC3E}">
        <p14:creationId xmlns:p14="http://schemas.microsoft.com/office/powerpoint/2010/main" val="1173110825"/>
      </p:ext>
    </p:extLst>
  </p:cSld>
  <p:clrMapOvr>
    <a:masterClrMapping/>
  </p:clrMapOvr>
</p:sld>
</file>

<file path=ppt/slides/slide4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4624"/>
            <a:ext cx="6912768" cy="864096"/>
          </a:xfrm>
        </p:spPr>
        <p:txBody>
          <a:bodyPr/>
          <a:lstStyle/>
          <a:p>
            <a:r>
              <a:rPr lang="ru-RU" sz="3600" dirty="0"/>
              <a:t>Рубежный контроль по СП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552" y="1124744"/>
            <a:ext cx="8280920" cy="329320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2" action="ppaction://hlinksldjump"/>
              </a:rPr>
              <a:t>Первый </a:t>
            </a:r>
            <a:r>
              <a:rPr lang="ru-RU" sz="2400" dirty="0">
                <a:latin typeface="+mn-lt"/>
                <a:cs typeface="+mn-cs"/>
              </a:rPr>
              <a:t>РК по СП  (всего Два РК по СП)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3" action="ppaction://hlinksldjump"/>
              </a:rPr>
              <a:t>Второй РК </a:t>
            </a:r>
            <a:r>
              <a:rPr lang="ru-RU" sz="2400" dirty="0">
                <a:latin typeface="+mn-lt"/>
                <a:cs typeface="+mn-cs"/>
              </a:rPr>
              <a:t>по СП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+mn-lt"/>
                <a:cs typeface="+mn-cs"/>
                <a:hlinkClick r:id="rId4" action="ppaction://hlinksldjump"/>
              </a:rPr>
              <a:t>Особые условия </a:t>
            </a:r>
            <a:r>
              <a:rPr lang="ru-RU" sz="2400" dirty="0">
                <a:latin typeface="+mn-lt"/>
                <a:cs typeface="+mn-cs"/>
              </a:rPr>
              <a:t>сдачи РК КР СП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24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800" b="1" u="sng" dirty="0">
                <a:solidFill>
                  <a:srgbClr val="FF0000"/>
                </a:solidFill>
              </a:rPr>
              <a:t>ДОПОЛНИТЕЛЬНЫЕ ДНИ ЗАЩИТЫ КР: </a:t>
            </a:r>
            <a:r>
              <a:rPr lang="ru-RU" sz="2800" b="1" dirty="0"/>
              <a:t>, 10.05.17 </a:t>
            </a:r>
            <a:r>
              <a:rPr lang="ru-RU" sz="2800" b="1" dirty="0">
                <a:solidFill>
                  <a:srgbClr val="00B0F0"/>
                </a:solidFill>
              </a:rPr>
              <a:t>и 24.05 ауд. </a:t>
            </a:r>
            <a:r>
              <a:rPr lang="en-US" sz="2800" b="1" dirty="0">
                <a:solidFill>
                  <a:srgbClr val="00B0F0"/>
                </a:solidFill>
              </a:rPr>
              <a:t>306</a:t>
            </a:r>
            <a:r>
              <a:rPr lang="ru-RU" sz="2800" b="1" dirty="0">
                <a:solidFill>
                  <a:srgbClr val="00B0F0"/>
                </a:solidFill>
              </a:rPr>
              <a:t>э – 1</a:t>
            </a:r>
            <a:r>
              <a:rPr lang="en-US" sz="2800" b="1" dirty="0">
                <a:solidFill>
                  <a:srgbClr val="00B0F0"/>
                </a:solidFill>
              </a:rPr>
              <a:t>6</a:t>
            </a:r>
            <a:r>
              <a:rPr lang="ru-RU" sz="2800" b="1" dirty="0">
                <a:solidFill>
                  <a:srgbClr val="00B0F0"/>
                </a:solidFill>
              </a:rPr>
              <a:t>-</a:t>
            </a:r>
            <a:r>
              <a:rPr lang="en-US" sz="2800" b="1" dirty="0">
                <a:solidFill>
                  <a:srgbClr val="00B0F0"/>
                </a:solidFill>
              </a:rPr>
              <a:t>3</a:t>
            </a:r>
            <a:r>
              <a:rPr lang="ru-RU" sz="2800" b="1" dirty="0">
                <a:solidFill>
                  <a:srgbClr val="00B0F0"/>
                </a:solidFill>
              </a:rPr>
              <a:t>0 , 17.05.17 ауд. 905 – 1</a:t>
            </a:r>
            <a:r>
              <a:rPr lang="en-US" sz="2800" b="1" dirty="0">
                <a:solidFill>
                  <a:srgbClr val="00B0F0"/>
                </a:solidFill>
              </a:rPr>
              <a:t>3</a:t>
            </a:r>
            <a:r>
              <a:rPr lang="ru-RU" sz="2800" b="1" dirty="0">
                <a:solidFill>
                  <a:srgbClr val="00B0F0"/>
                </a:solidFill>
              </a:rPr>
              <a:t>-00, все четверги с 14-00</a:t>
            </a:r>
            <a:r>
              <a:rPr lang="en-US" sz="2800" b="1" dirty="0">
                <a:solidFill>
                  <a:srgbClr val="00B0F0"/>
                </a:solidFill>
              </a:rPr>
              <a:t>-15-25 </a:t>
            </a:r>
            <a:r>
              <a:rPr lang="ru-RU" sz="2800" b="1" dirty="0">
                <a:solidFill>
                  <a:srgbClr val="00B0F0"/>
                </a:solidFill>
              </a:rPr>
              <a:t> и после лек.</a:t>
            </a:r>
            <a:r>
              <a:rPr lang="en-US" sz="2800" b="1" dirty="0">
                <a:solidFill>
                  <a:srgbClr val="00B0F0"/>
                </a:solidFill>
              </a:rPr>
              <a:t> </a:t>
            </a:r>
            <a:r>
              <a:rPr lang="ru-RU" sz="2800" b="1" dirty="0">
                <a:solidFill>
                  <a:srgbClr val="00B0F0"/>
                </a:solidFill>
              </a:rPr>
              <a:t>ауд. </a:t>
            </a:r>
            <a:r>
              <a:rPr lang="en-US" sz="2800" b="1" dirty="0">
                <a:solidFill>
                  <a:srgbClr val="00B0F0"/>
                </a:solidFill>
              </a:rPr>
              <a:t>905</a:t>
            </a:r>
            <a:r>
              <a:rPr lang="ru-RU" sz="2800" b="1" dirty="0">
                <a:solidFill>
                  <a:srgbClr val="00B0F0"/>
                </a:solidFill>
              </a:rPr>
              <a:t>.</a:t>
            </a:r>
            <a:endParaRPr lang="ru-RU" sz="2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997784"/>
      </p:ext>
    </p:extLst>
  </p:cSld>
  <p:clrMapOvr>
    <a:masterClrMapping/>
  </p:clrMapOvr>
</p:sld>
</file>

<file path=ppt/slides/slide4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6048672" cy="620688"/>
          </a:xfrm>
        </p:spPr>
        <p:txBody>
          <a:bodyPr/>
          <a:lstStyle/>
          <a:p>
            <a:r>
              <a:rPr lang="ru-RU" sz="4000" dirty="0"/>
              <a:t>РК №1 по СП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579159"/>
            <a:ext cx="9171484" cy="569386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b="1" u="sng" dirty="0">
                <a:latin typeface="+mn-lt"/>
                <a:cs typeface="+mn-cs"/>
              </a:rPr>
              <a:t>Тема РК</a:t>
            </a:r>
            <a:r>
              <a:rPr lang="ru-RU" sz="2100" b="1" dirty="0">
                <a:latin typeface="+mn-lt"/>
                <a:cs typeface="+mn-cs"/>
              </a:rPr>
              <a:t>: </a:t>
            </a:r>
            <a:r>
              <a:rPr lang="ru-RU" sz="2100" dirty="0">
                <a:latin typeface="+mn-lt"/>
                <a:cs typeface="+mn-cs"/>
              </a:rPr>
              <a:t>ЛР №1-4, ТЗ на КР , Лекции СП на данный момент (до 8-1).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b="1" u="sng" dirty="0">
                <a:solidFill>
                  <a:srgbClr val="FF0000"/>
                </a:solidFill>
                <a:latin typeface="+mn-lt"/>
                <a:cs typeface="+mn-cs"/>
              </a:rPr>
              <a:t>Время РК №1</a:t>
            </a:r>
            <a:r>
              <a:rPr lang="ru-RU" sz="2100" dirty="0">
                <a:latin typeface="+mn-lt"/>
                <a:cs typeface="+mn-cs"/>
              </a:rPr>
              <a:t>: 10-я неделя, 11.04.2017 в 10-15, ауд. 501ю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dirty="0">
                <a:latin typeface="+mn-lt"/>
                <a:cs typeface="+mn-cs"/>
              </a:rPr>
              <a:t> </a:t>
            </a:r>
            <a:r>
              <a:rPr lang="ru-RU" sz="2100" u="sng" dirty="0">
                <a:latin typeface="+mn-lt"/>
                <a:cs typeface="+mn-cs"/>
              </a:rPr>
              <a:t>Задание</a:t>
            </a:r>
            <a:r>
              <a:rPr lang="ru-RU" sz="2100" dirty="0">
                <a:latin typeface="+mn-lt"/>
                <a:cs typeface="+mn-cs"/>
              </a:rPr>
              <a:t> на сайте: 2/3 к СП-</a:t>
            </a:r>
            <a:r>
              <a:rPr lang="en-US" sz="2100" dirty="0">
                <a:latin typeface="+mn-lt"/>
                <a:cs typeface="+mn-cs"/>
              </a:rPr>
              <a:t>&gt;(User/</a:t>
            </a:r>
            <a:r>
              <a:rPr lang="ru-RU" sz="2100" dirty="0">
                <a:latin typeface="+mn-lt"/>
                <a:cs typeface="+mn-cs"/>
              </a:rPr>
              <a:t>Пароль</a:t>
            </a:r>
            <a:r>
              <a:rPr lang="en-US" sz="2100" dirty="0">
                <a:latin typeface="+mn-lt"/>
                <a:cs typeface="+mn-cs"/>
              </a:rPr>
              <a:t>)</a:t>
            </a:r>
            <a:r>
              <a:rPr lang="ru-RU" sz="2100" dirty="0">
                <a:latin typeface="+mn-lt"/>
                <a:cs typeface="+mn-cs"/>
              </a:rPr>
              <a:t> </a:t>
            </a:r>
            <a:r>
              <a:rPr lang="en-US" sz="2100" dirty="0">
                <a:latin typeface="+mn-lt"/>
                <a:cs typeface="+mn-cs"/>
              </a:rPr>
              <a:t>-&gt;</a:t>
            </a:r>
            <a:r>
              <a:rPr lang="ru-RU" sz="2100" b="1" dirty="0">
                <a:solidFill>
                  <a:srgbClr val="00B050"/>
                </a:solidFill>
                <a:latin typeface="+mn-lt"/>
                <a:cs typeface="+mn-cs"/>
              </a:rPr>
              <a:t>Зеленая</a:t>
            </a:r>
            <a:r>
              <a:rPr lang="ru-RU" sz="2100" dirty="0">
                <a:latin typeface="+mn-lt"/>
                <a:cs typeface="+mn-cs"/>
              </a:rPr>
              <a:t> </a:t>
            </a:r>
            <a:r>
              <a:rPr lang="ru-RU" sz="2100" b="1" dirty="0">
                <a:solidFill>
                  <a:srgbClr val="00B050"/>
                </a:solidFill>
                <a:latin typeface="+mn-lt"/>
                <a:cs typeface="+mn-cs"/>
              </a:rPr>
              <a:t>кнопка внизу</a:t>
            </a:r>
            <a:r>
              <a:rPr lang="ru-RU" sz="2100" dirty="0">
                <a:latin typeface="+mn-lt"/>
                <a:cs typeface="+mn-cs"/>
              </a:rPr>
              <a:t> </a:t>
            </a:r>
            <a:r>
              <a:rPr lang="en-US" sz="2100" b="1" dirty="0">
                <a:solidFill>
                  <a:srgbClr val="00B050"/>
                </a:solidFill>
                <a:latin typeface="+mn-lt"/>
                <a:cs typeface="+mn-cs"/>
              </a:rPr>
              <a:t>“</a:t>
            </a:r>
            <a:r>
              <a:rPr lang="ru-RU" sz="2100" b="1" dirty="0">
                <a:solidFill>
                  <a:srgbClr val="00B050"/>
                </a:solidFill>
                <a:latin typeface="+mn-lt"/>
                <a:cs typeface="+mn-cs"/>
              </a:rPr>
              <a:t>Результаты работы в семестре(Автоматы)</a:t>
            </a:r>
            <a:r>
              <a:rPr lang="en-US" sz="2100" b="1" dirty="0">
                <a:solidFill>
                  <a:srgbClr val="00B050"/>
                </a:solidFill>
                <a:latin typeface="+mn-lt"/>
                <a:cs typeface="+mn-cs"/>
              </a:rPr>
              <a:t>”</a:t>
            </a:r>
            <a:r>
              <a:rPr lang="en-US" sz="2100" b="1" dirty="0"/>
              <a:t> </a:t>
            </a:r>
            <a:r>
              <a:rPr lang="en-US" sz="2100" dirty="0"/>
              <a:t>-&gt;</a:t>
            </a:r>
            <a:r>
              <a:rPr lang="ru-RU" sz="2100" dirty="0"/>
              <a:t> </a:t>
            </a:r>
            <a:r>
              <a:rPr lang="ru-RU" sz="2100" b="1" dirty="0">
                <a:solidFill>
                  <a:srgbClr val="FF0000"/>
                </a:solidFill>
              </a:rPr>
              <a:t>Вопросы по 1-4 ЛР СП для рейтинга(распечатать на группу)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u="sng" dirty="0">
                <a:latin typeface="+mn-lt"/>
                <a:cs typeface="+mn-cs"/>
              </a:rPr>
              <a:t>Цель РК</a:t>
            </a:r>
            <a:r>
              <a:rPr lang="en-US" sz="2100" dirty="0">
                <a:latin typeface="+mn-lt"/>
                <a:cs typeface="+mn-cs"/>
              </a:rPr>
              <a:t>: </a:t>
            </a:r>
            <a:r>
              <a:rPr lang="ru-RU" sz="2100" dirty="0">
                <a:latin typeface="+mn-lt"/>
                <a:cs typeface="+mn-cs"/>
              </a:rPr>
              <a:t>контроль </a:t>
            </a:r>
            <a:r>
              <a:rPr lang="ru-RU" sz="2100" u="sng" dirty="0">
                <a:latin typeface="+mn-lt"/>
                <a:cs typeface="+mn-cs"/>
              </a:rPr>
              <a:t>успеваемости</a:t>
            </a:r>
            <a:r>
              <a:rPr lang="ru-RU" sz="2100" dirty="0">
                <a:latin typeface="+mn-lt"/>
                <a:cs typeface="+mn-cs"/>
              </a:rPr>
              <a:t> по курсу, ЛР СП и КР СП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u="sng" dirty="0">
                <a:latin typeface="+mn-lt"/>
                <a:cs typeface="+mn-cs"/>
              </a:rPr>
              <a:t>Проведение РК</a:t>
            </a:r>
            <a:r>
              <a:rPr lang="ru-RU" sz="2100" dirty="0">
                <a:latin typeface="+mn-lt"/>
                <a:cs typeface="+mn-cs"/>
              </a:rPr>
              <a:t>: Каждому студенту выдается карточка с</a:t>
            </a:r>
            <a:r>
              <a:rPr lang="en-US" sz="2100" dirty="0">
                <a:latin typeface="+mn-lt"/>
                <a:cs typeface="+mn-cs"/>
              </a:rPr>
              <a:t> </a:t>
            </a:r>
            <a:r>
              <a:rPr lang="ru-RU" sz="2100" dirty="0">
                <a:latin typeface="+mn-lt"/>
                <a:cs typeface="+mn-cs"/>
              </a:rPr>
              <a:t>вариантами </a:t>
            </a:r>
            <a:r>
              <a:rPr lang="ru-RU" sz="2100" u="sng" dirty="0">
                <a:latin typeface="+mn-lt"/>
                <a:cs typeface="+mn-cs"/>
              </a:rPr>
              <a:t>номеров</a:t>
            </a:r>
            <a:r>
              <a:rPr lang="ru-RU" sz="2100" dirty="0">
                <a:latin typeface="+mn-lt"/>
                <a:cs typeface="+mn-cs"/>
              </a:rPr>
              <a:t> вопросов по ЛР (список на сайте) и общими вопросами.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dirty="0">
                <a:latin typeface="+mn-lt"/>
                <a:cs typeface="+mn-cs"/>
              </a:rPr>
              <a:t>Ответы (общие и по ЛР) выполняются  только на </a:t>
            </a:r>
            <a:r>
              <a:rPr lang="ru-RU" sz="2100" u="sng" dirty="0">
                <a:solidFill>
                  <a:srgbClr val="FF0000"/>
                </a:solidFill>
                <a:latin typeface="+mn-lt"/>
                <a:cs typeface="+mn-cs"/>
                <a:hlinkClick r:id="rId3" action="ppaction://hlinksldjump"/>
              </a:rPr>
              <a:t>отдельном листе</a:t>
            </a:r>
            <a:r>
              <a:rPr lang="ru-RU" sz="2100" u="sng" dirty="0">
                <a:solidFill>
                  <a:srgbClr val="FF0000"/>
                </a:solidFill>
                <a:latin typeface="+mn-lt"/>
                <a:cs typeface="+mn-cs"/>
              </a:rPr>
              <a:t> ученической тетради (</a:t>
            </a:r>
            <a:r>
              <a:rPr lang="ru-RU" sz="2100" b="1" u="sng" dirty="0">
                <a:solidFill>
                  <a:srgbClr val="FF0000"/>
                </a:solidFill>
                <a:latin typeface="+mn-lt"/>
                <a:cs typeface="+mn-cs"/>
              </a:rPr>
              <a:t>малый формат</a:t>
            </a:r>
            <a:r>
              <a:rPr lang="ru-RU" sz="2100" u="sng" dirty="0">
                <a:solidFill>
                  <a:srgbClr val="FF0000"/>
                </a:solidFill>
                <a:latin typeface="+mn-lt"/>
                <a:cs typeface="+mn-cs"/>
              </a:rPr>
              <a:t>)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  <a:hlinkClick r:id="rId3" action="ppaction://hlinksldjump"/>
              </a:rPr>
              <a:t>(форма Листа ответа)</a:t>
            </a:r>
            <a:r>
              <a:rPr lang="ru-RU" sz="2100" dirty="0">
                <a:latin typeface="+mn-lt"/>
                <a:cs typeface="+mn-cs"/>
              </a:rPr>
              <a:t>!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u="sng" dirty="0">
                <a:latin typeface="+mn-lt"/>
                <a:cs typeface="+mn-cs"/>
              </a:rPr>
              <a:t>Автоматы РК</a:t>
            </a:r>
            <a:r>
              <a:rPr lang="ru-RU" sz="2100" dirty="0">
                <a:latin typeface="+mn-lt"/>
                <a:cs typeface="+mn-cs"/>
              </a:rPr>
              <a:t>: Автоматы по РК получают студенты защитившие все ЛР (ЛР №1-4) с </a:t>
            </a:r>
            <a:r>
              <a:rPr lang="ru-RU" sz="2100" b="1" u="sng" dirty="0">
                <a:solidFill>
                  <a:srgbClr val="FF0000"/>
                </a:solidFill>
                <a:latin typeface="+mn-lt"/>
                <a:cs typeface="+mn-cs"/>
              </a:rPr>
              <a:t>отчетами до</a:t>
            </a:r>
            <a:r>
              <a:rPr lang="ru-RU" sz="21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100" dirty="0">
                <a:latin typeface="+mn-lt"/>
                <a:cs typeface="+mn-cs"/>
              </a:rPr>
              <a:t>и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Защитили</a:t>
            </a:r>
            <a:r>
              <a:rPr lang="ru-RU" sz="21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100" dirty="0">
                <a:latin typeface="+mn-lt"/>
                <a:cs typeface="+mn-cs"/>
              </a:rPr>
              <a:t>и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подписали ТЗ на КР.</a:t>
            </a:r>
            <a:endParaRPr lang="ru-RU" sz="21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u="sng" dirty="0">
                <a:latin typeface="+mn-lt"/>
                <a:cs typeface="+mn-cs"/>
              </a:rPr>
              <a:t>Получившие автомат </a:t>
            </a:r>
            <a:r>
              <a:rPr lang="ru-RU" sz="2100" dirty="0">
                <a:latin typeface="+mn-lt"/>
                <a:cs typeface="+mn-cs"/>
              </a:rPr>
              <a:t>пишут (ФИО) и на </a:t>
            </a:r>
            <a:r>
              <a:rPr lang="ru-RU" sz="2100" u="sng" dirty="0">
                <a:latin typeface="+mn-lt"/>
                <a:cs typeface="+mn-cs"/>
              </a:rPr>
              <a:t>обороте</a:t>
            </a:r>
            <a:r>
              <a:rPr lang="ru-RU" sz="2100" dirty="0">
                <a:latin typeface="+mn-lt"/>
                <a:cs typeface="+mn-cs"/>
              </a:rPr>
              <a:t> карточки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4 ЛР +ТЗ </a:t>
            </a:r>
            <a:r>
              <a:rPr lang="ru-RU" sz="2100" dirty="0">
                <a:latin typeface="+mn-lt"/>
                <a:cs typeface="+mn-cs"/>
              </a:rPr>
              <a:t> и идут!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u="sng" dirty="0">
                <a:latin typeface="+mn-lt"/>
                <a:cs typeface="+mn-cs"/>
              </a:rPr>
              <a:t>Результат РК</a:t>
            </a:r>
            <a:r>
              <a:rPr lang="ru-RU" sz="2100" dirty="0">
                <a:latin typeface="+mn-lt"/>
                <a:cs typeface="+mn-cs"/>
              </a:rPr>
              <a:t>: Размещается на сайте через неделю и влияет на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оценку</a:t>
            </a:r>
            <a:r>
              <a:rPr lang="ru-RU" sz="2100" dirty="0">
                <a:latin typeface="+mn-lt"/>
                <a:cs typeface="+mn-cs"/>
              </a:rPr>
              <a:t> по КР и зачет по СП </a:t>
            </a:r>
            <a:r>
              <a:rPr lang="en-US" sz="2100" dirty="0">
                <a:latin typeface="+mn-lt"/>
                <a:cs typeface="+mn-cs"/>
              </a:rPr>
              <a:t>(</a:t>
            </a:r>
            <a:r>
              <a:rPr lang="ru-RU" sz="2100" dirty="0">
                <a:latin typeface="+mn-lt"/>
                <a:cs typeface="+mn-cs"/>
              </a:rPr>
              <a:t> Старосты сверьте у меня </a:t>
            </a:r>
            <a:r>
              <a:rPr lang="ru-RU" sz="2100" u="sng" dirty="0">
                <a:latin typeface="+mn-lt"/>
                <a:cs typeface="+mn-cs"/>
              </a:rPr>
              <a:t>списки вариантов </a:t>
            </a:r>
            <a:r>
              <a:rPr lang="ru-RU" sz="2100" dirty="0">
                <a:latin typeface="+mn-lt"/>
                <a:cs typeface="+mn-cs"/>
              </a:rPr>
              <a:t>в группе!!!- уже </a:t>
            </a:r>
            <a:r>
              <a:rPr lang="ru-RU" sz="2100" u="sng" dirty="0">
                <a:latin typeface="+mn-lt"/>
                <a:cs typeface="+mn-cs"/>
              </a:rPr>
              <a:t>разместил</a:t>
            </a:r>
            <a:r>
              <a:rPr lang="ru-RU" sz="2100" dirty="0">
                <a:latin typeface="+mn-lt"/>
                <a:cs typeface="+mn-cs"/>
              </a:rPr>
              <a:t> -</a:t>
            </a:r>
            <a:r>
              <a:rPr lang="en-US" sz="2100" dirty="0">
                <a:latin typeface="+mn-lt"/>
                <a:cs typeface="+mn-cs"/>
              </a:rPr>
              <a:t>&gt;</a:t>
            </a:r>
            <a:r>
              <a:rPr lang="ru-RU" sz="2100" b="1" dirty="0">
                <a:solidFill>
                  <a:srgbClr val="00B050"/>
                </a:solidFill>
              </a:rPr>
              <a:t> Результаты</a:t>
            </a:r>
            <a:r>
              <a:rPr lang="en-US" sz="2100" b="1" dirty="0">
                <a:solidFill>
                  <a:srgbClr val="00B050"/>
                </a:solidFill>
              </a:rPr>
              <a:t> 1</a:t>
            </a:r>
            <a:r>
              <a:rPr lang="ru-RU" sz="2100" b="1" dirty="0">
                <a:solidFill>
                  <a:srgbClr val="00B050"/>
                </a:solidFill>
              </a:rPr>
              <a:t>-го</a:t>
            </a:r>
            <a:r>
              <a:rPr lang="en-US" sz="2100" b="1" dirty="0">
                <a:solidFill>
                  <a:srgbClr val="00B050"/>
                </a:solidFill>
              </a:rPr>
              <a:t> </a:t>
            </a:r>
            <a:r>
              <a:rPr lang="ru-RU" sz="2100" b="1" dirty="0">
                <a:solidFill>
                  <a:srgbClr val="00B050"/>
                </a:solidFill>
              </a:rPr>
              <a:t>РК</a:t>
            </a:r>
            <a:r>
              <a:rPr lang="en-US" sz="2100" b="1" dirty="0">
                <a:solidFill>
                  <a:srgbClr val="00B050"/>
                </a:solidFill>
              </a:rPr>
              <a:t> </a:t>
            </a:r>
            <a:r>
              <a:rPr lang="en-US" sz="2100" dirty="0">
                <a:latin typeface="+mn-lt"/>
                <a:cs typeface="+mn-cs"/>
              </a:rPr>
              <a:t> </a:t>
            </a:r>
            <a:r>
              <a:rPr lang="ru-RU" sz="2100" dirty="0">
                <a:latin typeface="+mn-lt"/>
                <a:cs typeface="+mn-cs"/>
              </a:rPr>
              <a:t>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!!!</a:t>
            </a:r>
            <a:r>
              <a:rPr lang="ru-RU" sz="2100" b="1" u="sng" dirty="0">
                <a:solidFill>
                  <a:srgbClr val="FF0000"/>
                </a:solidFill>
                <a:latin typeface="+mn-lt"/>
                <a:cs typeface="+mn-cs"/>
              </a:rPr>
              <a:t>Дополнительная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 сдача </a:t>
            </a:r>
            <a:r>
              <a:rPr lang="ru-RU" sz="2800" b="1" dirty="0">
                <a:solidFill>
                  <a:srgbClr val="FF0000"/>
                </a:solidFill>
                <a:latin typeface="+mn-lt"/>
                <a:cs typeface="+mn-cs"/>
              </a:rPr>
              <a:t>ТЗ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: 03.04.18 -  с 14-00 до 16-00 на кафедре. </a:t>
            </a:r>
          </a:p>
        </p:txBody>
      </p:sp>
    </p:spTree>
    <p:extLst>
      <p:ext uri="{BB962C8B-B14F-4D97-AF65-F5344CB8AC3E}">
        <p14:creationId xmlns:p14="http://schemas.microsoft.com/office/powerpoint/2010/main" val="1527668575"/>
      </p:ext>
    </p:extLst>
  </p:cSld>
  <p:clrMapOvr>
    <a:masterClrMapping/>
  </p:clrMapOvr>
</p:sld>
</file>

<file path=ppt/slides/slide4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7665"/>
            <a:ext cx="7920880" cy="613023"/>
          </a:xfrm>
        </p:spPr>
        <p:txBody>
          <a:bodyPr/>
          <a:lstStyle/>
          <a:p>
            <a:r>
              <a:rPr lang="ru-RU" sz="2800" dirty="0"/>
              <a:t>Особые условия </a:t>
            </a:r>
            <a:r>
              <a:rPr lang="ru-RU" sz="2800" dirty="0" err="1">
                <a:solidFill>
                  <a:srgbClr val="FF0000"/>
                </a:solidFill>
              </a:rPr>
              <a:t>вып</a:t>
            </a:r>
            <a:r>
              <a:rPr lang="ru-RU" sz="2800" dirty="0"/>
              <a:t>. и </a:t>
            </a:r>
            <a:r>
              <a:rPr lang="ru-RU" sz="2800" b="1" dirty="0">
                <a:solidFill>
                  <a:srgbClr val="FF0000"/>
                </a:solidFill>
              </a:rPr>
              <a:t>оценки</a:t>
            </a:r>
            <a:r>
              <a:rPr lang="ru-RU" sz="2800" dirty="0"/>
              <a:t> по РК №2 СП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6672"/>
            <a:ext cx="9144000" cy="5760640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ru-RU" sz="1600" u="dbl" dirty="0"/>
              <a:t>Карточки</a:t>
            </a:r>
            <a:r>
              <a:rPr lang="ru-RU" sz="1600" dirty="0"/>
              <a:t> </a:t>
            </a:r>
            <a:r>
              <a:rPr lang="ru-RU" sz="1600" b="1" dirty="0">
                <a:solidFill>
                  <a:srgbClr val="FF0000"/>
                </a:solidFill>
              </a:rPr>
              <a:t>сдают</a:t>
            </a:r>
            <a:r>
              <a:rPr lang="ru-RU" sz="1600" dirty="0"/>
              <a:t> </a:t>
            </a:r>
            <a:r>
              <a:rPr lang="ru-RU" sz="1600" b="1" u="sng" dirty="0">
                <a:solidFill>
                  <a:srgbClr val="FF0000"/>
                </a:solidFill>
              </a:rPr>
              <a:t>все</a:t>
            </a:r>
            <a:r>
              <a:rPr lang="en-US" sz="1600" b="1" u="sng" dirty="0">
                <a:solidFill>
                  <a:srgbClr val="FF0000"/>
                </a:solidFill>
              </a:rPr>
              <a:t> </a:t>
            </a:r>
            <a:r>
              <a:rPr lang="ru-RU" sz="1600" b="1" u="sng" dirty="0">
                <a:solidFill>
                  <a:srgbClr val="FF0000"/>
                </a:solidFill>
              </a:rPr>
              <a:t>СТУДЕНТЫ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ru-RU" sz="1600" dirty="0"/>
              <a:t>(ФИО/ВАР/ГР. обязательно), кроме сдавших зачеты по ЛР СП (!!!) </a:t>
            </a:r>
            <a:r>
              <a:rPr lang="ru-RU" sz="1600" b="1" dirty="0">
                <a:solidFill>
                  <a:srgbClr val="FF0000"/>
                </a:solidFill>
              </a:rPr>
              <a:t>Тогда, имея окончательную</a:t>
            </a:r>
            <a:r>
              <a:rPr lang="ru-RU" sz="1600" dirty="0"/>
              <a:t> оценку по КР и ЛР, то </a:t>
            </a:r>
            <a:r>
              <a:rPr lang="ru-RU" sz="2000" b="1" dirty="0">
                <a:solidFill>
                  <a:srgbClr val="FF0000"/>
                </a:solidFill>
              </a:rPr>
              <a:t>РК №2  он не пишет(!!) </a:t>
            </a:r>
            <a:r>
              <a:rPr lang="ru-RU" sz="1600" dirty="0"/>
              <a:t>и на своей (ФИО/В</a:t>
            </a:r>
            <a:r>
              <a:rPr lang="en-US" sz="1600" dirty="0"/>
              <a:t>/</a:t>
            </a:r>
            <a:r>
              <a:rPr lang="ru-RU" sz="1600" dirty="0"/>
              <a:t>ГР.)</a:t>
            </a:r>
            <a:r>
              <a:rPr lang="ru-RU" sz="1600" u="dbl" dirty="0"/>
              <a:t>карточке</a:t>
            </a:r>
            <a:r>
              <a:rPr lang="ru-RU" sz="1600" dirty="0"/>
              <a:t> он</a:t>
            </a:r>
            <a:r>
              <a:rPr lang="en-US" sz="1600" dirty="0"/>
              <a:t> </a:t>
            </a:r>
            <a:r>
              <a:rPr lang="ru-RU" sz="1600" dirty="0"/>
              <a:t>отмечает (НА ОБОРОТЕ</a:t>
            </a:r>
            <a:r>
              <a:rPr lang="en-US" sz="1600" dirty="0"/>
              <a:t> </a:t>
            </a:r>
            <a:r>
              <a:rPr lang="ru-RU" sz="1600" dirty="0"/>
              <a:t>КАРТОЧКИ!): </a:t>
            </a:r>
            <a:r>
              <a:rPr lang="ru-RU" sz="1600" b="1" dirty="0">
                <a:solidFill>
                  <a:srgbClr val="FF0000"/>
                </a:solidFill>
              </a:rPr>
              <a:t>(</a:t>
            </a:r>
            <a:r>
              <a:rPr lang="ru-RU" sz="1600" dirty="0"/>
              <a:t>КР СДАНО/</a:t>
            </a:r>
            <a:r>
              <a:rPr lang="ru-RU" sz="1600" b="1" dirty="0">
                <a:solidFill>
                  <a:srgbClr val="FF0000"/>
                </a:solidFill>
              </a:rPr>
              <a:t>ОТМ</a:t>
            </a:r>
            <a:r>
              <a:rPr lang="ru-RU" sz="1600" dirty="0"/>
              <a:t>, </a:t>
            </a:r>
            <a:r>
              <a:rPr lang="en-US" sz="1600" b="1" dirty="0">
                <a:solidFill>
                  <a:srgbClr val="FF0000"/>
                </a:solidFill>
              </a:rPr>
              <a:t>1-7 </a:t>
            </a:r>
            <a:r>
              <a:rPr lang="ru-RU" sz="1600" b="1" dirty="0">
                <a:solidFill>
                  <a:srgbClr val="FF0000"/>
                </a:solidFill>
              </a:rPr>
              <a:t>ЛР </a:t>
            </a:r>
            <a:r>
              <a:rPr lang="ru-RU" sz="1600" dirty="0"/>
              <a:t>– СДАНО -</a:t>
            </a:r>
            <a:r>
              <a:rPr lang="ru-RU" sz="1600" dirty="0">
                <a:solidFill>
                  <a:srgbClr val="FF0000"/>
                </a:solidFill>
              </a:rPr>
              <a:t>).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600" dirty="0"/>
              <a:t>Если студент Имеет всю КР СП (7д.+3л. + ПО, листинг) и  </a:t>
            </a:r>
            <a:r>
              <a:rPr lang="ru-RU" sz="1600" b="1" dirty="0">
                <a:solidFill>
                  <a:srgbClr val="FF0000"/>
                </a:solidFill>
              </a:rPr>
              <a:t>согласен</a:t>
            </a:r>
            <a:r>
              <a:rPr lang="ru-RU" sz="1600" dirty="0"/>
              <a:t> на </a:t>
            </a:r>
            <a:r>
              <a:rPr lang="ru-RU" sz="1600" b="1" dirty="0">
                <a:solidFill>
                  <a:srgbClr val="00B050"/>
                </a:solidFill>
              </a:rPr>
              <a:t>УД!!!</a:t>
            </a:r>
            <a:r>
              <a:rPr lang="ru-RU" sz="1600" b="1" dirty="0"/>
              <a:t> </a:t>
            </a:r>
            <a:r>
              <a:rPr lang="ru-RU" sz="1600" dirty="0"/>
              <a:t>по КР, но еще ее не сдавал и имеет, то На </a:t>
            </a:r>
            <a:r>
              <a:rPr lang="ru-RU" sz="1600" u="dbl" dirty="0"/>
              <a:t>карточке</a:t>
            </a:r>
            <a:r>
              <a:rPr lang="ru-RU" sz="1600" dirty="0"/>
              <a:t> пишет  </a:t>
            </a:r>
            <a:r>
              <a:rPr lang="ru-RU" sz="1600" b="1" dirty="0">
                <a:solidFill>
                  <a:srgbClr val="FF0000"/>
                </a:solidFill>
              </a:rPr>
              <a:t>(</a:t>
            </a:r>
            <a:r>
              <a:rPr lang="ru-RU" sz="1600" dirty="0"/>
              <a:t> </a:t>
            </a:r>
            <a:r>
              <a:rPr lang="ru-RU" sz="1600" b="1" dirty="0">
                <a:solidFill>
                  <a:srgbClr val="FF0000"/>
                </a:solidFill>
              </a:rPr>
              <a:t>КР: Согласен </a:t>
            </a:r>
            <a:r>
              <a:rPr lang="ru-RU" sz="1600" dirty="0"/>
              <a:t>на </a:t>
            </a:r>
            <a:r>
              <a:rPr lang="ru-RU" sz="1600" b="1" dirty="0">
                <a:solidFill>
                  <a:srgbClr val="00B050"/>
                </a:solidFill>
              </a:rPr>
              <a:t>УД</a:t>
            </a:r>
            <a:r>
              <a:rPr lang="en-US" sz="1600" b="1" dirty="0">
                <a:solidFill>
                  <a:srgbClr val="00B050"/>
                </a:solidFill>
              </a:rPr>
              <a:t>, </a:t>
            </a:r>
            <a:r>
              <a:rPr lang="ru-RU" sz="1600" b="1" dirty="0">
                <a:solidFill>
                  <a:srgbClr val="FF0000"/>
                </a:solidFill>
              </a:rPr>
              <a:t>ЛР</a:t>
            </a:r>
            <a:r>
              <a:rPr lang="ru-RU" sz="1600" b="1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?-?</a:t>
            </a:r>
            <a:r>
              <a:rPr lang="ru-RU" sz="1600" b="1" dirty="0"/>
              <a:t> </a:t>
            </a:r>
            <a:r>
              <a:rPr lang="ru-RU" sz="1600" b="1" dirty="0">
                <a:solidFill>
                  <a:srgbClr val="FF0000"/>
                </a:solidFill>
              </a:rPr>
              <a:t>сдано)</a:t>
            </a:r>
            <a:r>
              <a:rPr lang="ru-RU" sz="1600" dirty="0"/>
              <a:t> и сдает всю КР,ЛР СП + Карточку и </a:t>
            </a:r>
            <a:r>
              <a:rPr lang="ru-RU" sz="1600" b="1" dirty="0">
                <a:solidFill>
                  <a:srgbClr val="FF0000"/>
                </a:solidFill>
              </a:rPr>
              <a:t>РК по КР СП он не пишет(он получает </a:t>
            </a:r>
            <a:r>
              <a:rPr lang="ru-RU" sz="1600" b="1" dirty="0">
                <a:solidFill>
                  <a:srgbClr val="00B050"/>
                </a:solidFill>
              </a:rPr>
              <a:t>автомат УД</a:t>
            </a:r>
            <a:r>
              <a:rPr lang="ru-RU" sz="1600" b="1" dirty="0">
                <a:solidFill>
                  <a:srgbClr val="FF0000"/>
                </a:solidFill>
              </a:rPr>
              <a:t>!), а </a:t>
            </a:r>
            <a:r>
              <a:rPr lang="ru-RU" sz="1600" b="1" dirty="0">
                <a:solidFill>
                  <a:srgbClr val="3333FF"/>
                </a:solidFill>
              </a:rPr>
              <a:t>по РК ЛР он дает ответы </a:t>
            </a:r>
            <a:r>
              <a:rPr lang="ru-RU" sz="1600" b="1" dirty="0">
                <a:solidFill>
                  <a:srgbClr val="FF0000"/>
                </a:solidFill>
              </a:rPr>
              <a:t>на  ЛР, которые не сданы </a:t>
            </a:r>
            <a:r>
              <a:rPr lang="en-US" sz="1600" b="1" dirty="0">
                <a:solidFill>
                  <a:srgbClr val="FF0000"/>
                </a:solidFill>
              </a:rPr>
              <a:t>c </a:t>
            </a:r>
            <a:r>
              <a:rPr lang="ru-RU" sz="1600" b="1" dirty="0">
                <a:solidFill>
                  <a:srgbClr val="FF0000"/>
                </a:solidFill>
              </a:rPr>
              <a:t>отчетами по РК СП (</a:t>
            </a:r>
            <a:r>
              <a:rPr lang="ru-RU" sz="1600" b="1" dirty="0">
                <a:solidFill>
                  <a:srgbClr val="FF0000"/>
                </a:solidFill>
                <a:hlinkClick r:id="rId2" action="ppaction://hlinksldjump"/>
              </a:rPr>
              <a:t>общее задание</a:t>
            </a:r>
            <a:r>
              <a:rPr lang="ru-RU" sz="1600" b="1" dirty="0">
                <a:solidFill>
                  <a:srgbClr val="FF0000"/>
                </a:solidFill>
              </a:rPr>
              <a:t>) ОН отвечает только на вопросы 1 и 2</a:t>
            </a:r>
            <a:r>
              <a:rPr lang="ru-RU" sz="1600" dirty="0"/>
              <a:t>.  </a:t>
            </a:r>
          </a:p>
          <a:p>
            <a:pPr marL="514350" indent="-514350">
              <a:buFont typeface="+mj-lt"/>
              <a:buAutoNum type="arabicPeriod"/>
            </a:pPr>
            <a:endParaRPr lang="ru-RU" sz="800" dirty="0"/>
          </a:p>
          <a:p>
            <a:pPr marL="514350" indent="-514350">
              <a:buFont typeface="+mj-lt"/>
              <a:buAutoNum type="arabicPeriod"/>
            </a:pPr>
            <a:r>
              <a:rPr lang="ru-RU" sz="1600" dirty="0"/>
              <a:t>Если студент имеет ранее отметку со стрелкой (</a:t>
            </a:r>
            <a:r>
              <a:rPr lang="ru-RU" sz="1600" b="1" dirty="0">
                <a:solidFill>
                  <a:srgbClr val="00B0F0"/>
                </a:solidFill>
              </a:rPr>
              <a:t>ХОР ↑</a:t>
            </a:r>
            <a:r>
              <a:rPr lang="ru-RU" sz="1600" dirty="0"/>
              <a:t> или </a:t>
            </a:r>
            <a:r>
              <a:rPr lang="ru-RU" sz="1600" b="1" dirty="0">
                <a:solidFill>
                  <a:srgbClr val="00B050"/>
                </a:solidFill>
              </a:rPr>
              <a:t>УД↑</a:t>
            </a:r>
            <a:r>
              <a:rPr lang="ru-RU" sz="1600" dirty="0"/>
              <a:t>), то получает </a:t>
            </a:r>
            <a:r>
              <a:rPr lang="ru-RU" sz="1600" b="1" u="sng" dirty="0"/>
              <a:t>автоматом</a:t>
            </a:r>
            <a:r>
              <a:rPr lang="ru-RU" sz="1600" dirty="0"/>
              <a:t> </a:t>
            </a:r>
            <a:r>
              <a:rPr lang="ru-RU" sz="1600" b="1" dirty="0">
                <a:solidFill>
                  <a:srgbClr val="00B0F0"/>
                </a:solidFill>
              </a:rPr>
              <a:t>ОТЛ</a:t>
            </a:r>
            <a:r>
              <a:rPr lang="ru-RU" sz="1600" dirty="0"/>
              <a:t> и </a:t>
            </a:r>
            <a:r>
              <a:rPr lang="ru-RU" sz="1600" b="1" dirty="0">
                <a:solidFill>
                  <a:srgbClr val="00B050"/>
                </a:solidFill>
              </a:rPr>
              <a:t>ХОР</a:t>
            </a:r>
            <a:r>
              <a:rPr lang="ru-RU" sz="1600" dirty="0"/>
              <a:t> соответственно и - </a:t>
            </a:r>
            <a:r>
              <a:rPr lang="ru-RU" sz="1600" b="1" dirty="0">
                <a:solidFill>
                  <a:srgbClr val="FF0000"/>
                </a:solidFill>
              </a:rPr>
              <a:t>РК</a:t>
            </a:r>
            <a:r>
              <a:rPr lang="ru-RU" sz="1600" dirty="0"/>
              <a:t> </a:t>
            </a:r>
            <a:r>
              <a:rPr lang="ru-RU" sz="1600" b="1" dirty="0">
                <a:solidFill>
                  <a:srgbClr val="FF0000"/>
                </a:solidFill>
              </a:rPr>
              <a:t>не пишет!</a:t>
            </a:r>
            <a:r>
              <a:rPr lang="ru-RU" sz="1600" dirty="0"/>
              <a:t>.  ОН На </a:t>
            </a:r>
            <a:r>
              <a:rPr lang="ru-RU" sz="1600" u="dbl" dirty="0"/>
              <a:t>карточке</a:t>
            </a:r>
            <a:r>
              <a:rPr lang="ru-RU" sz="1600" dirty="0"/>
              <a:t> отмечает:(</a:t>
            </a:r>
            <a:r>
              <a:rPr lang="ru-RU" sz="1600" b="1" dirty="0">
                <a:solidFill>
                  <a:srgbClr val="FF0000"/>
                </a:solidFill>
              </a:rPr>
              <a:t>Сдано</a:t>
            </a:r>
            <a:r>
              <a:rPr lang="ru-RU" sz="1600" dirty="0"/>
              <a:t>: </a:t>
            </a:r>
            <a:r>
              <a:rPr lang="ru-RU" sz="1600" b="1" dirty="0">
                <a:solidFill>
                  <a:srgbClr val="00B0F0"/>
                </a:solidFill>
              </a:rPr>
              <a:t>ХОР↑</a:t>
            </a:r>
            <a:r>
              <a:rPr lang="ru-RU" sz="1600" dirty="0"/>
              <a:t> или </a:t>
            </a:r>
            <a:r>
              <a:rPr lang="ru-RU" sz="1600" b="1" dirty="0">
                <a:solidFill>
                  <a:srgbClr val="00B050"/>
                </a:solidFill>
              </a:rPr>
              <a:t>УД↑</a:t>
            </a:r>
            <a:r>
              <a:rPr lang="ru-RU" sz="1600" b="1" dirty="0"/>
              <a:t>,</a:t>
            </a:r>
            <a:r>
              <a:rPr lang="en-US" sz="1600" b="1" dirty="0"/>
              <a:t> </a:t>
            </a:r>
            <a:r>
              <a:rPr lang="ru-RU" sz="1600" b="1" dirty="0">
                <a:solidFill>
                  <a:srgbClr val="FF0000"/>
                </a:solidFill>
              </a:rPr>
              <a:t>ЛР</a:t>
            </a:r>
            <a:r>
              <a:rPr lang="en-US" sz="1600" b="1" dirty="0">
                <a:solidFill>
                  <a:srgbClr val="FF0000"/>
                </a:solidFill>
              </a:rPr>
              <a:t>?-?</a:t>
            </a:r>
            <a:r>
              <a:rPr lang="ru-RU" sz="1600" b="1" dirty="0"/>
              <a:t> </a:t>
            </a:r>
            <a:r>
              <a:rPr lang="ru-RU" sz="1600" b="1" dirty="0">
                <a:solidFill>
                  <a:srgbClr val="FF0000"/>
                </a:solidFill>
              </a:rPr>
              <a:t>сдано</a:t>
            </a:r>
            <a:r>
              <a:rPr lang="ru-RU" sz="1600" dirty="0"/>
              <a:t>). Он сдает все с карточкой</a:t>
            </a:r>
            <a:r>
              <a:rPr lang="ru-RU" sz="1600" b="1" dirty="0">
                <a:solidFill>
                  <a:srgbClr val="FF0000"/>
                </a:solidFill>
              </a:rPr>
              <a:t> по ЛР дает ответы на не сданные </a:t>
            </a:r>
            <a:r>
              <a:rPr lang="en-US" sz="1600" b="1" dirty="0">
                <a:solidFill>
                  <a:srgbClr val="FF0000"/>
                </a:solidFill>
              </a:rPr>
              <a:t>c </a:t>
            </a:r>
            <a:r>
              <a:rPr lang="ru-RU" sz="1600" b="1" dirty="0">
                <a:solidFill>
                  <a:srgbClr val="FF0000"/>
                </a:solidFill>
              </a:rPr>
              <a:t>отчетами ЛР</a:t>
            </a:r>
          </a:p>
          <a:p>
            <a:pPr marL="514350" indent="-514350">
              <a:buFont typeface="+mj-lt"/>
              <a:buAutoNum type="arabicPeriod"/>
            </a:pPr>
            <a:endParaRPr lang="ru-RU" sz="800" dirty="0"/>
          </a:p>
          <a:p>
            <a:pPr marL="514350" indent="-514350">
              <a:buFont typeface="+mj-lt"/>
              <a:buAutoNum type="arabicPeriod"/>
            </a:pPr>
            <a:r>
              <a:rPr lang="ru-RU" sz="1600" dirty="0"/>
              <a:t>Студенты, </a:t>
            </a:r>
            <a:r>
              <a:rPr lang="ru-RU" sz="1600" b="1" dirty="0">
                <a:solidFill>
                  <a:srgbClr val="FF0000"/>
                </a:solidFill>
              </a:rPr>
              <a:t>не сдававшие КР и ЛР, но </a:t>
            </a:r>
            <a:r>
              <a:rPr lang="ru-RU" sz="1600" b="1" u="sng" dirty="0">
                <a:solidFill>
                  <a:srgbClr val="FF0000"/>
                </a:solidFill>
              </a:rPr>
              <a:t>имеющие</a:t>
            </a:r>
            <a:r>
              <a:rPr lang="ru-RU" sz="1600" b="1" dirty="0">
                <a:solidFill>
                  <a:srgbClr val="FF0000"/>
                </a:solidFill>
              </a:rPr>
              <a:t> всю КР </a:t>
            </a:r>
            <a:r>
              <a:rPr lang="ru-RU" sz="1600" dirty="0"/>
              <a:t>(7д.+3л. + ПО, листинг)</a:t>
            </a:r>
            <a:r>
              <a:rPr lang="ru-RU" sz="1600" b="1" dirty="0">
                <a:solidFill>
                  <a:srgbClr val="FF0000"/>
                </a:solidFill>
              </a:rPr>
              <a:t> - </a:t>
            </a:r>
            <a:r>
              <a:rPr lang="ru-RU" sz="1800" b="1" u="sng" dirty="0">
                <a:solidFill>
                  <a:srgbClr val="FF0000"/>
                </a:solidFill>
              </a:rPr>
              <a:t>пишут</a:t>
            </a:r>
            <a:r>
              <a:rPr lang="ru-RU" sz="1800" b="1" dirty="0">
                <a:solidFill>
                  <a:srgbClr val="FF0000"/>
                </a:solidFill>
              </a:rPr>
              <a:t>  РК №2</a:t>
            </a:r>
            <a:r>
              <a:rPr lang="en-US" sz="1800" b="1" dirty="0">
                <a:solidFill>
                  <a:srgbClr val="FF0000"/>
                </a:solidFill>
              </a:rPr>
              <a:t> </a:t>
            </a:r>
            <a:r>
              <a:rPr lang="ru-RU" sz="1800" b="1" dirty="0">
                <a:solidFill>
                  <a:srgbClr val="FF0000"/>
                </a:solidFill>
              </a:rPr>
              <a:t>по ЛР и КР</a:t>
            </a:r>
            <a:r>
              <a:rPr lang="ru-RU" sz="1600" dirty="0"/>
              <a:t>(Общее </a:t>
            </a:r>
            <a:r>
              <a:rPr lang="ru-RU" sz="1600" dirty="0">
                <a:hlinkClick r:id="rId2" action="ppaction://hlinksldjump"/>
              </a:rPr>
              <a:t>Задание</a:t>
            </a:r>
            <a:r>
              <a:rPr lang="ru-RU" sz="1600" dirty="0"/>
              <a:t> вопросы 1/2 по КР и </a:t>
            </a:r>
            <a:r>
              <a:rPr lang="ru-RU" sz="1600" dirty="0">
                <a:hlinkClick r:id="rId3" action="ppaction://hlinksldjump"/>
              </a:rPr>
              <a:t>ЛР</a:t>
            </a:r>
            <a:r>
              <a:rPr lang="ru-RU" sz="1600" dirty="0"/>
              <a:t>). </a:t>
            </a:r>
            <a:r>
              <a:rPr lang="ru-RU" sz="1600" b="1" dirty="0"/>
              <a:t>Вопросы ЛР </a:t>
            </a:r>
            <a:r>
              <a:rPr lang="ru-RU" sz="1600" dirty="0"/>
              <a:t>на </a:t>
            </a:r>
            <a:r>
              <a:rPr lang="ru-RU" sz="1600" u="dbl" dirty="0"/>
              <a:t>карточке</a:t>
            </a:r>
            <a:r>
              <a:rPr lang="ru-RU" sz="1600" dirty="0"/>
              <a:t> и на сайте (</a:t>
            </a:r>
            <a:r>
              <a:rPr lang="ru-RU" sz="1600" b="1" dirty="0">
                <a:hlinkClick r:id="rId4" action="ppaction://hlinkfile"/>
              </a:rPr>
              <a:t>Вопросы </a:t>
            </a:r>
            <a:r>
              <a:rPr lang="ru-RU" sz="1600" dirty="0"/>
              <a:t>). На </a:t>
            </a:r>
            <a:r>
              <a:rPr lang="ru-RU" sz="1600" u="dbl" dirty="0"/>
              <a:t>карточке</a:t>
            </a:r>
            <a:r>
              <a:rPr lang="ru-RU" sz="1600" dirty="0"/>
              <a:t> отмечает: (</a:t>
            </a:r>
            <a:r>
              <a:rPr lang="ru-RU" sz="1600" b="1" dirty="0"/>
              <a:t>ЛР </a:t>
            </a:r>
            <a:r>
              <a:rPr lang="en-US" sz="1600" b="1" dirty="0">
                <a:solidFill>
                  <a:srgbClr val="FF0000"/>
                </a:solidFill>
              </a:rPr>
              <a:t>? -</a:t>
            </a:r>
            <a:r>
              <a:rPr lang="ru-RU" sz="1600" b="1" dirty="0">
                <a:solidFill>
                  <a:srgbClr val="FF0000"/>
                </a:solidFill>
              </a:rPr>
              <a:t>7</a:t>
            </a:r>
            <a:r>
              <a:rPr lang="ru-RU" sz="1600" b="1" dirty="0"/>
              <a:t> </a:t>
            </a:r>
            <a:r>
              <a:rPr lang="ru-RU" sz="1600" dirty="0"/>
              <a:t>сдано, </a:t>
            </a:r>
            <a:r>
              <a:rPr lang="ru-RU" sz="1600" u="sng" dirty="0"/>
              <a:t>общее</a:t>
            </a:r>
            <a:r>
              <a:rPr lang="ru-RU" sz="1600" dirty="0"/>
              <a:t> 1/2 или 1/2/3).</a:t>
            </a:r>
            <a:r>
              <a:rPr lang="ru-RU" sz="1600" b="1" dirty="0">
                <a:solidFill>
                  <a:srgbClr val="FF0000"/>
                </a:solidFill>
              </a:rPr>
              <a:t> (</a:t>
            </a:r>
            <a:r>
              <a:rPr lang="ru-RU" sz="1600" b="1" dirty="0">
                <a:solidFill>
                  <a:srgbClr val="FF0000"/>
                </a:solidFill>
                <a:hlinkClick r:id="rId2" action="ppaction://hlinksldjump"/>
              </a:rPr>
              <a:t>общее задание</a:t>
            </a:r>
            <a:r>
              <a:rPr lang="ru-RU" sz="1600" b="1" dirty="0">
                <a:solidFill>
                  <a:srgbClr val="FF0000"/>
                </a:solidFill>
              </a:rPr>
              <a:t>)</a:t>
            </a:r>
            <a:endParaRPr lang="ru-RU" sz="1600" dirty="0"/>
          </a:p>
          <a:p>
            <a:pPr marL="514350" indent="-514350">
              <a:buFont typeface="+mj-lt"/>
              <a:buAutoNum type="arabicPeriod"/>
            </a:pPr>
            <a:r>
              <a:rPr lang="ru-RU" sz="1600" dirty="0"/>
              <a:t>Если студент отвечает на вопрос  № 3 (</a:t>
            </a:r>
            <a:r>
              <a:rPr lang="ru-RU" sz="1600" dirty="0">
                <a:hlinkClick r:id="rId2" action="ppaction://hlinksldjump"/>
              </a:rPr>
              <a:t>общее</a:t>
            </a:r>
            <a:r>
              <a:rPr lang="ru-RU" sz="1600" dirty="0"/>
              <a:t>), то получает шанс получить отметку выше </a:t>
            </a:r>
            <a:r>
              <a:rPr lang="ru-RU" sz="1600" b="1" dirty="0">
                <a:solidFill>
                  <a:srgbClr val="00B050"/>
                </a:solidFill>
              </a:rPr>
              <a:t>УД!!!</a:t>
            </a:r>
            <a:r>
              <a:rPr lang="ru-RU" sz="1600" dirty="0"/>
              <a:t> </a:t>
            </a:r>
          </a:p>
          <a:p>
            <a:pPr marL="514350" indent="-514350">
              <a:buFont typeface="+mj-lt"/>
              <a:buAutoNum type="arabicPeriod"/>
            </a:pPr>
            <a:endParaRPr lang="ru-RU" sz="800" dirty="0"/>
          </a:p>
          <a:p>
            <a:pPr marL="514350" indent="-514350">
              <a:buFont typeface="+mj-lt"/>
              <a:buAutoNum type="arabicPeriod"/>
            </a:pPr>
            <a:r>
              <a:rPr lang="ru-RU" sz="1600" dirty="0"/>
              <a:t>Зачеты </a:t>
            </a:r>
            <a:r>
              <a:rPr lang="ru-RU" sz="1600" b="1" dirty="0">
                <a:solidFill>
                  <a:srgbClr val="FF0000"/>
                </a:solidFill>
              </a:rPr>
              <a:t>по ЛР </a:t>
            </a:r>
            <a:r>
              <a:rPr lang="ru-RU" sz="1600" dirty="0"/>
              <a:t>проставляют: Аксенова М.В. (по </a:t>
            </a:r>
            <a:r>
              <a:rPr lang="ru-RU" sz="1600" dirty="0" err="1"/>
              <a:t>расп</a:t>
            </a:r>
            <a:r>
              <a:rPr lang="ru-RU" sz="1600" dirty="0"/>
              <a:t>.), и Большаков С.А. (см. на сайте ) – нужно иметь сданными 7 ЛР с отчетами. </a:t>
            </a:r>
            <a:r>
              <a:rPr lang="ru-RU" sz="1600" b="1" dirty="0">
                <a:solidFill>
                  <a:srgbClr val="FF0000"/>
                </a:solidFill>
              </a:rPr>
              <a:t>Все отчеты ЛР и док КР сдаются в 905 ауд. по расписанию.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600" dirty="0"/>
              <a:t>В зачетку по КР СП и СП – </a:t>
            </a:r>
            <a:r>
              <a:rPr lang="ru-RU" sz="1600" b="1" dirty="0">
                <a:solidFill>
                  <a:srgbClr val="FF0000"/>
                </a:solidFill>
              </a:rPr>
              <a:t>1 июня 2017 </a:t>
            </a:r>
            <a:r>
              <a:rPr lang="ru-RU" sz="1600" dirty="0"/>
              <a:t>на кафедре 13:00 -14:00 </a:t>
            </a:r>
            <a:r>
              <a:rPr lang="en-US" sz="1600" dirty="0"/>
              <a:t>(</a:t>
            </a:r>
            <a:r>
              <a:rPr lang="ru-RU" sz="1600" dirty="0"/>
              <a:t>Лучше, если Старосты групп</a:t>
            </a:r>
            <a:r>
              <a:rPr lang="en-US" sz="1600" dirty="0"/>
              <a:t>)</a:t>
            </a:r>
            <a:r>
              <a:rPr lang="ru-RU" sz="1600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600" b="1" dirty="0">
                <a:solidFill>
                  <a:srgbClr val="FF0000"/>
                </a:solidFill>
              </a:rPr>
              <a:t>После</a:t>
            </a:r>
            <a:r>
              <a:rPr lang="ru-RU" sz="1600" dirty="0"/>
              <a:t> </a:t>
            </a:r>
            <a:r>
              <a:rPr lang="ru-RU" sz="1800" b="1" dirty="0">
                <a:solidFill>
                  <a:srgbClr val="FF0000"/>
                </a:solidFill>
              </a:rPr>
              <a:t>1-го июня </a:t>
            </a:r>
            <a:r>
              <a:rPr lang="ru-RU" sz="1600" dirty="0"/>
              <a:t>сдача ЛР и КР СП по отдельному расписанию приема в сессию при наличии всех документов и программ КР СП и отчетов и программ ЛР СП 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-36512" y="1340768"/>
            <a:ext cx="91450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0" y="2492896"/>
            <a:ext cx="91450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-36512" y="3501008"/>
            <a:ext cx="91450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-36512" y="4725144"/>
            <a:ext cx="91450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0" y="5589240"/>
            <a:ext cx="91450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-1016" y="6165304"/>
            <a:ext cx="91450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0" y="476672"/>
            <a:ext cx="91450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8855968" y="486976"/>
            <a:ext cx="288032" cy="853792"/>
          </a:xfrm>
          <a:prstGeom prst="rect">
            <a:avLst/>
          </a:prstGeom>
          <a:solidFill>
            <a:srgbClr val="00B05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8855968" y="2492896"/>
            <a:ext cx="289048" cy="1008112"/>
          </a:xfrm>
          <a:prstGeom prst="rect">
            <a:avLst/>
          </a:prstGeom>
          <a:solidFill>
            <a:srgbClr val="00B05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50858" y="3501008"/>
            <a:ext cx="288032" cy="1224136"/>
          </a:xfrm>
          <a:prstGeom prst="rect">
            <a:avLst/>
          </a:prstGeom>
          <a:solidFill>
            <a:srgbClr val="00B0F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50858" y="1340768"/>
            <a:ext cx="288032" cy="1152128"/>
          </a:xfrm>
          <a:prstGeom prst="rect">
            <a:avLst/>
          </a:prstGeom>
          <a:solidFill>
            <a:srgbClr val="00B0F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835820" y="4725144"/>
            <a:ext cx="288032" cy="864096"/>
          </a:xfrm>
          <a:prstGeom prst="rect">
            <a:avLst/>
          </a:prstGeom>
          <a:solidFill>
            <a:srgbClr val="00B05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835820" y="5589240"/>
            <a:ext cx="288032" cy="576064"/>
          </a:xfrm>
          <a:prstGeom prst="rect">
            <a:avLst/>
          </a:prstGeom>
          <a:solidFill>
            <a:srgbClr val="00B050"/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165553"/>
      </p:ext>
    </p:extLst>
  </p:cSld>
  <p:clrMapOvr>
    <a:masterClrMapping/>
  </p:clrMapOvr>
</p:sld>
</file>

<file path=ppt/slides/slide4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332"/>
            <a:ext cx="5976664" cy="648072"/>
          </a:xfrm>
        </p:spPr>
        <p:txBody>
          <a:bodyPr/>
          <a:lstStyle/>
          <a:p>
            <a:r>
              <a:rPr lang="ru-RU" sz="2800" dirty="0"/>
              <a:t>Форма листа для ответов ПО РК № 1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548680"/>
            <a:ext cx="2664296" cy="3960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FF0000"/>
                </a:solidFill>
              </a:rPr>
              <a:t>№ варианта в журнале гр.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548680"/>
            <a:ext cx="1656184" cy="3960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   </a:t>
            </a:r>
            <a:r>
              <a:rPr lang="ru-RU" sz="1600" b="1" dirty="0">
                <a:solidFill>
                  <a:srgbClr val="FF0000"/>
                </a:solidFill>
              </a:rPr>
              <a:t>ФИО студента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944724"/>
            <a:ext cx="5472608" cy="3960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  <a:hlinkClick r:id="rId2" action="ppaction://hlinksldjump"/>
              </a:rPr>
              <a:t>Ответ </a:t>
            </a:r>
            <a:r>
              <a:rPr lang="ru-RU" dirty="0">
                <a:solidFill>
                  <a:schemeClr val="tx1"/>
                </a:solidFill>
              </a:rPr>
              <a:t>на </a:t>
            </a:r>
            <a:r>
              <a:rPr lang="ru-RU" b="1" dirty="0">
                <a:solidFill>
                  <a:srgbClr val="FF0000"/>
                </a:solidFill>
              </a:rPr>
              <a:t>общие (по КР СП!)</a:t>
            </a:r>
            <a:r>
              <a:rPr lang="ru-RU" dirty="0">
                <a:solidFill>
                  <a:schemeClr val="tx1"/>
                </a:solidFill>
              </a:rPr>
              <a:t> для всех  </a:t>
            </a:r>
            <a:r>
              <a:rPr lang="ru-RU" dirty="0">
                <a:solidFill>
                  <a:schemeClr val="tx1"/>
                </a:solidFill>
                <a:hlinkClick r:id="rId2" action="ppaction://hlinksldjump"/>
              </a:rPr>
              <a:t>вопросы РК</a:t>
            </a:r>
            <a:r>
              <a:rPr lang="ru-RU" dirty="0">
                <a:solidFill>
                  <a:schemeClr val="tx1"/>
                </a:solidFill>
              </a:rPr>
              <a:t>№ 1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1407865" y="1340768"/>
            <a:ext cx="2736304" cy="2412268"/>
            <a:chOff x="1407865" y="1592796"/>
            <a:chExt cx="2736304" cy="2412268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7" name="Прямоугольник 6"/>
            <p:cNvSpPr/>
            <p:nvPr/>
          </p:nvSpPr>
          <p:spPr>
            <a:xfrm>
              <a:off x="1407865" y="1592796"/>
              <a:ext cx="2736304" cy="612068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b="1" dirty="0">
                  <a:solidFill>
                    <a:schemeClr val="tx1"/>
                  </a:solidFill>
                  <a:hlinkClick r:id="rId3" action="ppaction://hlinkfile"/>
                </a:rPr>
                <a:t>Вопрос </a:t>
              </a:r>
              <a:r>
                <a:rPr lang="ru-RU" sz="1400" b="1" dirty="0">
                  <a:solidFill>
                    <a:schemeClr val="tx1"/>
                  </a:solidFill>
                </a:rPr>
                <a:t>по ЛР №</a:t>
              </a:r>
              <a:r>
                <a:rPr lang="ru-RU" sz="1400" b="1" dirty="0">
                  <a:solidFill>
                    <a:srgbClr val="FF0000"/>
                  </a:solidFill>
                </a:rPr>
                <a:t>1</a:t>
              </a:r>
              <a:r>
                <a:rPr lang="ru-RU" sz="1400" b="1" dirty="0">
                  <a:solidFill>
                    <a:schemeClr val="tx1"/>
                  </a:solidFill>
                </a:rPr>
                <a:t> (</a:t>
              </a:r>
              <a:r>
                <a:rPr lang="ru-RU" sz="1400" b="1" dirty="0">
                  <a:solidFill>
                    <a:srgbClr val="FF0000"/>
                  </a:solidFill>
                </a:rPr>
                <a:t>переписать</a:t>
              </a:r>
              <a:r>
                <a:rPr lang="ru-RU" sz="1400" b="1" dirty="0">
                  <a:solidFill>
                    <a:schemeClr val="tx1"/>
                  </a:solidFill>
                </a:rPr>
                <a:t> номер из карточки и </a:t>
              </a:r>
              <a:r>
                <a:rPr lang="ru-RU" sz="1400" b="1" u="sng" dirty="0">
                  <a:solidFill>
                    <a:schemeClr val="tx1"/>
                  </a:solidFill>
                </a:rPr>
                <a:t>текст</a:t>
              </a:r>
              <a:r>
                <a:rPr lang="ru-RU" sz="1400" b="1" dirty="0">
                  <a:solidFill>
                    <a:schemeClr val="tx1"/>
                  </a:solidFill>
                </a:rPr>
                <a:t> из </a:t>
              </a:r>
              <a:r>
                <a:rPr lang="ru-RU" sz="1400" b="1" dirty="0">
                  <a:solidFill>
                    <a:srgbClr val="FF0000"/>
                  </a:solidFill>
                  <a:hlinkClick r:id="rId4" action="ppaction://hlinkfile"/>
                </a:rPr>
                <a:t>списка</a:t>
              </a:r>
              <a:r>
                <a:rPr lang="ru-RU" sz="1400" b="1" dirty="0">
                  <a:solidFill>
                    <a:schemeClr val="tx1"/>
                  </a:solidFill>
                  <a:hlinkClick r:id="rId4" action="ppaction://hlinkfile"/>
                </a:rPr>
                <a:t> </a:t>
              </a:r>
              <a:r>
                <a:rPr lang="ru-RU" sz="1400" b="1" dirty="0">
                  <a:solidFill>
                    <a:srgbClr val="FF0000"/>
                  </a:solidFill>
                </a:rPr>
                <a:t>вопросов</a:t>
              </a:r>
              <a:r>
                <a:rPr lang="ru-RU" sz="1400" b="1" dirty="0">
                  <a:solidFill>
                    <a:schemeClr val="tx1"/>
                  </a:solidFill>
                </a:rPr>
                <a:t> ЛР №</a:t>
              </a:r>
              <a:r>
                <a:rPr lang="ru-RU" sz="1400" b="1" dirty="0">
                  <a:solidFill>
                    <a:srgbClr val="FF0000"/>
                  </a:solidFill>
                </a:rPr>
                <a:t>1</a:t>
              </a:r>
              <a:r>
                <a:rPr lang="ru-RU" sz="1400" b="1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407865" y="2204864"/>
              <a:ext cx="2736304" cy="1800200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000" dirty="0">
                  <a:solidFill>
                    <a:schemeClr val="tx1"/>
                  </a:solidFill>
                </a:rPr>
                <a:t>Ответ на вопрос ЛР №</a:t>
              </a:r>
              <a:r>
                <a:rPr lang="ru-RU" sz="2000" b="1" dirty="0">
                  <a:solidFill>
                    <a:srgbClr val="FF0000"/>
                  </a:solidFill>
                </a:rPr>
                <a:t>1</a:t>
              </a:r>
              <a:r>
                <a:rPr lang="ru-RU" sz="2000" dirty="0">
                  <a:solidFill>
                    <a:schemeClr val="tx1"/>
                  </a:solidFill>
                </a:rPr>
                <a:t> </a:t>
              </a:r>
              <a:r>
                <a:rPr lang="ru-RU" sz="2000" b="1" u="sng" dirty="0">
                  <a:solidFill>
                    <a:srgbClr val="FF0000"/>
                  </a:solidFill>
                </a:rPr>
                <a:t>или</a:t>
              </a:r>
              <a:r>
                <a:rPr lang="ru-RU" sz="2000" dirty="0">
                  <a:solidFill>
                    <a:srgbClr val="FF0000"/>
                  </a:solidFill>
                </a:rPr>
                <a:t> </a:t>
              </a:r>
              <a:r>
                <a:rPr lang="ru-RU" sz="2000" dirty="0">
                  <a:solidFill>
                    <a:schemeClr val="tx1"/>
                  </a:solidFill>
                </a:rPr>
                <a:t>слово </a:t>
              </a:r>
              <a:r>
                <a:rPr lang="ru-RU" sz="2000" b="1" dirty="0">
                  <a:solidFill>
                    <a:srgbClr val="FF0000"/>
                  </a:solidFill>
                </a:rPr>
                <a:t>сдано</a:t>
              </a:r>
              <a:r>
                <a:rPr lang="ru-RU" sz="2000" dirty="0">
                  <a:solidFill>
                    <a:schemeClr val="tx1"/>
                  </a:solidFill>
                </a:rPr>
                <a:t>!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139952" y="1340768"/>
            <a:ext cx="2736304" cy="2412268"/>
            <a:chOff x="1407865" y="1592796"/>
            <a:chExt cx="2736304" cy="2412268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4" name="Прямоугольник 13"/>
            <p:cNvSpPr/>
            <p:nvPr/>
          </p:nvSpPr>
          <p:spPr>
            <a:xfrm>
              <a:off x="1407865" y="1592796"/>
              <a:ext cx="2736304" cy="612068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b="1" dirty="0">
                  <a:solidFill>
                    <a:schemeClr val="tx1"/>
                  </a:solidFill>
                  <a:hlinkClick r:id="rId3" action="ppaction://hlinkfile"/>
                </a:rPr>
                <a:t>Вопрос </a:t>
              </a:r>
              <a:r>
                <a:rPr lang="ru-RU" sz="1400" b="1" dirty="0">
                  <a:solidFill>
                    <a:schemeClr val="tx1"/>
                  </a:solidFill>
                </a:rPr>
                <a:t>по ЛР №</a:t>
              </a:r>
              <a:r>
                <a:rPr lang="ru-RU" sz="1400" b="1" dirty="0">
                  <a:solidFill>
                    <a:srgbClr val="FF0000"/>
                  </a:solidFill>
                </a:rPr>
                <a:t>2</a:t>
              </a:r>
              <a:r>
                <a:rPr lang="ru-RU" sz="1400" b="1" dirty="0">
                  <a:solidFill>
                    <a:schemeClr val="tx1"/>
                  </a:solidFill>
                </a:rPr>
                <a:t> (переписать номер из карточки и </a:t>
              </a:r>
              <a:r>
                <a:rPr lang="ru-RU" sz="1400" b="1" u="sng" dirty="0">
                  <a:solidFill>
                    <a:schemeClr val="tx1"/>
                  </a:solidFill>
                </a:rPr>
                <a:t>текст</a:t>
              </a:r>
              <a:r>
                <a:rPr lang="ru-RU" sz="1400" b="1" dirty="0">
                  <a:solidFill>
                    <a:schemeClr val="tx1"/>
                  </a:solidFill>
                </a:rPr>
                <a:t> из </a:t>
              </a:r>
              <a:r>
                <a:rPr lang="ru-RU" sz="1400" b="1" dirty="0">
                  <a:solidFill>
                    <a:srgbClr val="FF0000"/>
                  </a:solidFill>
                  <a:hlinkClick r:id="rId4" action="ppaction://hlinkfile"/>
                </a:rPr>
                <a:t>списка</a:t>
              </a:r>
              <a:r>
                <a:rPr lang="ru-RU" sz="1400" b="1" dirty="0">
                  <a:solidFill>
                    <a:schemeClr val="tx1"/>
                  </a:solidFill>
                  <a:hlinkClick r:id="rId4" action="ppaction://hlinkfile"/>
                </a:rPr>
                <a:t> </a:t>
              </a:r>
              <a:r>
                <a:rPr lang="ru-RU" sz="1400" b="1" dirty="0">
                  <a:solidFill>
                    <a:srgbClr val="FF0000"/>
                  </a:solidFill>
                </a:rPr>
                <a:t>вопросов</a:t>
              </a:r>
              <a:r>
                <a:rPr lang="ru-RU" sz="1400" b="1" dirty="0">
                  <a:solidFill>
                    <a:schemeClr val="tx1"/>
                  </a:solidFill>
                </a:rPr>
                <a:t> ЛР №</a:t>
              </a:r>
              <a:r>
                <a:rPr lang="ru-RU" sz="1400" b="1" dirty="0">
                  <a:solidFill>
                    <a:srgbClr val="FF0000"/>
                  </a:solidFill>
                </a:rPr>
                <a:t>2</a:t>
              </a:r>
              <a:r>
                <a:rPr lang="ru-RU" sz="1400" b="1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407865" y="2204864"/>
              <a:ext cx="2736304" cy="1800200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000" dirty="0">
                  <a:solidFill>
                    <a:schemeClr val="tx1"/>
                  </a:solidFill>
                </a:rPr>
                <a:t>Ответ на вопрос ЛР №</a:t>
              </a:r>
              <a:r>
                <a:rPr lang="ru-RU" sz="2000" b="1" dirty="0">
                  <a:solidFill>
                    <a:srgbClr val="FF0000"/>
                  </a:solidFill>
                </a:rPr>
                <a:t>2</a:t>
              </a:r>
              <a:r>
                <a:rPr lang="ru-RU" sz="2000" dirty="0">
                  <a:solidFill>
                    <a:schemeClr val="tx1"/>
                  </a:solidFill>
                </a:rPr>
                <a:t> </a:t>
              </a:r>
              <a:r>
                <a:rPr lang="ru-RU" sz="2000" b="1" u="sng" dirty="0">
                  <a:solidFill>
                    <a:srgbClr val="FF0000"/>
                  </a:solidFill>
                </a:rPr>
                <a:t>или</a:t>
              </a:r>
              <a:r>
                <a:rPr lang="ru-RU" sz="2000" dirty="0">
                  <a:solidFill>
                    <a:srgbClr val="FF0000"/>
                  </a:solidFill>
                </a:rPr>
                <a:t> </a:t>
              </a:r>
              <a:r>
                <a:rPr lang="ru-RU" sz="2000" u="sng" dirty="0">
                  <a:solidFill>
                    <a:schemeClr val="tx1"/>
                  </a:solidFill>
                </a:rPr>
                <a:t>слово</a:t>
              </a:r>
              <a:r>
                <a:rPr lang="ru-RU" sz="2000" dirty="0">
                  <a:solidFill>
                    <a:schemeClr val="tx1"/>
                  </a:solidFill>
                </a:rPr>
                <a:t> </a:t>
              </a:r>
              <a:r>
                <a:rPr lang="ru-RU" sz="2000" b="1" dirty="0">
                  <a:solidFill>
                    <a:srgbClr val="FF0000"/>
                  </a:solidFill>
                </a:rPr>
                <a:t>сдано</a:t>
              </a:r>
              <a:r>
                <a:rPr lang="ru-RU" sz="2000" dirty="0">
                  <a:solidFill>
                    <a:schemeClr val="tx1"/>
                  </a:solidFill>
                </a:rPr>
                <a:t>!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139952" y="3753036"/>
            <a:ext cx="2736304" cy="2412268"/>
            <a:chOff x="1407865" y="1592796"/>
            <a:chExt cx="2736304" cy="2412268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7" name="Прямоугольник 16"/>
            <p:cNvSpPr/>
            <p:nvPr/>
          </p:nvSpPr>
          <p:spPr>
            <a:xfrm>
              <a:off x="1407865" y="1592796"/>
              <a:ext cx="2736304" cy="612068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b="1" dirty="0">
                  <a:solidFill>
                    <a:schemeClr val="tx1"/>
                  </a:solidFill>
                  <a:hlinkClick r:id="rId3" action="ppaction://hlinkfile"/>
                </a:rPr>
                <a:t>Вопрос </a:t>
              </a:r>
              <a:r>
                <a:rPr lang="ru-RU" sz="1400" b="1" dirty="0">
                  <a:solidFill>
                    <a:schemeClr val="tx1"/>
                  </a:solidFill>
                </a:rPr>
                <a:t>по ЛР №</a:t>
              </a:r>
              <a:r>
                <a:rPr lang="ru-RU" sz="1400" b="1" dirty="0">
                  <a:solidFill>
                    <a:srgbClr val="FF0000"/>
                  </a:solidFill>
                </a:rPr>
                <a:t>4</a:t>
              </a:r>
              <a:r>
                <a:rPr lang="ru-RU" sz="1400" b="1" dirty="0">
                  <a:solidFill>
                    <a:schemeClr val="tx1"/>
                  </a:solidFill>
                </a:rPr>
                <a:t> (переписать номер из карточки и </a:t>
              </a:r>
              <a:r>
                <a:rPr lang="ru-RU" sz="1400" b="1" u="sng" dirty="0">
                  <a:solidFill>
                    <a:schemeClr val="tx1"/>
                  </a:solidFill>
                </a:rPr>
                <a:t>текст</a:t>
              </a:r>
              <a:r>
                <a:rPr lang="ru-RU" sz="1400" b="1" dirty="0">
                  <a:solidFill>
                    <a:schemeClr val="tx1"/>
                  </a:solidFill>
                </a:rPr>
                <a:t> из </a:t>
              </a:r>
              <a:r>
                <a:rPr lang="ru-RU" sz="1400" b="1" dirty="0">
                  <a:solidFill>
                    <a:srgbClr val="FF0000"/>
                  </a:solidFill>
                  <a:hlinkClick r:id="rId4" action="ppaction://hlinkfile"/>
                </a:rPr>
                <a:t>списка</a:t>
              </a:r>
              <a:r>
                <a:rPr lang="ru-RU" sz="1400" b="1" dirty="0">
                  <a:solidFill>
                    <a:schemeClr val="tx1"/>
                  </a:solidFill>
                  <a:hlinkClick r:id="rId4" action="ppaction://hlinkfile"/>
                </a:rPr>
                <a:t> </a:t>
              </a:r>
              <a:r>
                <a:rPr lang="ru-RU" sz="1400" b="1" dirty="0">
                  <a:solidFill>
                    <a:srgbClr val="FF0000"/>
                  </a:solidFill>
                </a:rPr>
                <a:t>вопросов</a:t>
              </a:r>
              <a:r>
                <a:rPr lang="ru-RU" sz="1400" b="1" dirty="0">
                  <a:solidFill>
                    <a:schemeClr val="tx1"/>
                  </a:solidFill>
                </a:rPr>
                <a:t> ЛР №</a:t>
              </a:r>
              <a:r>
                <a:rPr lang="ru-RU" sz="1400" b="1" dirty="0">
                  <a:solidFill>
                    <a:srgbClr val="FF0000"/>
                  </a:solidFill>
                </a:rPr>
                <a:t>4</a:t>
              </a:r>
              <a:r>
                <a:rPr lang="ru-RU" sz="1400" b="1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407865" y="2204864"/>
              <a:ext cx="2736304" cy="1800200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000" dirty="0">
                  <a:solidFill>
                    <a:schemeClr val="tx1"/>
                  </a:solidFill>
                </a:rPr>
                <a:t>Ответ на вопрос ЛР №</a:t>
              </a:r>
              <a:r>
                <a:rPr lang="ru-RU" sz="2000" b="1" dirty="0">
                  <a:solidFill>
                    <a:srgbClr val="FF0000"/>
                  </a:solidFill>
                </a:rPr>
                <a:t>4</a:t>
              </a:r>
              <a:r>
                <a:rPr lang="ru-RU" sz="2000" dirty="0">
                  <a:solidFill>
                    <a:schemeClr val="tx1"/>
                  </a:solidFill>
                </a:rPr>
                <a:t> </a:t>
              </a:r>
              <a:r>
                <a:rPr lang="ru-RU" sz="2000" b="1" u="sng" dirty="0">
                  <a:solidFill>
                    <a:srgbClr val="FF0000"/>
                  </a:solidFill>
                </a:rPr>
                <a:t>или</a:t>
              </a:r>
              <a:r>
                <a:rPr lang="ru-RU" sz="2000" dirty="0">
                  <a:solidFill>
                    <a:srgbClr val="FF0000"/>
                  </a:solidFill>
                </a:rPr>
                <a:t> </a:t>
              </a:r>
              <a:r>
                <a:rPr lang="ru-RU" sz="2000" dirty="0">
                  <a:solidFill>
                    <a:schemeClr val="tx1"/>
                  </a:solidFill>
                </a:rPr>
                <a:t>слово </a:t>
              </a:r>
              <a:r>
                <a:rPr lang="ru-RU" sz="2000" b="1" dirty="0">
                  <a:solidFill>
                    <a:srgbClr val="FF0000"/>
                  </a:solidFill>
                </a:rPr>
                <a:t>сдано</a:t>
              </a:r>
              <a:r>
                <a:rPr lang="ru-RU" sz="2000" dirty="0">
                  <a:solidFill>
                    <a:schemeClr val="tx1"/>
                  </a:solidFill>
                </a:rPr>
                <a:t>!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403648" y="3753036"/>
            <a:ext cx="2736304" cy="2412268"/>
            <a:chOff x="1407865" y="1592796"/>
            <a:chExt cx="2736304" cy="2412268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0" name="Прямоугольник 19"/>
            <p:cNvSpPr/>
            <p:nvPr/>
          </p:nvSpPr>
          <p:spPr>
            <a:xfrm>
              <a:off x="1407865" y="1592796"/>
              <a:ext cx="2736304" cy="612068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b="1" dirty="0">
                  <a:solidFill>
                    <a:schemeClr val="tx1"/>
                  </a:solidFill>
                  <a:hlinkClick r:id="rId3" action="ppaction://hlinkfile"/>
                </a:rPr>
                <a:t>Вопрос </a:t>
              </a:r>
              <a:r>
                <a:rPr lang="ru-RU" sz="1400" b="1" dirty="0">
                  <a:solidFill>
                    <a:schemeClr val="tx1"/>
                  </a:solidFill>
                </a:rPr>
                <a:t>по ЛР №</a:t>
              </a:r>
              <a:r>
                <a:rPr lang="ru-RU" sz="1400" b="1" dirty="0">
                  <a:solidFill>
                    <a:srgbClr val="FF0000"/>
                  </a:solidFill>
                </a:rPr>
                <a:t>3</a:t>
              </a:r>
              <a:r>
                <a:rPr lang="ru-RU" sz="1400" b="1" dirty="0">
                  <a:solidFill>
                    <a:schemeClr val="tx1"/>
                  </a:solidFill>
                </a:rPr>
                <a:t> (переписать номер из карточки и </a:t>
              </a:r>
              <a:r>
                <a:rPr lang="ru-RU" sz="1400" b="1" u="sng" dirty="0">
                  <a:solidFill>
                    <a:schemeClr val="tx1"/>
                  </a:solidFill>
                </a:rPr>
                <a:t>текст</a:t>
              </a:r>
              <a:r>
                <a:rPr lang="ru-RU" sz="1400" b="1" dirty="0">
                  <a:solidFill>
                    <a:schemeClr val="tx1"/>
                  </a:solidFill>
                </a:rPr>
                <a:t> из </a:t>
              </a:r>
              <a:r>
                <a:rPr lang="ru-RU" sz="1400" b="1" dirty="0">
                  <a:solidFill>
                    <a:srgbClr val="FF0000"/>
                  </a:solidFill>
                  <a:hlinkClick r:id="rId4" action="ppaction://hlinkfile"/>
                </a:rPr>
                <a:t>списка</a:t>
              </a:r>
              <a:r>
                <a:rPr lang="ru-RU" sz="1400" b="1" dirty="0">
                  <a:solidFill>
                    <a:schemeClr val="tx1"/>
                  </a:solidFill>
                  <a:hlinkClick r:id="rId4" action="ppaction://hlinkfile"/>
                </a:rPr>
                <a:t> </a:t>
              </a:r>
              <a:r>
                <a:rPr lang="ru-RU" sz="1400" b="1" dirty="0">
                  <a:solidFill>
                    <a:srgbClr val="FF0000"/>
                  </a:solidFill>
                </a:rPr>
                <a:t>вопросов</a:t>
              </a:r>
              <a:r>
                <a:rPr lang="ru-RU" sz="1400" b="1" dirty="0">
                  <a:solidFill>
                    <a:schemeClr val="tx1"/>
                  </a:solidFill>
                </a:rPr>
                <a:t> ЛР №</a:t>
              </a:r>
              <a:r>
                <a:rPr lang="ru-RU" sz="1400" b="1" dirty="0">
                  <a:solidFill>
                    <a:srgbClr val="FF0000"/>
                  </a:solidFill>
                </a:rPr>
                <a:t>3</a:t>
              </a:r>
              <a:r>
                <a:rPr lang="ru-RU" sz="1400" b="1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1407865" y="2204864"/>
              <a:ext cx="2736304" cy="1800200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000" dirty="0">
                  <a:solidFill>
                    <a:schemeClr val="tx1"/>
                  </a:solidFill>
                </a:rPr>
                <a:t>Ответ на вопрос ЛР №</a:t>
              </a:r>
              <a:r>
                <a:rPr lang="ru-RU" sz="2000" b="1" dirty="0">
                  <a:solidFill>
                    <a:srgbClr val="FF0000"/>
                  </a:solidFill>
                </a:rPr>
                <a:t>3</a:t>
              </a:r>
              <a:r>
                <a:rPr lang="ru-RU" sz="2000" dirty="0">
                  <a:solidFill>
                    <a:schemeClr val="tx1"/>
                  </a:solidFill>
                </a:rPr>
                <a:t> </a:t>
              </a:r>
              <a:r>
                <a:rPr lang="ru-RU" sz="2000" b="1" u="sng" dirty="0">
                  <a:solidFill>
                    <a:srgbClr val="FF0000"/>
                  </a:solidFill>
                </a:rPr>
                <a:t>или</a:t>
              </a:r>
              <a:r>
                <a:rPr lang="ru-RU" sz="2000" dirty="0">
                  <a:solidFill>
                    <a:srgbClr val="FF0000"/>
                  </a:solidFill>
                </a:rPr>
                <a:t> </a:t>
              </a:r>
              <a:r>
                <a:rPr lang="ru-RU" sz="2000" dirty="0">
                  <a:solidFill>
                    <a:schemeClr val="tx1"/>
                  </a:solidFill>
                </a:rPr>
                <a:t>слово </a:t>
              </a:r>
              <a:r>
                <a:rPr lang="ru-RU" sz="2000" b="1" dirty="0">
                  <a:solidFill>
                    <a:srgbClr val="FF0000"/>
                  </a:solidFill>
                </a:rPr>
                <a:t>сдано</a:t>
              </a:r>
              <a:r>
                <a:rPr lang="ru-RU" sz="2000" dirty="0">
                  <a:solidFill>
                    <a:schemeClr val="tx1"/>
                  </a:solidFill>
                </a:rPr>
                <a:t>!</a:t>
              </a: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1403648" y="554435"/>
            <a:ext cx="1152128" cy="39028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rgbClr val="FF0000"/>
                </a:solidFill>
              </a:rPr>
              <a:t>Группа №________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948264" y="710698"/>
            <a:ext cx="2195736" cy="12601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FF0000"/>
                </a:solidFill>
              </a:rPr>
              <a:t>Отдельный лист </a:t>
            </a:r>
            <a:r>
              <a:rPr lang="ru-RU" b="1" u="sng" dirty="0">
                <a:solidFill>
                  <a:srgbClr val="FF0000"/>
                </a:solidFill>
              </a:rPr>
              <a:t>малой</a:t>
            </a:r>
            <a:r>
              <a:rPr lang="ru-RU" b="1" dirty="0">
                <a:solidFill>
                  <a:srgbClr val="FF0000"/>
                </a:solidFill>
              </a:rPr>
              <a:t> ученической тетради!!!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854205" y="2644074"/>
            <a:ext cx="2289795" cy="104637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FF0000"/>
                </a:solidFill>
              </a:rPr>
              <a:t>На других листах или по другому оформленные ответы не принимаются!!!!</a:t>
            </a:r>
          </a:p>
        </p:txBody>
      </p:sp>
      <p:cxnSp>
        <p:nvCxnSpPr>
          <p:cNvPr id="26" name="Прямая со стрелкой 25"/>
          <p:cNvCxnSpPr>
            <a:stCxn id="23" idx="2"/>
          </p:cNvCxnSpPr>
          <p:nvPr/>
        </p:nvCxnSpPr>
        <p:spPr>
          <a:xfrm flipH="1">
            <a:off x="6876256" y="1970838"/>
            <a:ext cx="1169876" cy="55806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6901234" y="3933056"/>
            <a:ext cx="2195736" cy="63007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>
                <a:solidFill>
                  <a:srgbClr val="FF0000"/>
                </a:solidFill>
              </a:rPr>
              <a:t>Сдача работ!!!</a:t>
            </a:r>
            <a:r>
              <a:rPr lang="ru-RU" dirty="0">
                <a:solidFill>
                  <a:schemeClr val="tx1"/>
                </a:solidFill>
              </a:rPr>
              <a:t>:</a:t>
            </a:r>
          </a:p>
          <a:p>
            <a:r>
              <a:rPr lang="ru-RU" sz="1600" b="1" u="sng" dirty="0">
                <a:solidFill>
                  <a:srgbClr val="00B050"/>
                </a:solidFill>
              </a:rPr>
              <a:t>Ответы</a:t>
            </a:r>
            <a:r>
              <a:rPr lang="ru-RU" sz="1600" b="1" dirty="0">
                <a:solidFill>
                  <a:schemeClr val="tx1"/>
                </a:solidFill>
              </a:rPr>
              <a:t> и </a:t>
            </a:r>
            <a:r>
              <a:rPr lang="ru-RU" sz="1600" b="1" u="sng" dirty="0">
                <a:solidFill>
                  <a:srgbClr val="3333FF"/>
                </a:solidFill>
              </a:rPr>
              <a:t>карточки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948264" y="5445224"/>
            <a:ext cx="2195736" cy="108012"/>
          </a:xfrm>
          <a:prstGeom prst="rect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948264" y="5697252"/>
            <a:ext cx="2195736" cy="108012"/>
          </a:xfrm>
          <a:prstGeom prst="rect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948264" y="5913276"/>
            <a:ext cx="2195736" cy="108012"/>
          </a:xfrm>
          <a:prstGeom prst="rect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948264" y="6201308"/>
            <a:ext cx="2195736" cy="108012"/>
          </a:xfrm>
          <a:prstGeom prst="rect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461194" y="5355214"/>
            <a:ext cx="1359278" cy="90010"/>
          </a:xfrm>
          <a:prstGeom prst="rect">
            <a:avLst/>
          </a:prstGeom>
          <a:solidFill>
            <a:srgbClr val="3333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452320" y="5589240"/>
            <a:ext cx="1359278" cy="90010"/>
          </a:xfrm>
          <a:prstGeom prst="rect">
            <a:avLst/>
          </a:prstGeom>
          <a:solidFill>
            <a:srgbClr val="3333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 flipH="1">
            <a:off x="7164288" y="4563126"/>
            <a:ext cx="648073" cy="882098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endCxn id="35" idx="0"/>
          </p:cNvCxnSpPr>
          <p:nvPr/>
        </p:nvCxnSpPr>
        <p:spPr>
          <a:xfrm>
            <a:off x="7812360" y="4563126"/>
            <a:ext cx="328473" cy="792088"/>
          </a:xfrm>
          <a:prstGeom prst="straightConnector1">
            <a:avLst/>
          </a:prstGeom>
          <a:ln w="25400">
            <a:solidFill>
              <a:srgbClr val="3333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7452320" y="6093296"/>
            <a:ext cx="1359278" cy="90010"/>
          </a:xfrm>
          <a:prstGeom prst="rect">
            <a:avLst/>
          </a:prstGeom>
          <a:solidFill>
            <a:srgbClr val="3333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7452320" y="5805264"/>
            <a:ext cx="1359278" cy="90010"/>
          </a:xfrm>
          <a:prstGeom prst="rect">
            <a:avLst/>
          </a:prstGeom>
          <a:solidFill>
            <a:srgbClr val="3333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" y="2132856"/>
            <a:ext cx="1403648" cy="144016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1600" b="1" dirty="0">
                <a:solidFill>
                  <a:srgbClr val="FF0000"/>
                </a:solidFill>
              </a:rPr>
              <a:t>Вопросы переписать </a:t>
            </a:r>
          </a:p>
          <a:p>
            <a:r>
              <a:rPr lang="ru-RU" sz="1600" b="1" dirty="0">
                <a:solidFill>
                  <a:srgbClr val="FF0000"/>
                </a:solidFill>
              </a:rPr>
              <a:t>обязательно!!!!</a:t>
            </a:r>
          </a:p>
        </p:txBody>
      </p:sp>
      <p:cxnSp>
        <p:nvCxnSpPr>
          <p:cNvPr id="51" name="Прямая со стрелкой 50"/>
          <p:cNvCxnSpPr>
            <a:stCxn id="50" idx="0"/>
          </p:cNvCxnSpPr>
          <p:nvPr/>
        </p:nvCxnSpPr>
        <p:spPr>
          <a:xfrm flipV="1">
            <a:off x="701825" y="1623061"/>
            <a:ext cx="706040" cy="50979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0870337"/>
      </p:ext>
    </p:extLst>
  </p:cSld>
  <p:clrMapOvr>
    <a:masterClrMapping/>
  </p:clrMapOvr>
</p:sld>
</file>

<file path=ppt/slides/slide4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332"/>
            <a:ext cx="5976664" cy="648072"/>
          </a:xfrm>
        </p:spPr>
        <p:txBody>
          <a:bodyPr/>
          <a:lstStyle/>
          <a:p>
            <a:r>
              <a:rPr lang="ru-RU" sz="2800" dirty="0"/>
              <a:t>Форма листа для ответов ПО РК № </a:t>
            </a:r>
            <a:r>
              <a:rPr lang="en-US" sz="2800" dirty="0"/>
              <a:t>2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548680"/>
            <a:ext cx="2664296" cy="3960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FF0000"/>
                </a:solidFill>
              </a:rPr>
              <a:t>№ варианта в журнале гр.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548680"/>
            <a:ext cx="1656184" cy="3960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   </a:t>
            </a:r>
            <a:r>
              <a:rPr lang="ru-RU" sz="1600" b="1" dirty="0">
                <a:solidFill>
                  <a:srgbClr val="FF0000"/>
                </a:solidFill>
              </a:rPr>
              <a:t>ФИО студента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944724"/>
            <a:ext cx="5472608" cy="3960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>
                <a:solidFill>
                  <a:schemeClr val="tx1"/>
                </a:solidFill>
              </a:rPr>
              <a:t>Ответ на </a:t>
            </a:r>
            <a:r>
              <a:rPr lang="ru-RU" sz="1600" b="1" dirty="0">
                <a:solidFill>
                  <a:srgbClr val="FF0000"/>
                </a:solidFill>
                <a:hlinkClick r:id="rId2" action="ppaction://hlinkfile"/>
              </a:rPr>
              <a:t>общие </a:t>
            </a:r>
            <a:r>
              <a:rPr lang="ru-RU" sz="1600" b="1" dirty="0">
                <a:solidFill>
                  <a:srgbClr val="FF0000"/>
                </a:solidFill>
              </a:rPr>
              <a:t>(по КР СП!)</a:t>
            </a:r>
            <a:r>
              <a:rPr lang="ru-RU" sz="1600" dirty="0">
                <a:solidFill>
                  <a:schemeClr val="tx1"/>
                </a:solidFill>
              </a:rPr>
              <a:t> для всех  </a:t>
            </a:r>
            <a:r>
              <a:rPr lang="ru-RU" sz="1600" dirty="0">
                <a:solidFill>
                  <a:schemeClr val="tx1"/>
                </a:solidFill>
                <a:hlinkClick r:id="rId3" action="ppaction://hlinksldjump"/>
              </a:rPr>
              <a:t>вопросы РК</a:t>
            </a:r>
            <a:r>
              <a:rPr lang="ru-RU" sz="1600" dirty="0">
                <a:solidFill>
                  <a:schemeClr val="tx1"/>
                </a:solidFill>
              </a:rPr>
              <a:t> (</a:t>
            </a:r>
            <a:r>
              <a:rPr lang="ru-RU" sz="1600" dirty="0">
                <a:solidFill>
                  <a:schemeClr val="tx1"/>
                </a:solidFill>
                <a:hlinkClick r:id="rId4" action="ppaction://hlinksldjump"/>
              </a:rPr>
              <a:t>Вар</a:t>
            </a:r>
            <a:r>
              <a:rPr lang="ru-RU" sz="1600" dirty="0">
                <a:solidFill>
                  <a:schemeClr val="tx1"/>
                </a:solidFill>
              </a:rPr>
              <a:t>)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1407865" y="1340768"/>
            <a:ext cx="2736304" cy="2412268"/>
            <a:chOff x="1407865" y="1592796"/>
            <a:chExt cx="2736304" cy="2412268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7" name="Прямоугольник 6"/>
            <p:cNvSpPr/>
            <p:nvPr/>
          </p:nvSpPr>
          <p:spPr>
            <a:xfrm>
              <a:off x="1407865" y="1592796"/>
              <a:ext cx="2736304" cy="612068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b="1" dirty="0">
                  <a:solidFill>
                    <a:schemeClr val="tx1"/>
                  </a:solidFill>
                  <a:hlinkClick r:id="rId5" action="ppaction://hlinkfile"/>
                </a:rPr>
                <a:t>Вопрос </a:t>
              </a:r>
              <a:r>
                <a:rPr lang="ru-RU" sz="1400" b="1" dirty="0">
                  <a:solidFill>
                    <a:schemeClr val="tx1"/>
                  </a:solidFill>
                </a:rPr>
                <a:t>по ЛР №</a:t>
              </a:r>
              <a:r>
                <a:rPr lang="en-US" sz="1400" b="1" dirty="0">
                  <a:solidFill>
                    <a:srgbClr val="FF0000"/>
                  </a:solidFill>
                </a:rPr>
                <a:t>5</a:t>
              </a:r>
              <a:r>
                <a:rPr lang="ru-RU" sz="1400" b="1" dirty="0">
                  <a:solidFill>
                    <a:schemeClr val="tx1"/>
                  </a:solidFill>
                </a:rPr>
                <a:t> (</a:t>
              </a:r>
              <a:r>
                <a:rPr lang="ru-RU" sz="1400" b="1" dirty="0">
                  <a:solidFill>
                    <a:srgbClr val="FF0000"/>
                  </a:solidFill>
                </a:rPr>
                <a:t>переписать</a:t>
              </a:r>
              <a:r>
                <a:rPr lang="ru-RU" sz="1400" b="1" dirty="0">
                  <a:solidFill>
                    <a:schemeClr val="tx1"/>
                  </a:solidFill>
                </a:rPr>
                <a:t> номер из карточки и </a:t>
              </a:r>
              <a:r>
                <a:rPr lang="ru-RU" sz="1400" b="1" u="sng" dirty="0">
                  <a:solidFill>
                    <a:schemeClr val="tx1"/>
                  </a:solidFill>
                </a:rPr>
                <a:t>текст</a:t>
              </a:r>
              <a:r>
                <a:rPr lang="ru-RU" sz="1400" b="1" dirty="0">
                  <a:solidFill>
                    <a:schemeClr val="tx1"/>
                  </a:solidFill>
                </a:rPr>
                <a:t> из </a:t>
              </a:r>
              <a:r>
                <a:rPr lang="ru-RU" sz="1400" b="1" dirty="0">
                  <a:solidFill>
                    <a:srgbClr val="FF0000"/>
                  </a:solidFill>
                  <a:hlinkClick r:id="rId6" action="ppaction://hlinkfile"/>
                </a:rPr>
                <a:t>списка</a:t>
              </a:r>
              <a:r>
                <a:rPr lang="ru-RU" sz="1400" b="1" dirty="0">
                  <a:solidFill>
                    <a:schemeClr val="tx1"/>
                  </a:solidFill>
                  <a:hlinkClick r:id="rId6" action="ppaction://hlinkfile"/>
                </a:rPr>
                <a:t> </a:t>
              </a:r>
              <a:r>
                <a:rPr lang="ru-RU" sz="1400" b="1" dirty="0">
                  <a:solidFill>
                    <a:srgbClr val="FF0000"/>
                  </a:solidFill>
                </a:rPr>
                <a:t>вопросов</a:t>
              </a:r>
              <a:r>
                <a:rPr lang="ru-RU" sz="1400" b="1" dirty="0">
                  <a:solidFill>
                    <a:schemeClr val="tx1"/>
                  </a:solidFill>
                </a:rPr>
                <a:t> ЛР №</a:t>
              </a:r>
              <a:r>
                <a:rPr lang="en-US" sz="1400" b="1" dirty="0">
                  <a:solidFill>
                    <a:srgbClr val="FF0000"/>
                  </a:solidFill>
                </a:rPr>
                <a:t>5</a:t>
              </a:r>
              <a:r>
                <a:rPr lang="ru-RU" sz="1400" b="1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407865" y="2204864"/>
              <a:ext cx="2736304" cy="1800200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000" dirty="0">
                  <a:solidFill>
                    <a:schemeClr val="tx1"/>
                  </a:solidFill>
                </a:rPr>
                <a:t>Ответ на вопрос ЛР №</a:t>
              </a:r>
              <a:r>
                <a:rPr lang="en-US" sz="2000" b="1" dirty="0">
                  <a:solidFill>
                    <a:srgbClr val="FF0000"/>
                  </a:solidFill>
                </a:rPr>
                <a:t>5</a:t>
              </a:r>
              <a:r>
                <a:rPr lang="ru-RU" sz="2000" dirty="0">
                  <a:solidFill>
                    <a:schemeClr val="tx1"/>
                  </a:solidFill>
                </a:rPr>
                <a:t> или слово </a:t>
              </a:r>
              <a:r>
                <a:rPr lang="ru-RU" sz="2000" b="1" dirty="0">
                  <a:solidFill>
                    <a:srgbClr val="FF0000"/>
                  </a:solidFill>
                </a:rPr>
                <a:t>сдано</a:t>
              </a:r>
              <a:r>
                <a:rPr lang="ru-RU" sz="2000" dirty="0">
                  <a:solidFill>
                    <a:schemeClr val="tx1"/>
                  </a:solidFill>
                </a:rPr>
                <a:t>!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139952" y="1340768"/>
            <a:ext cx="2736304" cy="2412268"/>
            <a:chOff x="1407865" y="1592796"/>
            <a:chExt cx="2736304" cy="2412268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4" name="Прямоугольник 13"/>
            <p:cNvSpPr/>
            <p:nvPr/>
          </p:nvSpPr>
          <p:spPr>
            <a:xfrm>
              <a:off x="1407865" y="1592796"/>
              <a:ext cx="2736304" cy="612068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b="1" dirty="0">
                  <a:solidFill>
                    <a:schemeClr val="tx1"/>
                  </a:solidFill>
                  <a:hlinkClick r:id="rId5" action="ppaction://hlinkfile"/>
                </a:rPr>
                <a:t>Вопрос</a:t>
              </a:r>
              <a:r>
                <a:rPr lang="ru-RU" sz="1400" b="1" dirty="0">
                  <a:solidFill>
                    <a:schemeClr val="tx1"/>
                  </a:solidFill>
                  <a:hlinkClick r:id="rId7" action="ppaction://hlinkfile"/>
                </a:rPr>
                <a:t> </a:t>
              </a:r>
              <a:r>
                <a:rPr lang="ru-RU" sz="1400" b="1" dirty="0">
                  <a:solidFill>
                    <a:schemeClr val="tx1"/>
                  </a:solidFill>
                </a:rPr>
                <a:t>по ЛР №</a:t>
              </a:r>
              <a:r>
                <a:rPr lang="en-US" sz="1400" b="1" dirty="0">
                  <a:solidFill>
                    <a:srgbClr val="FF0000"/>
                  </a:solidFill>
                </a:rPr>
                <a:t>6</a:t>
              </a:r>
              <a:r>
                <a:rPr lang="ru-RU" sz="1400" b="1" dirty="0">
                  <a:solidFill>
                    <a:schemeClr val="tx1"/>
                  </a:solidFill>
                </a:rPr>
                <a:t> (переписать номер из карточки и </a:t>
              </a:r>
              <a:r>
                <a:rPr lang="ru-RU" sz="1400" b="1" u="sng" dirty="0">
                  <a:solidFill>
                    <a:schemeClr val="tx1"/>
                  </a:solidFill>
                </a:rPr>
                <a:t>текст</a:t>
              </a:r>
              <a:r>
                <a:rPr lang="ru-RU" sz="1400" b="1" dirty="0">
                  <a:solidFill>
                    <a:schemeClr val="tx1"/>
                  </a:solidFill>
                </a:rPr>
                <a:t> из </a:t>
              </a:r>
              <a:r>
                <a:rPr lang="ru-RU" sz="1400" b="1" dirty="0">
                  <a:solidFill>
                    <a:srgbClr val="FF0000"/>
                  </a:solidFill>
                  <a:hlinkClick r:id="rId6" action="ppaction://hlinkfile"/>
                </a:rPr>
                <a:t>списка</a:t>
              </a:r>
              <a:r>
                <a:rPr lang="ru-RU" sz="1400" b="1" dirty="0">
                  <a:solidFill>
                    <a:schemeClr val="tx1"/>
                  </a:solidFill>
                  <a:hlinkClick r:id="rId6" action="ppaction://hlinkfile"/>
                </a:rPr>
                <a:t> </a:t>
              </a:r>
              <a:r>
                <a:rPr lang="ru-RU" sz="1400" b="1" dirty="0">
                  <a:solidFill>
                    <a:srgbClr val="FF0000"/>
                  </a:solidFill>
                </a:rPr>
                <a:t>вопросов</a:t>
              </a:r>
              <a:r>
                <a:rPr lang="ru-RU" sz="1400" b="1" dirty="0">
                  <a:solidFill>
                    <a:schemeClr val="tx1"/>
                  </a:solidFill>
                </a:rPr>
                <a:t> ЛР №</a:t>
              </a:r>
              <a:r>
                <a:rPr lang="en-US" sz="1400" b="1" dirty="0">
                  <a:solidFill>
                    <a:srgbClr val="FF0000"/>
                  </a:solidFill>
                </a:rPr>
                <a:t>6</a:t>
              </a:r>
              <a:r>
                <a:rPr lang="ru-RU" sz="1400" b="1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407865" y="2204864"/>
              <a:ext cx="2736304" cy="1800200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000" dirty="0">
                  <a:solidFill>
                    <a:schemeClr val="tx1"/>
                  </a:solidFill>
                </a:rPr>
                <a:t>Ответ на вопрос ЛР №</a:t>
              </a:r>
              <a:r>
                <a:rPr lang="en-US" sz="2000" b="1" dirty="0">
                  <a:solidFill>
                    <a:srgbClr val="FF0000"/>
                  </a:solidFill>
                </a:rPr>
                <a:t>6</a:t>
              </a:r>
              <a:r>
                <a:rPr lang="ru-RU" sz="2000" dirty="0">
                  <a:solidFill>
                    <a:schemeClr val="tx1"/>
                  </a:solidFill>
                </a:rPr>
                <a:t> или </a:t>
              </a:r>
              <a:r>
                <a:rPr lang="ru-RU" sz="2000" u="sng" dirty="0">
                  <a:solidFill>
                    <a:schemeClr val="tx1"/>
                  </a:solidFill>
                </a:rPr>
                <a:t>слово</a:t>
              </a:r>
              <a:r>
                <a:rPr lang="ru-RU" sz="2000" dirty="0">
                  <a:solidFill>
                    <a:schemeClr val="tx1"/>
                  </a:solidFill>
                </a:rPr>
                <a:t> </a:t>
              </a:r>
              <a:r>
                <a:rPr lang="ru-RU" sz="2000" b="1" dirty="0">
                  <a:solidFill>
                    <a:srgbClr val="FF0000"/>
                  </a:solidFill>
                </a:rPr>
                <a:t>сдано</a:t>
              </a:r>
              <a:r>
                <a:rPr lang="ru-RU" sz="2000" dirty="0">
                  <a:solidFill>
                    <a:schemeClr val="tx1"/>
                  </a:solidFill>
                </a:rPr>
                <a:t>!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139952" y="3753036"/>
            <a:ext cx="2736304" cy="2412268"/>
            <a:chOff x="1407865" y="1592796"/>
            <a:chExt cx="2736304" cy="2412268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7" name="Прямоугольник 16"/>
            <p:cNvSpPr/>
            <p:nvPr/>
          </p:nvSpPr>
          <p:spPr>
            <a:xfrm>
              <a:off x="1407865" y="1592796"/>
              <a:ext cx="2736304" cy="612068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b="1" dirty="0">
                  <a:solidFill>
                    <a:schemeClr val="tx1"/>
                  </a:solidFill>
                  <a:hlinkClick r:id="rId5" action="ppaction://hlinkfile"/>
                </a:rPr>
                <a:t>Вопрос</a:t>
              </a:r>
              <a:r>
                <a:rPr lang="ru-RU" sz="1400" b="1" dirty="0">
                  <a:solidFill>
                    <a:schemeClr val="tx1"/>
                  </a:solidFill>
                  <a:hlinkClick r:id="rId7" action="ppaction://hlinkfile"/>
                </a:rPr>
                <a:t> </a:t>
              </a:r>
              <a:r>
                <a:rPr lang="ru-RU" sz="1400" b="1" dirty="0">
                  <a:solidFill>
                    <a:schemeClr val="tx1"/>
                  </a:solidFill>
                </a:rPr>
                <a:t>по ЛР №</a:t>
              </a:r>
              <a:r>
                <a:rPr lang="en-US" sz="1400" b="1" dirty="0">
                  <a:solidFill>
                    <a:srgbClr val="FF0000"/>
                  </a:solidFill>
                </a:rPr>
                <a:t>8</a:t>
              </a:r>
              <a:r>
                <a:rPr lang="ru-RU" sz="1400" b="1" dirty="0">
                  <a:solidFill>
                    <a:schemeClr val="tx1"/>
                  </a:solidFill>
                </a:rPr>
                <a:t> (переписать номер из карточки и </a:t>
              </a:r>
              <a:r>
                <a:rPr lang="ru-RU" sz="1400" b="1" u="sng" dirty="0">
                  <a:solidFill>
                    <a:schemeClr val="tx1"/>
                  </a:solidFill>
                </a:rPr>
                <a:t>текст</a:t>
              </a:r>
              <a:r>
                <a:rPr lang="ru-RU" sz="1400" b="1" dirty="0">
                  <a:solidFill>
                    <a:schemeClr val="tx1"/>
                  </a:solidFill>
                </a:rPr>
                <a:t> из </a:t>
              </a:r>
              <a:r>
                <a:rPr lang="ru-RU" sz="1400" b="1" dirty="0">
                  <a:solidFill>
                    <a:srgbClr val="FF0000"/>
                  </a:solidFill>
                  <a:hlinkClick r:id="rId6" action="ppaction://hlinkfile"/>
                </a:rPr>
                <a:t>списка</a:t>
              </a:r>
              <a:r>
                <a:rPr lang="ru-RU" sz="1400" b="1" dirty="0">
                  <a:solidFill>
                    <a:schemeClr val="tx1"/>
                  </a:solidFill>
                  <a:hlinkClick r:id="rId6" action="ppaction://hlinkfile"/>
                </a:rPr>
                <a:t> </a:t>
              </a:r>
              <a:r>
                <a:rPr lang="ru-RU" sz="1400" b="1" dirty="0">
                  <a:solidFill>
                    <a:srgbClr val="FF0000"/>
                  </a:solidFill>
                </a:rPr>
                <a:t>вопросов</a:t>
              </a:r>
              <a:r>
                <a:rPr lang="ru-RU" sz="1400" b="1" dirty="0">
                  <a:solidFill>
                    <a:schemeClr val="tx1"/>
                  </a:solidFill>
                </a:rPr>
                <a:t> ЛР №</a:t>
              </a:r>
              <a:r>
                <a:rPr lang="ru-RU" sz="1400" b="1" dirty="0">
                  <a:solidFill>
                    <a:srgbClr val="FF0000"/>
                  </a:solidFill>
                </a:rPr>
                <a:t>4</a:t>
              </a:r>
              <a:r>
                <a:rPr lang="ru-RU" sz="1400" b="1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407865" y="2204864"/>
              <a:ext cx="2736304" cy="1800200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000" dirty="0">
                  <a:solidFill>
                    <a:schemeClr val="tx1"/>
                  </a:solidFill>
                </a:rPr>
                <a:t>Ответ на вопрос ЛР №</a:t>
              </a:r>
              <a:r>
                <a:rPr lang="en-US" sz="2000" b="1" dirty="0">
                  <a:solidFill>
                    <a:srgbClr val="FF0000"/>
                  </a:solidFill>
                </a:rPr>
                <a:t>8</a:t>
              </a:r>
              <a:r>
                <a:rPr lang="ru-RU" sz="2000" dirty="0">
                  <a:solidFill>
                    <a:schemeClr val="tx1"/>
                  </a:solidFill>
                </a:rPr>
                <a:t> или слово </a:t>
              </a:r>
              <a:r>
                <a:rPr lang="ru-RU" sz="2000" b="1" dirty="0">
                  <a:solidFill>
                    <a:srgbClr val="FF0000"/>
                  </a:solidFill>
                </a:rPr>
                <a:t>сдано</a:t>
              </a:r>
              <a:r>
                <a:rPr lang="ru-RU" sz="2000" dirty="0">
                  <a:solidFill>
                    <a:schemeClr val="tx1"/>
                  </a:solidFill>
                </a:rPr>
                <a:t>!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403648" y="3753036"/>
            <a:ext cx="2736304" cy="2412268"/>
            <a:chOff x="1407865" y="1592796"/>
            <a:chExt cx="2736304" cy="2412268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0" name="Прямоугольник 19"/>
            <p:cNvSpPr/>
            <p:nvPr/>
          </p:nvSpPr>
          <p:spPr>
            <a:xfrm>
              <a:off x="1407865" y="1592796"/>
              <a:ext cx="2736304" cy="612068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b="1" dirty="0">
                  <a:solidFill>
                    <a:schemeClr val="tx1"/>
                  </a:solidFill>
                  <a:hlinkClick r:id="rId5" action="ppaction://hlinkfile"/>
                </a:rPr>
                <a:t>Вопрос</a:t>
              </a:r>
              <a:r>
                <a:rPr lang="ru-RU" sz="1400" b="1" dirty="0">
                  <a:solidFill>
                    <a:schemeClr val="tx1"/>
                  </a:solidFill>
                  <a:hlinkClick r:id="rId7" action="ppaction://hlinkfile"/>
                </a:rPr>
                <a:t> </a:t>
              </a:r>
              <a:r>
                <a:rPr lang="ru-RU" sz="1400" b="1" dirty="0">
                  <a:solidFill>
                    <a:schemeClr val="tx1"/>
                  </a:solidFill>
                </a:rPr>
                <a:t>по ЛР №</a:t>
              </a:r>
              <a:r>
                <a:rPr lang="en-US" sz="1400" b="1" dirty="0">
                  <a:solidFill>
                    <a:srgbClr val="FF0000"/>
                  </a:solidFill>
                </a:rPr>
                <a:t>7</a:t>
              </a:r>
              <a:r>
                <a:rPr lang="ru-RU" sz="1400" b="1" dirty="0">
                  <a:solidFill>
                    <a:schemeClr val="tx1"/>
                  </a:solidFill>
                </a:rPr>
                <a:t> (переписать номер из карточки и </a:t>
              </a:r>
              <a:r>
                <a:rPr lang="ru-RU" sz="1400" b="1" u="sng" dirty="0">
                  <a:solidFill>
                    <a:schemeClr val="tx1"/>
                  </a:solidFill>
                </a:rPr>
                <a:t>текст</a:t>
              </a:r>
              <a:r>
                <a:rPr lang="ru-RU" sz="1400" b="1" dirty="0">
                  <a:solidFill>
                    <a:schemeClr val="tx1"/>
                  </a:solidFill>
                </a:rPr>
                <a:t> из </a:t>
              </a:r>
              <a:r>
                <a:rPr lang="ru-RU" sz="1400" b="1" dirty="0">
                  <a:solidFill>
                    <a:srgbClr val="FF0000"/>
                  </a:solidFill>
                  <a:hlinkClick r:id="rId6" action="ppaction://hlinkfile"/>
                </a:rPr>
                <a:t>списка</a:t>
              </a:r>
              <a:r>
                <a:rPr lang="ru-RU" sz="1400" b="1" dirty="0">
                  <a:solidFill>
                    <a:schemeClr val="tx1"/>
                  </a:solidFill>
                  <a:hlinkClick r:id="rId6" action="ppaction://hlinkfile"/>
                </a:rPr>
                <a:t> </a:t>
              </a:r>
              <a:r>
                <a:rPr lang="ru-RU" sz="1400" b="1" dirty="0">
                  <a:solidFill>
                    <a:srgbClr val="FF0000"/>
                  </a:solidFill>
                </a:rPr>
                <a:t>вопросов</a:t>
              </a:r>
              <a:r>
                <a:rPr lang="ru-RU" sz="1400" b="1" dirty="0">
                  <a:solidFill>
                    <a:schemeClr val="tx1"/>
                  </a:solidFill>
                </a:rPr>
                <a:t> ЛР №</a:t>
              </a:r>
              <a:r>
                <a:rPr lang="en-US" sz="1400" b="1" dirty="0">
                  <a:solidFill>
                    <a:srgbClr val="FF0000"/>
                  </a:solidFill>
                </a:rPr>
                <a:t>7</a:t>
              </a:r>
              <a:r>
                <a:rPr lang="ru-RU" sz="1400" b="1" dirty="0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1407865" y="2204864"/>
              <a:ext cx="2736304" cy="1800200"/>
            </a:xfrm>
            <a:prstGeom prst="rect">
              <a:avLst/>
            </a:prstGeom>
            <a:grp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ru-RU" sz="2000" dirty="0">
                  <a:solidFill>
                    <a:schemeClr val="tx1"/>
                  </a:solidFill>
                </a:rPr>
                <a:t>Ответ на вопрос ЛР №</a:t>
              </a:r>
              <a:r>
                <a:rPr lang="en-US" sz="2000" b="1" dirty="0">
                  <a:solidFill>
                    <a:srgbClr val="FF0000"/>
                  </a:solidFill>
                </a:rPr>
                <a:t>7</a:t>
              </a:r>
              <a:r>
                <a:rPr lang="ru-RU" sz="2000" dirty="0">
                  <a:solidFill>
                    <a:schemeClr val="tx1"/>
                  </a:solidFill>
                </a:rPr>
                <a:t> или слово </a:t>
              </a:r>
              <a:r>
                <a:rPr lang="ru-RU" sz="2000" b="1" dirty="0">
                  <a:solidFill>
                    <a:srgbClr val="FF0000"/>
                  </a:solidFill>
                </a:rPr>
                <a:t>сдано</a:t>
              </a:r>
              <a:r>
                <a:rPr lang="ru-RU" sz="2000" dirty="0">
                  <a:solidFill>
                    <a:schemeClr val="tx1"/>
                  </a:solidFill>
                </a:rPr>
                <a:t>!</a:t>
              </a: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1403648" y="554435"/>
            <a:ext cx="1152128" cy="39028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rgbClr val="FF0000"/>
                </a:solidFill>
              </a:rPr>
              <a:t>Группа №________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948264" y="710698"/>
            <a:ext cx="2195736" cy="12601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rgbClr val="FF0000"/>
                </a:solidFill>
              </a:rPr>
              <a:t>Отдельный лист ученической тетради!!!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854205" y="2644074"/>
            <a:ext cx="2289795" cy="104637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rgbClr val="FF0000"/>
                </a:solidFill>
              </a:rPr>
              <a:t>На других листах или по другому оформленные ответы не принимаются!!!!</a:t>
            </a:r>
          </a:p>
        </p:txBody>
      </p:sp>
      <p:cxnSp>
        <p:nvCxnSpPr>
          <p:cNvPr id="26" name="Прямая со стрелкой 25"/>
          <p:cNvCxnSpPr>
            <a:stCxn id="23" idx="2"/>
          </p:cNvCxnSpPr>
          <p:nvPr/>
        </p:nvCxnSpPr>
        <p:spPr>
          <a:xfrm flipH="1">
            <a:off x="6876256" y="1970838"/>
            <a:ext cx="1169876" cy="55806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6901234" y="3933056"/>
            <a:ext cx="2195736" cy="63007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>
                <a:solidFill>
                  <a:srgbClr val="FF0000"/>
                </a:solidFill>
                <a:hlinkClick r:id="rId8" action="ppaction://hlinksldjump"/>
              </a:rPr>
              <a:t>Сдача работ</a:t>
            </a:r>
            <a:r>
              <a:rPr lang="ru-RU" b="1" u="sng" dirty="0">
                <a:solidFill>
                  <a:srgbClr val="FF0000"/>
                </a:solidFill>
              </a:rPr>
              <a:t> </a:t>
            </a:r>
            <a:r>
              <a:rPr lang="ru-RU" b="1" u="sng" dirty="0">
                <a:solidFill>
                  <a:schemeClr val="tx1"/>
                </a:solidFill>
              </a:rPr>
              <a:t>РК</a:t>
            </a:r>
            <a:r>
              <a:rPr lang="en-US" b="1" u="sng" dirty="0">
                <a:solidFill>
                  <a:schemeClr val="tx1"/>
                </a:solidFill>
              </a:rPr>
              <a:t>2</a:t>
            </a:r>
            <a:r>
              <a:rPr lang="ru-RU" b="1" u="sng" dirty="0">
                <a:solidFill>
                  <a:srgbClr val="FF0000"/>
                </a:solidFill>
              </a:rPr>
              <a:t>!!!</a:t>
            </a:r>
            <a:r>
              <a:rPr lang="ru-RU" dirty="0">
                <a:solidFill>
                  <a:schemeClr val="tx1"/>
                </a:solidFill>
              </a:rPr>
              <a:t>: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1" y="2132856"/>
            <a:ext cx="1403648" cy="144016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1600" b="1" dirty="0">
                <a:solidFill>
                  <a:srgbClr val="FF0000"/>
                </a:solidFill>
              </a:rPr>
              <a:t>Вопросы переписать </a:t>
            </a:r>
          </a:p>
          <a:p>
            <a:r>
              <a:rPr lang="ru-RU" sz="1600" b="1" dirty="0">
                <a:solidFill>
                  <a:srgbClr val="FF0000"/>
                </a:solidFill>
              </a:rPr>
              <a:t>обязательно!!!!</a:t>
            </a:r>
          </a:p>
        </p:txBody>
      </p:sp>
      <p:cxnSp>
        <p:nvCxnSpPr>
          <p:cNvPr id="51" name="Прямая со стрелкой 50"/>
          <p:cNvCxnSpPr>
            <a:stCxn id="50" idx="0"/>
          </p:cNvCxnSpPr>
          <p:nvPr/>
        </p:nvCxnSpPr>
        <p:spPr>
          <a:xfrm flipV="1">
            <a:off x="701825" y="1623061"/>
            <a:ext cx="706040" cy="50979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1044584"/>
      </p:ext>
    </p:extLst>
  </p:cSld>
  <p:clrMapOvr>
    <a:masterClrMapping/>
  </p:clrMapOvr>
</p:sld>
</file>

<file path=ppt/slides/slide4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488882" cy="908720"/>
          </a:xfrm>
        </p:spPr>
        <p:txBody>
          <a:bodyPr/>
          <a:lstStyle/>
          <a:p>
            <a:r>
              <a:rPr lang="ru-RU" dirty="0"/>
              <a:t>Сдача работ по РК №2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65850" y="764704"/>
            <a:ext cx="2978149" cy="15841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u="sng" dirty="0">
                <a:solidFill>
                  <a:srgbClr val="3333FF"/>
                </a:solidFill>
              </a:rPr>
              <a:t>карточки РК 2 (</a:t>
            </a:r>
            <a:r>
              <a:rPr lang="ru-RU" sz="1600" b="1" u="sng" dirty="0">
                <a:solidFill>
                  <a:srgbClr val="FF0000"/>
                </a:solidFill>
              </a:rPr>
              <a:t>!!!ФИО</a:t>
            </a:r>
            <a:r>
              <a:rPr lang="en-US" sz="1600" b="1" u="sng" dirty="0">
                <a:solidFill>
                  <a:srgbClr val="FF0000"/>
                </a:solidFill>
              </a:rPr>
              <a:t>/</a:t>
            </a:r>
            <a:r>
              <a:rPr lang="ru-RU" sz="1600" b="1" u="sng" dirty="0">
                <a:solidFill>
                  <a:srgbClr val="FF0000"/>
                </a:solidFill>
              </a:rPr>
              <a:t>ВАР СП/ ГРУППА!!!</a:t>
            </a:r>
            <a:r>
              <a:rPr lang="ru-RU" sz="1600" b="1" u="sng" dirty="0">
                <a:solidFill>
                  <a:srgbClr val="3333FF"/>
                </a:solidFill>
              </a:rPr>
              <a:t>)</a:t>
            </a:r>
            <a:r>
              <a:rPr lang="ru-RU" sz="1600" b="1" u="sng" dirty="0">
                <a:solidFill>
                  <a:schemeClr val="tx1"/>
                </a:solidFill>
              </a:rPr>
              <a:t> </a:t>
            </a:r>
            <a:r>
              <a:rPr lang="ru-RU" b="1" u="sng" dirty="0">
                <a:solidFill>
                  <a:schemeClr val="tx1"/>
                </a:solidFill>
              </a:rPr>
              <a:t>ИВАНОВ/12/03</a:t>
            </a:r>
          </a:p>
          <a:p>
            <a:r>
              <a:rPr lang="ru-RU" sz="1600" b="1" dirty="0">
                <a:solidFill>
                  <a:srgbClr val="FF0000"/>
                </a:solidFill>
              </a:rPr>
              <a:t>ТЗ КР СП</a:t>
            </a:r>
          </a:p>
          <a:p>
            <a:r>
              <a:rPr lang="ru-RU" sz="1600" b="1" u="sng" dirty="0">
                <a:solidFill>
                  <a:srgbClr val="FF0000"/>
                </a:solidFill>
              </a:rPr>
              <a:t>Ответы на вопросы </a:t>
            </a:r>
            <a:r>
              <a:rPr lang="ru-RU" sz="1600" b="1" u="sng" dirty="0">
                <a:solidFill>
                  <a:srgbClr val="00B050"/>
                </a:solidFill>
              </a:rPr>
              <a:t> по ЛР</a:t>
            </a:r>
            <a:endParaRPr lang="ru-RU" sz="1600" b="1" u="sng" dirty="0">
              <a:solidFill>
                <a:srgbClr val="3333FF"/>
              </a:solidFill>
            </a:endParaRPr>
          </a:p>
        </p:txBody>
      </p:sp>
      <p:cxnSp>
        <p:nvCxnSpPr>
          <p:cNvPr id="11" name="Прямая со стрелкой 10"/>
          <p:cNvCxnSpPr>
            <a:endCxn id="16" idx="3"/>
          </p:cNvCxnSpPr>
          <p:nvPr/>
        </p:nvCxnSpPr>
        <p:spPr>
          <a:xfrm flipH="1" flipV="1">
            <a:off x="4467509" y="1569676"/>
            <a:ext cx="1650583" cy="477053"/>
          </a:xfrm>
          <a:prstGeom prst="straightConnector1">
            <a:avLst/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endCxn id="20" idx="3"/>
          </p:cNvCxnSpPr>
          <p:nvPr/>
        </p:nvCxnSpPr>
        <p:spPr>
          <a:xfrm flipH="1" flipV="1">
            <a:off x="4045251" y="1358770"/>
            <a:ext cx="2120600" cy="51755"/>
          </a:xfrm>
          <a:prstGeom prst="straightConnector1">
            <a:avLst/>
          </a:prstGeom>
          <a:ln w="25400">
            <a:solidFill>
              <a:srgbClr val="3333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271773" y="1515670"/>
            <a:ext cx="2195736" cy="108012"/>
          </a:xfrm>
          <a:prstGeom prst="rect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67744" y="1862826"/>
            <a:ext cx="2195736" cy="108012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264718" y="2294874"/>
            <a:ext cx="2195736" cy="108012"/>
          </a:xfrm>
          <a:prstGeom prst="rect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685973" y="1313765"/>
            <a:ext cx="1359278" cy="90010"/>
          </a:xfrm>
          <a:prstGeom prst="rect">
            <a:avLst/>
          </a:prstGeom>
          <a:solidFill>
            <a:srgbClr val="3333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267744" y="1403775"/>
            <a:ext cx="2195736" cy="108012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3469188" y="647691"/>
            <a:ext cx="2088" cy="666074"/>
          </a:xfrm>
          <a:prstGeom prst="straightConnector1">
            <a:avLst/>
          </a:prstGeom>
          <a:ln w="25400">
            <a:solidFill>
              <a:srgbClr val="3333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4" idx="1"/>
            <a:endCxn id="22" idx="3"/>
          </p:cNvCxnSpPr>
          <p:nvPr/>
        </p:nvCxnSpPr>
        <p:spPr>
          <a:xfrm flipH="1" flipV="1">
            <a:off x="4463480" y="1457781"/>
            <a:ext cx="1702370" cy="99011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2264718" y="1970838"/>
            <a:ext cx="2195736" cy="108012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264718" y="2078850"/>
            <a:ext cx="2195736" cy="108012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267744" y="2186862"/>
            <a:ext cx="2195736" cy="108012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264718" y="2405379"/>
            <a:ext cx="2195736" cy="108012"/>
          </a:xfrm>
          <a:prstGeom prst="rect">
            <a:avLst/>
          </a:prstGeom>
          <a:solidFill>
            <a:schemeClr val="accent6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264718" y="2513391"/>
            <a:ext cx="2195736" cy="108012"/>
          </a:xfrm>
          <a:prstGeom prst="rect">
            <a:avLst/>
          </a:prstGeom>
          <a:solidFill>
            <a:schemeClr val="accent6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165850" y="3281747"/>
            <a:ext cx="2764362" cy="63007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>
                <a:solidFill>
                  <a:schemeClr val="accent6">
                    <a:lumMod val="50000"/>
                  </a:schemeClr>
                </a:solidFill>
              </a:rPr>
              <a:t>Документы КР СП</a:t>
            </a:r>
            <a:endParaRPr lang="ru-RU" sz="16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42" name="Прямая со стрелкой 41"/>
          <p:cNvCxnSpPr>
            <a:stCxn id="40" idx="1"/>
            <a:endCxn id="39" idx="3"/>
          </p:cNvCxnSpPr>
          <p:nvPr/>
        </p:nvCxnSpPr>
        <p:spPr>
          <a:xfrm flipH="1" flipV="1">
            <a:off x="4460454" y="2567397"/>
            <a:ext cx="1705396" cy="1029385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ик 44"/>
          <p:cNvSpPr/>
          <p:nvPr/>
        </p:nvSpPr>
        <p:spPr>
          <a:xfrm>
            <a:off x="6165850" y="2348880"/>
            <a:ext cx="2978150" cy="81009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u="sng" dirty="0">
                <a:solidFill>
                  <a:schemeClr val="tx1"/>
                </a:solidFill>
              </a:rPr>
              <a:t>Листы КР СП  и Лист </a:t>
            </a:r>
            <a:r>
              <a:rPr lang="ru-RU" b="1" u="sng" dirty="0">
                <a:solidFill>
                  <a:srgbClr val="FF0000"/>
                </a:solidFill>
              </a:rPr>
              <a:t>Схемы</a:t>
            </a:r>
            <a:r>
              <a:rPr lang="ru-RU" b="1" u="sng" dirty="0">
                <a:solidFill>
                  <a:schemeClr val="tx1"/>
                </a:solidFill>
              </a:rPr>
              <a:t> </a:t>
            </a:r>
            <a:r>
              <a:rPr lang="ru-RU" b="1" u="sng" dirty="0">
                <a:solidFill>
                  <a:srgbClr val="7030A0"/>
                </a:solidFill>
              </a:rPr>
              <a:t>с ответом </a:t>
            </a:r>
            <a:r>
              <a:rPr lang="ru-RU" b="1" u="sng" dirty="0">
                <a:solidFill>
                  <a:schemeClr val="tx1"/>
                </a:solidFill>
              </a:rPr>
              <a:t>на общий вопрос</a:t>
            </a:r>
            <a:endParaRPr lang="ru-RU" sz="1600" b="1" dirty="0">
              <a:solidFill>
                <a:schemeClr val="tx1"/>
              </a:solidFill>
            </a:endParaRPr>
          </a:p>
        </p:txBody>
      </p:sp>
      <p:cxnSp>
        <p:nvCxnSpPr>
          <p:cNvPr id="46" name="Прямая со стрелкой 45"/>
          <p:cNvCxnSpPr>
            <a:stCxn id="45" idx="1"/>
            <a:endCxn id="36" idx="3"/>
          </p:cNvCxnSpPr>
          <p:nvPr/>
        </p:nvCxnSpPr>
        <p:spPr>
          <a:xfrm flipH="1" flipV="1">
            <a:off x="4460454" y="2132856"/>
            <a:ext cx="1705396" cy="621069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Группа 59"/>
          <p:cNvGrpSpPr/>
          <p:nvPr/>
        </p:nvGrpSpPr>
        <p:grpSpPr>
          <a:xfrm>
            <a:off x="232466" y="5586747"/>
            <a:ext cx="1747246" cy="380535"/>
            <a:chOff x="179512" y="5424729"/>
            <a:chExt cx="1938858" cy="380535"/>
          </a:xfrm>
        </p:grpSpPr>
        <p:sp>
          <p:nvSpPr>
            <p:cNvPr id="57" name="Прямоугольник 56"/>
            <p:cNvSpPr/>
            <p:nvPr/>
          </p:nvSpPr>
          <p:spPr>
            <a:xfrm>
              <a:off x="179512" y="5424729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179512" y="5535234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179512" y="5643246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61" name="Прямоугольник 60"/>
          <p:cNvSpPr/>
          <p:nvPr/>
        </p:nvSpPr>
        <p:spPr>
          <a:xfrm>
            <a:off x="555070" y="4518128"/>
            <a:ext cx="7824878" cy="63007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>
                <a:solidFill>
                  <a:srgbClr val="7030A0"/>
                </a:solidFill>
              </a:rPr>
              <a:t>Сдача по группам  (ИУ5-41, 42, 43, 44, СУЦ-6х):</a:t>
            </a:r>
            <a:endParaRPr lang="ru-RU" sz="1600" b="1" dirty="0">
              <a:solidFill>
                <a:srgbClr val="7030A0"/>
              </a:solidFill>
            </a:endParaRPr>
          </a:p>
        </p:txBody>
      </p:sp>
      <p:grpSp>
        <p:nvGrpSpPr>
          <p:cNvPr id="62" name="Группа 61"/>
          <p:cNvGrpSpPr/>
          <p:nvPr/>
        </p:nvGrpSpPr>
        <p:grpSpPr>
          <a:xfrm>
            <a:off x="2271773" y="5598364"/>
            <a:ext cx="1604396" cy="380535"/>
            <a:chOff x="179512" y="5424729"/>
            <a:chExt cx="1938858" cy="380535"/>
          </a:xfrm>
        </p:grpSpPr>
        <p:sp>
          <p:nvSpPr>
            <p:cNvPr id="63" name="Прямоугольник 62"/>
            <p:cNvSpPr/>
            <p:nvPr/>
          </p:nvSpPr>
          <p:spPr>
            <a:xfrm>
              <a:off x="179512" y="5424729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179512" y="5535234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179512" y="5643246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8172400" y="5606962"/>
            <a:ext cx="757812" cy="380535"/>
            <a:chOff x="179512" y="5424729"/>
            <a:chExt cx="1938858" cy="380535"/>
          </a:xfrm>
        </p:grpSpPr>
        <p:sp>
          <p:nvSpPr>
            <p:cNvPr id="67" name="Прямоугольник 66"/>
            <p:cNvSpPr/>
            <p:nvPr/>
          </p:nvSpPr>
          <p:spPr>
            <a:xfrm>
              <a:off x="179512" y="5424729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68" name="Прямоугольник 67"/>
            <p:cNvSpPr/>
            <p:nvPr/>
          </p:nvSpPr>
          <p:spPr>
            <a:xfrm>
              <a:off x="179512" y="5535234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179512" y="5643246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</p:grpSp>
      <p:grpSp>
        <p:nvGrpSpPr>
          <p:cNvPr id="70" name="Группа 69"/>
          <p:cNvGrpSpPr/>
          <p:nvPr/>
        </p:nvGrpSpPr>
        <p:grpSpPr>
          <a:xfrm>
            <a:off x="4211960" y="5622381"/>
            <a:ext cx="1722698" cy="380535"/>
            <a:chOff x="179512" y="5424729"/>
            <a:chExt cx="1938858" cy="380535"/>
          </a:xfrm>
        </p:grpSpPr>
        <p:sp>
          <p:nvSpPr>
            <p:cNvPr id="71" name="Прямоугольник 70"/>
            <p:cNvSpPr/>
            <p:nvPr/>
          </p:nvSpPr>
          <p:spPr>
            <a:xfrm>
              <a:off x="179512" y="5424729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179512" y="5535234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179512" y="5643246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81" name="Левая фигурная скобка 80"/>
          <p:cNvSpPr/>
          <p:nvPr/>
        </p:nvSpPr>
        <p:spPr>
          <a:xfrm>
            <a:off x="1322113" y="3174132"/>
            <a:ext cx="657599" cy="1258133"/>
          </a:xfrm>
          <a:prstGeom prst="leftBrac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Левая фигурная скобка 81"/>
          <p:cNvSpPr/>
          <p:nvPr/>
        </p:nvSpPr>
        <p:spPr>
          <a:xfrm>
            <a:off x="1258489" y="1515670"/>
            <a:ext cx="657599" cy="1258133"/>
          </a:xfrm>
          <a:prstGeom prst="leftBrac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TextBox 82"/>
          <p:cNvSpPr txBox="1"/>
          <p:nvPr/>
        </p:nvSpPr>
        <p:spPr>
          <a:xfrm>
            <a:off x="2994864" y="3327042"/>
            <a:ext cx="476412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7030A0"/>
                </a:solidFill>
                <a:latin typeface="+mn-lt"/>
                <a:cs typeface="+mn-cs"/>
              </a:rPr>
              <a:t>…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518222" y="2697305"/>
            <a:ext cx="433132" cy="52322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solidFill>
                  <a:srgbClr val="7030A0"/>
                </a:solidFill>
                <a:latin typeface="+mn-lt"/>
                <a:cs typeface="+mn-cs"/>
              </a:rPr>
              <a:t>…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2972894" y="3919950"/>
            <a:ext cx="476412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7030A0"/>
                </a:solidFill>
                <a:latin typeface="+mn-lt"/>
                <a:cs typeface="+mn-cs"/>
              </a:rPr>
              <a:t>…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2994864" y="2696972"/>
            <a:ext cx="476412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7030A0"/>
                </a:solidFill>
                <a:latin typeface="+mn-lt"/>
                <a:cs typeface="+mn-cs"/>
              </a:rPr>
              <a:t>…</a:t>
            </a:r>
          </a:p>
        </p:txBody>
      </p:sp>
      <p:cxnSp>
        <p:nvCxnSpPr>
          <p:cNvPr id="47" name="Прямая со стрелкой 46"/>
          <p:cNvCxnSpPr>
            <a:endCxn id="19" idx="3"/>
          </p:cNvCxnSpPr>
          <p:nvPr/>
        </p:nvCxnSpPr>
        <p:spPr>
          <a:xfrm flipH="1" flipV="1">
            <a:off x="4460454" y="2348880"/>
            <a:ext cx="1705396" cy="610035"/>
          </a:xfrm>
          <a:prstGeom prst="straightConnector1">
            <a:avLst/>
          </a:prstGeom>
          <a:ln w="254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847846" y="5230505"/>
            <a:ext cx="670376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7030A0"/>
                </a:solidFill>
                <a:latin typeface="+mn-lt"/>
                <a:cs typeface="+mn-cs"/>
              </a:rPr>
              <a:t>1 гр.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821504" y="5229200"/>
            <a:ext cx="670376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7030A0"/>
                </a:solidFill>
                <a:latin typeface="+mn-lt"/>
                <a:cs typeface="+mn-cs"/>
              </a:rPr>
              <a:t>2 гр.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621704" y="5261138"/>
            <a:ext cx="670376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7030A0"/>
                </a:solidFill>
                <a:latin typeface="+mn-lt"/>
                <a:cs typeface="+mn-cs"/>
              </a:rPr>
              <a:t>3 гр.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588224" y="5279263"/>
            <a:ext cx="670376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7030A0"/>
                </a:solidFill>
                <a:latin typeface="+mn-lt"/>
                <a:cs typeface="+mn-cs"/>
              </a:rPr>
              <a:t>4 гр.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172400" y="5261138"/>
            <a:ext cx="699230" cy="4001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7030A0"/>
                </a:solidFill>
                <a:latin typeface="+mn-lt"/>
                <a:cs typeface="+mn-cs"/>
              </a:rPr>
              <a:t>СУЦ.</a:t>
            </a:r>
          </a:p>
        </p:txBody>
      </p:sp>
      <p:grpSp>
        <p:nvGrpSpPr>
          <p:cNvPr id="54" name="Группа 53"/>
          <p:cNvGrpSpPr/>
          <p:nvPr/>
        </p:nvGrpSpPr>
        <p:grpSpPr>
          <a:xfrm>
            <a:off x="6318250" y="5614641"/>
            <a:ext cx="1691656" cy="380535"/>
            <a:chOff x="179512" y="5424729"/>
            <a:chExt cx="1938858" cy="380535"/>
          </a:xfrm>
        </p:grpSpPr>
        <p:sp>
          <p:nvSpPr>
            <p:cNvPr id="55" name="Прямоугольник 54"/>
            <p:cNvSpPr/>
            <p:nvPr/>
          </p:nvSpPr>
          <p:spPr>
            <a:xfrm>
              <a:off x="179512" y="5424729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179512" y="5535234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179512" y="5643246"/>
              <a:ext cx="1938858" cy="162018"/>
            </a:xfrm>
            <a:prstGeom prst="rect">
              <a:avLst/>
            </a:prstGeom>
            <a:solidFill>
              <a:srgbClr val="7030A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600" b="1" dirty="0">
                <a:solidFill>
                  <a:srgbClr val="7030A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22092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1547664" y="9525"/>
            <a:ext cx="5688632" cy="755179"/>
          </a:xfrm>
        </p:spPr>
        <p:txBody>
          <a:bodyPr/>
          <a:lstStyle/>
          <a:p>
            <a:pPr eaLnBrk="1" hangingPunct="1"/>
            <a:r>
              <a:rPr lang="ru-RU" altLang="ru-RU" sz="4000" dirty="0"/>
              <a:t>КР СП (общее)</a:t>
            </a:r>
          </a:p>
        </p:txBody>
      </p:sp>
      <p:sp>
        <p:nvSpPr>
          <p:cNvPr id="29699" name="Объект 2"/>
          <p:cNvSpPr>
            <a:spLocks noGrp="1"/>
          </p:cNvSpPr>
          <p:nvPr>
            <p:ph idx="1"/>
          </p:nvPr>
        </p:nvSpPr>
        <p:spPr>
          <a:xfrm>
            <a:off x="468312" y="765175"/>
            <a:ext cx="8675687" cy="5400675"/>
          </a:xfrm>
        </p:spPr>
        <p:txBody>
          <a:bodyPr/>
          <a:lstStyle/>
          <a:p>
            <a:pPr eaLnBrk="1" hangingPunct="1"/>
            <a:r>
              <a:rPr lang="ru-RU" altLang="ru-RU" sz="1700" dirty="0">
                <a:hlinkClick r:id="rId3" action="ppaction://hlinksldjump"/>
              </a:rPr>
              <a:t>КР </a:t>
            </a:r>
            <a:r>
              <a:rPr lang="ru-RU" altLang="ru-RU" sz="1700" dirty="0"/>
              <a:t>содержит: </a:t>
            </a:r>
            <a:r>
              <a:rPr lang="ru-RU" altLang="ru-RU" sz="1700" dirty="0">
                <a:hlinkClick r:id="rId4" action="ppaction://hlinksldjump"/>
              </a:rPr>
              <a:t>3 </a:t>
            </a:r>
            <a:r>
              <a:rPr lang="ru-RU" altLang="ru-RU" sz="1700" u="sng" dirty="0">
                <a:hlinkClick r:id="rId4" action="ppaction://hlinksldjump"/>
              </a:rPr>
              <a:t>листа</a:t>
            </a:r>
            <a:r>
              <a:rPr lang="ru-RU" altLang="ru-RU" sz="1700" dirty="0"/>
              <a:t> формата </a:t>
            </a:r>
            <a:r>
              <a:rPr lang="ru-RU" altLang="ru-RU" sz="1700" b="1" dirty="0"/>
              <a:t>А1</a:t>
            </a:r>
            <a:r>
              <a:rPr lang="ru-RU" altLang="ru-RU" sz="1700" dirty="0"/>
              <a:t> (при </a:t>
            </a:r>
            <a:r>
              <a:rPr lang="ru-RU" altLang="ru-RU" sz="1700" u="sng" dirty="0"/>
              <a:t>специальных</a:t>
            </a:r>
            <a:r>
              <a:rPr lang="ru-RU" altLang="ru-RU" sz="1700" dirty="0"/>
              <a:t> ограничениях можно распечатать на А4, поясню!!!) примеры на сайте. Результат – </a:t>
            </a:r>
            <a:r>
              <a:rPr lang="ru-RU" altLang="ru-RU" sz="1700" dirty="0" err="1"/>
              <a:t>дифф</a:t>
            </a:r>
            <a:r>
              <a:rPr lang="ru-RU" altLang="ru-RU" sz="1700" dirty="0"/>
              <a:t>. зачет по КР СП.</a:t>
            </a:r>
          </a:p>
          <a:p>
            <a:pPr eaLnBrk="1" hangingPunct="1"/>
            <a:r>
              <a:rPr lang="ru-RU" altLang="ru-RU" sz="1700" dirty="0"/>
              <a:t>КР предоставляется в составе: 3 листов, ПО(2-х мод) и Документов (7-ми):</a:t>
            </a:r>
          </a:p>
          <a:p>
            <a:pPr eaLnBrk="1" hangingPunct="1"/>
            <a:r>
              <a:rPr lang="ru-RU" altLang="ru-RU" sz="1700" u="sng" dirty="0">
                <a:hlinkClick r:id="rId5" action="ppaction://hlinksldjump"/>
              </a:rPr>
              <a:t>Документы</a:t>
            </a:r>
            <a:r>
              <a:rPr lang="ru-RU" altLang="ru-RU" sz="1700" dirty="0">
                <a:hlinkClick r:id="rId5" action="ppaction://hlinksldjump"/>
              </a:rPr>
              <a:t> КР </a:t>
            </a:r>
            <a:r>
              <a:rPr lang="ru-RU" altLang="ru-RU" sz="1700" dirty="0"/>
              <a:t>(как на 1-м курсе): </a:t>
            </a:r>
            <a:r>
              <a:rPr lang="ru-RU" altLang="ru-RU" sz="1700" dirty="0">
                <a:hlinkClick r:id="rId6" action="ppaction://hlinksldjump"/>
              </a:rPr>
              <a:t>ТЗ</a:t>
            </a:r>
            <a:r>
              <a:rPr lang="ru-RU" altLang="ru-RU" sz="1700" dirty="0"/>
              <a:t>, ТО, ОП,РП, РСП, ПМИ, ПО в исходном и исполнимом форматах (на сайте </a:t>
            </a:r>
            <a:r>
              <a:rPr lang="ru-RU" altLang="ru-RU" sz="1700" b="1" dirty="0">
                <a:solidFill>
                  <a:srgbClr val="FF0000"/>
                </a:solidFill>
              </a:rPr>
              <a:t>есть</a:t>
            </a:r>
            <a:r>
              <a:rPr lang="ru-RU" altLang="ru-RU" sz="1700" dirty="0"/>
              <a:t> примеры/образцы листов и документов!  (</a:t>
            </a:r>
            <a:r>
              <a:rPr lang="ru-RU" altLang="ru-RU" sz="1700" dirty="0">
                <a:hlinkClick r:id="rId7" action="ppaction://hlinksldjump"/>
              </a:rPr>
              <a:t>СМ</a:t>
            </a:r>
            <a:r>
              <a:rPr lang="ru-RU" altLang="ru-RU" sz="1700" dirty="0"/>
              <a:t>)</a:t>
            </a:r>
          </a:p>
          <a:p>
            <a:pPr eaLnBrk="1" hangingPunct="1"/>
            <a:r>
              <a:rPr lang="ru-RU" altLang="ru-RU" sz="1700" u="sng" dirty="0">
                <a:hlinkClick r:id="rId5" action="ppaction://hlinksldjump"/>
              </a:rPr>
              <a:t>Сдача ПО КР </a:t>
            </a:r>
            <a:r>
              <a:rPr lang="ru-RU" altLang="ru-RU" sz="1700" dirty="0"/>
              <a:t>с ПМИ, </a:t>
            </a:r>
            <a:r>
              <a:rPr lang="ru-RU" altLang="ru-RU" sz="1700" b="1" dirty="0">
                <a:solidFill>
                  <a:srgbClr val="FF0000"/>
                </a:solidFill>
              </a:rPr>
              <a:t>только</a:t>
            </a:r>
            <a:r>
              <a:rPr lang="ru-RU" altLang="ru-RU" sz="1700" dirty="0"/>
              <a:t> на основе </a:t>
            </a:r>
            <a:r>
              <a:rPr lang="ru-RU" altLang="ru-RU" sz="1700" u="sng" dirty="0"/>
              <a:t>испытаний</a:t>
            </a:r>
            <a:r>
              <a:rPr lang="ru-RU" altLang="ru-RU" sz="1700" dirty="0"/>
              <a:t> правильной </a:t>
            </a:r>
            <a:r>
              <a:rPr lang="ru-RU" altLang="ru-RU" sz="1700" u="sng" dirty="0"/>
              <a:t>документации</a:t>
            </a:r>
            <a:r>
              <a:rPr lang="ru-RU" altLang="ru-RU" sz="1700" dirty="0"/>
              <a:t> и работающего </a:t>
            </a:r>
            <a:r>
              <a:rPr lang="ru-RU" altLang="ru-RU" sz="1700" u="sng" dirty="0"/>
              <a:t>ПО</a:t>
            </a:r>
            <a:r>
              <a:rPr lang="ru-RU" altLang="ru-RU" sz="1700" dirty="0"/>
              <a:t> (</a:t>
            </a:r>
            <a:r>
              <a:rPr lang="en-US" altLang="ru-RU" sz="1700" dirty="0"/>
              <a:t>TSR</a:t>
            </a:r>
            <a:r>
              <a:rPr lang="ru-RU" altLang="ru-RU" sz="1700" dirty="0"/>
              <a:t>), (можно на своем комп.)</a:t>
            </a:r>
          </a:p>
          <a:p>
            <a:pPr eaLnBrk="1" hangingPunct="1"/>
            <a:r>
              <a:rPr lang="ru-RU" altLang="ru-RU" sz="1700" u="sng" dirty="0"/>
              <a:t>Сроки сдачи </a:t>
            </a:r>
            <a:r>
              <a:rPr lang="ru-RU" altLang="ru-RU" sz="1700" dirty="0"/>
              <a:t>КР не  позднее </a:t>
            </a:r>
            <a:r>
              <a:rPr lang="ru-RU" altLang="ru-RU" sz="1700" b="1" dirty="0">
                <a:solidFill>
                  <a:srgbClr val="FF0000"/>
                </a:solidFill>
              </a:rPr>
              <a:t>1</a:t>
            </a:r>
            <a:r>
              <a:rPr lang="en-US" altLang="ru-RU" sz="1700" b="1" dirty="0">
                <a:solidFill>
                  <a:srgbClr val="FF0000"/>
                </a:solidFill>
              </a:rPr>
              <a:t>4</a:t>
            </a:r>
            <a:r>
              <a:rPr lang="ru-RU" altLang="ru-RU" sz="1700" dirty="0"/>
              <a:t> недели семестра. </a:t>
            </a:r>
            <a:r>
              <a:rPr lang="ru-RU" altLang="ru-RU" sz="1700" dirty="0">
                <a:hlinkClick r:id="rId8" action="ppaction://hlinksldjump"/>
              </a:rPr>
              <a:t>Защита </a:t>
            </a:r>
            <a:r>
              <a:rPr lang="ru-RU" altLang="ru-RU" sz="1700" dirty="0"/>
              <a:t>КР СП.</a:t>
            </a:r>
          </a:p>
          <a:p>
            <a:pPr eaLnBrk="1" hangingPunct="1"/>
            <a:r>
              <a:rPr lang="ru-RU" altLang="ru-RU" sz="1700" u="sng" dirty="0"/>
              <a:t>Оценка по КР</a:t>
            </a:r>
            <a:r>
              <a:rPr lang="ru-RU" altLang="ru-RU" sz="1700" dirty="0"/>
              <a:t> по </a:t>
            </a:r>
            <a:r>
              <a:rPr lang="ru-RU" altLang="ru-RU" sz="1700" b="1" dirty="0">
                <a:solidFill>
                  <a:srgbClr val="FF0000"/>
                </a:solidFill>
              </a:rPr>
              <a:t>5-х бальной </a:t>
            </a:r>
            <a:r>
              <a:rPr lang="ru-RU" altLang="ru-RU" sz="1700" dirty="0"/>
              <a:t>системе ( она идет в </a:t>
            </a:r>
            <a:r>
              <a:rPr lang="ru-RU" altLang="ru-RU" sz="1700" b="1" dirty="0">
                <a:solidFill>
                  <a:srgbClr val="FF0000"/>
                </a:solidFill>
              </a:rPr>
              <a:t>диплом</a:t>
            </a:r>
            <a:r>
              <a:rPr lang="ru-RU" altLang="ru-RU" sz="1700" dirty="0"/>
              <a:t> бакалавра!)</a:t>
            </a:r>
          </a:p>
          <a:p>
            <a:pPr eaLnBrk="1" hangingPunct="1"/>
            <a:r>
              <a:rPr lang="ru-RU" altLang="ru-RU" sz="1700" dirty="0"/>
              <a:t>Выполняется </a:t>
            </a:r>
            <a:r>
              <a:rPr lang="ru-RU" altLang="ru-RU" sz="1700" b="1" dirty="0">
                <a:solidFill>
                  <a:srgbClr val="FF0000"/>
                </a:solidFill>
              </a:rPr>
              <a:t>индивидуально</a:t>
            </a:r>
            <a:r>
              <a:rPr lang="ru-RU" altLang="ru-RU" sz="1700" dirty="0"/>
              <a:t> по своему варианту с учетом индекса группы.</a:t>
            </a:r>
          </a:p>
          <a:p>
            <a:pPr eaLnBrk="1" hangingPunct="1"/>
            <a:r>
              <a:rPr lang="ru-RU" altLang="ru-RU" sz="1700" dirty="0"/>
              <a:t>ТЗ по КР предоставляется и </a:t>
            </a:r>
            <a:r>
              <a:rPr lang="ru-RU" altLang="ru-RU" sz="1700" b="1" dirty="0">
                <a:solidFill>
                  <a:srgbClr val="FF0000"/>
                </a:solidFill>
              </a:rPr>
              <a:t>подписывается</a:t>
            </a:r>
            <a:r>
              <a:rPr lang="ru-RU" altLang="ru-RU" sz="1700" dirty="0"/>
              <a:t> </a:t>
            </a:r>
            <a:r>
              <a:rPr lang="ru-RU" altLang="ru-RU" sz="1700" u="sng" dirty="0"/>
              <a:t>до 4-й неделе </a:t>
            </a:r>
            <a:r>
              <a:rPr lang="ru-RU" altLang="ru-RU" sz="1700" dirty="0"/>
              <a:t>(На </a:t>
            </a:r>
            <a:r>
              <a:rPr lang="ru-RU" altLang="ru-RU" sz="1700" dirty="0" err="1"/>
              <a:t>Конс</a:t>
            </a:r>
            <a:r>
              <a:rPr lang="ru-RU" altLang="ru-RU" sz="1700" dirty="0"/>
              <a:t>. КР СП или ЛР), ТЗ - это домашнее задание (ДЗ КР СП). ТЗ и КР СП принимает </a:t>
            </a:r>
            <a:r>
              <a:rPr lang="ru-RU" altLang="ru-RU" sz="1700" b="1" dirty="0">
                <a:solidFill>
                  <a:srgbClr val="FF0000"/>
                </a:solidFill>
              </a:rPr>
              <a:t>только</a:t>
            </a:r>
            <a:r>
              <a:rPr lang="ru-RU" altLang="ru-RU" sz="1700" dirty="0"/>
              <a:t> Большаков С.А.</a:t>
            </a:r>
          </a:p>
          <a:p>
            <a:pPr eaLnBrk="1" hangingPunct="1"/>
            <a:r>
              <a:rPr lang="ru-RU" altLang="ru-RU" sz="1700" dirty="0"/>
              <a:t>Если </a:t>
            </a:r>
            <a:r>
              <a:rPr lang="ru-RU" altLang="ru-RU" sz="1700" u="sng" dirty="0"/>
              <a:t>ТЗ вовремя </a:t>
            </a:r>
            <a:r>
              <a:rPr lang="ru-RU" altLang="ru-RU" sz="1700" dirty="0"/>
              <a:t>не </a:t>
            </a:r>
            <a:r>
              <a:rPr lang="ru-RU" altLang="ru-RU" sz="1700" u="sng" dirty="0"/>
              <a:t>подписано</a:t>
            </a:r>
            <a:r>
              <a:rPr lang="ru-RU" altLang="ru-RU" sz="1700" dirty="0"/>
              <a:t> и правильно не оформлено, </a:t>
            </a:r>
            <a:r>
              <a:rPr lang="ru-RU" altLang="ru-RU" sz="1700" b="1" u="sng" dirty="0">
                <a:solidFill>
                  <a:srgbClr val="FF0000"/>
                </a:solidFill>
              </a:rPr>
              <a:t>то минус 1 балл</a:t>
            </a:r>
            <a:r>
              <a:rPr lang="ru-RU" altLang="ru-RU" sz="1700" dirty="0"/>
              <a:t>!!!</a:t>
            </a:r>
          </a:p>
          <a:p>
            <a:pPr eaLnBrk="1" hangingPunct="1"/>
            <a:r>
              <a:rPr lang="ru-RU" altLang="ru-RU" sz="1700" dirty="0"/>
              <a:t>На сайте есть обобщенный (большой) вариант КР, и два варианта упрощенных (порты и буфер клавиатуры).</a:t>
            </a:r>
          </a:p>
          <a:p>
            <a:pPr eaLnBrk="1" hangingPunct="1"/>
            <a:r>
              <a:rPr lang="ru-RU" altLang="ru-RU" sz="1700" dirty="0"/>
              <a:t>По КР СП  будут </a:t>
            </a:r>
            <a:r>
              <a:rPr lang="ru-RU" altLang="ru-RU" sz="1700" u="sng" dirty="0"/>
              <a:t>отдельные лекции </a:t>
            </a:r>
            <a:r>
              <a:rPr lang="ru-RU" altLang="ru-RU" sz="1700" dirty="0"/>
              <a:t>(</a:t>
            </a:r>
            <a:r>
              <a:rPr lang="ru-RU" altLang="ru-RU" sz="1700" dirty="0">
                <a:hlinkClick r:id="rId5" action="ppaction://hlinksldjump"/>
              </a:rPr>
              <a:t>СМ</a:t>
            </a:r>
            <a:r>
              <a:rPr lang="ru-RU" altLang="ru-RU" sz="1700" dirty="0"/>
              <a:t>).</a:t>
            </a:r>
            <a:r>
              <a:rPr lang="en-US" altLang="ru-RU" sz="1700" dirty="0"/>
              <a:t> </a:t>
            </a:r>
            <a:r>
              <a:rPr lang="ru-RU" altLang="ru-RU" sz="1700" dirty="0"/>
              <a:t>Общие вопросы СП (</a:t>
            </a:r>
            <a:r>
              <a:rPr lang="ru-RU" altLang="ru-RU" sz="1700" dirty="0">
                <a:hlinkClick r:id="rId9" action="ppaction://hlinksldjump"/>
              </a:rPr>
              <a:t>СМ</a:t>
            </a:r>
            <a:r>
              <a:rPr lang="ru-RU" altLang="ru-RU" sz="1700" dirty="0"/>
              <a:t>)</a:t>
            </a:r>
          </a:p>
          <a:p>
            <a:pPr eaLnBrk="1" hangingPunct="1"/>
            <a:r>
              <a:rPr lang="ru-RU" altLang="ru-RU" sz="1700" u="sng" dirty="0"/>
              <a:t>В Обобщенных МУ по дисциплине </a:t>
            </a:r>
            <a:r>
              <a:rPr lang="ru-RU" altLang="ru-RU" sz="1700" dirty="0"/>
              <a:t>СП (см. сайт), разобраны </a:t>
            </a:r>
            <a:r>
              <a:rPr lang="ru-RU" altLang="ru-RU" sz="1700" b="1" dirty="0">
                <a:solidFill>
                  <a:srgbClr val="FF0000"/>
                </a:solidFill>
              </a:rPr>
              <a:t>все</a:t>
            </a:r>
            <a:r>
              <a:rPr lang="ru-RU" altLang="ru-RU" sz="1700" dirty="0"/>
              <a:t> темы КР – Глава 18.</a:t>
            </a:r>
          </a:p>
          <a:p>
            <a:pPr eaLnBrk="1" hangingPunct="1"/>
            <a:r>
              <a:rPr lang="ru-RU" altLang="ru-RU" sz="1700" dirty="0">
                <a:hlinkClick r:id="rId10" action="ppaction://hlinksldjump"/>
              </a:rPr>
              <a:t>Литература </a:t>
            </a:r>
            <a:r>
              <a:rPr lang="ru-RU" altLang="ru-RU" sz="1700" dirty="0"/>
              <a:t>по КР СП (</a:t>
            </a:r>
            <a:r>
              <a:rPr lang="ru-RU" altLang="ru-RU" sz="1700" dirty="0">
                <a:hlinkClick r:id="rId11" action="ppaction://hlinksldjump"/>
              </a:rPr>
              <a:t>СМ</a:t>
            </a:r>
            <a:r>
              <a:rPr lang="ru-RU" altLang="ru-RU" sz="1700" dirty="0"/>
              <a:t>)</a:t>
            </a:r>
            <a:r>
              <a:rPr lang="en-US" altLang="ru-RU" sz="1700" dirty="0"/>
              <a:t>. </a:t>
            </a:r>
            <a:r>
              <a:rPr lang="ru-RU" altLang="ru-RU" sz="1700" dirty="0"/>
              <a:t>Содержание КР (</a:t>
            </a:r>
            <a:r>
              <a:rPr lang="ru-RU" altLang="ru-RU" sz="1700" dirty="0">
                <a:hlinkClick r:id="rId5" action="ppaction://hlinksldjump"/>
              </a:rPr>
              <a:t>СМ</a:t>
            </a:r>
            <a:r>
              <a:rPr lang="ru-RU" altLang="ru-RU" sz="1700" dirty="0"/>
              <a:t>)</a:t>
            </a:r>
          </a:p>
        </p:txBody>
      </p:sp>
    </p:spTree>
  </p:cSld>
  <p:clrMapOvr>
    <a:masterClrMapping/>
  </p:clrMapOvr>
</p:sld>
</file>

<file path=ppt/slides/slide4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86698"/>
            <a:ext cx="6336704" cy="864096"/>
          </a:xfrm>
        </p:spPr>
        <p:txBody>
          <a:bodyPr/>
          <a:lstStyle/>
          <a:p>
            <a:r>
              <a:rPr lang="ru-RU" sz="3600" b="1" u="sng" dirty="0">
                <a:solidFill>
                  <a:srgbClr val="FF0000"/>
                </a:solidFill>
              </a:rPr>
              <a:t>Общее</a:t>
            </a:r>
            <a:r>
              <a:rPr lang="en-US" sz="3600" b="1" u="sng" dirty="0">
                <a:solidFill>
                  <a:srgbClr val="FF0000"/>
                </a:solidFill>
              </a:rPr>
              <a:t> </a:t>
            </a:r>
            <a:r>
              <a:rPr lang="ru-RU" sz="3600" b="1" u="sng" dirty="0">
                <a:solidFill>
                  <a:srgbClr val="FF0000"/>
                </a:solidFill>
              </a:rPr>
              <a:t>Задание </a:t>
            </a:r>
            <a:r>
              <a:rPr lang="ru-RU" sz="3600" dirty="0"/>
              <a:t>по КР</a:t>
            </a:r>
            <a:r>
              <a:rPr lang="en-US" sz="3600" dirty="0"/>
              <a:t> (</a:t>
            </a:r>
            <a:r>
              <a:rPr lang="ru-RU" sz="3600" dirty="0"/>
              <a:t>РК №1</a:t>
            </a:r>
            <a:r>
              <a:rPr lang="en-US" sz="3600" dirty="0"/>
              <a:t>)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980728"/>
            <a:ext cx="9144000" cy="484748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cs typeface="+mn-cs"/>
              </a:rPr>
              <a:t>ТЗ КР сдано </a:t>
            </a:r>
            <a:r>
              <a:rPr lang="en-US" sz="1600" dirty="0">
                <a:latin typeface="+mn-lt"/>
                <a:cs typeface="+mn-cs"/>
              </a:rPr>
              <a:t>? –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ДА/НЕТ - неделя.</a:t>
            </a:r>
            <a:r>
              <a:rPr lang="ru-RU" sz="1600" dirty="0">
                <a:latin typeface="+mn-lt"/>
                <a:cs typeface="+mn-cs"/>
              </a:rPr>
              <a:t>	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latin typeface="+mn-lt"/>
                <a:cs typeface="+mn-cs"/>
              </a:rPr>
              <a:t>Через запятую написать по своему варианту: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</a:pPr>
            <a:r>
              <a:rPr lang="ru-RU" sz="1600" dirty="0">
                <a:latin typeface="+mn-lt"/>
                <a:cs typeface="+mn-cs"/>
              </a:rPr>
              <a:t>Число </a:t>
            </a:r>
            <a:r>
              <a:rPr lang="ru-RU" sz="1600" u="sng" dirty="0">
                <a:latin typeface="+mn-lt"/>
                <a:cs typeface="+mn-cs"/>
              </a:rPr>
              <a:t>секунд</a:t>
            </a:r>
            <a:r>
              <a:rPr lang="ru-RU" sz="1600" dirty="0">
                <a:latin typeface="+mn-lt"/>
                <a:cs typeface="+mn-cs"/>
              </a:rPr>
              <a:t>  и клавишу для сообщения ___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</a:pPr>
            <a:r>
              <a:rPr lang="ru-RU" sz="1600" u="sng" dirty="0">
                <a:latin typeface="+mn-lt"/>
                <a:cs typeface="+mn-cs"/>
              </a:rPr>
              <a:t>Букву</a:t>
            </a:r>
            <a:r>
              <a:rPr lang="ru-RU" sz="1600" dirty="0">
                <a:latin typeface="+mn-lt"/>
                <a:cs typeface="+mn-cs"/>
              </a:rPr>
              <a:t> для курсива </a:t>
            </a:r>
            <a:r>
              <a:rPr lang="ru-RU" sz="1600" dirty="0"/>
              <a:t>и </a:t>
            </a:r>
            <a:r>
              <a:rPr lang="ru-RU" sz="1600" u="sng" dirty="0"/>
              <a:t>клавишу</a:t>
            </a:r>
            <a:r>
              <a:rPr lang="ru-RU" sz="1600" dirty="0">
                <a:latin typeface="+mn-lt"/>
                <a:cs typeface="+mn-cs"/>
              </a:rPr>
              <a:t> ___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</a:pPr>
            <a:r>
              <a:rPr lang="ru-RU" sz="1600" dirty="0">
                <a:latin typeface="+mn-lt"/>
                <a:cs typeface="+mn-cs"/>
              </a:rPr>
              <a:t>Список </a:t>
            </a:r>
            <a:r>
              <a:rPr lang="ru-RU" sz="1600" u="sng" dirty="0">
                <a:latin typeface="+mn-lt"/>
                <a:cs typeface="+mn-cs"/>
              </a:rPr>
              <a:t>букв</a:t>
            </a:r>
            <a:r>
              <a:rPr lang="ru-RU" sz="1600" dirty="0">
                <a:latin typeface="+mn-lt"/>
                <a:cs typeface="+mn-cs"/>
              </a:rPr>
              <a:t> для замены </a:t>
            </a:r>
            <a:r>
              <a:rPr lang="ru-RU" sz="1600" dirty="0"/>
              <a:t>и </a:t>
            </a:r>
            <a:r>
              <a:rPr lang="ru-RU" sz="1600" u="sng" dirty="0"/>
              <a:t>клавишу</a:t>
            </a:r>
            <a:r>
              <a:rPr lang="ru-RU" sz="1600" dirty="0">
                <a:latin typeface="+mn-lt"/>
                <a:cs typeface="+mn-cs"/>
              </a:rPr>
              <a:t> ________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</a:pPr>
            <a:r>
              <a:rPr lang="ru-RU" sz="1600" dirty="0">
                <a:latin typeface="+mn-lt"/>
                <a:cs typeface="+mn-cs"/>
              </a:rPr>
              <a:t>Способ </a:t>
            </a:r>
            <a:r>
              <a:rPr lang="ru-RU" sz="1600" u="sng" dirty="0">
                <a:latin typeface="+mn-lt"/>
                <a:cs typeface="+mn-cs"/>
              </a:rPr>
              <a:t>выгрузки</a:t>
            </a:r>
            <a:r>
              <a:rPr lang="ru-RU" sz="1600" dirty="0">
                <a:latin typeface="+mn-lt"/>
                <a:cs typeface="+mn-cs"/>
              </a:rPr>
              <a:t> резидента и/</a:t>
            </a:r>
            <a:r>
              <a:rPr lang="ru-RU" sz="1600" dirty="0"/>
              <a:t>или </a:t>
            </a:r>
            <a:r>
              <a:rPr lang="ru-RU" sz="1600" u="sng" dirty="0"/>
              <a:t>клавишу</a:t>
            </a:r>
            <a:r>
              <a:rPr lang="ru-RU" sz="1600" dirty="0">
                <a:latin typeface="+mn-lt"/>
                <a:cs typeface="+mn-cs"/>
              </a:rPr>
              <a:t> ______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 startAt="2"/>
            </a:pPr>
            <a:r>
              <a:rPr lang="ru-RU" sz="1600" dirty="0">
                <a:latin typeface="+mn-lt"/>
                <a:cs typeface="+mn-cs"/>
              </a:rPr>
              <a:t>ВОПРОС</a:t>
            </a:r>
            <a:r>
              <a:rPr lang="en-US" sz="1600" dirty="0">
                <a:latin typeface="+mn-lt"/>
                <a:cs typeface="+mn-cs"/>
              </a:rPr>
              <a:t>?</a:t>
            </a:r>
            <a:endParaRPr lang="ru-RU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u="sng" dirty="0">
                <a:latin typeface="+mn-lt"/>
                <a:cs typeface="+mn-cs"/>
              </a:rPr>
              <a:t>ПРИМЕР ОТВЕТА</a:t>
            </a:r>
            <a:r>
              <a:rPr lang="ru-RU" sz="2200" dirty="0">
                <a:latin typeface="+mn-lt"/>
                <a:cs typeface="+mn-cs"/>
              </a:rPr>
              <a:t>: </a:t>
            </a:r>
            <a:r>
              <a:rPr lang="ru-RU" sz="2200" b="1" dirty="0">
                <a:solidFill>
                  <a:srgbClr val="00B050"/>
                </a:solidFill>
                <a:latin typeface="+mn-lt"/>
                <a:cs typeface="+mn-cs"/>
              </a:rPr>
              <a:t>1</a:t>
            </a:r>
            <a:r>
              <a:rPr lang="ru-RU" sz="2200" dirty="0">
                <a:latin typeface="+mn-lt"/>
                <a:cs typeface="+mn-cs"/>
              </a:rPr>
              <a:t>.ТЗ – сдано </a:t>
            </a: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6 </a:t>
            </a:r>
            <a:r>
              <a:rPr lang="ru-RU" sz="2200" b="1" dirty="0" err="1">
                <a:solidFill>
                  <a:srgbClr val="FF0000"/>
                </a:solidFill>
                <a:latin typeface="+mn-lt"/>
                <a:cs typeface="+mn-cs"/>
              </a:rPr>
              <a:t>нед</a:t>
            </a:r>
            <a:r>
              <a:rPr lang="ru-RU" sz="2200" dirty="0">
                <a:latin typeface="+mn-lt"/>
                <a:cs typeface="+mn-cs"/>
              </a:rPr>
              <a:t>.,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00B050"/>
                </a:solidFill>
                <a:latin typeface="+mn-lt"/>
                <a:cs typeface="+mn-cs"/>
              </a:rPr>
              <a:t>2.</a:t>
            </a: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3сек.</a:t>
            </a:r>
            <a:r>
              <a:rPr lang="ru-RU" sz="2200" dirty="0">
                <a:latin typeface="+mn-lt"/>
                <a:cs typeface="+mn-cs"/>
              </a:rPr>
              <a:t>-</a:t>
            </a:r>
            <a:r>
              <a:rPr lang="en-US" sz="2200" dirty="0">
                <a:latin typeface="+mn-lt"/>
                <a:cs typeface="+mn-cs"/>
              </a:rPr>
              <a:t> F1,</a:t>
            </a:r>
            <a:r>
              <a:rPr lang="ru-RU" sz="2200" dirty="0">
                <a:latin typeface="+mn-lt"/>
                <a:cs typeface="+mn-cs"/>
              </a:rPr>
              <a:t> </a:t>
            </a:r>
            <a:r>
              <a:rPr lang="ru-RU" sz="2200" b="1" dirty="0">
                <a:solidFill>
                  <a:srgbClr val="00B050"/>
                </a:solidFill>
                <a:latin typeface="+mn-lt"/>
                <a:cs typeface="+mn-cs"/>
              </a:rPr>
              <a:t>3.</a:t>
            </a:r>
            <a:r>
              <a:rPr lang="en-US" sz="2200" dirty="0">
                <a:latin typeface="+mn-lt"/>
                <a:cs typeface="+mn-cs"/>
              </a:rPr>
              <a:t>“</a:t>
            </a: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Ж</a:t>
            </a:r>
            <a:r>
              <a:rPr lang="en-US" sz="2200" dirty="0">
                <a:latin typeface="+mn-lt"/>
                <a:cs typeface="+mn-cs"/>
              </a:rPr>
              <a:t>”</a:t>
            </a:r>
            <a:r>
              <a:rPr lang="ru-RU" sz="2200" b="1" dirty="0">
                <a:solidFill>
                  <a:srgbClr val="FF0000"/>
                </a:solidFill>
              </a:rPr>
              <a:t> </a:t>
            </a:r>
            <a:r>
              <a:rPr lang="ru-RU" sz="2200" dirty="0"/>
              <a:t>-</a:t>
            </a:r>
            <a:r>
              <a:rPr lang="en-US" sz="2200" dirty="0"/>
              <a:t> F</a:t>
            </a:r>
            <a:r>
              <a:rPr lang="ru-RU" sz="2200" dirty="0"/>
              <a:t>3</a:t>
            </a:r>
            <a:r>
              <a:rPr lang="en-US" sz="2200" dirty="0">
                <a:latin typeface="+mn-lt"/>
                <a:cs typeface="+mn-cs"/>
              </a:rPr>
              <a:t> , </a:t>
            </a:r>
            <a:r>
              <a:rPr lang="ru-RU" sz="2200" b="1" dirty="0">
                <a:solidFill>
                  <a:srgbClr val="00B050"/>
                </a:solidFill>
                <a:latin typeface="+mn-lt"/>
                <a:cs typeface="+mn-cs"/>
              </a:rPr>
              <a:t>4.</a:t>
            </a:r>
            <a:r>
              <a:rPr lang="en-US" sz="2200" dirty="0">
                <a:latin typeface="+mn-lt"/>
                <a:cs typeface="+mn-cs"/>
              </a:rPr>
              <a:t>“</a:t>
            </a: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П,Р,О,Л,Д</a:t>
            </a:r>
            <a:r>
              <a:rPr lang="en-US" sz="2200" dirty="0">
                <a:latin typeface="+mn-lt"/>
                <a:cs typeface="+mn-cs"/>
              </a:rPr>
              <a:t>”</a:t>
            </a:r>
            <a:r>
              <a:rPr lang="ru-RU" sz="2200" dirty="0"/>
              <a:t>-</a:t>
            </a:r>
            <a:r>
              <a:rPr lang="en-US" sz="2200" dirty="0"/>
              <a:t>F</a:t>
            </a:r>
            <a:r>
              <a:rPr lang="ru-RU" sz="2200" dirty="0"/>
              <a:t>5</a:t>
            </a:r>
            <a:r>
              <a:rPr lang="en-US" sz="2200" dirty="0"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b="1" dirty="0">
                <a:solidFill>
                  <a:srgbClr val="00B050"/>
                </a:solidFill>
                <a:latin typeface="+mn-lt"/>
                <a:cs typeface="+mn-cs"/>
              </a:rPr>
              <a:t>5.</a:t>
            </a:r>
            <a:r>
              <a:rPr lang="ru-RU" sz="2200" dirty="0">
                <a:latin typeface="+mn-lt"/>
                <a:cs typeface="+mn-cs"/>
              </a:rPr>
              <a:t>Выгрузка=</a:t>
            </a:r>
            <a:r>
              <a:rPr lang="en-US" sz="2200" dirty="0">
                <a:latin typeface="+mn-lt"/>
                <a:cs typeface="+mn-cs"/>
              </a:rPr>
              <a:t>&gt; </a:t>
            </a:r>
            <a:r>
              <a:rPr lang="ru-RU" sz="2200" dirty="0">
                <a:latin typeface="+mn-lt"/>
                <a:cs typeface="+mn-cs"/>
              </a:rPr>
              <a:t>клавиша </a:t>
            </a:r>
            <a:r>
              <a:rPr lang="en-US" sz="2200" b="1" dirty="0">
                <a:solidFill>
                  <a:srgbClr val="FF0000"/>
                </a:solidFill>
                <a:latin typeface="+mn-lt"/>
                <a:cs typeface="+mn-cs"/>
              </a:rPr>
              <a:t>Ctrl + F5</a:t>
            </a:r>
            <a:endParaRPr lang="ru-RU" sz="22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00B050"/>
                </a:solidFill>
                <a:latin typeface="+mn-lt"/>
                <a:cs typeface="+mn-cs"/>
              </a:rPr>
              <a:t>6.</a:t>
            </a: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 Поясните</a:t>
            </a:r>
            <a:r>
              <a:rPr lang="ru-RU" sz="2200" b="1" dirty="0">
                <a:latin typeface="+mn-lt"/>
                <a:cs typeface="+mn-cs"/>
              </a:rPr>
              <a:t> понятие РП (резидентной программы), </a:t>
            </a:r>
            <a:r>
              <a:rPr lang="en-US" sz="2200" b="1" dirty="0">
                <a:latin typeface="+mn-lt"/>
                <a:cs typeface="+mn-cs"/>
              </a:rPr>
              <a:t>TSR?</a:t>
            </a:r>
            <a:r>
              <a:rPr lang="ru-RU" sz="2200" b="1" dirty="0"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1100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u="sng" dirty="0">
                <a:solidFill>
                  <a:srgbClr val="FF0000"/>
                </a:solidFill>
                <a:latin typeface="+mn-lt"/>
                <a:cs typeface="+mn-cs"/>
              </a:rPr>
              <a:t>УЧТИТЕ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: Если по Вам ЛР выпал </a:t>
            </a:r>
            <a:r>
              <a:rPr lang="ru-RU" sz="2400" b="1" u="sng" dirty="0">
                <a:solidFill>
                  <a:srgbClr val="FF0000"/>
                </a:solidFill>
                <a:latin typeface="+mn-lt"/>
                <a:cs typeface="+mn-cs"/>
              </a:rPr>
              <a:t>вопрос по командам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, указанным преподавателем, ТО: </a:t>
            </a:r>
            <a:r>
              <a:rPr lang="ru-RU" sz="2400" b="1" u="sng" dirty="0">
                <a:solidFill>
                  <a:srgbClr val="FF0000"/>
                </a:solidFill>
                <a:latin typeface="+mn-lt"/>
                <a:cs typeface="+mn-cs"/>
              </a:rPr>
              <a:t>Четные Вар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. – </a:t>
            </a:r>
            <a:r>
              <a:rPr lang="en-US" sz="2400" b="1" dirty="0">
                <a:solidFill>
                  <a:srgbClr val="00B050"/>
                </a:solidFill>
                <a:latin typeface="+mn-lt"/>
                <a:cs typeface="+mn-cs"/>
              </a:rPr>
              <a:t>XLAT</a:t>
            </a:r>
            <a:r>
              <a:rPr lang="en-US" sz="2400" b="1" dirty="0">
                <a:solidFill>
                  <a:srgbClr val="FF0000"/>
                </a:solidFill>
                <a:latin typeface="+mn-lt"/>
                <a:cs typeface="+mn-cs"/>
              </a:rPr>
              <a:t> ;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Нечетные Вар. – </a:t>
            </a:r>
            <a:r>
              <a:rPr lang="en-US" sz="2400" b="1" dirty="0">
                <a:solidFill>
                  <a:srgbClr val="00B050"/>
                </a:solidFill>
                <a:latin typeface="+mn-lt"/>
                <a:cs typeface="+mn-cs"/>
              </a:rPr>
              <a:t>LOOP!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ru-RU" sz="24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  <a:hlinkClick r:id="rId3" action="ppaction://hlinkfile"/>
              </a:rPr>
              <a:t>Вопросы по ЛР 1-4</a:t>
            </a:r>
            <a:r>
              <a:rPr lang="ru-RU" sz="2400" u="sng" dirty="0">
                <a:latin typeface="+mn-lt"/>
                <a:cs typeface="+mn-cs"/>
              </a:rPr>
              <a:t>КР: По своему ТЗ КР ,</a:t>
            </a:r>
            <a:r>
              <a:rPr lang="ru-RU" sz="2400" dirty="0">
                <a:latin typeface="+mn-lt"/>
                <a:cs typeface="+mn-cs"/>
              </a:rPr>
              <a:t>написать параметры</a:t>
            </a:r>
            <a:r>
              <a:rPr lang="en-US" sz="2400" dirty="0">
                <a:latin typeface="+mn-lt"/>
                <a:cs typeface="+mn-cs"/>
              </a:rPr>
              <a:t> (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+mn-cs"/>
                <a:hlinkClick r:id="rId4" action="ppaction://hlinkfile"/>
              </a:rPr>
              <a:t>СМ</a:t>
            </a:r>
            <a:r>
              <a:rPr lang="en-US" sz="2400" dirty="0">
                <a:latin typeface="+mn-lt"/>
                <a:cs typeface="+mn-cs"/>
              </a:rPr>
              <a:t>)</a:t>
            </a:r>
            <a:r>
              <a:rPr lang="ru-RU" sz="24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2400" dirty="0">
              <a:latin typeface="+mn-lt"/>
              <a:cs typeface="+mn-cs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7504" y="3717032"/>
            <a:ext cx="89289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07504" y="4797152"/>
            <a:ext cx="89289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07504" y="2708920"/>
            <a:ext cx="89289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964481"/>
      </p:ext>
    </p:extLst>
  </p:cSld>
  <p:clrMapOvr>
    <a:masterClrMapping/>
  </p:clrMapOvr>
</p:sld>
</file>

<file path=ppt/slides/slide4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336704" cy="692696"/>
          </a:xfrm>
        </p:spPr>
        <p:txBody>
          <a:bodyPr/>
          <a:lstStyle/>
          <a:p>
            <a:r>
              <a:rPr lang="ru-RU" sz="3200" b="1" u="sng" dirty="0">
                <a:solidFill>
                  <a:srgbClr val="FF0000"/>
                </a:solidFill>
              </a:rPr>
              <a:t>Общее</a:t>
            </a:r>
            <a:r>
              <a:rPr lang="en-US" sz="3200" b="1" u="sng" dirty="0">
                <a:solidFill>
                  <a:srgbClr val="FF0000"/>
                </a:solidFill>
              </a:rPr>
              <a:t> </a:t>
            </a:r>
            <a:r>
              <a:rPr lang="ru-RU" sz="3200" b="1" u="sng" dirty="0">
                <a:solidFill>
                  <a:srgbClr val="FF0000"/>
                </a:solidFill>
              </a:rPr>
              <a:t>Задание </a:t>
            </a:r>
            <a:r>
              <a:rPr lang="ru-RU" sz="3200" dirty="0"/>
              <a:t>по КР</a:t>
            </a:r>
            <a:r>
              <a:rPr lang="en-US" sz="3200" dirty="0"/>
              <a:t> (</a:t>
            </a:r>
            <a:r>
              <a:rPr lang="ru-RU" sz="3200" dirty="0"/>
              <a:t>РК №2</a:t>
            </a:r>
            <a:r>
              <a:rPr lang="en-US" sz="3200" dirty="0"/>
              <a:t>)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-12229" y="672515"/>
            <a:ext cx="9144000" cy="35394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Вопрос </a:t>
            </a:r>
            <a:r>
              <a:rPr lang="ru-RU" sz="2000" dirty="0">
                <a:latin typeface="+mn-lt"/>
                <a:cs typeface="+mn-cs"/>
              </a:rPr>
              <a:t>по КР СП – </a:t>
            </a:r>
            <a:r>
              <a:rPr lang="ru-RU" sz="2000" u="sng" dirty="0">
                <a:latin typeface="+mn-lt"/>
                <a:cs typeface="+mn-cs"/>
              </a:rPr>
              <a:t>один</a:t>
            </a:r>
            <a:r>
              <a:rPr lang="ru-RU" sz="2000" dirty="0">
                <a:latin typeface="+mn-lt"/>
                <a:cs typeface="+mn-cs"/>
              </a:rPr>
              <a:t> вопрос по КР СП по 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варианту</a:t>
            </a:r>
            <a:r>
              <a:rPr lang="ru-RU" sz="2000" dirty="0">
                <a:latin typeface="+mn-lt"/>
                <a:cs typeface="+mn-cs"/>
              </a:rPr>
              <a:t>. Ответ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ПИСЬМЕННЫЙ</a:t>
            </a:r>
            <a:r>
              <a:rPr lang="ru-RU" sz="2000" dirty="0">
                <a:latin typeface="+mn-lt"/>
                <a:cs typeface="+mn-cs"/>
              </a:rPr>
              <a:t> на обороте листа со схемой взаимодействия!(меньше 1/</a:t>
            </a:r>
            <a:r>
              <a:rPr lang="en-US" sz="2000" dirty="0">
                <a:latin typeface="+mn-lt"/>
                <a:cs typeface="+mn-cs"/>
              </a:rPr>
              <a:t>2</a:t>
            </a:r>
            <a:r>
              <a:rPr lang="ru-RU" sz="2000" dirty="0">
                <a:latin typeface="+mn-lt"/>
                <a:cs typeface="+mn-cs"/>
              </a:rPr>
              <a:t>л!) (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см. таблицу</a:t>
            </a:r>
            <a:endParaRPr lang="ru-RU" sz="20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2000" dirty="0">
                <a:latin typeface="+mn-lt"/>
                <a:cs typeface="+mn-cs"/>
              </a:rPr>
              <a:t>Во всех документах КР (</a:t>
            </a:r>
            <a:r>
              <a:rPr lang="ru-RU" sz="2000" dirty="0"/>
              <a:t>7 док + 3 листа + ПО</a:t>
            </a:r>
            <a:r>
              <a:rPr lang="ru-RU" sz="2000" dirty="0">
                <a:latin typeface="+mn-lt"/>
                <a:cs typeface="+mn-cs"/>
              </a:rPr>
              <a:t>) слева пометить галочкой 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˅</a:t>
            </a:r>
            <a:r>
              <a:rPr lang="ru-RU" sz="2000" dirty="0">
                <a:latin typeface="+mn-lt"/>
                <a:cs typeface="+mn-cs"/>
              </a:rPr>
              <a:t>) разделы, связанные в заданным </a:t>
            </a:r>
            <a:r>
              <a:rPr lang="ru-RU" sz="2000" dirty="0" err="1">
                <a:latin typeface="+mn-lt"/>
                <a:cs typeface="+mn-cs"/>
              </a:rPr>
              <a:t>п.п</a:t>
            </a:r>
            <a:r>
              <a:rPr lang="ru-RU" sz="2000" dirty="0">
                <a:latin typeface="+mn-lt"/>
                <a:cs typeface="+mn-cs"/>
              </a:rPr>
              <a:t>. ТЗ (</a:t>
            </a:r>
            <a:r>
              <a:rPr lang="ru-RU" sz="2000" dirty="0">
                <a:latin typeface="+mn-lt"/>
                <a:cs typeface="+mn-cs"/>
                <a:hlinkClick r:id="rId4" action="ppaction://hlinksldjump"/>
              </a:rPr>
              <a:t>см. таблицу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u="sng" dirty="0">
                <a:latin typeface="+mn-lt"/>
                <a:cs typeface="+mn-cs"/>
              </a:rPr>
              <a:t>3. </a:t>
            </a:r>
            <a:r>
              <a:rPr lang="ru-RU" sz="2000" u="sng" dirty="0">
                <a:latin typeface="+mn-lt"/>
                <a:cs typeface="+mn-cs"/>
              </a:rPr>
              <a:t>Добавить </a:t>
            </a:r>
            <a:r>
              <a:rPr lang="ru-RU" sz="2000" u="sng" dirty="0">
                <a:solidFill>
                  <a:srgbClr val="FF0000"/>
                </a:solidFill>
                <a:latin typeface="+mn-lt"/>
                <a:cs typeface="+mn-cs"/>
              </a:rPr>
              <a:t>вручную(см. ниже)</a:t>
            </a:r>
            <a:r>
              <a:rPr lang="ru-RU" sz="2000" dirty="0">
                <a:latin typeface="+mn-lt"/>
                <a:cs typeface="+mn-cs"/>
              </a:rPr>
              <a:t> в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программу</a:t>
            </a:r>
            <a:r>
              <a:rPr lang="ru-RU" sz="2000" dirty="0">
                <a:latin typeface="+mn-lt"/>
                <a:cs typeface="+mn-cs"/>
              </a:rPr>
              <a:t> (листинг), во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все</a:t>
            </a:r>
            <a:r>
              <a:rPr lang="ru-RU" sz="2000" dirty="0">
                <a:latin typeface="+mn-lt"/>
                <a:cs typeface="+mn-cs"/>
              </a:rPr>
              <a:t> документы </a:t>
            </a:r>
            <a:r>
              <a:rPr lang="ru-RU" sz="2000" b="1" dirty="0">
                <a:latin typeface="+mn-lt"/>
                <a:cs typeface="+mn-cs"/>
              </a:rPr>
              <a:t>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!!!</a:t>
            </a:r>
            <a:r>
              <a:rPr lang="ru-RU" sz="2000" b="1" dirty="0">
                <a:latin typeface="+mn-lt"/>
                <a:cs typeface="+mn-cs"/>
              </a:rPr>
              <a:t>)</a:t>
            </a:r>
            <a:r>
              <a:rPr lang="ru-RU" sz="2000" dirty="0">
                <a:latin typeface="+mn-lt"/>
                <a:cs typeface="+mn-cs"/>
              </a:rPr>
              <a:t> и листы КР </a:t>
            </a:r>
            <a:r>
              <a:rPr lang="ru-RU" sz="2000" u="sng" dirty="0">
                <a:latin typeface="+mn-lt"/>
                <a:cs typeface="+mn-cs"/>
              </a:rPr>
              <a:t>новый</a:t>
            </a:r>
            <a:r>
              <a:rPr lang="ru-RU" sz="2000" dirty="0">
                <a:latin typeface="+mn-lt"/>
                <a:cs typeface="+mn-cs"/>
              </a:rPr>
              <a:t> обработчик  </a:t>
            </a:r>
            <a:r>
              <a:rPr lang="ru-RU" sz="2000" u="sng" dirty="0">
                <a:latin typeface="+mn-lt"/>
                <a:cs typeface="+mn-cs"/>
              </a:rPr>
              <a:t>программного</a:t>
            </a:r>
            <a:r>
              <a:rPr lang="ru-RU" sz="2000" dirty="0">
                <a:latin typeface="+mn-lt"/>
                <a:cs typeface="+mn-cs"/>
              </a:rPr>
              <a:t> прерывания с номером - 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ВАР</a:t>
            </a:r>
            <a:r>
              <a:rPr lang="ru-RU" sz="2000" b="1" baseline="-25000" dirty="0">
                <a:solidFill>
                  <a:srgbClr val="FF0000"/>
                </a:solidFill>
                <a:latin typeface="+mn-lt"/>
                <a:cs typeface="+mn-cs"/>
              </a:rPr>
              <a:t>16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 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latin typeface="+mn-lt"/>
                <a:cs typeface="+mn-cs"/>
              </a:rPr>
              <a:t>3.</a:t>
            </a:r>
            <a:r>
              <a:rPr lang="ru-RU" sz="2000" dirty="0">
                <a:latin typeface="+mn-lt"/>
                <a:cs typeface="+mn-cs"/>
              </a:rPr>
              <a:t> По этому прерыванию выгружается ваша резидентная программа.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latin typeface="+mn-lt"/>
                <a:cs typeface="+mn-cs"/>
              </a:rPr>
              <a:t>3. ПРИМЕЧАНИЕ: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u="sng" dirty="0">
                <a:latin typeface="+mn-lt"/>
                <a:cs typeface="+mn-cs"/>
              </a:rPr>
              <a:t>Изменения в документы </a:t>
            </a:r>
            <a:r>
              <a:rPr lang="ru-RU" sz="2000" dirty="0">
                <a:latin typeface="+mn-lt"/>
                <a:cs typeface="+mn-cs"/>
              </a:rPr>
              <a:t>КР(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правка</a:t>
            </a:r>
            <a:r>
              <a:rPr lang="ru-RU" sz="2000" dirty="0">
                <a:latin typeface="+mn-lt"/>
                <a:cs typeface="+mn-cs"/>
              </a:rPr>
              <a:t>) вносить ТАК!:  в – (7 док + 3 листа + ПО).Выполняется </a:t>
            </a:r>
            <a:r>
              <a:rPr lang="ru-RU" sz="2000" u="sng" dirty="0">
                <a:latin typeface="+mn-lt"/>
                <a:cs typeface="+mn-cs"/>
              </a:rPr>
              <a:t>Программистская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правка</a:t>
            </a:r>
            <a:r>
              <a:rPr lang="ru-RU" sz="2000" dirty="0">
                <a:latin typeface="+mn-lt"/>
                <a:cs typeface="+mn-cs"/>
              </a:rPr>
              <a:t> программ и документов по методике см. ниже (на </a:t>
            </a:r>
            <a:r>
              <a:rPr lang="ru-RU" sz="2000" b="1" dirty="0">
                <a:solidFill>
                  <a:srgbClr val="00B050"/>
                </a:solidFill>
                <a:latin typeface="+mn-lt"/>
                <a:cs typeface="+mn-cs"/>
              </a:rPr>
              <a:t>лицевой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стороне страницы и/или </a:t>
            </a:r>
            <a:r>
              <a:rPr lang="ru-RU" sz="2000" b="1" dirty="0">
                <a:solidFill>
                  <a:srgbClr val="C00000"/>
                </a:solidFill>
                <a:latin typeface="+mn-lt"/>
                <a:cs typeface="+mn-cs"/>
              </a:rPr>
              <a:t>обороте</a:t>
            </a:r>
            <a:r>
              <a:rPr lang="ru-RU" sz="24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страницы документа):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43508" y="3861048"/>
            <a:ext cx="89289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6004" y="5645858"/>
            <a:ext cx="89289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716410" y="4150122"/>
            <a:ext cx="2084387" cy="136711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Выноска 1 6"/>
          <p:cNvSpPr/>
          <p:nvPr/>
        </p:nvSpPr>
        <p:spPr>
          <a:xfrm>
            <a:off x="4256906" y="3927556"/>
            <a:ext cx="2592288" cy="1008112"/>
          </a:xfrm>
          <a:prstGeom prst="borderCallout1">
            <a:avLst>
              <a:gd name="adj1" fmla="val 6257"/>
              <a:gd name="adj2" fmla="val 485"/>
              <a:gd name="adj3" fmla="val 65417"/>
              <a:gd name="adj4" fmla="val -56600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0" y="5645858"/>
            <a:ext cx="9144001" cy="43088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dirty="0">
                <a:latin typeface="+mn-lt"/>
                <a:cs typeface="+mn-cs"/>
              </a:rPr>
              <a:t>Список вопросов состоит из 4-х Частей: </a:t>
            </a:r>
            <a:r>
              <a:rPr lang="ru-RU" sz="2200" dirty="0">
                <a:latin typeface="+mn-lt"/>
                <a:cs typeface="+mn-cs"/>
                <a:hlinkClick r:id="rId3" action="ppaction://hlinksldjump"/>
              </a:rPr>
              <a:t>Часть 1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dirty="0">
                <a:hlinkClick r:id="rId5" action="ppaction://hlinksldjump"/>
              </a:rPr>
              <a:t>Часть 2</a:t>
            </a:r>
            <a:r>
              <a:rPr lang="ru-RU" sz="2200" dirty="0"/>
              <a:t>, </a:t>
            </a:r>
            <a:r>
              <a:rPr lang="ru-RU" sz="2200" dirty="0">
                <a:hlinkClick r:id="rId6" action="ppaction://hlinksldjump"/>
              </a:rPr>
              <a:t>Часть 3</a:t>
            </a:r>
            <a:r>
              <a:rPr lang="ru-RU" sz="2200" dirty="0"/>
              <a:t>, </a:t>
            </a:r>
            <a:r>
              <a:rPr lang="ru-RU" sz="2200" dirty="0">
                <a:hlinkClick r:id="rId7" action="ppaction://hlinksldjump"/>
              </a:rPr>
              <a:t>Часть 4</a:t>
            </a:r>
            <a:r>
              <a:rPr lang="ru-RU" sz="2200" dirty="0"/>
              <a:t>,</a:t>
            </a:r>
            <a:endParaRPr lang="ru-RU" sz="2200" dirty="0">
              <a:latin typeface="+mn-lt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71800" y="5219908"/>
            <a:ext cx="3672408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u="sng" dirty="0">
                <a:solidFill>
                  <a:srgbClr val="FF0000"/>
                </a:solidFill>
                <a:latin typeface="+mn-lt"/>
                <a:cs typeface="+mn-cs"/>
              </a:rPr>
              <a:t>Изменяемый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документ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11491" y="5076473"/>
            <a:ext cx="2520280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b="1" u="sng" dirty="0">
                <a:solidFill>
                  <a:srgbClr val="FF0000"/>
                </a:solidFill>
                <a:latin typeface="+mn-lt"/>
                <a:cs typeface="+mn-cs"/>
              </a:rPr>
              <a:t>Правка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 на </a:t>
            </a:r>
            <a:r>
              <a:rPr lang="ru-RU" sz="1600" b="1" dirty="0">
                <a:solidFill>
                  <a:srgbClr val="00B050"/>
                </a:solidFill>
                <a:latin typeface="+mn-lt"/>
                <a:cs typeface="+mn-cs"/>
              </a:rPr>
              <a:t>лице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 или на </a:t>
            </a:r>
            <a:r>
              <a:rPr lang="ru-RU" sz="1600" b="1" dirty="0">
                <a:solidFill>
                  <a:srgbClr val="C00000"/>
                </a:solidFill>
                <a:latin typeface="+mn-lt"/>
                <a:cs typeface="+mn-cs"/>
              </a:rPr>
              <a:t>обороте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 страницы док.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flipH="1" flipV="1">
            <a:off x="2764793" y="4716667"/>
            <a:ext cx="1807207" cy="49616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7" idx="0"/>
          </p:cNvCxnSpPr>
          <p:nvPr/>
        </p:nvCxnSpPr>
        <p:spPr>
          <a:xfrm flipH="1" flipV="1">
            <a:off x="6849194" y="4431612"/>
            <a:ext cx="1022438" cy="78330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09403" y="4246791"/>
            <a:ext cx="2055390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00B050"/>
                </a:solidFill>
                <a:latin typeface="+mn-lt"/>
                <a:cs typeface="+mn-cs"/>
              </a:rPr>
              <a:t>Лицо док. -(**)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56905" y="4043912"/>
            <a:ext cx="2826431" cy="83099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latin typeface="+mn-lt"/>
                <a:cs typeface="+mn-cs"/>
              </a:rPr>
              <a:t>Оборот док.(**) …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rgbClr val="C00000"/>
                </a:solidFill>
                <a:latin typeface="+mn-lt"/>
                <a:cs typeface="+mn-cs"/>
              </a:rPr>
              <a:t>…правка……….</a:t>
            </a:r>
          </a:p>
        </p:txBody>
      </p:sp>
      <p:cxnSp>
        <p:nvCxnSpPr>
          <p:cNvPr id="17" name="Прямая со стрелкой 16"/>
          <p:cNvCxnSpPr>
            <a:stCxn id="10" idx="0"/>
            <a:endCxn id="7" idx="1"/>
          </p:cNvCxnSpPr>
          <p:nvPr/>
        </p:nvCxnSpPr>
        <p:spPr>
          <a:xfrm flipV="1">
            <a:off x="4608004" y="4935668"/>
            <a:ext cx="945046" cy="28424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6820738"/>
      </p:ext>
    </p:extLst>
  </p:cSld>
  <p:clrMapOvr>
    <a:masterClrMapping/>
  </p:clrMapOvr>
</p:sld>
</file>

<file path=ppt/slides/slide4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-99392"/>
            <a:ext cx="5544616" cy="620688"/>
          </a:xfrm>
        </p:spPr>
        <p:txBody>
          <a:bodyPr/>
          <a:lstStyle/>
          <a:p>
            <a:r>
              <a:rPr lang="ru-RU" sz="3200" dirty="0"/>
              <a:t>РК №2 по ЛР СП и КР СП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60647"/>
            <a:ext cx="8899176" cy="558614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b="1" u="sng" dirty="0">
                <a:latin typeface="+mn-lt"/>
                <a:cs typeface="+mn-cs"/>
              </a:rPr>
              <a:t>Тема РК</a:t>
            </a:r>
            <a:r>
              <a:rPr lang="ru-RU" sz="2100" b="1" dirty="0">
                <a:latin typeface="+mn-lt"/>
                <a:cs typeface="+mn-cs"/>
              </a:rPr>
              <a:t>: </a:t>
            </a:r>
            <a:r>
              <a:rPr lang="ru-RU" sz="2100" dirty="0">
                <a:latin typeface="+mn-lt"/>
                <a:cs typeface="+mn-cs"/>
              </a:rPr>
              <a:t>ЛР №</a:t>
            </a:r>
            <a:r>
              <a:rPr lang="en-US" sz="2100" dirty="0">
                <a:latin typeface="+mn-lt"/>
                <a:cs typeface="+mn-cs"/>
              </a:rPr>
              <a:t>5</a:t>
            </a:r>
            <a:r>
              <a:rPr lang="ru-RU" sz="2100" dirty="0">
                <a:latin typeface="+mn-lt"/>
                <a:cs typeface="+mn-cs"/>
              </a:rPr>
              <a:t>-</a:t>
            </a:r>
            <a:r>
              <a:rPr lang="en-US" sz="2100" dirty="0">
                <a:latin typeface="+mn-lt"/>
                <a:cs typeface="+mn-cs"/>
              </a:rPr>
              <a:t>8</a:t>
            </a:r>
            <a:r>
              <a:rPr lang="ru-RU" sz="2100" dirty="0">
                <a:latin typeface="+mn-lt"/>
                <a:cs typeface="+mn-cs"/>
              </a:rPr>
              <a:t>, ТЗ на КР , Лекции СП на данный момент (до 9-16 н.).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b="1" u="sng" dirty="0">
                <a:solidFill>
                  <a:srgbClr val="FF0000"/>
                </a:solidFill>
                <a:latin typeface="+mn-lt"/>
                <a:cs typeface="+mn-cs"/>
              </a:rPr>
              <a:t>Время РК №</a:t>
            </a:r>
            <a:r>
              <a:rPr lang="en-US" sz="2100" b="1" u="sng" dirty="0">
                <a:solidFill>
                  <a:srgbClr val="FF0000"/>
                </a:solidFill>
                <a:latin typeface="+mn-lt"/>
                <a:cs typeface="+mn-cs"/>
              </a:rPr>
              <a:t>2</a:t>
            </a:r>
            <a:r>
              <a:rPr lang="ru-RU" sz="2100" dirty="0">
                <a:latin typeface="+mn-lt"/>
                <a:cs typeface="+mn-cs"/>
              </a:rPr>
              <a:t>: </a:t>
            </a:r>
            <a:r>
              <a:rPr lang="en-US" sz="2100" dirty="0">
                <a:latin typeface="+mn-lt"/>
                <a:cs typeface="+mn-cs"/>
              </a:rPr>
              <a:t>1</a:t>
            </a:r>
            <a:r>
              <a:rPr lang="ru-RU" sz="2100" dirty="0">
                <a:latin typeface="+mn-lt"/>
                <a:cs typeface="+mn-cs"/>
              </a:rPr>
              <a:t>6-я неделя, </a:t>
            </a:r>
            <a:r>
              <a:rPr lang="en-US" sz="2100" dirty="0">
                <a:latin typeface="+mn-lt"/>
                <a:cs typeface="+mn-cs"/>
              </a:rPr>
              <a:t>2</a:t>
            </a:r>
            <a:r>
              <a:rPr lang="ru-RU" sz="2100" dirty="0">
                <a:latin typeface="+mn-lt"/>
                <a:cs typeface="+mn-cs"/>
              </a:rPr>
              <a:t>2.0</a:t>
            </a:r>
            <a:r>
              <a:rPr lang="en-US" sz="2100" dirty="0">
                <a:latin typeface="+mn-lt"/>
                <a:cs typeface="+mn-cs"/>
              </a:rPr>
              <a:t>5</a:t>
            </a:r>
            <a:r>
              <a:rPr lang="ru-RU" sz="2100" dirty="0">
                <a:latin typeface="+mn-lt"/>
                <a:cs typeface="+mn-cs"/>
              </a:rPr>
              <a:t>.2019 в 13-50, ауд. 501ю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dirty="0">
                <a:latin typeface="+mn-lt"/>
                <a:cs typeface="+mn-cs"/>
              </a:rPr>
              <a:t> </a:t>
            </a:r>
            <a:r>
              <a:rPr lang="ru-RU" sz="2100" u="sng" dirty="0">
                <a:latin typeface="+mn-lt"/>
                <a:cs typeface="+mn-cs"/>
              </a:rPr>
              <a:t>Задание</a:t>
            </a:r>
            <a:r>
              <a:rPr lang="ru-RU" sz="2100" dirty="0">
                <a:latin typeface="+mn-lt"/>
                <a:cs typeface="+mn-cs"/>
              </a:rPr>
              <a:t> на сайте: 2/3 к СП-</a:t>
            </a:r>
            <a:r>
              <a:rPr lang="en-US" sz="2100" dirty="0">
                <a:latin typeface="+mn-lt"/>
                <a:cs typeface="+mn-cs"/>
              </a:rPr>
              <a:t>&gt;(User/</a:t>
            </a:r>
            <a:r>
              <a:rPr lang="ru-RU" sz="2100" dirty="0">
                <a:latin typeface="+mn-lt"/>
                <a:cs typeface="+mn-cs"/>
              </a:rPr>
              <a:t>Пароль</a:t>
            </a:r>
            <a:r>
              <a:rPr lang="en-US" sz="2100" dirty="0">
                <a:latin typeface="+mn-lt"/>
                <a:cs typeface="+mn-cs"/>
              </a:rPr>
              <a:t>)</a:t>
            </a:r>
            <a:r>
              <a:rPr lang="ru-RU" sz="2100" dirty="0">
                <a:latin typeface="+mn-lt"/>
                <a:cs typeface="+mn-cs"/>
              </a:rPr>
              <a:t> </a:t>
            </a:r>
            <a:r>
              <a:rPr lang="en-US" sz="2100" dirty="0">
                <a:latin typeface="+mn-lt"/>
                <a:cs typeface="+mn-cs"/>
              </a:rPr>
              <a:t>-&gt;</a:t>
            </a:r>
            <a:r>
              <a:rPr lang="ru-RU" sz="2100" b="1" dirty="0">
                <a:solidFill>
                  <a:srgbClr val="00B050"/>
                </a:solidFill>
                <a:latin typeface="+mn-lt"/>
                <a:cs typeface="+mn-cs"/>
              </a:rPr>
              <a:t>Зеленая</a:t>
            </a:r>
            <a:r>
              <a:rPr lang="ru-RU" sz="2100" dirty="0">
                <a:latin typeface="+mn-lt"/>
                <a:cs typeface="+mn-cs"/>
              </a:rPr>
              <a:t> </a:t>
            </a:r>
            <a:r>
              <a:rPr lang="ru-RU" sz="2100" b="1" dirty="0">
                <a:solidFill>
                  <a:srgbClr val="00B050"/>
                </a:solidFill>
                <a:latin typeface="+mn-lt"/>
                <a:cs typeface="+mn-cs"/>
              </a:rPr>
              <a:t>кнопка внизу</a:t>
            </a:r>
            <a:r>
              <a:rPr lang="ru-RU" sz="2100" dirty="0">
                <a:latin typeface="+mn-lt"/>
                <a:cs typeface="+mn-cs"/>
              </a:rPr>
              <a:t> </a:t>
            </a:r>
            <a:r>
              <a:rPr lang="en-US" sz="2100" b="1" dirty="0">
                <a:solidFill>
                  <a:srgbClr val="00B050"/>
                </a:solidFill>
                <a:latin typeface="+mn-lt"/>
                <a:cs typeface="+mn-cs"/>
              </a:rPr>
              <a:t>“</a:t>
            </a:r>
            <a:r>
              <a:rPr lang="ru-RU" sz="2100" b="1" dirty="0">
                <a:solidFill>
                  <a:srgbClr val="00B050"/>
                </a:solidFill>
                <a:latin typeface="+mn-lt"/>
                <a:cs typeface="+mn-cs"/>
              </a:rPr>
              <a:t>Результаты работы в семестре(Автоматы)</a:t>
            </a:r>
            <a:r>
              <a:rPr lang="en-US" sz="2100" b="1" dirty="0">
                <a:solidFill>
                  <a:srgbClr val="00B050"/>
                </a:solidFill>
                <a:latin typeface="+mn-lt"/>
                <a:cs typeface="+mn-cs"/>
              </a:rPr>
              <a:t>”</a:t>
            </a:r>
            <a:r>
              <a:rPr lang="en-US" sz="2100" b="1" dirty="0"/>
              <a:t> </a:t>
            </a:r>
            <a:r>
              <a:rPr lang="en-US" sz="2100" dirty="0"/>
              <a:t>-&gt;</a:t>
            </a:r>
            <a:r>
              <a:rPr lang="ru-RU" sz="2100" dirty="0"/>
              <a:t> </a:t>
            </a:r>
            <a:r>
              <a:rPr lang="ru-RU" sz="2100" b="1" dirty="0">
                <a:solidFill>
                  <a:srgbClr val="FF0000"/>
                </a:solidFill>
              </a:rPr>
              <a:t>Вопросы по </a:t>
            </a:r>
            <a:r>
              <a:rPr lang="en-US" sz="2100" b="1" dirty="0">
                <a:solidFill>
                  <a:srgbClr val="FF0000"/>
                </a:solidFill>
              </a:rPr>
              <a:t>5</a:t>
            </a:r>
            <a:r>
              <a:rPr lang="ru-RU" sz="2100" b="1" dirty="0">
                <a:solidFill>
                  <a:srgbClr val="FF0000"/>
                </a:solidFill>
              </a:rPr>
              <a:t>-7 ЛР СП для рейтинга(распечатать на группу) и вопросы по КР СП.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u="sng" dirty="0">
                <a:latin typeface="+mn-lt"/>
                <a:cs typeface="+mn-cs"/>
              </a:rPr>
              <a:t>Цель РК</a:t>
            </a:r>
            <a:r>
              <a:rPr lang="en-US" sz="2100" dirty="0">
                <a:latin typeface="+mn-lt"/>
                <a:cs typeface="+mn-cs"/>
              </a:rPr>
              <a:t>: </a:t>
            </a:r>
            <a:r>
              <a:rPr lang="ru-RU" sz="2100" dirty="0">
                <a:latin typeface="+mn-lt"/>
                <a:cs typeface="+mn-cs"/>
              </a:rPr>
              <a:t>контроль успеваемости по курсу, ЛР СП и КР СП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u="sng" dirty="0">
                <a:latin typeface="+mn-lt"/>
                <a:cs typeface="+mn-cs"/>
              </a:rPr>
              <a:t>Проведение РК</a:t>
            </a:r>
            <a:r>
              <a:rPr lang="ru-RU" sz="2100" dirty="0">
                <a:latin typeface="+mn-lt"/>
                <a:cs typeface="+mn-cs"/>
              </a:rPr>
              <a:t>: Каждому студенту выдается карточка с</a:t>
            </a:r>
            <a:r>
              <a:rPr lang="en-US" sz="2100" dirty="0">
                <a:latin typeface="+mn-lt"/>
                <a:cs typeface="+mn-cs"/>
              </a:rPr>
              <a:t> </a:t>
            </a:r>
            <a:r>
              <a:rPr lang="ru-RU" sz="2100" dirty="0">
                <a:latin typeface="+mn-lt"/>
                <a:cs typeface="+mn-cs"/>
              </a:rPr>
              <a:t>вариантами вопросов по ЛР и один </a:t>
            </a:r>
            <a:r>
              <a:rPr lang="ru-RU" sz="2100" dirty="0">
                <a:latin typeface="+mn-lt"/>
                <a:cs typeface="+mn-cs"/>
                <a:hlinkClick r:id="rId2" action="ppaction://hlinksldjump"/>
              </a:rPr>
              <a:t>общий вопрос</a:t>
            </a:r>
            <a:r>
              <a:rPr lang="ru-RU" sz="2100" dirty="0">
                <a:latin typeface="+mn-lt"/>
                <a:cs typeface="+mn-cs"/>
              </a:rPr>
              <a:t> (</a:t>
            </a:r>
            <a:r>
              <a:rPr lang="ru-RU" sz="2100" dirty="0">
                <a:latin typeface="+mn-lt"/>
                <a:cs typeface="+mn-cs"/>
                <a:hlinkClick r:id="rId3" action="ppaction://hlinksldjump"/>
              </a:rPr>
              <a:t>таблица на экране</a:t>
            </a:r>
            <a:r>
              <a:rPr lang="ru-RU" sz="2100" dirty="0">
                <a:latin typeface="+mn-lt"/>
                <a:cs typeface="+mn-cs"/>
              </a:rPr>
              <a:t>). Ответы по ЛР  выполняются на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  <a:hlinkClick r:id="rId4" action="ppaction://hlinksldjump"/>
              </a:rPr>
              <a:t>отдельном листе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 Сдача (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  <a:hlinkClick r:id="rId5" action="ppaction://hlinksldjump"/>
              </a:rPr>
              <a:t>СМ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)</a:t>
            </a:r>
            <a:endParaRPr lang="ru-RU" sz="2100" dirty="0">
              <a:latin typeface="+mn-lt"/>
              <a:cs typeface="+mn-cs"/>
            </a:endParaRP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dirty="0">
                <a:hlinkClick r:id="rId6" action="ppaction://hlinksldjump"/>
              </a:rPr>
              <a:t>Общее задание</a:t>
            </a:r>
            <a:r>
              <a:rPr lang="ru-RU" sz="2100" dirty="0"/>
              <a:t> выполняется </a:t>
            </a:r>
            <a:r>
              <a:rPr lang="ru-RU" sz="2100" b="1" u="sng" dirty="0"/>
              <a:t>во всех документах</a:t>
            </a:r>
            <a:r>
              <a:rPr lang="ru-RU" sz="2100" dirty="0"/>
              <a:t>.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Ответ</a:t>
            </a:r>
            <a:r>
              <a:rPr lang="ru-RU" sz="2100" dirty="0">
                <a:latin typeface="+mn-lt"/>
                <a:cs typeface="+mn-cs"/>
              </a:rPr>
              <a:t> на </a:t>
            </a:r>
            <a:r>
              <a:rPr lang="ru-RU" sz="2100" dirty="0">
                <a:latin typeface="+mn-lt"/>
                <a:cs typeface="+mn-cs"/>
                <a:hlinkClick r:id="rId2" action="ppaction://hlinksldjump"/>
              </a:rPr>
              <a:t>общий вопросы </a:t>
            </a:r>
            <a:r>
              <a:rPr lang="ru-RU" sz="2100" dirty="0">
                <a:latin typeface="+mn-lt"/>
                <a:cs typeface="+mn-cs"/>
              </a:rPr>
              <a:t>выполняются на своем листе проекта листе А1/А4 (Схема взаимодействия МП+ОП+ПО).Варианты: (</a:t>
            </a:r>
            <a:r>
              <a:rPr lang="ru-RU" sz="2100" dirty="0">
                <a:latin typeface="+mn-lt"/>
                <a:cs typeface="+mn-cs"/>
                <a:hlinkClick r:id="rId3" action="ppaction://hlinksldjump"/>
              </a:rPr>
              <a:t>таблица на экране</a:t>
            </a:r>
            <a:r>
              <a:rPr lang="ru-RU" sz="2100" dirty="0">
                <a:latin typeface="+mn-lt"/>
                <a:cs typeface="+mn-cs"/>
              </a:rPr>
              <a:t>).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u="sng" dirty="0">
                <a:latin typeface="+mn-lt"/>
                <a:cs typeface="+mn-cs"/>
              </a:rPr>
              <a:t>Автоматы РК</a:t>
            </a:r>
            <a:r>
              <a:rPr lang="ru-RU" sz="2100" dirty="0">
                <a:latin typeface="+mn-lt"/>
                <a:cs typeface="+mn-cs"/>
              </a:rPr>
              <a:t>: Автоматы по РК получают студенты защитившие все ЛР (ЛР №1-7) с </a:t>
            </a:r>
            <a:r>
              <a:rPr lang="ru-RU" sz="2100" b="1" u="sng" dirty="0">
                <a:solidFill>
                  <a:srgbClr val="FF0000"/>
                </a:solidFill>
                <a:latin typeface="+mn-lt"/>
                <a:cs typeface="+mn-cs"/>
              </a:rPr>
              <a:t>отчетами</a:t>
            </a:r>
            <a:r>
              <a:rPr lang="ru-RU" sz="2100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100" dirty="0">
                <a:latin typeface="+mn-lt"/>
                <a:cs typeface="+mn-cs"/>
              </a:rPr>
              <a:t>и те, которые уже защитили КР СП.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u="dbl" dirty="0">
                <a:latin typeface="+mn-lt"/>
                <a:cs typeface="+mn-cs"/>
              </a:rPr>
              <a:t>Результат РК</a:t>
            </a:r>
            <a:r>
              <a:rPr lang="ru-RU" sz="2100" dirty="0">
                <a:latin typeface="+mn-lt"/>
                <a:cs typeface="+mn-cs"/>
              </a:rPr>
              <a:t>: Размещается на сайте и влияет на </a:t>
            </a:r>
            <a:r>
              <a:rPr lang="ru-RU" sz="2100" b="1" dirty="0">
                <a:solidFill>
                  <a:srgbClr val="FF0000"/>
                </a:solidFill>
                <a:latin typeface="+mn-lt"/>
                <a:cs typeface="+mn-cs"/>
              </a:rPr>
              <a:t>оценку</a:t>
            </a:r>
            <a:r>
              <a:rPr lang="ru-RU" sz="2100" dirty="0">
                <a:latin typeface="+mn-lt"/>
                <a:cs typeface="+mn-cs"/>
              </a:rPr>
              <a:t> по КР СП</a:t>
            </a:r>
            <a:r>
              <a:rPr lang="en-US" sz="2100" dirty="0">
                <a:latin typeface="+mn-lt"/>
                <a:cs typeface="+mn-cs"/>
              </a:rPr>
              <a:t> (</a:t>
            </a:r>
            <a:r>
              <a:rPr lang="ru-RU" sz="2100" dirty="0">
                <a:latin typeface="+mn-lt"/>
                <a:cs typeface="+mn-cs"/>
              </a:rPr>
              <a:t> Старосты сверьте у меня списки вариантов в группе!!!)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2100" dirty="0">
                <a:hlinkClick r:id="rId7" action="ppaction://hlinksldjump"/>
              </a:rPr>
              <a:t>Особые условия </a:t>
            </a:r>
            <a:r>
              <a:rPr lang="ru-RU" sz="2100" dirty="0"/>
              <a:t>сдачи РК КР СП (</a:t>
            </a:r>
            <a:r>
              <a:rPr lang="ru-RU" sz="2100" b="1" dirty="0">
                <a:solidFill>
                  <a:srgbClr val="FF0000"/>
                </a:solidFill>
              </a:rPr>
              <a:t>!!!!</a:t>
            </a:r>
            <a:r>
              <a:rPr lang="ru-RU" sz="2100" dirty="0"/>
              <a:t>) ПРИ НАЛИЧИИ ВСЕЙ КР СП (!!!!!)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33115" y="5752564"/>
            <a:ext cx="9144001" cy="43088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dirty="0">
                <a:latin typeface="+mn-lt"/>
                <a:cs typeface="+mn-cs"/>
              </a:rPr>
              <a:t>Список вопросов состоит из 4-х Частей: </a:t>
            </a:r>
            <a:r>
              <a:rPr lang="ru-RU" sz="2200" dirty="0">
                <a:latin typeface="+mn-lt"/>
                <a:cs typeface="+mn-cs"/>
                <a:hlinkClick r:id="rId2" action="ppaction://hlinksldjump"/>
              </a:rPr>
              <a:t>Часть 1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dirty="0">
                <a:hlinkClick r:id="rId8" action="ppaction://hlinksldjump"/>
              </a:rPr>
              <a:t>Часть 2</a:t>
            </a:r>
            <a:r>
              <a:rPr lang="ru-RU" sz="2200" dirty="0"/>
              <a:t>, </a:t>
            </a:r>
            <a:r>
              <a:rPr lang="ru-RU" sz="2200" dirty="0">
                <a:hlinkClick r:id="rId9" action="ppaction://hlinksldjump"/>
              </a:rPr>
              <a:t>Часть 3</a:t>
            </a:r>
            <a:r>
              <a:rPr lang="ru-RU" sz="2200" dirty="0"/>
              <a:t>, </a:t>
            </a:r>
            <a:r>
              <a:rPr lang="ru-RU" sz="2200" dirty="0">
                <a:hlinkClick r:id="rId10" action="ppaction://hlinksldjump"/>
              </a:rPr>
              <a:t>Часть 4</a:t>
            </a:r>
            <a:r>
              <a:rPr lang="ru-RU" sz="2200" dirty="0"/>
              <a:t>,</a:t>
            </a:r>
            <a:endParaRPr lang="ru-RU" sz="22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047845"/>
      </p:ext>
    </p:extLst>
  </p:cSld>
  <p:clrMapOvr>
    <a:masterClrMapping/>
  </p:clrMapOvr>
</p:sld>
</file>

<file path=ppt/slides/slide4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7704906" cy="648072"/>
          </a:xfrm>
        </p:spPr>
        <p:txBody>
          <a:bodyPr/>
          <a:lstStyle/>
          <a:p>
            <a:r>
              <a:rPr lang="ru-RU" sz="2800" dirty="0"/>
              <a:t>Таблица для общих вопросов по КР СП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7119837"/>
              </p:ext>
            </p:extLst>
          </p:nvPr>
        </p:nvGraphicFramePr>
        <p:xfrm>
          <a:off x="683568" y="764705"/>
          <a:ext cx="7848870" cy="460851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622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52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5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52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52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52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75161"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№ варианта КР СП (по журналу гр.)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№ </a:t>
                      </a:r>
                      <a:r>
                        <a:rPr lang="ru-RU" sz="14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hlinkClick r:id="rId2" action="ppaction://hlinksldjump"/>
                        </a:rPr>
                        <a:t>вопроса</a:t>
                      </a:r>
                      <a:r>
                        <a:rPr lang="ru-RU" sz="14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 по КР</a:t>
                      </a:r>
                      <a:r>
                        <a:rPr lang="ru-RU" sz="1400" baseline="-2500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</a:rPr>
                        <a:t>10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( 1- 3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№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400" baseline="0" dirty="0" err="1">
                          <a:solidFill>
                            <a:schemeClr val="tx1"/>
                          </a:solidFill>
                          <a:effectLst/>
                        </a:rPr>
                        <a:t>п.п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</a:rPr>
                        <a:t> ТЗ 5.1.</a:t>
                      </a:r>
                      <a:r>
                        <a:rPr lang="en-US" sz="1400" baseline="0" dirty="0">
                          <a:solidFill>
                            <a:srgbClr val="FF0000"/>
                          </a:solidFill>
                          <a:effectLst/>
                        </a:rPr>
                        <a:t>XX</a:t>
                      </a:r>
                      <a:r>
                        <a:rPr lang="ru-RU" sz="1400" baseline="-25000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</a:rPr>
                        <a:t>/</a:t>
                      </a:r>
                      <a:r>
                        <a:rPr lang="ru-RU" sz="1400" baseline="0" dirty="0">
                          <a:solidFill>
                            <a:srgbClr val="00B050"/>
                          </a:solidFill>
                          <a:effectLst/>
                        </a:rPr>
                        <a:t>ВАР</a:t>
                      </a:r>
                      <a:r>
                        <a:rPr lang="ru-RU" sz="1400" baseline="-25000" dirty="0">
                          <a:solidFill>
                            <a:srgbClr val="00B050"/>
                          </a:solidFill>
                          <a:effectLst/>
                        </a:rPr>
                        <a:t>16</a:t>
                      </a:r>
                      <a:endParaRPr lang="ru-RU" sz="1200" baseline="-250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7223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Вариант</a:t>
                      </a:r>
                      <a:r>
                        <a:rPr lang="ru-RU" sz="1400" baseline="0" dirty="0">
                          <a:solidFill>
                            <a:schemeClr val="tx1"/>
                          </a:solidFill>
                          <a:effectLst/>
                        </a:rPr>
                        <a:t> журнала ↓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Группа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→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ИУ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5-41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ИУ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5-4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ИУ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5-4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ИУ</a:t>
                      </a:r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5-4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 УЦ5-6х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5161">
                <a:tc>
                  <a:txBody>
                    <a:bodyPr/>
                    <a:lstStyle/>
                    <a:p>
                      <a:pPr algn="l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21 , 2 , 23 , 4 , </a:t>
                      </a:r>
                      <a:r>
                        <a:rPr lang="ru-RU" sz="2000" dirty="0">
                          <a:solidFill>
                            <a:srgbClr val="00B050"/>
                          </a:solidFill>
                          <a:effectLst/>
                        </a:rPr>
                        <a:t>2</a:t>
                      </a:r>
                      <a:r>
                        <a:rPr lang="en-US" sz="2000" dirty="0">
                          <a:solidFill>
                            <a:srgbClr val="00B050"/>
                          </a:solidFill>
                          <a:effectLst/>
                        </a:rPr>
                        <a:t>8</a:t>
                      </a:r>
                      <a:endParaRPr lang="ru-RU" sz="18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</a:rPr>
                        <a:t>11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07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04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  <a:cs typeface="+mn-cs"/>
                        </a:rPr>
                        <a:t>20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16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27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5161">
                <a:tc>
                  <a:txBody>
                    <a:bodyPr/>
                    <a:lstStyle/>
                    <a:p>
                      <a:pPr algn="l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1, 2, 3, 4, 5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03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16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21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16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28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06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5161">
                <a:tc>
                  <a:txBody>
                    <a:bodyPr/>
                    <a:lstStyle/>
                    <a:p>
                      <a:pPr algn="l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11 , 12 , 13 , 14 , 15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13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17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07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22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14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29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02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5161">
                <a:tc>
                  <a:txBody>
                    <a:bodyPr/>
                    <a:lstStyle/>
                    <a:p>
                      <a:pPr algn="l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26 , 27 , 28 , 29 , 30 ,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14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06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30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03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23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18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14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16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51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9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21 , 22 , 23 , 24 , 25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31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24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13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19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14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5161">
                <a:tc>
                  <a:txBody>
                    <a:bodyPr/>
                    <a:lstStyle/>
                    <a:p>
                      <a:pPr algn="l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16 , 17 , 18 , 19 , 20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32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09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03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20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03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5161">
                <a:tc>
                  <a:txBody>
                    <a:bodyPr/>
                    <a:lstStyle/>
                    <a:p>
                      <a:pPr algn="l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6 , 7 , 8 , 9 , 10 ,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33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26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13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16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21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07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9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B0F0"/>
                          </a:solidFill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600" b="1" dirty="0">
                          <a:solidFill>
                            <a:srgbClr val="00B050"/>
                          </a:solidFill>
                          <a:effectLst/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430415"/>
            <a:ext cx="9144001" cy="107721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dirty="0">
                <a:latin typeface="+mn-lt"/>
                <a:cs typeface="+mn-cs"/>
              </a:rPr>
              <a:t>Список </a:t>
            </a:r>
            <a:r>
              <a:rPr lang="ru-RU" sz="2200" dirty="0">
                <a:latin typeface="+mn-lt"/>
                <a:cs typeface="+mn-cs"/>
                <a:hlinkClick r:id="rId3" action="ppaction://hlinkfile"/>
              </a:rPr>
              <a:t>вопросов </a:t>
            </a:r>
            <a:r>
              <a:rPr lang="ru-RU" sz="2200" dirty="0">
                <a:latin typeface="+mn-lt"/>
                <a:cs typeface="+mn-cs"/>
              </a:rPr>
              <a:t>состоит из 4-х Частей: </a:t>
            </a:r>
            <a:r>
              <a:rPr lang="ru-RU" sz="2200" dirty="0">
                <a:latin typeface="+mn-lt"/>
                <a:cs typeface="+mn-cs"/>
                <a:hlinkClick r:id="rId2" action="ppaction://hlinksldjump"/>
              </a:rPr>
              <a:t>Часть 1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dirty="0">
                <a:hlinkClick r:id="rId4" action="ppaction://hlinksldjump"/>
              </a:rPr>
              <a:t>Часть 2</a:t>
            </a:r>
            <a:r>
              <a:rPr lang="ru-RU" sz="2200" dirty="0"/>
              <a:t>, </a:t>
            </a:r>
            <a:r>
              <a:rPr lang="ru-RU" sz="2200" dirty="0">
                <a:hlinkClick r:id="rId5" action="ppaction://hlinksldjump"/>
              </a:rPr>
              <a:t>Часть 3</a:t>
            </a:r>
            <a:r>
              <a:rPr lang="ru-RU" sz="2200" dirty="0"/>
              <a:t>, </a:t>
            </a:r>
            <a:r>
              <a:rPr lang="ru-RU" sz="2200" dirty="0">
                <a:hlinkClick r:id="rId6" action="ppaction://hlinksldjump"/>
              </a:rPr>
              <a:t>Часть 4</a:t>
            </a:r>
            <a:endParaRPr lang="ru-RU" sz="22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hlinkClick r:id="rId7" action="ppaction://hlinksldjump"/>
              </a:rPr>
              <a:t>Второй РК </a:t>
            </a:r>
            <a:r>
              <a:rPr lang="ru-RU" sz="2000" b="1" dirty="0">
                <a:solidFill>
                  <a:srgbClr val="FF0000"/>
                </a:solidFill>
              </a:rPr>
              <a:t>по СП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22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9193413"/>
      </p:ext>
    </p:extLst>
  </p:cSld>
  <p:clrMapOvr>
    <a:masterClrMapping/>
  </p:clrMapOvr>
</p:sld>
</file>

<file path=ppt/slides/slide4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332"/>
            <a:ext cx="7056784" cy="648072"/>
          </a:xfrm>
        </p:spPr>
        <p:txBody>
          <a:bodyPr/>
          <a:lstStyle/>
          <a:p>
            <a:r>
              <a:rPr lang="ru-RU" sz="2400" dirty="0"/>
              <a:t>Список вопросов по КР СП для РК КР СП (1 часть </a:t>
            </a:r>
            <a:r>
              <a:rPr lang="ru-RU" sz="2400" b="1" dirty="0">
                <a:solidFill>
                  <a:srgbClr val="FF0000"/>
                </a:solidFill>
              </a:rPr>
              <a:t>1-9)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548680"/>
            <a:ext cx="8964488" cy="5112568"/>
          </a:xfrm>
        </p:spPr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Поясните по шагам обработку </a:t>
            </a:r>
            <a:r>
              <a:rPr lang="ru-RU" sz="2000" b="1" dirty="0"/>
              <a:t>аппаратного</a:t>
            </a:r>
            <a:r>
              <a:rPr lang="ru-RU" sz="2000" dirty="0"/>
              <a:t> прерывания - </a:t>
            </a:r>
            <a:r>
              <a:rPr lang="ru-RU" sz="2000" b="1" dirty="0"/>
              <a:t>09</a:t>
            </a:r>
            <a:r>
              <a:rPr lang="en-US" sz="2000" b="1" dirty="0"/>
              <a:t>H</a:t>
            </a:r>
            <a:r>
              <a:rPr lang="ru-RU" sz="2000" dirty="0"/>
              <a:t> (от клавиатуры), Пояснить по </a:t>
            </a:r>
            <a:r>
              <a:rPr lang="ru-RU" sz="2000" dirty="0">
                <a:hlinkClick r:id="rId2" action="ppaction://hlinksldjump"/>
              </a:rPr>
              <a:t>схеме </a:t>
            </a:r>
            <a:r>
              <a:rPr lang="ru-RU" sz="2000" dirty="0"/>
              <a:t>на листе ОП + МП + ПО.(</a:t>
            </a:r>
            <a:r>
              <a:rPr lang="ru-RU" sz="2000" dirty="0">
                <a:solidFill>
                  <a:srgbClr val="FF0000"/>
                </a:solidFill>
                <a:hlinkClick r:id="rId3" action="ppaction://hlinksldjump"/>
              </a:rPr>
              <a:t>СМ</a:t>
            </a:r>
            <a:r>
              <a:rPr lang="ru-RU" sz="2000" dirty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/>
              <a:t>Поясните по шагам обработку </a:t>
            </a:r>
            <a:r>
              <a:rPr lang="ru-RU" sz="2000" b="1" dirty="0"/>
              <a:t>аппаратного</a:t>
            </a:r>
            <a:r>
              <a:rPr lang="ru-RU" sz="2000" dirty="0"/>
              <a:t> прерывания – </a:t>
            </a:r>
            <a:r>
              <a:rPr lang="ru-RU" sz="2000" b="1" dirty="0"/>
              <a:t>1С</a:t>
            </a:r>
            <a:r>
              <a:rPr lang="en-US" sz="2000" b="1" dirty="0"/>
              <a:t>H</a:t>
            </a:r>
            <a:r>
              <a:rPr lang="ru-RU" sz="2000" dirty="0"/>
              <a:t> (от таймера), Пояснить по </a:t>
            </a:r>
            <a:r>
              <a:rPr lang="ru-RU" sz="2000" dirty="0">
                <a:hlinkClick r:id="rId2" action="ppaction://hlinksldjump"/>
              </a:rPr>
              <a:t>схеме </a:t>
            </a:r>
            <a:r>
              <a:rPr lang="ru-RU" sz="2000" dirty="0"/>
              <a:t>на листе ОП + МП + ПО. (</a:t>
            </a:r>
            <a:r>
              <a:rPr lang="ru-RU" sz="2000" dirty="0">
                <a:solidFill>
                  <a:srgbClr val="FF0000"/>
                </a:solidFill>
                <a:hlinkClick r:id="rId3" action="ppaction://hlinksldjump"/>
              </a:rPr>
              <a:t>СМ</a:t>
            </a:r>
            <a:r>
              <a:rPr lang="ru-RU" sz="2000" dirty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/>
              <a:t>Поясните по шагам обработку </a:t>
            </a:r>
            <a:r>
              <a:rPr lang="ru-RU" sz="2000" b="1" dirty="0"/>
              <a:t>программного</a:t>
            </a:r>
            <a:r>
              <a:rPr lang="ru-RU" sz="2000" dirty="0"/>
              <a:t> прерывания – </a:t>
            </a:r>
            <a:r>
              <a:rPr lang="ru-RU" sz="2000" b="1" dirty="0"/>
              <a:t>2</a:t>
            </a:r>
            <a:r>
              <a:rPr lang="en-US" sz="2000" b="1" dirty="0"/>
              <a:t>FH</a:t>
            </a:r>
            <a:r>
              <a:rPr lang="en-US" sz="2000" dirty="0"/>
              <a:t> </a:t>
            </a:r>
            <a:r>
              <a:rPr lang="ru-RU" sz="2000" dirty="0"/>
              <a:t>или </a:t>
            </a:r>
            <a:r>
              <a:rPr lang="ru-RU" sz="2000" b="1" dirty="0"/>
              <a:t>2</a:t>
            </a:r>
            <a:r>
              <a:rPr lang="en-US" sz="2000" b="1" dirty="0"/>
              <a:t>DH</a:t>
            </a:r>
            <a:r>
              <a:rPr lang="ru-RU" sz="2000" dirty="0"/>
              <a:t>/ Пояснить по </a:t>
            </a:r>
            <a:r>
              <a:rPr lang="ru-RU" sz="2000" dirty="0">
                <a:hlinkClick r:id="rId2" action="ppaction://hlinksldjump"/>
              </a:rPr>
              <a:t>схеме </a:t>
            </a:r>
            <a:r>
              <a:rPr lang="ru-RU" sz="2000" dirty="0"/>
              <a:t>на листе ОП + МП + ПО.(</a:t>
            </a:r>
            <a:r>
              <a:rPr lang="ru-RU" sz="2000" dirty="0">
                <a:solidFill>
                  <a:srgbClr val="FF0000"/>
                </a:solidFill>
                <a:hlinkClick r:id="rId3" action="ppaction://hlinksldjump"/>
              </a:rPr>
              <a:t>СМ</a:t>
            </a:r>
            <a:r>
              <a:rPr lang="ru-RU" sz="2000" dirty="0"/>
              <a:t>)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Что </a:t>
            </a:r>
            <a:r>
              <a:rPr lang="ru-RU" sz="2000" dirty="0">
                <a:hlinkClick r:id="rId4" action="ppaction://hlinksldjump"/>
              </a:rPr>
              <a:t>делается </a:t>
            </a:r>
            <a:r>
              <a:rPr lang="ru-RU" sz="2000" dirty="0"/>
              <a:t>(кратко) для </a:t>
            </a:r>
            <a:r>
              <a:rPr lang="ru-RU" sz="2000" b="1" dirty="0"/>
              <a:t>загрузки</a:t>
            </a:r>
            <a:r>
              <a:rPr lang="ru-RU" sz="2000" dirty="0"/>
              <a:t> резидента в ОП (оперативную память)? Пояснить по </a:t>
            </a:r>
            <a:r>
              <a:rPr lang="ru-RU" sz="2000" dirty="0">
                <a:hlinkClick r:id="rId2" action="ppaction://hlinksldjump"/>
              </a:rPr>
              <a:t>схеме </a:t>
            </a:r>
            <a:r>
              <a:rPr lang="ru-RU" sz="2000" dirty="0"/>
              <a:t>на листе ОП + МП + ПО.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Какие шаги (</a:t>
            </a:r>
            <a:r>
              <a:rPr lang="ru-RU" sz="2000" dirty="0">
                <a:hlinkClick r:id="rId5" action="ppaction://hlinksldjump"/>
              </a:rPr>
              <a:t>по пунктам</a:t>
            </a:r>
            <a:r>
              <a:rPr lang="ru-RU" sz="2000" dirty="0"/>
              <a:t>) нужно </a:t>
            </a:r>
            <a:r>
              <a:rPr lang="ru-RU" sz="2000" dirty="0">
                <a:hlinkClick r:id="rId4" action="ppaction://hlinksldjump"/>
              </a:rPr>
              <a:t>выполнить </a:t>
            </a:r>
            <a:r>
              <a:rPr lang="ru-RU" sz="2000" dirty="0"/>
              <a:t>для </a:t>
            </a:r>
            <a:r>
              <a:rPr lang="ru-RU" sz="2000" b="1" dirty="0"/>
              <a:t>загрузки</a:t>
            </a:r>
            <a:r>
              <a:rPr lang="ru-RU" sz="2000" dirty="0"/>
              <a:t> резидента в ОП. Пояснить по </a:t>
            </a:r>
            <a:r>
              <a:rPr lang="ru-RU" sz="2000" dirty="0">
                <a:hlinkClick r:id="rId2" action="ppaction://hlinksldjump"/>
              </a:rPr>
              <a:t>схеме </a:t>
            </a:r>
            <a:r>
              <a:rPr lang="ru-RU" sz="2000" dirty="0"/>
              <a:t>на листе ОП + МП + ПО.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Как </a:t>
            </a:r>
            <a:r>
              <a:rPr lang="ru-RU" sz="2000" b="1" dirty="0"/>
              <a:t>установить</a:t>
            </a:r>
            <a:r>
              <a:rPr lang="ru-RU" sz="2000" dirty="0"/>
              <a:t> в ВП (</a:t>
            </a:r>
            <a:r>
              <a:rPr lang="ru-RU" sz="2000" dirty="0">
                <a:hlinkClick r:id="rId6" action="ppaction://hlinksldjump"/>
              </a:rPr>
              <a:t>вектор прерываний</a:t>
            </a:r>
            <a:r>
              <a:rPr lang="ru-RU" sz="2000" dirty="0"/>
              <a:t>) адрес </a:t>
            </a:r>
            <a:r>
              <a:rPr lang="ru-RU" sz="2000" dirty="0">
                <a:hlinkClick r:id="rId7" action="ppaction://hlinksldjump"/>
              </a:rPr>
              <a:t>нового обработчика</a:t>
            </a:r>
            <a:r>
              <a:rPr lang="ru-RU" sz="2000" dirty="0"/>
              <a:t>?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Как </a:t>
            </a:r>
            <a:r>
              <a:rPr lang="ru-RU" sz="2000" b="1" dirty="0"/>
              <a:t>запомнить</a:t>
            </a:r>
            <a:r>
              <a:rPr lang="ru-RU" sz="2000" dirty="0"/>
              <a:t> в </a:t>
            </a:r>
            <a:r>
              <a:rPr lang="ru-RU" sz="2000" dirty="0">
                <a:hlinkClick r:id="rId8" action="ppaction://hlinksldjump"/>
              </a:rPr>
              <a:t>программе адрес старого </a:t>
            </a:r>
            <a:r>
              <a:rPr lang="ru-RU" sz="2000" dirty="0"/>
              <a:t>обработчика и его восстановить в ВП?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Как из ВП дальний адрес </a:t>
            </a:r>
            <a:r>
              <a:rPr lang="ru-RU" sz="2000" dirty="0">
                <a:hlinkClick r:id="rId6" action="ppaction://hlinksldjump"/>
              </a:rPr>
              <a:t>обработчика попадает </a:t>
            </a:r>
            <a:r>
              <a:rPr lang="ru-RU" sz="2000" dirty="0"/>
              <a:t>в регистры </a:t>
            </a:r>
            <a:r>
              <a:rPr lang="en-US" sz="2000" b="1" dirty="0">
                <a:solidFill>
                  <a:srgbClr val="FF0000"/>
                </a:solidFill>
              </a:rPr>
              <a:t>CS</a:t>
            </a:r>
            <a:r>
              <a:rPr lang="ru-RU" sz="2000" b="1" dirty="0">
                <a:solidFill>
                  <a:srgbClr val="FF0000"/>
                </a:solidFill>
              </a:rPr>
              <a:t>:</a:t>
            </a:r>
            <a:r>
              <a:rPr lang="en-US" sz="2000" b="1" dirty="0">
                <a:solidFill>
                  <a:srgbClr val="FF0000"/>
                </a:solidFill>
              </a:rPr>
              <a:t>IP (</a:t>
            </a:r>
            <a:r>
              <a:rPr lang="ru-RU" sz="2000" b="1" dirty="0">
                <a:solidFill>
                  <a:srgbClr val="FF0000"/>
                </a:solidFill>
                <a:hlinkClick r:id="rId2" action="ppaction://hlinksldjump"/>
              </a:rPr>
              <a:t>СМ</a:t>
            </a:r>
            <a:r>
              <a:rPr lang="en-US" sz="2000" b="1" dirty="0">
                <a:solidFill>
                  <a:srgbClr val="FF0000"/>
                </a:solidFill>
              </a:rPr>
              <a:t>)</a:t>
            </a:r>
            <a:r>
              <a:rPr lang="ru-RU" sz="2000" dirty="0"/>
              <a:t>,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000" dirty="0"/>
              <a:t>Как </a:t>
            </a:r>
            <a:r>
              <a:rPr lang="ru-RU" sz="2000" b="1" dirty="0"/>
              <a:t>используется</a:t>
            </a:r>
            <a:r>
              <a:rPr lang="ru-RU" sz="2000" dirty="0"/>
              <a:t> </a:t>
            </a:r>
            <a:r>
              <a:rPr lang="ru-RU" sz="2000" b="1" dirty="0"/>
              <a:t>стек</a:t>
            </a:r>
            <a:r>
              <a:rPr lang="ru-RU" sz="2000" dirty="0"/>
              <a:t> при работе команд: </a:t>
            </a:r>
            <a:r>
              <a:rPr lang="en-US" sz="2000" dirty="0">
                <a:hlinkClick r:id="rId9" action="ppaction://hlinksldjump"/>
              </a:rPr>
              <a:t>INT</a:t>
            </a:r>
            <a:r>
              <a:rPr lang="ru-RU" sz="2000" dirty="0">
                <a:hlinkClick r:id="rId9" action="ppaction://hlinksldjump"/>
              </a:rPr>
              <a:t>, </a:t>
            </a:r>
            <a:r>
              <a:rPr lang="en-US" sz="2000" dirty="0">
                <a:hlinkClick r:id="rId9" action="ppaction://hlinksldjump"/>
              </a:rPr>
              <a:t>IRET</a:t>
            </a:r>
            <a:r>
              <a:rPr lang="ru-RU" sz="2000" dirty="0"/>
              <a:t>, </a:t>
            </a:r>
            <a:r>
              <a:rPr lang="en-US" sz="2000" dirty="0">
                <a:hlinkClick r:id="rId10" action="ppaction://hlinksldjump"/>
              </a:rPr>
              <a:t>CALL </a:t>
            </a:r>
            <a:r>
              <a:rPr lang="ru-RU" sz="2000" dirty="0">
                <a:hlinkClick r:id="rId10" action="ppaction://hlinksldjump"/>
              </a:rPr>
              <a:t>и </a:t>
            </a:r>
            <a:r>
              <a:rPr lang="en-US" sz="2000" dirty="0">
                <a:hlinkClick r:id="rId10" action="ppaction://hlinksldjump"/>
              </a:rPr>
              <a:t>RET</a:t>
            </a:r>
            <a:r>
              <a:rPr lang="ru-RU" sz="2000" dirty="0"/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486" y="5733256"/>
            <a:ext cx="9144001" cy="43088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  <a:hlinkClick r:id="rId11" action="ppaction://hlinkfile"/>
              </a:rPr>
              <a:t>Список вопросов </a:t>
            </a: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состоит из 4-х Частей</a:t>
            </a:r>
            <a:r>
              <a:rPr lang="ru-RU" sz="2200" dirty="0">
                <a:latin typeface="+mn-lt"/>
                <a:cs typeface="+mn-cs"/>
              </a:rPr>
              <a:t>: </a:t>
            </a:r>
            <a:r>
              <a:rPr lang="ru-RU" sz="2200" dirty="0">
                <a:latin typeface="+mn-lt"/>
                <a:cs typeface="+mn-cs"/>
                <a:hlinkClick r:id="rId12" action="ppaction://hlinksldjump"/>
              </a:rPr>
              <a:t>Часть 1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dirty="0">
                <a:hlinkClick r:id="rId13" action="ppaction://hlinksldjump"/>
              </a:rPr>
              <a:t>Часть 2</a:t>
            </a:r>
            <a:r>
              <a:rPr lang="ru-RU" sz="2200" dirty="0"/>
              <a:t>, </a:t>
            </a:r>
            <a:r>
              <a:rPr lang="ru-RU" sz="2200" dirty="0">
                <a:hlinkClick r:id="rId14" action="ppaction://hlinksldjump"/>
              </a:rPr>
              <a:t>Часть 3</a:t>
            </a:r>
            <a:r>
              <a:rPr lang="ru-RU" sz="2200" dirty="0"/>
              <a:t>, </a:t>
            </a:r>
            <a:r>
              <a:rPr lang="ru-RU" sz="2200" dirty="0">
                <a:hlinkClick r:id="rId15" action="ppaction://hlinksldjump"/>
              </a:rPr>
              <a:t>Часть 4</a:t>
            </a:r>
            <a:r>
              <a:rPr lang="ru-RU" sz="2200" dirty="0"/>
              <a:t>,</a:t>
            </a:r>
            <a:endParaRPr lang="ru-RU" sz="22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1942609"/>
      </p:ext>
    </p:extLst>
  </p:cSld>
  <p:clrMapOvr>
    <a:masterClrMapping/>
  </p:clrMapOvr>
</p:sld>
</file>

<file path=ppt/slides/slide4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416824" cy="648072"/>
          </a:xfrm>
        </p:spPr>
        <p:txBody>
          <a:bodyPr/>
          <a:lstStyle/>
          <a:p>
            <a:r>
              <a:rPr lang="ru-RU" sz="2400" dirty="0"/>
              <a:t>Список вопросов по КР СП для РК КР СП (2 часть </a:t>
            </a:r>
            <a:r>
              <a:rPr lang="ru-RU" sz="2400" b="1" dirty="0">
                <a:solidFill>
                  <a:srgbClr val="FF0000"/>
                </a:solidFill>
              </a:rPr>
              <a:t>10-19)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5184576"/>
          </a:xfrm>
        </p:spPr>
        <p:txBody>
          <a:bodyPr/>
          <a:lstStyle/>
          <a:p>
            <a:pPr marL="457200" indent="-457200">
              <a:buFont typeface="+mj-lt"/>
              <a:buAutoNum type="arabicPeriod" startAt="10"/>
            </a:pPr>
            <a:r>
              <a:rPr lang="ru-RU" sz="1900" b="1" dirty="0">
                <a:hlinkClick r:id="rId2" action="ppaction://hlinksldjump"/>
              </a:rPr>
              <a:t>Почему</a:t>
            </a:r>
            <a:r>
              <a:rPr lang="ru-RU" sz="1900" dirty="0">
                <a:hlinkClick r:id="rId2" action="ppaction://hlinksldjump"/>
              </a:rPr>
              <a:t> </a:t>
            </a:r>
            <a:r>
              <a:rPr lang="ru-RU" sz="1900" b="1" dirty="0"/>
              <a:t>перед</a:t>
            </a:r>
            <a:r>
              <a:rPr lang="ru-RU" sz="1900" dirty="0"/>
              <a:t> командой </a:t>
            </a:r>
            <a:r>
              <a:rPr lang="en-US" sz="1900" dirty="0"/>
              <a:t>CALL </a:t>
            </a:r>
            <a:r>
              <a:rPr lang="ru-RU" sz="1900" dirty="0"/>
              <a:t>при вызове старого обработчика прерываний нужно задать команду </a:t>
            </a:r>
            <a:r>
              <a:rPr lang="en-US" sz="1900" b="1" dirty="0"/>
              <a:t>PUSHF</a:t>
            </a:r>
            <a:r>
              <a:rPr lang="ru-RU" sz="1900" dirty="0"/>
              <a:t>?</a:t>
            </a:r>
            <a:r>
              <a:rPr lang="en-US" sz="1900" dirty="0"/>
              <a:t> </a:t>
            </a:r>
            <a:r>
              <a:rPr lang="ru-RU" sz="1800" dirty="0"/>
              <a:t>Пояснить по </a:t>
            </a:r>
            <a:r>
              <a:rPr lang="ru-RU" sz="1800" dirty="0">
                <a:hlinkClick r:id="rId3" action="ppaction://hlinksldjump"/>
              </a:rPr>
              <a:t>схеме</a:t>
            </a:r>
            <a:endParaRPr lang="ru-RU" sz="1900" dirty="0"/>
          </a:p>
          <a:p>
            <a:pPr marL="457200" lvl="0" indent="-457200">
              <a:buFont typeface="+mj-lt"/>
              <a:buAutoNum type="arabicPeriod" startAt="10"/>
            </a:pPr>
            <a:r>
              <a:rPr lang="ru-RU" sz="1900" dirty="0"/>
              <a:t>Как в части инициализации производиться </a:t>
            </a:r>
            <a:r>
              <a:rPr lang="ru-RU" sz="1900" b="1" dirty="0"/>
              <a:t>разбор</a:t>
            </a:r>
            <a:r>
              <a:rPr lang="ru-RU" sz="1900" dirty="0"/>
              <a:t> </a:t>
            </a:r>
            <a:r>
              <a:rPr lang="ru-RU" sz="1900" dirty="0">
                <a:hlinkClick r:id="rId4" action="ppaction://hlinksldjump"/>
              </a:rPr>
              <a:t>параметров </a:t>
            </a:r>
            <a:r>
              <a:rPr lang="ru-RU" sz="1900" dirty="0"/>
              <a:t>КС и вызов справки при задании параметра “/?” или “</a:t>
            </a:r>
            <a:r>
              <a:rPr lang="en-US" sz="1900" dirty="0"/>
              <a:t>/u</a:t>
            </a:r>
            <a:r>
              <a:rPr lang="ru-RU" sz="1900" dirty="0"/>
              <a:t>“.</a:t>
            </a:r>
          </a:p>
          <a:p>
            <a:pPr marL="457200" lvl="0" indent="-457200">
              <a:buFont typeface="+mj-lt"/>
              <a:buAutoNum type="arabicPeriod" startAt="10"/>
            </a:pPr>
            <a:r>
              <a:rPr lang="ru-RU" sz="1900" dirty="0"/>
              <a:t>Как </a:t>
            </a:r>
            <a:r>
              <a:rPr lang="ru-RU" sz="1900" dirty="0">
                <a:hlinkClick r:id="rId5" action="ppaction://hlinksldjump"/>
              </a:rPr>
              <a:t>производится </a:t>
            </a:r>
            <a:r>
              <a:rPr lang="ru-RU" sz="1900" dirty="0"/>
              <a:t>проверка </a:t>
            </a:r>
            <a:r>
              <a:rPr lang="ru-RU" sz="1900" b="1" dirty="0"/>
              <a:t>повторности</a:t>
            </a:r>
            <a:r>
              <a:rPr lang="ru-RU" sz="1900" dirty="0"/>
              <a:t> при запуске резидента?</a:t>
            </a:r>
          </a:p>
          <a:p>
            <a:pPr marL="457200" lvl="0" indent="-457200">
              <a:buFont typeface="+mj-lt"/>
              <a:buAutoNum type="arabicPeriod" startAt="10"/>
            </a:pPr>
            <a:r>
              <a:rPr lang="ru-RU" sz="1900" dirty="0"/>
              <a:t> Что делается (</a:t>
            </a:r>
            <a:r>
              <a:rPr lang="ru-RU" sz="1900" dirty="0">
                <a:hlinkClick r:id="rId6" action="ppaction://hlinksldjump"/>
              </a:rPr>
              <a:t>кратко</a:t>
            </a:r>
            <a:r>
              <a:rPr lang="ru-RU" sz="1900" dirty="0"/>
              <a:t>) </a:t>
            </a:r>
            <a:r>
              <a:rPr lang="ru-RU" sz="1900"/>
              <a:t>для </a:t>
            </a:r>
            <a:r>
              <a:rPr lang="ru-RU" sz="1900" b="1"/>
              <a:t>загрузки </a:t>
            </a:r>
            <a:r>
              <a:rPr lang="ru-RU" sz="1900"/>
              <a:t>резидента </a:t>
            </a:r>
            <a:r>
              <a:rPr lang="ru-RU" sz="1900" dirty="0"/>
              <a:t>в ОП (оперативную память)? Пояснить по схеме на листе ОП + МП + ПО.</a:t>
            </a:r>
          </a:p>
          <a:p>
            <a:pPr marL="457200" lvl="0" indent="-457200">
              <a:buFont typeface="+mj-lt"/>
              <a:buAutoNum type="arabicPeriod" startAt="10"/>
            </a:pPr>
            <a:r>
              <a:rPr lang="ru-RU" sz="1900" dirty="0">
                <a:hlinkClick r:id="rId6" action="ppaction://hlinksldjump"/>
              </a:rPr>
              <a:t>Какие шаги </a:t>
            </a:r>
            <a:r>
              <a:rPr lang="ru-RU" sz="1900" dirty="0"/>
              <a:t>(по пунктам) нужно выполнить для </a:t>
            </a:r>
            <a:r>
              <a:rPr lang="ru-RU" sz="1900" b="1" dirty="0"/>
              <a:t>выгрузки</a:t>
            </a:r>
            <a:r>
              <a:rPr lang="ru-RU" sz="1900" dirty="0"/>
              <a:t> резидента в ОП. Пояснить по схеме на листе ОП + МП + ПО.</a:t>
            </a:r>
          </a:p>
          <a:p>
            <a:pPr marL="457200" lvl="0" indent="-457200">
              <a:buFont typeface="+mj-lt"/>
              <a:buAutoNum type="arabicPeriod" startAt="10"/>
            </a:pPr>
            <a:r>
              <a:rPr lang="ru-RU" sz="1900" dirty="0"/>
              <a:t>Как </a:t>
            </a:r>
            <a:r>
              <a:rPr lang="ru-RU" sz="1900" b="1" dirty="0"/>
              <a:t>использовать</a:t>
            </a:r>
            <a:r>
              <a:rPr lang="ru-RU" sz="1900" dirty="0"/>
              <a:t> утилиту </a:t>
            </a:r>
            <a:r>
              <a:rPr lang="en-US" sz="1900" b="1" dirty="0"/>
              <a:t>MEM</a:t>
            </a:r>
            <a:r>
              <a:rPr lang="ru-RU" sz="1900" dirty="0"/>
              <a:t>.</a:t>
            </a:r>
            <a:r>
              <a:rPr lang="en-US" sz="1900" b="1" dirty="0"/>
              <a:t>EXE</a:t>
            </a:r>
            <a:r>
              <a:rPr lang="ru-RU" sz="1900" dirty="0"/>
              <a:t> (архив </a:t>
            </a:r>
            <a:r>
              <a:rPr lang="en-US" sz="1900" dirty="0"/>
              <a:t>TASM</a:t>
            </a:r>
            <a:r>
              <a:rPr lang="ru-RU" sz="1900" dirty="0"/>
              <a:t>3.</a:t>
            </a:r>
            <a:r>
              <a:rPr lang="en-US" sz="1900" dirty="0"/>
              <a:t>ZIP</a:t>
            </a:r>
            <a:r>
              <a:rPr lang="ru-RU" sz="1900" dirty="0"/>
              <a:t>) для проверки </a:t>
            </a:r>
            <a:r>
              <a:rPr lang="ru-RU" sz="1900" dirty="0">
                <a:hlinkClick r:id="rId7" action="ppaction://hlinkfile"/>
              </a:rPr>
              <a:t>загрузки и выгрузки </a:t>
            </a:r>
            <a:r>
              <a:rPr lang="ru-RU" sz="1900" dirty="0"/>
              <a:t>резидента</a:t>
            </a:r>
            <a:r>
              <a:rPr lang="en-US" sz="1900" dirty="0"/>
              <a:t> (</a:t>
            </a:r>
            <a:r>
              <a:rPr lang="ru-RU" sz="1900" dirty="0"/>
              <a:t>раздел МУ - 18.23</a:t>
            </a:r>
            <a:r>
              <a:rPr lang="en-US" sz="1900" dirty="0"/>
              <a:t>)</a:t>
            </a:r>
            <a:r>
              <a:rPr lang="ru-RU" sz="1900" dirty="0"/>
              <a:t>.</a:t>
            </a:r>
          </a:p>
          <a:p>
            <a:pPr marL="457200" lvl="0" indent="-457200">
              <a:buFont typeface="+mj-lt"/>
              <a:buAutoNum type="arabicPeriod" startAt="10"/>
            </a:pPr>
            <a:r>
              <a:rPr lang="ru-RU" sz="1900" dirty="0"/>
              <a:t>Что </a:t>
            </a:r>
            <a:r>
              <a:rPr lang="ru-RU" sz="1900" dirty="0">
                <a:hlinkClick r:id="rId8" action="ppaction://hlinksldjump"/>
              </a:rPr>
              <a:t>такое </a:t>
            </a:r>
            <a:r>
              <a:rPr lang="ru-RU" sz="1900" b="1" dirty="0"/>
              <a:t>окружение</a:t>
            </a:r>
            <a:r>
              <a:rPr lang="ru-RU" sz="1900" dirty="0"/>
              <a:t> задачи и как определить его адрес?</a:t>
            </a:r>
          </a:p>
          <a:p>
            <a:pPr marL="457200" lvl="0" indent="-457200">
              <a:buFont typeface="+mj-lt"/>
              <a:buAutoNum type="arabicPeriod" startAt="10"/>
            </a:pPr>
            <a:r>
              <a:rPr lang="ru-RU" sz="1900" dirty="0"/>
              <a:t>Что </a:t>
            </a:r>
            <a:r>
              <a:rPr lang="ru-RU" sz="1900" dirty="0">
                <a:hlinkClick r:id="rId9" action="ppaction://hlinksldjump"/>
              </a:rPr>
              <a:t>такое </a:t>
            </a:r>
            <a:r>
              <a:rPr lang="en-US" sz="1900" b="1" dirty="0"/>
              <a:t>PSP</a:t>
            </a:r>
            <a:r>
              <a:rPr lang="ru-RU" sz="1900" dirty="0"/>
              <a:t> задачи и как определить его адрес?</a:t>
            </a:r>
          </a:p>
          <a:p>
            <a:pPr marL="457200" lvl="0" indent="-457200">
              <a:buFont typeface="+mj-lt"/>
              <a:buAutoNum type="arabicPeriod" startAt="10"/>
            </a:pPr>
            <a:r>
              <a:rPr lang="ru-RU" sz="1900" dirty="0"/>
              <a:t>Что нужно </a:t>
            </a:r>
            <a:r>
              <a:rPr lang="ru-RU" sz="1900" dirty="0">
                <a:hlinkClick r:id="rId6" action="ppaction://hlinksldjump"/>
              </a:rPr>
              <a:t>сделать </a:t>
            </a:r>
            <a:r>
              <a:rPr lang="ru-RU" sz="1900" dirty="0"/>
              <a:t>для </a:t>
            </a:r>
            <a:r>
              <a:rPr lang="ru-RU" sz="1900" b="1" dirty="0"/>
              <a:t>освобождения</a:t>
            </a:r>
            <a:r>
              <a:rPr lang="ru-RU" sz="1900" dirty="0"/>
              <a:t> ОП и как проверить ее полное освобождение(</a:t>
            </a:r>
            <a:r>
              <a:rPr lang="ru-RU" sz="1900" dirty="0">
                <a:hlinkClick r:id="rId10" action="ppaction://hlinkfile"/>
              </a:rPr>
              <a:t>загрузки и выгрузки </a:t>
            </a:r>
            <a:r>
              <a:rPr lang="ru-RU" sz="1900" dirty="0"/>
              <a:t> - </a:t>
            </a:r>
            <a:r>
              <a:rPr lang="en-US" sz="1900" dirty="0"/>
              <a:t>MEM.EXE</a:t>
            </a:r>
            <a:r>
              <a:rPr lang="ru-RU" sz="1900" dirty="0"/>
              <a:t>)?</a:t>
            </a:r>
          </a:p>
          <a:p>
            <a:pPr marL="457200" lvl="0" indent="-457200">
              <a:buFont typeface="+mj-lt"/>
              <a:buAutoNum type="arabicPeriod" startAt="10"/>
            </a:pPr>
            <a:r>
              <a:rPr lang="ru-RU" sz="1900" dirty="0"/>
              <a:t>Как </a:t>
            </a:r>
            <a:r>
              <a:rPr lang="ru-RU" sz="1900" dirty="0">
                <a:hlinkClick r:id="rId11" action="ppaction://hlinksldjump"/>
              </a:rPr>
              <a:t>проверить </a:t>
            </a:r>
            <a:r>
              <a:rPr lang="ru-RU" sz="1900" dirty="0"/>
              <a:t>правильное </a:t>
            </a:r>
            <a:r>
              <a:rPr lang="ru-RU" sz="1900" b="1" dirty="0"/>
              <a:t>восстановление</a:t>
            </a:r>
            <a:r>
              <a:rPr lang="ru-RU" sz="1900" dirty="0"/>
              <a:t> вектора прерывания?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5878433"/>
            <a:ext cx="9144001" cy="43088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Список вопросов состоит из 4-х Частей</a:t>
            </a:r>
            <a:r>
              <a:rPr lang="ru-RU" sz="2200" dirty="0">
                <a:latin typeface="+mn-lt"/>
                <a:cs typeface="+mn-cs"/>
              </a:rPr>
              <a:t>: </a:t>
            </a:r>
            <a:r>
              <a:rPr lang="ru-RU" sz="2200" dirty="0">
                <a:latin typeface="+mn-lt"/>
                <a:cs typeface="+mn-cs"/>
                <a:hlinkClick r:id="rId12" action="ppaction://hlinksldjump"/>
              </a:rPr>
              <a:t>Часть 1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dirty="0">
                <a:hlinkClick r:id="rId13" action="ppaction://hlinksldjump"/>
              </a:rPr>
              <a:t>Часть 2</a:t>
            </a:r>
            <a:r>
              <a:rPr lang="ru-RU" sz="2200" dirty="0"/>
              <a:t>, </a:t>
            </a:r>
            <a:r>
              <a:rPr lang="ru-RU" sz="2200" dirty="0">
                <a:hlinkClick r:id="rId14" action="ppaction://hlinksldjump"/>
              </a:rPr>
              <a:t>Часть 3</a:t>
            </a:r>
            <a:r>
              <a:rPr lang="ru-RU" sz="2200" dirty="0"/>
              <a:t>, </a:t>
            </a:r>
            <a:r>
              <a:rPr lang="ru-RU" sz="2200" dirty="0">
                <a:hlinkClick r:id="rId15" action="ppaction://hlinksldjump"/>
              </a:rPr>
              <a:t>Часть 4</a:t>
            </a:r>
            <a:r>
              <a:rPr lang="ru-RU" sz="2200" dirty="0"/>
              <a:t>,</a:t>
            </a:r>
            <a:endParaRPr lang="ru-RU" sz="22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8801409"/>
      </p:ext>
    </p:extLst>
  </p:cSld>
  <p:clrMapOvr>
    <a:masterClrMapping/>
  </p:clrMapOvr>
</p:sld>
</file>

<file path=ppt/slides/slide4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332"/>
            <a:ext cx="6912768" cy="648072"/>
          </a:xfrm>
        </p:spPr>
        <p:txBody>
          <a:bodyPr/>
          <a:lstStyle/>
          <a:p>
            <a:r>
              <a:rPr lang="ru-RU" sz="2200" dirty="0"/>
              <a:t>Список вопросов по КР СП для РК КР СП (3 часть </a:t>
            </a:r>
            <a:r>
              <a:rPr lang="ru-RU" sz="2200" b="1" dirty="0">
                <a:solidFill>
                  <a:srgbClr val="FF0000"/>
                </a:solidFill>
              </a:rPr>
              <a:t>20-29</a:t>
            </a:r>
            <a:r>
              <a:rPr lang="ru-RU" sz="2200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4680520"/>
          </a:xfrm>
        </p:spPr>
        <p:txBody>
          <a:bodyPr/>
          <a:lstStyle/>
          <a:p>
            <a:pPr marL="457200" lvl="0" indent="-457200">
              <a:buFont typeface="+mj-lt"/>
              <a:buAutoNum type="arabicPeriod" startAt="20"/>
            </a:pPr>
            <a:r>
              <a:rPr lang="ru-RU" sz="2000" dirty="0"/>
              <a:t>Как </a:t>
            </a:r>
            <a:r>
              <a:rPr lang="ru-RU" sz="2000" dirty="0">
                <a:hlinkClick r:id="rId2" action="ppaction://hlinksldjump"/>
              </a:rPr>
              <a:t>создать </a:t>
            </a:r>
            <a:r>
              <a:rPr lang="ru-RU" sz="2000" b="1" dirty="0"/>
              <a:t>*.</a:t>
            </a:r>
            <a:r>
              <a:rPr lang="en-US" sz="2000" b="1" dirty="0"/>
              <a:t>COM</a:t>
            </a:r>
            <a:r>
              <a:rPr lang="en-US" sz="2000" dirty="0"/>
              <a:t> </a:t>
            </a:r>
            <a:r>
              <a:rPr lang="ru-RU" sz="2000" dirty="0"/>
              <a:t>программу и каковы ее </a:t>
            </a:r>
            <a:r>
              <a:rPr lang="ru-RU" sz="2000" b="1" dirty="0"/>
              <a:t>отличия</a:t>
            </a:r>
            <a:r>
              <a:rPr lang="ru-RU" sz="2000" dirty="0"/>
              <a:t> от *.</a:t>
            </a:r>
            <a:r>
              <a:rPr lang="en-US" sz="2000" dirty="0"/>
              <a:t>EXE </a:t>
            </a:r>
            <a:r>
              <a:rPr lang="ru-RU" sz="2000" dirty="0"/>
              <a:t>программы?</a:t>
            </a:r>
          </a:p>
          <a:p>
            <a:pPr marL="457200" lvl="0" indent="-457200">
              <a:buFont typeface="+mj-lt"/>
              <a:buAutoNum type="arabicPeriod" startAt="20"/>
            </a:pPr>
            <a:r>
              <a:rPr lang="ru-RU" sz="2000" dirty="0"/>
              <a:t>Как </a:t>
            </a:r>
            <a:r>
              <a:rPr lang="ru-RU" sz="2000" dirty="0">
                <a:hlinkClick r:id="rId3" action="ppaction://hlinksldjump"/>
              </a:rPr>
              <a:t>выдаются </a:t>
            </a:r>
            <a:r>
              <a:rPr lang="ru-RU" sz="2000" b="1" dirty="0"/>
              <a:t>сообщения</a:t>
            </a:r>
            <a:r>
              <a:rPr lang="ru-RU" sz="2000" dirty="0"/>
              <a:t> о загрузки, повторности загрузки и выгрузке резидента?</a:t>
            </a:r>
          </a:p>
          <a:p>
            <a:pPr marL="457200" lvl="0" indent="-457200">
              <a:buFont typeface="+mj-lt"/>
              <a:buAutoNum type="arabicPeriod" startAt="20"/>
            </a:pPr>
            <a:r>
              <a:rPr lang="ru-RU" sz="2000" dirty="0"/>
              <a:t>Как у Вас обрабатывается ввод </a:t>
            </a:r>
            <a:r>
              <a:rPr lang="ru-RU" sz="2000" b="1" dirty="0"/>
              <a:t>нажатия</a:t>
            </a:r>
            <a:r>
              <a:rPr lang="ru-RU" sz="2000" dirty="0"/>
              <a:t> клавиши в резиденте через </a:t>
            </a:r>
            <a:r>
              <a:rPr lang="ru-RU" sz="2000" b="1" dirty="0"/>
              <a:t>порты</a:t>
            </a:r>
            <a:r>
              <a:rPr lang="ru-RU" sz="2000" dirty="0"/>
              <a:t> или </a:t>
            </a:r>
            <a:r>
              <a:rPr lang="ru-RU" sz="2000" dirty="0">
                <a:hlinkClick r:id="rId4" action="ppaction://hlinksldjump"/>
              </a:rPr>
              <a:t>через </a:t>
            </a:r>
            <a:r>
              <a:rPr lang="ru-RU" sz="2000" b="1" dirty="0"/>
              <a:t>буфер клавиатуры</a:t>
            </a:r>
            <a:r>
              <a:rPr lang="ru-RU" sz="2000" dirty="0"/>
              <a:t>, где он расположен (</a:t>
            </a:r>
            <a:r>
              <a:rPr lang="ru-RU" sz="2000" dirty="0">
                <a:hlinkClick r:id="rId5" action="ppaction://hlinkfile"/>
              </a:rPr>
              <a:t>общие МУ </a:t>
            </a:r>
            <a:r>
              <a:rPr lang="ru-RU" sz="2000" dirty="0"/>
              <a:t>по СП – 18.20)? </a:t>
            </a:r>
          </a:p>
          <a:p>
            <a:pPr marL="457200" lvl="0" indent="-457200">
              <a:buFont typeface="+mj-lt"/>
              <a:buAutoNum type="arabicPeriod" startAt="20"/>
            </a:pPr>
            <a:r>
              <a:rPr lang="ru-RU" sz="2000" dirty="0"/>
              <a:t>Как </a:t>
            </a:r>
            <a:r>
              <a:rPr lang="ru-RU" sz="2000" dirty="0">
                <a:hlinkClick r:id="rId6" action="ppaction://hlinksldjump"/>
              </a:rPr>
              <a:t>выполняется </a:t>
            </a:r>
            <a:r>
              <a:rPr lang="ru-RU" sz="2000" dirty="0"/>
              <a:t>работа с </a:t>
            </a:r>
            <a:r>
              <a:rPr lang="ru-RU" sz="2000" b="1" dirty="0"/>
              <a:t>портами</a:t>
            </a:r>
            <a:r>
              <a:rPr lang="ru-RU" sz="2000" dirty="0"/>
              <a:t> клавиатуры (</a:t>
            </a:r>
            <a:r>
              <a:rPr lang="ru-RU" sz="2000" dirty="0">
                <a:hlinkClick r:id="rId5" action="ppaction://hlinkfile"/>
              </a:rPr>
              <a:t>общие МУ </a:t>
            </a:r>
            <a:r>
              <a:rPr lang="ru-RU" sz="2000" dirty="0"/>
              <a:t>по СП – 18.20)?</a:t>
            </a:r>
          </a:p>
          <a:p>
            <a:pPr marL="457200" lvl="0" indent="-457200">
              <a:buFont typeface="+mj-lt"/>
              <a:buAutoNum type="arabicPeriod" startAt="20"/>
            </a:pPr>
            <a:r>
              <a:rPr lang="ru-RU" sz="2000" dirty="0"/>
              <a:t>Как выполняется работа с </a:t>
            </a:r>
            <a:r>
              <a:rPr lang="ru-RU" sz="2000" b="1" dirty="0"/>
              <a:t>буфером</a:t>
            </a:r>
            <a:r>
              <a:rPr lang="ru-RU" sz="2000" dirty="0"/>
              <a:t> </a:t>
            </a:r>
            <a:r>
              <a:rPr lang="ru-RU" sz="2000" dirty="0">
                <a:hlinkClick r:id="rId4" action="ppaction://hlinksldjump"/>
              </a:rPr>
              <a:t>клавиатуры </a:t>
            </a:r>
            <a:r>
              <a:rPr lang="ru-RU" sz="2000" dirty="0"/>
              <a:t>(</a:t>
            </a:r>
            <a:r>
              <a:rPr lang="ru-RU" sz="2000" dirty="0">
                <a:hlinkClick r:id="rId5" action="ppaction://hlinkfile"/>
              </a:rPr>
              <a:t>общие МУ </a:t>
            </a:r>
            <a:r>
              <a:rPr lang="ru-RU" sz="2000" dirty="0"/>
              <a:t>по СП – 18.20)?</a:t>
            </a:r>
          </a:p>
          <a:p>
            <a:pPr marL="457200" lvl="0" indent="-457200">
              <a:buFont typeface="+mj-lt"/>
              <a:buAutoNum type="arabicPeriod" startAt="20"/>
            </a:pPr>
            <a:r>
              <a:rPr lang="ru-RU" sz="2000" dirty="0"/>
              <a:t>Что </a:t>
            </a:r>
            <a:r>
              <a:rPr lang="ru-RU" sz="2000" dirty="0">
                <a:hlinkClick r:id="rId4" action="ppaction://hlinksldjump"/>
              </a:rPr>
              <a:t>нужно </a:t>
            </a:r>
            <a:r>
              <a:rPr lang="ru-RU" sz="2000" b="1" dirty="0"/>
              <a:t>предварительно</a:t>
            </a:r>
            <a:r>
              <a:rPr lang="ru-RU" sz="2000" dirty="0"/>
              <a:t> </a:t>
            </a:r>
            <a:r>
              <a:rPr lang="ru-RU" sz="2000" b="1" dirty="0"/>
              <a:t>сделать</a:t>
            </a:r>
            <a:r>
              <a:rPr lang="ru-RU" sz="2000" dirty="0"/>
              <a:t> при работе с буфером клавиатуры?</a:t>
            </a:r>
          </a:p>
          <a:p>
            <a:pPr marL="457200" lvl="0" indent="-457200">
              <a:buFont typeface="+mj-lt"/>
              <a:buAutoNum type="arabicPeriod" startAt="20"/>
            </a:pPr>
            <a:r>
              <a:rPr lang="ru-RU" sz="2000" dirty="0">
                <a:hlinkClick r:id="rId4" action="ppaction://hlinksldjump"/>
              </a:rPr>
              <a:t>Как </a:t>
            </a:r>
            <a:r>
              <a:rPr lang="ru-RU" sz="2000" dirty="0">
                <a:hlinkClick r:id="rId6" action="ppaction://hlinksldjump"/>
              </a:rPr>
              <a:t>выгружается резидент </a:t>
            </a:r>
            <a:r>
              <a:rPr lang="ru-RU" sz="2000" dirty="0"/>
              <a:t>выгружается резидент при нажатии клавиш </a:t>
            </a:r>
            <a:r>
              <a:rPr lang="en-US" sz="2000" b="1" dirty="0" err="1"/>
              <a:t>trl</a:t>
            </a:r>
            <a:r>
              <a:rPr lang="ru-RU" sz="2000" b="1" dirty="0"/>
              <a:t>+</a:t>
            </a:r>
            <a:r>
              <a:rPr lang="en-US" sz="2000" b="1" dirty="0"/>
              <a:t>U</a:t>
            </a:r>
            <a:r>
              <a:rPr lang="ru-RU" sz="2000" dirty="0"/>
              <a:t>?</a:t>
            </a:r>
          </a:p>
          <a:p>
            <a:pPr marL="457200" lvl="0" indent="-457200">
              <a:buFont typeface="+mj-lt"/>
              <a:buAutoNum type="arabicPeriod" startAt="20"/>
            </a:pPr>
            <a:r>
              <a:rPr lang="ru-RU" sz="2000" dirty="0"/>
              <a:t>Как </a:t>
            </a:r>
            <a:r>
              <a:rPr lang="ru-RU" sz="2000" dirty="0">
                <a:hlinkClick r:id="rId7" action="ppaction://hlinksldjump"/>
              </a:rPr>
              <a:t>выгружается резидент </a:t>
            </a:r>
            <a:r>
              <a:rPr lang="ru-RU" sz="2000" dirty="0"/>
              <a:t>при </a:t>
            </a:r>
            <a:r>
              <a:rPr lang="ru-RU" sz="2000" b="1" dirty="0"/>
              <a:t>повторной</a:t>
            </a:r>
            <a:r>
              <a:rPr lang="ru-RU" sz="2000" dirty="0"/>
              <a:t> загрузке?</a:t>
            </a:r>
          </a:p>
          <a:p>
            <a:pPr marL="457200" lvl="0" indent="-457200">
              <a:buFont typeface="+mj-lt"/>
              <a:buAutoNum type="arabicPeriod" startAt="20"/>
            </a:pPr>
            <a:r>
              <a:rPr lang="ru-RU" sz="2000" dirty="0"/>
              <a:t>Как </a:t>
            </a:r>
            <a:r>
              <a:rPr lang="ru-RU" sz="2000" dirty="0">
                <a:hlinkClick r:id="rId8" action="ppaction://hlinksldjump"/>
              </a:rPr>
              <a:t>выгружается резидент </a:t>
            </a:r>
            <a:r>
              <a:rPr lang="ru-RU" sz="2000" dirty="0"/>
              <a:t>при задании параметра КС </a:t>
            </a:r>
            <a:r>
              <a:rPr lang="ru-RU" sz="2000" b="1" dirty="0"/>
              <a:t>/</a:t>
            </a:r>
            <a:r>
              <a:rPr lang="en-US" sz="2000" b="1" dirty="0"/>
              <a:t>U</a:t>
            </a:r>
            <a:r>
              <a:rPr lang="ru-RU" sz="2000" dirty="0"/>
              <a:t>?</a:t>
            </a:r>
          </a:p>
          <a:p>
            <a:pPr marL="457200" lvl="0" indent="-457200">
              <a:buFont typeface="+mj-lt"/>
              <a:buAutoNum type="arabicPeriod" startAt="20"/>
            </a:pPr>
            <a:r>
              <a:rPr lang="ru-RU" sz="2000" dirty="0"/>
              <a:t>Как выгружается резидент </a:t>
            </a:r>
            <a:r>
              <a:rPr lang="ru-RU" sz="2000" b="1" dirty="0"/>
              <a:t>вспомогательной</a:t>
            </a:r>
            <a:r>
              <a:rPr lang="ru-RU" sz="2000" dirty="0"/>
              <a:t> </a:t>
            </a:r>
            <a:r>
              <a:rPr lang="ru-RU" sz="2000" dirty="0">
                <a:hlinkClick r:id="rId7" action="ppaction://hlinksldjump"/>
              </a:rPr>
              <a:t>программой выгрузки</a:t>
            </a:r>
            <a:endParaRPr lang="en-US" sz="2000" dirty="0"/>
          </a:p>
          <a:p>
            <a:pPr marL="0" indent="0">
              <a:buNone/>
            </a:pPr>
            <a:r>
              <a:rPr lang="ru-RU" sz="2000" dirty="0"/>
              <a:t>Пояснить по </a:t>
            </a:r>
            <a:r>
              <a:rPr lang="ru-RU" sz="2000" dirty="0">
                <a:hlinkClick r:id="rId9" action="ppaction://hlinksldjump"/>
              </a:rPr>
              <a:t>схеме</a:t>
            </a:r>
            <a:endParaRPr lang="ru-RU" sz="2000" dirty="0"/>
          </a:p>
          <a:p>
            <a:pPr marL="457200" lvl="0" indent="-457200">
              <a:buFont typeface="+mj-lt"/>
              <a:buAutoNum type="arabicPeriod" startAt="20"/>
            </a:pPr>
            <a:endParaRPr lang="en-US" sz="2000" dirty="0"/>
          </a:p>
          <a:p>
            <a:pPr marL="457200" lvl="0" indent="-457200">
              <a:buFont typeface="+mj-lt"/>
              <a:buAutoNum type="arabicPeriod" startAt="20"/>
            </a:pP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-1" y="5301208"/>
            <a:ext cx="9144001" cy="80021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Список вопросов состоит из 4-х Частей</a:t>
            </a:r>
            <a:r>
              <a:rPr lang="ru-RU" sz="2200" dirty="0">
                <a:latin typeface="+mn-lt"/>
                <a:cs typeface="+mn-cs"/>
              </a:rPr>
              <a:t>: </a:t>
            </a:r>
            <a:r>
              <a:rPr lang="ru-RU" sz="2200" dirty="0">
                <a:latin typeface="+mn-lt"/>
                <a:cs typeface="+mn-cs"/>
                <a:hlinkClick r:id="rId10" action="ppaction://hlinksldjump"/>
              </a:rPr>
              <a:t>Часть 1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dirty="0">
                <a:hlinkClick r:id="rId11" action="ppaction://hlinksldjump"/>
              </a:rPr>
              <a:t>Часть 2</a:t>
            </a:r>
            <a:r>
              <a:rPr lang="ru-RU" sz="2200" dirty="0"/>
              <a:t>, </a:t>
            </a:r>
            <a:r>
              <a:rPr lang="ru-RU" sz="2200" dirty="0">
                <a:hlinkClick r:id="rId12" action="ppaction://hlinksldjump"/>
              </a:rPr>
              <a:t>Часть 3</a:t>
            </a:r>
            <a:r>
              <a:rPr lang="ru-RU" sz="2200" dirty="0"/>
              <a:t>, </a:t>
            </a:r>
            <a:r>
              <a:rPr lang="ru-RU" sz="2200" dirty="0">
                <a:hlinkClick r:id="rId13" action="ppaction://hlinksldjump"/>
              </a:rPr>
              <a:t>Часть 4</a:t>
            </a:r>
            <a:r>
              <a:rPr lang="ru-RU" sz="2200" dirty="0"/>
              <a:t>,</a:t>
            </a:r>
            <a:endParaRPr lang="en-US" sz="22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/>
              <a:t>Пояснить по </a:t>
            </a:r>
            <a:r>
              <a:rPr lang="ru-RU" sz="2400" dirty="0">
                <a:hlinkClick r:id="rId9" action="ppaction://hlinksldjump"/>
              </a:rPr>
              <a:t>схеме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88917568"/>
      </p:ext>
    </p:extLst>
  </p:cSld>
  <p:clrMapOvr>
    <a:masterClrMapping/>
  </p:clrMapOvr>
</p:sld>
</file>

<file path=ppt/slides/slide4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7200800" cy="648072"/>
          </a:xfrm>
        </p:spPr>
        <p:txBody>
          <a:bodyPr/>
          <a:lstStyle/>
          <a:p>
            <a:r>
              <a:rPr lang="ru-RU" sz="2200" dirty="0"/>
              <a:t>Список вопросов по КР СП для РК КР СП (4 часть </a:t>
            </a:r>
            <a:r>
              <a:rPr lang="ru-RU" sz="2200" b="1" dirty="0">
                <a:solidFill>
                  <a:srgbClr val="FF0000"/>
                </a:solidFill>
              </a:rPr>
              <a:t>30-33</a:t>
            </a:r>
            <a:r>
              <a:rPr lang="ru-RU" sz="2200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980728"/>
            <a:ext cx="8229600" cy="2592288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Font typeface="+mj-lt"/>
              <a:buAutoNum type="arabicPeriod" startAt="30"/>
            </a:pPr>
            <a:r>
              <a:rPr lang="ru-RU" sz="2000" dirty="0"/>
              <a:t>Как </a:t>
            </a:r>
            <a:r>
              <a:rPr lang="ru-RU" sz="2000" dirty="0">
                <a:hlinkClick r:id="rId2" action="ppaction://hlinksldjump"/>
              </a:rPr>
              <a:t>выполняется </a:t>
            </a:r>
            <a:r>
              <a:rPr lang="ru-RU" sz="2000" b="1" dirty="0"/>
              <a:t>выдача сообщения</a:t>
            </a:r>
            <a:r>
              <a:rPr lang="ru-RU" sz="2000" dirty="0"/>
              <a:t> (ФИО) на экран дисплея через </a:t>
            </a:r>
            <a:r>
              <a:rPr lang="ru-RU" sz="2000" b="1" dirty="0"/>
              <a:t>NN</a:t>
            </a:r>
            <a:r>
              <a:rPr lang="ru-RU" sz="2000" dirty="0"/>
              <a:t> секунд?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30"/>
            </a:pPr>
            <a:r>
              <a:rPr lang="ru-RU" sz="2000" dirty="0"/>
              <a:t>Как </a:t>
            </a:r>
            <a:r>
              <a:rPr lang="ru-RU" sz="2000" b="1" dirty="0"/>
              <a:t>изменяется</a:t>
            </a:r>
            <a:r>
              <a:rPr lang="ru-RU" sz="2000" dirty="0"/>
              <a:t> </a:t>
            </a:r>
            <a:r>
              <a:rPr lang="ru-RU" sz="2000" dirty="0">
                <a:hlinkClick r:id="rId3" action="ppaction://hlinksldjump"/>
              </a:rPr>
              <a:t>шрифт </a:t>
            </a:r>
            <a:r>
              <a:rPr lang="ru-RU" sz="2000" dirty="0"/>
              <a:t>на </a:t>
            </a:r>
            <a:r>
              <a:rPr lang="ru-RU" sz="2000" b="1" dirty="0"/>
              <a:t>курсив</a:t>
            </a:r>
            <a:r>
              <a:rPr lang="ru-RU" sz="2000" dirty="0"/>
              <a:t> заданной буквы?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30"/>
            </a:pPr>
            <a:r>
              <a:rPr lang="ru-RU" sz="2000" dirty="0"/>
              <a:t>Как </a:t>
            </a:r>
            <a:r>
              <a:rPr lang="ru-RU" sz="2000" b="1" dirty="0"/>
              <a:t>русифицируется</a:t>
            </a:r>
            <a:r>
              <a:rPr lang="ru-RU" sz="2000" dirty="0"/>
              <a:t> набор </a:t>
            </a:r>
            <a:r>
              <a:rPr lang="ru-RU" sz="2000" dirty="0">
                <a:hlinkClick r:id="rId4" action="ppaction://hlinksldjump"/>
              </a:rPr>
              <a:t>заданных </a:t>
            </a:r>
            <a:r>
              <a:rPr lang="ru-RU" sz="2000" dirty="0"/>
              <a:t>клавиш?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30"/>
            </a:pPr>
            <a:r>
              <a:rPr lang="ru-RU" sz="2000" dirty="0"/>
              <a:t>Как </a:t>
            </a:r>
            <a:r>
              <a:rPr lang="ru-RU" sz="2000" b="1" dirty="0"/>
              <a:t>блокируется</a:t>
            </a:r>
            <a:r>
              <a:rPr lang="ru-RU" sz="2000" dirty="0"/>
              <a:t> </a:t>
            </a:r>
            <a:r>
              <a:rPr lang="ru-RU" sz="2000" dirty="0">
                <a:hlinkClick r:id="rId5" action="ppaction://hlinksldjump"/>
              </a:rPr>
              <a:t>ввод букв </a:t>
            </a:r>
            <a:r>
              <a:rPr lang="ru-RU" sz="2000" dirty="0"/>
              <a:t>или их </a:t>
            </a:r>
            <a:r>
              <a:rPr lang="ru-RU" sz="2000" b="1" dirty="0"/>
              <a:t>замена</a:t>
            </a:r>
            <a:r>
              <a:rPr lang="ru-RU" sz="2000" dirty="0"/>
              <a:t> при нажатии клавиш?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30"/>
            </a:pPr>
            <a:endParaRPr lang="ru-RU" sz="2000" dirty="0"/>
          </a:p>
          <a:p>
            <a:pPr marL="0" indent="0">
              <a:lnSpc>
                <a:spcPct val="150000"/>
              </a:lnSpc>
              <a:buNone/>
            </a:pPr>
            <a:r>
              <a:rPr lang="ru-RU" sz="2000" dirty="0">
                <a:hlinkClick r:id="rId6" action="ppaction://hlinkfile"/>
              </a:rPr>
              <a:t>Листинг примера с сайта</a:t>
            </a:r>
            <a:r>
              <a:rPr lang="ru-RU" sz="2000" dirty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2000" dirty="0">
                <a:hlinkClick r:id="rId7" action="ppaction://hlinkfile"/>
              </a:rPr>
              <a:t>Исходный текст примера с сайта</a:t>
            </a:r>
            <a:endParaRPr lang="en-US" sz="2000" dirty="0"/>
          </a:p>
          <a:p>
            <a:pPr marL="0" indent="0">
              <a:lnSpc>
                <a:spcPct val="150000"/>
              </a:lnSpc>
              <a:buNone/>
            </a:pPr>
            <a:r>
              <a:rPr lang="ru-RU" sz="2000" dirty="0"/>
              <a:t>Пояснить по </a:t>
            </a:r>
            <a:r>
              <a:rPr lang="ru-RU" sz="2000" dirty="0">
                <a:hlinkClick r:id="rId8" action="ppaction://hlinksldjump"/>
              </a:rPr>
              <a:t>схеме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-17092" y="5806425"/>
            <a:ext cx="9144001" cy="43088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Список вопросов состоит из 4-х Частей</a:t>
            </a:r>
            <a:r>
              <a:rPr lang="ru-RU" sz="2200" dirty="0">
                <a:latin typeface="+mn-lt"/>
                <a:cs typeface="+mn-cs"/>
              </a:rPr>
              <a:t>: </a:t>
            </a:r>
            <a:r>
              <a:rPr lang="ru-RU" sz="2200" dirty="0">
                <a:latin typeface="+mn-lt"/>
                <a:cs typeface="+mn-cs"/>
                <a:hlinkClick r:id="rId9" action="ppaction://hlinksldjump"/>
              </a:rPr>
              <a:t>Часть 1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dirty="0">
                <a:hlinkClick r:id="rId10" action="ppaction://hlinksldjump"/>
              </a:rPr>
              <a:t>Часть 2</a:t>
            </a:r>
            <a:r>
              <a:rPr lang="ru-RU" sz="2200" dirty="0"/>
              <a:t>, </a:t>
            </a:r>
            <a:r>
              <a:rPr lang="ru-RU" sz="2200" dirty="0">
                <a:hlinkClick r:id="rId11" action="ppaction://hlinksldjump"/>
              </a:rPr>
              <a:t>Часть 3</a:t>
            </a:r>
            <a:r>
              <a:rPr lang="ru-RU" sz="2200" dirty="0"/>
              <a:t>, </a:t>
            </a:r>
            <a:r>
              <a:rPr lang="ru-RU" sz="2200" dirty="0">
                <a:hlinkClick r:id="rId12" action="ppaction://hlinksldjump"/>
              </a:rPr>
              <a:t>Часть 4</a:t>
            </a:r>
            <a:r>
              <a:rPr lang="ru-RU" sz="2200" dirty="0"/>
              <a:t>,</a:t>
            </a:r>
            <a:endParaRPr lang="ru-RU" sz="22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8459489"/>
      </p:ext>
    </p:extLst>
  </p:cSld>
  <p:clrMapOvr>
    <a:masterClrMapping/>
  </p:clrMapOvr>
</p:sld>
</file>

<file path=ppt/slides/slide4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60432" y="255563"/>
            <a:ext cx="585787" cy="365125"/>
          </a:xfrm>
        </p:spPr>
        <p:txBody>
          <a:bodyPr/>
          <a:lstStyle/>
          <a:p>
            <a:pPr>
              <a:defRPr/>
            </a:pPr>
            <a:fld id="{05F2CB32-9B35-4833-A766-28E7A7F551F0}" type="slidenum">
              <a:rPr/>
              <a:pPr>
                <a:defRPr/>
              </a:pPr>
              <a:t>488</a:t>
            </a:fld>
            <a:endParaRPr dirty="0"/>
          </a:p>
        </p:txBody>
      </p:sp>
      <p:sp>
        <p:nvSpPr>
          <p:cNvPr id="191491" name="Заголовок 1"/>
          <p:cNvSpPr>
            <a:spLocks noGrp="1"/>
          </p:cNvSpPr>
          <p:nvPr>
            <p:ph type="title"/>
          </p:nvPr>
        </p:nvSpPr>
        <p:spPr>
          <a:xfrm>
            <a:off x="961077" y="0"/>
            <a:ext cx="6984931" cy="704850"/>
          </a:xfrm>
        </p:spPr>
        <p:txBody>
          <a:bodyPr/>
          <a:lstStyle/>
          <a:p>
            <a:pPr eaLnBrk="1" hangingPunct="1"/>
            <a:r>
              <a:rPr lang="ru-RU" altLang="ru-RU" dirty="0"/>
              <a:t>Выдача сообщения по времени (1)</a:t>
            </a:r>
          </a:p>
        </p:txBody>
      </p:sp>
      <p:sp>
        <p:nvSpPr>
          <p:cNvPr id="191492" name="TextBox 4"/>
          <p:cNvSpPr txBox="1">
            <a:spLocks noChangeArrowheads="1"/>
          </p:cNvSpPr>
          <p:nvPr/>
        </p:nvSpPr>
        <p:spPr bwMode="auto">
          <a:xfrm>
            <a:off x="0" y="620688"/>
            <a:ext cx="9144000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ru-RU" altLang="ru-RU" sz="2400" u="sng" dirty="0"/>
              <a:t>Шаги для реализации </a:t>
            </a:r>
            <a:r>
              <a:rPr lang="ru-RU" altLang="ru-RU" sz="2400" dirty="0"/>
              <a:t>данного пункта ТЗ (</a:t>
            </a:r>
            <a:r>
              <a:rPr lang="ru-RU" altLang="ru-RU" sz="2400" dirty="0">
                <a:solidFill>
                  <a:srgbClr val="FF0000"/>
                </a:solidFill>
                <a:hlinkClick r:id="rId3" action="ppaction://hlinksldjump"/>
              </a:rPr>
              <a:t>СМ</a:t>
            </a:r>
            <a:r>
              <a:rPr lang="ru-RU" altLang="ru-RU" sz="2400" dirty="0"/>
              <a:t>)</a:t>
            </a:r>
            <a:r>
              <a:rPr lang="ru-RU" sz="2400" dirty="0"/>
              <a:t> (</a:t>
            </a:r>
            <a:r>
              <a:rPr lang="ru-RU" sz="2400" dirty="0">
                <a:hlinkClick r:id="rId4" action="ppaction://hlinksldjump"/>
              </a:rPr>
              <a:t>Меню КР</a:t>
            </a:r>
            <a:r>
              <a:rPr lang="ru-RU" sz="2400" dirty="0"/>
              <a:t>)</a:t>
            </a:r>
            <a:r>
              <a:rPr lang="ru-RU" altLang="ru-RU" sz="2400" dirty="0"/>
              <a:t>:</a:t>
            </a:r>
          </a:p>
          <a:p>
            <a:pPr marL="457200" indent="-457200" eaLnBrk="1" hangingPunct="1">
              <a:spcBef>
                <a:spcPct val="0"/>
              </a:spcBef>
              <a:buAutoNum type="arabicPeriod"/>
            </a:pPr>
            <a:r>
              <a:rPr lang="ru-RU" altLang="ru-RU" sz="2400" dirty="0"/>
              <a:t>Для вывода сообщения перегружаются обработчики</a:t>
            </a:r>
            <a:r>
              <a:rPr lang="en-US" altLang="ru-RU" sz="2400" dirty="0"/>
              <a:t> </a:t>
            </a:r>
            <a:r>
              <a:rPr lang="ru-RU" altLang="ru-RU" sz="2400" dirty="0"/>
              <a:t>клавиатуры</a:t>
            </a: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(09</a:t>
            </a:r>
            <a:r>
              <a:rPr lang="en-US" sz="2400" b="1" dirty="0">
                <a:solidFill>
                  <a:srgbClr val="FF0000"/>
                </a:solidFill>
              </a:rPr>
              <a:t>H</a:t>
            </a:r>
            <a:r>
              <a:rPr lang="ru-RU" sz="2400" b="1" dirty="0">
                <a:solidFill>
                  <a:srgbClr val="FF0000"/>
                </a:solidFill>
              </a:rPr>
              <a:t>) </a:t>
            </a:r>
            <a:r>
              <a:rPr lang="ru-RU" altLang="ru-RU" sz="2400" dirty="0"/>
              <a:t>и от таймера (</a:t>
            </a:r>
            <a:r>
              <a:rPr lang="ru-RU" altLang="ru-RU" sz="2400" b="1" dirty="0">
                <a:solidFill>
                  <a:srgbClr val="FF0000"/>
                </a:solidFill>
              </a:rPr>
              <a:t>1СН</a:t>
            </a:r>
            <a:r>
              <a:rPr lang="ru-RU" altLang="ru-RU" sz="2400" dirty="0"/>
              <a:t>) </a:t>
            </a:r>
            <a:r>
              <a:rPr lang="ru-RU" altLang="ru-RU" sz="2400" b="1" dirty="0">
                <a:solidFill>
                  <a:srgbClr val="FF0000"/>
                </a:solidFill>
              </a:rPr>
              <a:t>- </a:t>
            </a:r>
            <a:r>
              <a:rPr lang="en-US" sz="2400" b="1" dirty="0">
                <a:solidFill>
                  <a:srgbClr val="FF0000"/>
                </a:solidFill>
              </a:rPr>
              <a:t>new_int1Ch</a:t>
            </a:r>
            <a:r>
              <a:rPr lang="en-US" sz="2400" b="1" dirty="0"/>
              <a:t> </a:t>
            </a:r>
            <a:r>
              <a:rPr lang="ru-RU" sz="2400" b="1" dirty="0"/>
              <a:t>и</a:t>
            </a:r>
            <a:r>
              <a:rPr lang="ru-RU" altLang="ru-RU" sz="2400" dirty="0"/>
              <a:t>. Этот обработчик вызывается системой каждые 55 </a:t>
            </a:r>
            <a:r>
              <a:rPr lang="ru-RU" altLang="ru-RU" sz="2400" dirty="0" err="1"/>
              <a:t>мс</a:t>
            </a:r>
            <a:r>
              <a:rPr lang="ru-RU" altLang="ru-RU" sz="2400" dirty="0"/>
              <a:t> (1/18,2 -  1/сек).</a:t>
            </a: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ru-RU" altLang="ru-RU" sz="2400" dirty="0"/>
              <a:t>2. При нажатии на заданную (новый обработчик - </a:t>
            </a:r>
            <a:r>
              <a:rPr lang="en-US" sz="2400" b="1" dirty="0">
                <a:solidFill>
                  <a:srgbClr val="FF0000"/>
                </a:solidFill>
              </a:rPr>
              <a:t>new_int9h</a:t>
            </a:r>
            <a:r>
              <a:rPr lang="en-US" sz="2400" dirty="0"/>
              <a:t> </a:t>
            </a:r>
            <a:r>
              <a:rPr lang="ru-RU" altLang="ru-RU" sz="2400" dirty="0"/>
              <a:t>) в варианте клавишу счетчик обращений (</a:t>
            </a:r>
            <a:r>
              <a:rPr lang="ru-RU" sz="2400" b="1" dirty="0" err="1">
                <a:solidFill>
                  <a:srgbClr val="FF0000"/>
                </a:solidFill>
              </a:rPr>
              <a:t>counter</a:t>
            </a:r>
            <a:r>
              <a:rPr lang="ru-RU" altLang="ru-RU" sz="2400" dirty="0"/>
              <a:t>) устанавливается в </a:t>
            </a:r>
            <a:r>
              <a:rPr lang="ru-RU" altLang="ru-RU" sz="2400" b="1" dirty="0"/>
              <a:t>нуль</a:t>
            </a:r>
            <a:r>
              <a:rPr lang="ru-RU" altLang="ru-RU" sz="2400" dirty="0"/>
              <a:t> и </a:t>
            </a:r>
            <a:r>
              <a:rPr lang="ru-RU" altLang="ru-RU" sz="2400" u="sng" dirty="0"/>
              <a:t>включается</a:t>
            </a:r>
            <a:r>
              <a:rPr lang="ru-RU" altLang="ru-RU" sz="2400" dirty="0"/>
              <a:t> флаг подсчета (</a:t>
            </a:r>
            <a:r>
              <a:rPr lang="ru-RU" sz="2400" b="1" dirty="0" err="1">
                <a:solidFill>
                  <a:srgbClr val="FF0000"/>
                </a:solidFill>
              </a:rPr>
              <a:t>signaturePrintingEnabled</a:t>
            </a:r>
            <a:r>
              <a:rPr lang="ru-RU" altLang="ru-RU" sz="2400" dirty="0"/>
              <a:t>) = 1.</a:t>
            </a: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ru-RU" altLang="ru-RU" sz="2400" dirty="0"/>
              <a:t>3. В процедуре таймера (1С</a:t>
            </a:r>
            <a:r>
              <a:rPr lang="en-US" altLang="ru-RU" sz="2400" dirty="0"/>
              <a:t>H</a:t>
            </a:r>
            <a:r>
              <a:rPr lang="ru-RU" altLang="ru-RU" sz="2400" dirty="0"/>
              <a:t>) проверяется число циклов на основе </a:t>
            </a:r>
            <a:r>
              <a:rPr lang="ru-RU" altLang="ru-RU" sz="2400" b="1" dirty="0">
                <a:solidFill>
                  <a:srgbClr val="FF0000"/>
                </a:solidFill>
              </a:rPr>
              <a:t>числа</a:t>
            </a:r>
            <a:r>
              <a:rPr lang="ru-RU" altLang="ru-RU" sz="2400" dirty="0"/>
              <a:t> секунд варианта (</a:t>
            </a:r>
            <a:r>
              <a:rPr lang="ru-RU" sz="2400" b="1" dirty="0" err="1">
                <a:solidFill>
                  <a:srgbClr val="FF0000"/>
                </a:solidFill>
              </a:rPr>
              <a:t>printDelay</a:t>
            </a:r>
            <a:r>
              <a:rPr lang="ru-RU" sz="2400" b="1" dirty="0">
                <a:solidFill>
                  <a:srgbClr val="FF0000"/>
                </a:solidFill>
              </a:rPr>
              <a:t>*1000/55 </a:t>
            </a:r>
            <a:r>
              <a:rPr lang="ru-RU" altLang="ru-RU" sz="2400" dirty="0"/>
              <a:t>) и </a:t>
            </a:r>
            <a:r>
              <a:rPr lang="ru-RU" sz="2400" b="1" dirty="0" err="1">
                <a:solidFill>
                  <a:srgbClr val="FF0000"/>
                </a:solidFill>
              </a:rPr>
              <a:t>counter</a:t>
            </a:r>
            <a:r>
              <a:rPr lang="ru-RU" sz="2400" b="1" dirty="0">
                <a:solidFill>
                  <a:srgbClr val="FF0000"/>
                </a:solidFill>
              </a:rPr>
              <a:t>++</a:t>
            </a:r>
            <a:r>
              <a:rPr lang="ru-RU" altLang="ru-RU" sz="2400" dirty="0"/>
              <a:t>.</a:t>
            </a: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ru-RU" altLang="ru-RU" sz="2400" dirty="0"/>
              <a:t>4. Когда число циклов достигнет заданного выполняется </a:t>
            </a:r>
            <a:r>
              <a:rPr lang="ru-RU" altLang="ru-RU" sz="2400" u="sng" dirty="0"/>
              <a:t>вывод</a:t>
            </a:r>
            <a:r>
              <a:rPr lang="ru-RU" altLang="ru-RU" sz="2400" dirty="0"/>
              <a:t> </a:t>
            </a:r>
            <a:r>
              <a:rPr lang="ru-RU" altLang="ru-RU" sz="2400" u="sng" dirty="0"/>
              <a:t>сообщения на экран</a:t>
            </a:r>
            <a:r>
              <a:rPr lang="ru-RU" altLang="ru-RU" sz="2400" dirty="0"/>
              <a:t>, сбрасывается флаг подсчета (</a:t>
            </a:r>
            <a:r>
              <a:rPr lang="ru-RU" sz="2400" b="1" dirty="0" err="1">
                <a:solidFill>
                  <a:srgbClr val="FF0000"/>
                </a:solidFill>
              </a:rPr>
              <a:t>signaturePrintingEnabled</a:t>
            </a:r>
            <a:r>
              <a:rPr lang="ru-RU" sz="2400" b="1" dirty="0">
                <a:solidFill>
                  <a:srgbClr val="FF0000"/>
                </a:solidFill>
              </a:rPr>
              <a:t>= 0</a:t>
            </a:r>
            <a:r>
              <a:rPr lang="ru-RU" sz="2400" dirty="0"/>
              <a:t> – команда </a:t>
            </a:r>
            <a:r>
              <a:rPr lang="en-US" sz="2400" dirty="0"/>
              <a:t>NOT</a:t>
            </a:r>
            <a:r>
              <a:rPr lang="ru-RU" altLang="ru-RU" sz="2400" dirty="0"/>
              <a:t>) и обнуляется счетчик циклов </a:t>
            </a:r>
            <a:r>
              <a:rPr lang="ru-RU" sz="2400" b="1" dirty="0" err="1">
                <a:solidFill>
                  <a:srgbClr val="FF0000"/>
                </a:solidFill>
              </a:rPr>
              <a:t>counter</a:t>
            </a:r>
            <a:r>
              <a:rPr lang="ru-RU" sz="2400" b="1" dirty="0">
                <a:solidFill>
                  <a:srgbClr val="FF0000"/>
                </a:solidFill>
              </a:rPr>
              <a:t> = 0</a:t>
            </a:r>
            <a:r>
              <a:rPr lang="ru-RU" altLang="ru-RU" sz="2400" dirty="0"/>
              <a:t>). </a:t>
            </a:r>
            <a:endParaRPr lang="en-US" altLang="ru-RU" sz="2400" dirty="0"/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ru-RU" sz="2400" dirty="0"/>
              <a:t>5. </a:t>
            </a:r>
            <a:r>
              <a:rPr lang="ru-RU" altLang="ru-RU" sz="2400" dirty="0"/>
              <a:t>Устанавливается индикатор нажатой клавиши (в зеленый фон).</a:t>
            </a:r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17092" y="5806425"/>
            <a:ext cx="9144001" cy="43088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Список вопросов состоит из 4-х Частей</a:t>
            </a:r>
            <a:r>
              <a:rPr lang="ru-RU" sz="2200" dirty="0">
                <a:latin typeface="+mn-lt"/>
                <a:cs typeface="+mn-cs"/>
              </a:rPr>
              <a:t>: </a:t>
            </a:r>
            <a:r>
              <a:rPr lang="ru-RU" sz="2200" dirty="0">
                <a:latin typeface="+mn-lt"/>
                <a:cs typeface="+mn-cs"/>
                <a:hlinkClick r:id="rId5" action="ppaction://hlinksldjump"/>
              </a:rPr>
              <a:t>Часть 1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dirty="0">
                <a:hlinkClick r:id="rId6" action="ppaction://hlinksldjump"/>
              </a:rPr>
              <a:t>Часть 2</a:t>
            </a:r>
            <a:r>
              <a:rPr lang="ru-RU" sz="2200" dirty="0"/>
              <a:t>, </a:t>
            </a:r>
            <a:r>
              <a:rPr lang="ru-RU" sz="2200" dirty="0">
                <a:hlinkClick r:id="rId7" action="ppaction://hlinksldjump"/>
              </a:rPr>
              <a:t>Часть 3</a:t>
            </a:r>
            <a:r>
              <a:rPr lang="ru-RU" sz="2200" dirty="0"/>
              <a:t>, </a:t>
            </a:r>
            <a:r>
              <a:rPr lang="ru-RU" sz="2200" dirty="0">
                <a:hlinkClick r:id="rId8" action="ppaction://hlinksldjump"/>
              </a:rPr>
              <a:t>Часть 4</a:t>
            </a:r>
            <a:r>
              <a:rPr lang="ru-RU" sz="2200" dirty="0"/>
              <a:t>,</a:t>
            </a:r>
            <a:endParaRPr lang="ru-RU" sz="2200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slow"/>
</p:sld>
</file>

<file path=ppt/slides/slide4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88640"/>
            <a:ext cx="585787" cy="365125"/>
          </a:xfrm>
        </p:spPr>
        <p:txBody>
          <a:bodyPr/>
          <a:lstStyle/>
          <a:p>
            <a:pPr>
              <a:defRPr/>
            </a:pPr>
            <a:fld id="{05F2CB32-9B35-4833-A766-28E7A7F551F0}" type="slidenum">
              <a:rPr/>
              <a:pPr>
                <a:defRPr/>
              </a:pPr>
              <a:t>489</a:t>
            </a:fld>
            <a:endParaRPr dirty="0"/>
          </a:p>
        </p:txBody>
      </p:sp>
      <p:sp>
        <p:nvSpPr>
          <p:cNvPr id="191491" name="Заголовок 1"/>
          <p:cNvSpPr>
            <a:spLocks noGrp="1"/>
          </p:cNvSpPr>
          <p:nvPr>
            <p:ph type="title"/>
          </p:nvPr>
        </p:nvSpPr>
        <p:spPr>
          <a:xfrm>
            <a:off x="961077" y="0"/>
            <a:ext cx="6984931" cy="704850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2800" dirty="0"/>
              <a:t>Выдача сообщения по времени </a:t>
            </a:r>
            <a:r>
              <a:rPr lang="ru-RU" sz="2800" dirty="0"/>
              <a:t>(</a:t>
            </a:r>
            <a:r>
              <a:rPr lang="ru-RU" sz="2800" dirty="0">
                <a:hlinkClick r:id="rId3" action="ppaction://hlinksldjump"/>
              </a:rPr>
              <a:t>Меню КР</a:t>
            </a:r>
            <a:r>
              <a:rPr lang="ru-RU" sz="2800" dirty="0"/>
              <a:t>)</a:t>
            </a:r>
            <a:endParaRPr lang="ru-RU" altLang="ru-RU" sz="2800" dirty="0"/>
          </a:p>
        </p:txBody>
      </p:sp>
      <p:sp>
        <p:nvSpPr>
          <p:cNvPr id="191492" name="TextBox 4"/>
          <p:cNvSpPr txBox="1">
            <a:spLocks noChangeArrowheads="1"/>
          </p:cNvSpPr>
          <p:nvPr/>
        </p:nvSpPr>
        <p:spPr bwMode="auto">
          <a:xfrm>
            <a:off x="0" y="620688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ru-RU" altLang="ru-RU" sz="2400" dirty="0"/>
              <a:t>Два обработчика аппаратных прерываний (09</a:t>
            </a:r>
            <a:r>
              <a:rPr lang="en-US" altLang="ru-RU" sz="2400" dirty="0"/>
              <a:t>H </a:t>
            </a:r>
            <a:r>
              <a:rPr lang="ru-RU" altLang="ru-RU" sz="2400" dirty="0"/>
              <a:t>и 1С</a:t>
            </a:r>
            <a:r>
              <a:rPr lang="en-US" altLang="ru-RU" sz="2400" dirty="0"/>
              <a:t>h</a:t>
            </a:r>
            <a:r>
              <a:rPr lang="ru-RU" altLang="ru-RU" sz="2400" dirty="0"/>
              <a:t>)</a:t>
            </a:r>
            <a:r>
              <a:rPr lang="en-US" altLang="ru-RU" sz="2400" dirty="0"/>
              <a:t>.</a:t>
            </a:r>
            <a:r>
              <a:rPr lang="ru-RU" sz="2400" dirty="0"/>
              <a:t> (</a:t>
            </a:r>
            <a:r>
              <a:rPr lang="ru-RU" sz="1800" dirty="0">
                <a:solidFill>
                  <a:srgbClr val="FF0000"/>
                </a:solidFill>
                <a:hlinkClick r:id="rId4" action="ppaction://hlinksldjump"/>
              </a:rPr>
              <a:t>Лист СХЕМЫ</a:t>
            </a:r>
            <a:r>
              <a:rPr lang="ru-RU" sz="1800" dirty="0"/>
              <a:t>)</a:t>
            </a:r>
            <a:r>
              <a:rPr lang="ru-RU" altLang="ru-RU" sz="1800" dirty="0"/>
              <a:t> </a:t>
            </a:r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961076" y="2791681"/>
            <a:ext cx="2602811" cy="938091"/>
            <a:chOff x="1322074" y="2780928"/>
            <a:chExt cx="1656184" cy="938091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322074" y="2783411"/>
              <a:ext cx="1656184" cy="70788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Новый</a:t>
              </a:r>
              <a:r>
                <a:rPr lang="ru-RU" sz="2000" dirty="0">
                  <a:latin typeface="+mn-lt"/>
                  <a:cs typeface="+mn-cs"/>
                </a:rPr>
                <a:t>. Обработчик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09</a:t>
              </a:r>
              <a:r>
                <a:rPr lang="en-US" sz="2000" b="1" dirty="0">
                  <a:solidFill>
                    <a:srgbClr val="FF0000"/>
                  </a:solidFill>
                  <a:latin typeface="+mn-lt"/>
                  <a:cs typeface="+mn-cs"/>
                </a:rPr>
                <a:t>H</a:t>
              </a:r>
              <a:r>
                <a:rPr lang="ru-RU" sz="2000" dirty="0">
                  <a:latin typeface="+mn-lt"/>
                  <a:cs typeface="+mn-cs"/>
                </a:rPr>
                <a:t> – клав.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984193" y="1082353"/>
            <a:ext cx="7894921" cy="461665"/>
          </a:xfrm>
          <a:prstGeom prst="rect">
            <a:avLst/>
          </a:prstGeom>
          <a:noFill/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Схемы контроля ПК и Контроллер прерываний, клавиатура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067943" y="2370988"/>
            <a:ext cx="3289353" cy="1027084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067942" y="2355815"/>
            <a:ext cx="3289353" cy="13234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Новый</a:t>
            </a:r>
            <a:r>
              <a:rPr lang="ru-RU" sz="2000" dirty="0">
                <a:latin typeface="+mn-lt"/>
                <a:cs typeface="+mn-cs"/>
              </a:rPr>
              <a:t>. Обработчик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1С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h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</a:rPr>
              <a:t>– таймера</a:t>
            </a:r>
            <a:endParaRPr lang="en-US" sz="20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/>
              <a:t>Всегда: (1)</a:t>
            </a:r>
            <a:r>
              <a:rPr lang="en-US" sz="2000" dirty="0"/>
              <a:t>Counter </a:t>
            </a:r>
            <a:r>
              <a:rPr lang="ru-RU" sz="2000" dirty="0"/>
              <a:t>++</a:t>
            </a:r>
            <a:endParaRPr lang="en-US" sz="2000" dirty="0"/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z="2000" dirty="0">
              <a:latin typeface="+mn-lt"/>
              <a:cs typeface="+mn-cs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2195736" y="1658417"/>
            <a:ext cx="0" cy="1135747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18" idx="2"/>
            <a:endCxn id="25" idx="3"/>
          </p:cNvCxnSpPr>
          <p:nvPr/>
        </p:nvCxnSpPr>
        <p:spPr>
          <a:xfrm flipH="1">
            <a:off x="6588224" y="4781975"/>
            <a:ext cx="1027917" cy="580439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Группа 16"/>
          <p:cNvGrpSpPr/>
          <p:nvPr/>
        </p:nvGrpSpPr>
        <p:grpSpPr>
          <a:xfrm>
            <a:off x="6084168" y="3645025"/>
            <a:ext cx="3063945" cy="1136950"/>
            <a:chOff x="1164463" y="2780928"/>
            <a:chExt cx="1813795" cy="938091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164463" y="2780928"/>
              <a:ext cx="1813795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64463" y="2783411"/>
              <a:ext cx="1813795" cy="838018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(2)Вывод сообщения через </a:t>
              </a:r>
              <a:r>
                <a:rPr lang="en-US" sz="2000" b="1" dirty="0">
                  <a:solidFill>
                    <a:srgbClr val="FF0000"/>
                  </a:solidFill>
                  <a:latin typeface="+mn-lt"/>
                  <a:cs typeface="+mn-cs"/>
                </a:rPr>
                <a:t>NN</a:t>
              </a:r>
              <a:r>
                <a:rPr lang="en-US" sz="2000" dirty="0">
                  <a:latin typeface="+mn-lt"/>
                  <a:cs typeface="+mn-cs"/>
                </a:rPr>
                <a:t> </a:t>
              </a:r>
              <a:r>
                <a:rPr lang="ru-RU" sz="2000" dirty="0">
                  <a:latin typeface="+mn-lt"/>
                  <a:cs typeface="+mn-cs"/>
                </a:rPr>
                <a:t>сек.(центр/верх/влево) 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1015406" y="4539425"/>
            <a:ext cx="2160240" cy="710369"/>
            <a:chOff x="1322074" y="2780928"/>
            <a:chExt cx="1656184" cy="938091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322074" y="2783411"/>
              <a:ext cx="1656184" cy="70788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/>
                <a:t>(2)</a:t>
              </a:r>
              <a:r>
                <a:rPr lang="en-US" sz="2000" dirty="0">
                  <a:latin typeface="+mn-lt"/>
                  <a:cs typeface="+mn-cs"/>
                </a:rPr>
                <a:t>Counter =</a:t>
              </a:r>
              <a:r>
                <a:rPr lang="ru-RU" sz="2000" dirty="0">
                  <a:latin typeface="+mn-lt"/>
                  <a:cs typeface="+mn-cs"/>
                </a:rPr>
                <a:t> </a:t>
              </a:r>
              <a:r>
                <a:rPr lang="en-US" sz="2000" dirty="0">
                  <a:latin typeface="+mn-lt"/>
                  <a:cs typeface="+mn-cs"/>
                </a:rPr>
                <a:t>0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Флаг цикла = 1 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427984" y="5005988"/>
            <a:ext cx="2160240" cy="938091"/>
            <a:chOff x="1322074" y="2780928"/>
            <a:chExt cx="1656184" cy="938091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322074" y="2783411"/>
              <a:ext cx="1656184" cy="70788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(3)</a:t>
              </a:r>
              <a:r>
                <a:rPr lang="en-US" sz="2000" dirty="0">
                  <a:latin typeface="+mn-lt"/>
                  <a:cs typeface="+mn-cs"/>
                </a:rPr>
                <a:t>Counter = 0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Флаг цикла = 0 </a:t>
              </a:r>
            </a:p>
          </p:txBody>
        </p:sp>
      </p:grpSp>
      <p:cxnSp>
        <p:nvCxnSpPr>
          <p:cNvPr id="26" name="Прямая со стрелкой 25"/>
          <p:cNvCxnSpPr>
            <a:endCxn id="22" idx="0"/>
          </p:cNvCxnSpPr>
          <p:nvPr/>
        </p:nvCxnSpPr>
        <p:spPr>
          <a:xfrm>
            <a:off x="2095526" y="3729772"/>
            <a:ext cx="0" cy="81153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184854" y="1803179"/>
            <a:ext cx="2829493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(1)Если Нажата клавиша </a:t>
            </a:r>
            <a:r>
              <a:rPr lang="en-US" b="1" dirty="0" err="1">
                <a:solidFill>
                  <a:srgbClr val="FF0000"/>
                </a:solidFill>
                <a:latin typeface="+mn-lt"/>
                <a:cs typeface="+mn-cs"/>
              </a:rPr>
              <a:t>Fx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48264" y="5072194"/>
            <a:ext cx="1930850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После вывода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всегда обнуление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cxnSp>
        <p:nvCxnSpPr>
          <p:cNvPr id="45" name="Прямая со стрелкой 44"/>
          <p:cNvCxnSpPr>
            <a:stCxn id="19" idx="0"/>
          </p:cNvCxnSpPr>
          <p:nvPr/>
        </p:nvCxnSpPr>
        <p:spPr>
          <a:xfrm flipH="1" flipV="1">
            <a:off x="7357296" y="3017534"/>
            <a:ext cx="258845" cy="630500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7528442" y="2229983"/>
            <a:ext cx="1619672" cy="120032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Если счетчик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достиг конца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 цикла </a:t>
            </a:r>
            <a:r>
              <a:rPr lang="en-US" dirty="0">
                <a:latin typeface="+mn-lt"/>
                <a:cs typeface="+mn-cs"/>
              </a:rPr>
              <a:t>NN*</a:t>
            </a:r>
            <a:r>
              <a:rPr lang="ru-RU" dirty="0">
                <a:latin typeface="+mn-lt"/>
                <a:cs typeface="+mn-cs"/>
              </a:rPr>
              <a:t>(1000/55)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cxnSp>
        <p:nvCxnSpPr>
          <p:cNvPr id="52" name="Прямая со стрелкой 51"/>
          <p:cNvCxnSpPr>
            <a:endCxn id="12" idx="0"/>
          </p:cNvCxnSpPr>
          <p:nvPr/>
        </p:nvCxnSpPr>
        <p:spPr>
          <a:xfrm>
            <a:off x="5712620" y="1658417"/>
            <a:ext cx="0" cy="712571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344611" y="1790255"/>
            <a:ext cx="2217979" cy="36933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Вызов каждые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55 </a:t>
            </a:r>
            <a:r>
              <a:rPr lang="ru-RU" b="1" dirty="0" err="1">
                <a:solidFill>
                  <a:srgbClr val="FF0000"/>
                </a:solidFill>
                <a:latin typeface="+mn-lt"/>
                <a:cs typeface="+mn-cs"/>
              </a:rPr>
              <a:t>мс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380954" y="3831425"/>
            <a:ext cx="1298753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Если Наша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клавиша </a:t>
            </a:r>
            <a:r>
              <a:rPr lang="en-US" b="1" dirty="0" err="1">
                <a:solidFill>
                  <a:srgbClr val="FF0000"/>
                </a:solidFill>
                <a:latin typeface="+mn-lt"/>
                <a:cs typeface="+mn-cs"/>
              </a:rPr>
              <a:t>Fx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grpSp>
        <p:nvGrpSpPr>
          <p:cNvPr id="69" name="Группа 68"/>
          <p:cNvGrpSpPr/>
          <p:nvPr/>
        </p:nvGrpSpPr>
        <p:grpSpPr>
          <a:xfrm>
            <a:off x="513426" y="5517232"/>
            <a:ext cx="3482510" cy="499359"/>
            <a:chOff x="1322074" y="2780928"/>
            <a:chExt cx="1656184" cy="938091"/>
          </a:xfrm>
        </p:grpSpPr>
        <p:sp>
          <p:nvSpPr>
            <p:cNvPr id="70" name="Прямоугольник 69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322074" y="2783411"/>
              <a:ext cx="1656184" cy="75164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(3)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Старый</a:t>
              </a:r>
              <a:r>
                <a:rPr lang="ru-RU" sz="2000" dirty="0">
                  <a:latin typeface="+mn-lt"/>
                  <a:cs typeface="+mn-cs"/>
                </a:rPr>
                <a:t>. Обработчик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09</a:t>
              </a:r>
              <a:r>
                <a:rPr lang="en-US" sz="2000" b="1" dirty="0">
                  <a:solidFill>
                    <a:srgbClr val="FF0000"/>
                  </a:solidFill>
                  <a:latin typeface="+mn-lt"/>
                  <a:cs typeface="+mn-cs"/>
                </a:rPr>
                <a:t>H</a:t>
              </a:r>
              <a:endParaRPr lang="ru-RU" sz="2000" dirty="0">
                <a:latin typeface="+mn-lt"/>
                <a:cs typeface="+mn-cs"/>
              </a:endParaRPr>
            </a:p>
          </p:txBody>
        </p:sp>
      </p:grpSp>
      <p:cxnSp>
        <p:nvCxnSpPr>
          <p:cNvPr id="72" name="Прямая со стрелкой 71"/>
          <p:cNvCxnSpPr>
            <a:endCxn id="71" idx="0"/>
          </p:cNvCxnSpPr>
          <p:nvPr/>
        </p:nvCxnSpPr>
        <p:spPr>
          <a:xfrm>
            <a:off x="2254681" y="5249794"/>
            <a:ext cx="0" cy="26876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7644081"/>
      </p:ext>
    </p:extLst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6264696" cy="648072"/>
          </a:xfrm>
        </p:spPr>
        <p:txBody>
          <a:bodyPr/>
          <a:lstStyle/>
          <a:p>
            <a:r>
              <a:rPr lang="ru-RU" sz="4000" dirty="0"/>
              <a:t>ТЗ КР (1)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328592"/>
          </a:xfrm>
        </p:spPr>
        <p:txBody>
          <a:bodyPr/>
          <a:lstStyle/>
          <a:p>
            <a:r>
              <a:rPr lang="ru-RU" sz="2400" u="sng" dirty="0"/>
              <a:t>Срок</a:t>
            </a:r>
            <a:r>
              <a:rPr lang="ru-RU" sz="2400" dirty="0"/>
              <a:t> ТЗ – </a:t>
            </a:r>
            <a:r>
              <a:rPr lang="ru-RU" sz="2400" u="sng" dirty="0"/>
              <a:t>6-я неделя</a:t>
            </a:r>
            <a:r>
              <a:rPr lang="ru-RU" sz="2400" dirty="0"/>
              <a:t> (виза в срок важна для оценки по КР!)</a:t>
            </a:r>
          </a:p>
          <a:p>
            <a:r>
              <a:rPr lang="ru-RU" sz="2400" dirty="0"/>
              <a:t>Подписанное ТЗ сохраняется </a:t>
            </a:r>
            <a:r>
              <a:rPr lang="ru-RU" sz="2400" u="sng" dirty="0"/>
              <a:t>на руках </a:t>
            </a:r>
            <a:r>
              <a:rPr lang="ru-RU" sz="2400" dirty="0"/>
              <a:t>и представляется на защите КР</a:t>
            </a:r>
          </a:p>
          <a:p>
            <a:r>
              <a:rPr lang="ru-RU" sz="2400" dirty="0"/>
              <a:t>В ТЗ должны быть отражены </a:t>
            </a:r>
            <a:r>
              <a:rPr lang="ru-RU" sz="2400" u="sng" dirty="0"/>
              <a:t>обязательно</a:t>
            </a:r>
            <a:r>
              <a:rPr lang="ru-RU" sz="2400" dirty="0"/>
              <a:t>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u="sng" dirty="0"/>
              <a:t>Общие</a:t>
            </a:r>
            <a:r>
              <a:rPr lang="ru-RU" sz="2400" dirty="0"/>
              <a:t> требования КР (загрузка, выгрузка, и т.д.)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400" u="sng" dirty="0"/>
              <a:t>Индивидуальные</a:t>
            </a:r>
            <a:r>
              <a:rPr lang="ru-RU" sz="2400" dirty="0"/>
              <a:t> требования (по вариантам: </a:t>
            </a:r>
            <a:r>
              <a:rPr lang="en-US" sz="2400" dirty="0"/>
              <a:t>F…</a:t>
            </a:r>
            <a:r>
              <a:rPr lang="ru-RU" sz="2400" dirty="0"/>
              <a:t>, …)  - см. образец и шаблон</a:t>
            </a:r>
            <a:endParaRPr lang="en-US" sz="2400" dirty="0"/>
          </a:p>
          <a:p>
            <a:r>
              <a:rPr lang="ru-RU" sz="2400" dirty="0"/>
              <a:t>ТЗ разрабатывается так, чтобы его можно было использовать во время испытаний по ПМИ (!!!) – все пункты должны быть проверяемы</a:t>
            </a:r>
          </a:p>
          <a:p>
            <a:r>
              <a:rPr lang="ru-RU" sz="2400" u="sng" dirty="0"/>
              <a:t>Требования</a:t>
            </a:r>
            <a:r>
              <a:rPr lang="ru-RU" sz="2400" dirty="0"/>
              <a:t> к ТЗ см. также в МУ на </a:t>
            </a:r>
            <a:r>
              <a:rPr lang="ru-RU" sz="2400" dirty="0">
                <a:solidFill>
                  <a:srgbClr val="FF0000"/>
                </a:solidFill>
              </a:rPr>
              <a:t>ЛР № 12 </a:t>
            </a:r>
            <a:r>
              <a:rPr lang="ru-RU" sz="2400" dirty="0"/>
              <a:t>по ПКШ (1-й курс) и требования к ДЗ по КР СП (на сайте)</a:t>
            </a:r>
          </a:p>
          <a:p>
            <a:r>
              <a:rPr lang="ru-RU" sz="2400" dirty="0"/>
              <a:t>При не соответствии требований ТЗ </a:t>
            </a:r>
            <a:r>
              <a:rPr lang="ru-RU" sz="2400" u="sng" dirty="0"/>
              <a:t>не визируется</a:t>
            </a:r>
            <a:r>
              <a:rPr lang="ru-RU" sz="2400" dirty="0"/>
              <a:t>!</a:t>
            </a:r>
          </a:p>
          <a:p>
            <a:endParaRPr lang="ru-RU" sz="2400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597439703"/>
      </p:ext>
    </p:extLst>
  </p:cSld>
  <p:clrMapOvr>
    <a:masterClrMapping/>
  </p:clrMapOvr>
</p:sld>
</file>

<file path=ppt/slides/slide4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1" name="Заголовок 1"/>
          <p:cNvSpPr>
            <a:spLocks noGrp="1"/>
          </p:cNvSpPr>
          <p:nvPr>
            <p:ph type="title"/>
          </p:nvPr>
        </p:nvSpPr>
        <p:spPr>
          <a:xfrm>
            <a:off x="827585" y="-120193"/>
            <a:ext cx="7118424" cy="704850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2400" dirty="0"/>
              <a:t>Курсив заданной буквы</a:t>
            </a:r>
            <a:r>
              <a:rPr lang="ru-RU" sz="2400" dirty="0"/>
              <a:t>(</a:t>
            </a:r>
            <a:r>
              <a:rPr lang="ru-RU" sz="2400" dirty="0">
                <a:hlinkClick r:id="rId3" action="ppaction://hlinksldjump"/>
              </a:rPr>
              <a:t>Меню КР</a:t>
            </a:r>
            <a:r>
              <a:rPr lang="ru-RU" sz="2400" dirty="0"/>
              <a:t>)</a:t>
            </a:r>
            <a:endParaRPr lang="ru-RU" altLang="ru-RU" sz="2400" dirty="0"/>
          </a:p>
        </p:txBody>
      </p:sp>
      <p:sp>
        <p:nvSpPr>
          <p:cNvPr id="191492" name="TextBox 4"/>
          <p:cNvSpPr txBox="1">
            <a:spLocks noChangeArrowheads="1"/>
          </p:cNvSpPr>
          <p:nvPr/>
        </p:nvSpPr>
        <p:spPr bwMode="auto">
          <a:xfrm>
            <a:off x="0" y="447517"/>
            <a:ext cx="91440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 eaLnBrk="1" hangingPunct="1">
              <a:spcBef>
                <a:spcPct val="0"/>
              </a:spcBef>
              <a:buAutoNum type="arabicPeriod"/>
            </a:pPr>
            <a:r>
              <a:rPr lang="ru-RU" altLang="ru-RU" sz="2000" dirty="0"/>
              <a:t>Предварительно сохраняется матрица </a:t>
            </a:r>
            <a:r>
              <a:rPr lang="ru-RU" altLang="ru-RU" sz="2000" b="1" dirty="0">
                <a:solidFill>
                  <a:srgbClr val="FF0000"/>
                </a:solidFill>
              </a:rPr>
              <a:t>битового</a:t>
            </a:r>
            <a:r>
              <a:rPr lang="ru-RU" altLang="ru-RU" sz="2000" dirty="0"/>
              <a:t> описания заданной буквы для знакогенератора (функция 1</a:t>
            </a:r>
            <a:r>
              <a:rPr lang="en-US" altLang="ru-RU" sz="2000" dirty="0"/>
              <a:t>1</a:t>
            </a:r>
            <a:r>
              <a:rPr lang="ru-RU" altLang="ru-RU" sz="2000" dirty="0"/>
              <a:t>0</a:t>
            </a:r>
            <a:r>
              <a:rPr lang="en-US" altLang="ru-RU" sz="2000" dirty="0"/>
              <a:t>3</a:t>
            </a:r>
            <a:r>
              <a:rPr lang="ru-RU" altLang="ru-RU" sz="2000" dirty="0"/>
              <a:t>0Н -10Н) в </a:t>
            </a:r>
            <a:r>
              <a:rPr lang="ru-RU" sz="2000" b="1" dirty="0" err="1">
                <a:solidFill>
                  <a:srgbClr val="FF0000"/>
                </a:solidFill>
              </a:rPr>
              <a:t>savedSymbol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rgbClr val="FF0000"/>
                </a:solidFill>
              </a:rPr>
              <a:t> -&gt;B</a:t>
            </a:r>
            <a:r>
              <a:rPr lang="ru-RU" altLang="ru-RU" sz="2000" dirty="0"/>
              <a:t>.</a:t>
            </a:r>
          </a:p>
          <a:p>
            <a:pPr marL="457200" indent="-457200" eaLnBrk="1" hangingPunct="1">
              <a:spcBef>
                <a:spcPct val="0"/>
              </a:spcBef>
              <a:buAutoNum type="arabicPeriod"/>
            </a:pPr>
            <a:r>
              <a:rPr lang="ru-RU" altLang="ru-RU" sz="2000" dirty="0"/>
              <a:t>Задается</a:t>
            </a:r>
            <a:r>
              <a:rPr lang="en-US" altLang="ru-RU" sz="2000" dirty="0"/>
              <a:t> </a:t>
            </a:r>
            <a:r>
              <a:rPr lang="ru-RU" altLang="ru-RU" sz="2000" dirty="0"/>
              <a:t>(функция 1</a:t>
            </a:r>
            <a:r>
              <a:rPr lang="en-US" altLang="ru-RU" sz="2000" dirty="0"/>
              <a:t>1</a:t>
            </a:r>
            <a:r>
              <a:rPr lang="ru-RU" altLang="ru-RU" sz="2000" dirty="0"/>
              <a:t>00Н -10Н) </a:t>
            </a:r>
            <a:r>
              <a:rPr lang="ru-RU" altLang="ru-RU" sz="2000" b="1" dirty="0">
                <a:solidFill>
                  <a:srgbClr val="FF0000"/>
                </a:solidFill>
              </a:rPr>
              <a:t>новое</a:t>
            </a:r>
            <a:r>
              <a:rPr lang="ru-RU" altLang="ru-RU" sz="2000" dirty="0"/>
              <a:t> битовое описание курсивного символа (</a:t>
            </a:r>
            <a:r>
              <a:rPr lang="ru-RU" sz="2000" b="1" dirty="0" err="1">
                <a:solidFill>
                  <a:srgbClr val="FF0000"/>
                </a:solidFill>
              </a:rPr>
              <a:t>cursiveSymbol</a:t>
            </a:r>
            <a:r>
              <a:rPr lang="ru-RU" sz="2000" b="1" dirty="0">
                <a:solidFill>
                  <a:srgbClr val="FF0000"/>
                </a:solidFill>
              </a:rPr>
              <a:t> -</a:t>
            </a:r>
            <a:r>
              <a:rPr lang="en-US" sz="2000" dirty="0">
                <a:solidFill>
                  <a:srgbClr val="FF0000"/>
                </a:solidFill>
              </a:rPr>
              <a:t>&gt;</a:t>
            </a:r>
            <a:r>
              <a:rPr lang="en-US" sz="2000" i="1" dirty="0">
                <a:solidFill>
                  <a:srgbClr val="FF0000"/>
                </a:solidFill>
              </a:rPr>
              <a:t>B</a:t>
            </a:r>
            <a:r>
              <a:rPr lang="ru-RU" altLang="ru-RU" sz="2000" dirty="0"/>
              <a:t>)</a:t>
            </a:r>
            <a:r>
              <a:rPr lang="en-US" altLang="ru-RU" sz="2000" dirty="0"/>
              <a:t> </a:t>
            </a:r>
          </a:p>
          <a:p>
            <a:pPr marL="457200" indent="-457200" eaLnBrk="1" hangingPunct="1">
              <a:spcBef>
                <a:spcPct val="0"/>
              </a:spcBef>
              <a:buAutoNum type="arabicPeriod"/>
            </a:pPr>
            <a:r>
              <a:rPr lang="ru-RU" altLang="ru-RU" sz="2000" dirty="0"/>
              <a:t>Все символы на экране изменят изображение. При нажатии заданной клавиши (</a:t>
            </a:r>
            <a:r>
              <a:rPr lang="en-US" altLang="ru-RU" sz="2000" b="1" dirty="0" err="1">
                <a:solidFill>
                  <a:srgbClr val="FF0000"/>
                </a:solidFill>
              </a:rPr>
              <a:t>Fx</a:t>
            </a:r>
            <a:r>
              <a:rPr lang="ru-RU" altLang="ru-RU" sz="2000" dirty="0"/>
              <a:t>)Восстановление выполняет в обратном порядке при нажатии той же клавиши.</a:t>
            </a:r>
            <a:r>
              <a:rPr lang="en-US" altLang="ru-RU" sz="2000" dirty="0"/>
              <a:t>(</a:t>
            </a:r>
            <a:r>
              <a:rPr lang="en-US" altLang="ru-RU" sz="2000" b="1" dirty="0" err="1">
                <a:solidFill>
                  <a:srgbClr val="FF0000"/>
                </a:solidFill>
              </a:rPr>
              <a:t>Fx</a:t>
            </a:r>
            <a:r>
              <a:rPr lang="en-US" altLang="ru-RU" sz="2000" dirty="0"/>
              <a:t>) (</a:t>
            </a:r>
            <a:r>
              <a:rPr lang="ru-RU" altLang="ru-RU" sz="2000" b="1" dirty="0">
                <a:solidFill>
                  <a:srgbClr val="FF0000"/>
                </a:solidFill>
                <a:hlinkClick r:id="rId4" action="ppaction://hlinksldjump"/>
              </a:rPr>
              <a:t>СМ</a:t>
            </a:r>
            <a:r>
              <a:rPr lang="en-US" altLang="ru-RU" sz="2000" dirty="0"/>
              <a:t>)</a:t>
            </a:r>
            <a:endParaRPr lang="ru-RU" alt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2492896"/>
            <a:ext cx="9144000" cy="366254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B050"/>
                </a:solidFill>
              </a:rPr>
              <a:t>;  Поля сохранения основного символа и описания и курсивного символа</a:t>
            </a:r>
          </a:p>
          <a:p>
            <a:r>
              <a:rPr lang="ru-RU" sz="1600" dirty="0" err="1">
                <a:solidFill>
                  <a:srgbClr val="FF0000"/>
                </a:solidFill>
              </a:rPr>
              <a:t>savedSymbol</a:t>
            </a:r>
            <a:r>
              <a:rPr lang="ru-RU" sz="1600" dirty="0"/>
              <a:t> 				DB 16 </a:t>
            </a:r>
            <a:r>
              <a:rPr lang="ru-RU" sz="1600" dirty="0" err="1"/>
              <a:t>dup</a:t>
            </a:r>
            <a:r>
              <a:rPr lang="ru-RU" sz="1600" dirty="0"/>
              <a:t>(0FFh)  </a:t>
            </a:r>
            <a:r>
              <a:rPr lang="en-US" sz="1600" dirty="0"/>
              <a:t>; </a:t>
            </a:r>
            <a:r>
              <a:rPr lang="ru-RU" sz="1600" b="1" dirty="0">
                <a:solidFill>
                  <a:srgbClr val="FF0000"/>
                </a:solidFill>
              </a:rPr>
              <a:t>ДЛЯ ЗАПОМИНАНИЯ</a:t>
            </a:r>
          </a:p>
          <a:p>
            <a:r>
              <a:rPr lang="ru-RU" sz="1600" dirty="0" err="1">
                <a:solidFill>
                  <a:srgbClr val="FF0000"/>
                </a:solidFill>
              </a:rPr>
              <a:t>cursiveSymbol</a:t>
            </a:r>
            <a:r>
              <a:rPr lang="ru-RU" sz="1600" dirty="0"/>
              <a:t> 				</a:t>
            </a:r>
            <a:r>
              <a:rPr lang="ru-RU" sz="1200" dirty="0"/>
              <a:t>DB 00000000b  </a:t>
            </a:r>
            <a:r>
              <a:rPr lang="en-US" sz="1200" dirty="0"/>
              <a:t>; </a:t>
            </a:r>
            <a:r>
              <a:rPr lang="ru-RU" sz="1600" b="1" dirty="0">
                <a:solidFill>
                  <a:srgbClr val="FF0000"/>
                </a:solidFill>
              </a:rPr>
              <a:t>КУРСИВНЫЙ СИМВОЛ (Матрица) </a:t>
            </a:r>
            <a:r>
              <a:rPr lang="ru-RU" sz="1200" dirty="0"/>
              <a:t>					</a:t>
            </a:r>
            <a:r>
              <a:rPr lang="en-US" sz="1200" dirty="0"/>
              <a:t>DB 00000000b</a:t>
            </a:r>
            <a:endParaRPr lang="ru-RU" sz="1200" dirty="0"/>
          </a:p>
          <a:p>
            <a:r>
              <a:rPr lang="en-US" sz="1200" dirty="0"/>
              <a:t>					DB 00000000b</a:t>
            </a:r>
            <a:endParaRPr lang="ru-RU" sz="1200" dirty="0"/>
          </a:p>
          <a:p>
            <a:r>
              <a:rPr lang="en-US" sz="1200" dirty="0"/>
              <a:t>					DB 00</a:t>
            </a:r>
            <a:r>
              <a:rPr lang="en-US" sz="1200" dirty="0">
                <a:solidFill>
                  <a:srgbClr val="FF0000"/>
                </a:solidFill>
              </a:rPr>
              <a:t>11111</a:t>
            </a:r>
            <a:r>
              <a:rPr lang="en-US" sz="1200" dirty="0"/>
              <a:t>0b</a:t>
            </a:r>
            <a:endParaRPr lang="ru-RU" sz="1200" dirty="0"/>
          </a:p>
          <a:p>
            <a:r>
              <a:rPr lang="en-US" sz="1200" dirty="0"/>
              <a:t>					DB 00</a:t>
            </a:r>
            <a:r>
              <a:rPr lang="en-US" sz="1200" dirty="0">
                <a:solidFill>
                  <a:srgbClr val="FF0000"/>
                </a:solidFill>
              </a:rPr>
              <a:t>111111</a:t>
            </a:r>
            <a:r>
              <a:rPr lang="en-US" sz="1200" dirty="0"/>
              <a:t>b</a:t>
            </a:r>
            <a:endParaRPr lang="ru-RU" sz="1200" dirty="0"/>
          </a:p>
          <a:p>
            <a:r>
              <a:rPr lang="en-US" sz="1200" dirty="0"/>
              <a:t>					DB 00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00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b</a:t>
            </a:r>
            <a:endParaRPr lang="ru-RU" sz="1200" dirty="0"/>
          </a:p>
          <a:p>
            <a:r>
              <a:rPr lang="en-US" sz="1200" dirty="0"/>
              <a:t>					DB 0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00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0b</a:t>
            </a:r>
            <a:endParaRPr lang="ru-RU" sz="1200" dirty="0"/>
          </a:p>
          <a:p>
            <a:r>
              <a:rPr lang="en-US" sz="1200" dirty="0"/>
              <a:t>					DB 0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00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0b</a:t>
            </a:r>
            <a:endParaRPr lang="ru-RU" sz="1200" dirty="0"/>
          </a:p>
          <a:p>
            <a:r>
              <a:rPr lang="en-US" sz="1200" dirty="0"/>
              <a:t>					DB 0</a:t>
            </a:r>
            <a:r>
              <a:rPr lang="en-US" sz="1200" dirty="0">
                <a:solidFill>
                  <a:srgbClr val="FF0000"/>
                </a:solidFill>
              </a:rPr>
              <a:t>11111</a:t>
            </a:r>
            <a:r>
              <a:rPr lang="en-US" sz="1200" dirty="0"/>
              <a:t>00b</a:t>
            </a:r>
            <a:endParaRPr lang="ru-RU" sz="1200" dirty="0"/>
          </a:p>
          <a:p>
            <a:r>
              <a:rPr lang="en-US" sz="1200" dirty="0"/>
              <a:t>					DB 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000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0b</a:t>
            </a:r>
            <a:endParaRPr lang="ru-RU" sz="1200" dirty="0"/>
          </a:p>
          <a:p>
            <a:r>
              <a:rPr lang="en-US" sz="1200" dirty="0"/>
              <a:t>					DB 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000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0b</a:t>
            </a:r>
            <a:endParaRPr lang="ru-RU" sz="1200" dirty="0"/>
          </a:p>
          <a:p>
            <a:r>
              <a:rPr lang="en-US" sz="1200" dirty="0"/>
              <a:t>					DB 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000</a:t>
            </a:r>
            <a:r>
              <a:rPr lang="en-US" sz="1200" dirty="0">
                <a:solidFill>
                  <a:srgbClr val="FF0000"/>
                </a:solidFill>
              </a:rPr>
              <a:t>11</a:t>
            </a:r>
            <a:r>
              <a:rPr lang="en-US" sz="1200" dirty="0"/>
              <a:t>0b</a:t>
            </a:r>
            <a:endParaRPr lang="ru-RU" sz="1200" dirty="0"/>
          </a:p>
          <a:p>
            <a:r>
              <a:rPr lang="en-US" sz="1200" dirty="0"/>
              <a:t>					DB </a:t>
            </a:r>
            <a:r>
              <a:rPr lang="en-US" sz="1200" dirty="0">
                <a:solidFill>
                  <a:srgbClr val="FF0000"/>
                </a:solidFill>
              </a:rPr>
              <a:t>111111</a:t>
            </a:r>
            <a:r>
              <a:rPr lang="en-US" sz="1200" dirty="0"/>
              <a:t>00b</a:t>
            </a:r>
            <a:endParaRPr lang="ru-RU" sz="1200" dirty="0"/>
          </a:p>
          <a:p>
            <a:r>
              <a:rPr lang="en-US" sz="1200" dirty="0"/>
              <a:t>					DB 00000000b</a:t>
            </a:r>
            <a:endParaRPr lang="ru-RU" sz="1200" dirty="0"/>
          </a:p>
          <a:p>
            <a:r>
              <a:rPr lang="en-US" sz="1200" dirty="0"/>
              <a:t>					DB 00000000b</a:t>
            </a:r>
            <a:endParaRPr lang="ru-RU" sz="1200" dirty="0"/>
          </a:p>
          <a:p>
            <a:r>
              <a:rPr lang="en-US" sz="1200" dirty="0"/>
              <a:t>					DB 00000000b</a:t>
            </a:r>
            <a:endParaRPr lang="ru-RU" sz="1200" dirty="0"/>
          </a:p>
        </p:txBody>
      </p:sp>
      <p:sp>
        <p:nvSpPr>
          <p:cNvPr id="8" name="Номер слайда 2"/>
          <p:cNvSpPr txBox="1">
            <a:spLocks/>
          </p:cNvSpPr>
          <p:nvPr/>
        </p:nvSpPr>
        <p:spPr>
          <a:xfrm>
            <a:off x="8563271" y="112215"/>
            <a:ext cx="5857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lang="ru-RU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490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9977967"/>
      </p:ext>
    </p:extLst>
  </p:cSld>
  <p:clrMapOvr>
    <a:masterClrMapping/>
  </p:clrMapOvr>
  <p:transition spd="slow"/>
</p:sld>
</file>

<file path=ppt/slides/slide4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4469"/>
            <a:ext cx="6552728" cy="706090"/>
          </a:xfrm>
        </p:spPr>
        <p:txBody>
          <a:bodyPr/>
          <a:lstStyle/>
          <a:p>
            <a:r>
              <a:rPr lang="ru-RU" altLang="ru-RU" dirty="0"/>
              <a:t>Курсив заданной буквы(2)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08668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491</a:t>
            </a:fld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467545" y="2068282"/>
            <a:ext cx="3218676" cy="938091"/>
            <a:chOff x="1322074" y="2780928"/>
            <a:chExt cx="1656184" cy="93809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322074" y="2783411"/>
              <a:ext cx="1656184" cy="70788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Новый</a:t>
              </a:r>
              <a:r>
                <a:rPr lang="ru-RU" sz="2000" dirty="0">
                  <a:latin typeface="+mn-lt"/>
                  <a:cs typeface="+mn-cs"/>
                </a:rPr>
                <a:t>. Обработчик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09</a:t>
              </a:r>
              <a:r>
                <a:rPr lang="en-US" sz="2000" b="1" dirty="0">
                  <a:solidFill>
                    <a:srgbClr val="FF0000"/>
                  </a:solidFill>
                  <a:latin typeface="+mn-lt"/>
                  <a:cs typeface="+mn-cs"/>
                </a:rPr>
                <a:t>H</a:t>
              </a:r>
              <a:r>
                <a:rPr lang="ru-RU" sz="2000" dirty="0">
                  <a:latin typeface="+mn-lt"/>
                  <a:cs typeface="+mn-cs"/>
                </a:rPr>
                <a:t> – клав.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95198" y="692696"/>
            <a:ext cx="8568952" cy="461665"/>
          </a:xfrm>
          <a:prstGeom prst="rect">
            <a:avLst/>
          </a:prstGeom>
          <a:noFill/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Схемы контроля ПК и Контроллер прерываний, клавиатура </a:t>
            </a:r>
          </a:p>
        </p:txBody>
      </p:sp>
      <p:cxnSp>
        <p:nvCxnSpPr>
          <p:cNvPr id="8" name="Прямая со стрелкой 7"/>
          <p:cNvCxnSpPr>
            <a:endCxn id="5" idx="0"/>
          </p:cNvCxnSpPr>
          <p:nvPr/>
        </p:nvCxnSpPr>
        <p:spPr>
          <a:xfrm>
            <a:off x="2076883" y="1124744"/>
            <a:ext cx="0" cy="943538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>
            <a:off x="539552" y="5532654"/>
            <a:ext cx="3482510" cy="499359"/>
            <a:chOff x="1322074" y="2780928"/>
            <a:chExt cx="1656184" cy="938091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22074" y="2783411"/>
              <a:ext cx="1656184" cy="75164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(5)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Старый</a:t>
              </a:r>
              <a:r>
                <a:rPr lang="ru-RU" sz="2000" dirty="0">
                  <a:latin typeface="+mn-lt"/>
                  <a:cs typeface="+mn-cs"/>
                </a:rPr>
                <a:t>. Обработчик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09</a:t>
              </a:r>
              <a:r>
                <a:rPr lang="en-US" sz="2000" b="1" dirty="0">
                  <a:solidFill>
                    <a:srgbClr val="FF0000"/>
                  </a:solidFill>
                  <a:latin typeface="+mn-lt"/>
                  <a:cs typeface="+mn-cs"/>
                </a:rPr>
                <a:t>H</a:t>
              </a:r>
              <a:endParaRPr lang="ru-RU" sz="2000" dirty="0">
                <a:latin typeface="+mn-lt"/>
                <a:cs typeface="+mn-cs"/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5724128" y="2241135"/>
            <a:ext cx="2810827" cy="1631216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728672" y="2241134"/>
            <a:ext cx="2810827" cy="1631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(2)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Новый</a:t>
            </a:r>
            <a:r>
              <a:rPr lang="ru-RU" sz="2000" dirty="0">
                <a:latin typeface="+mn-lt"/>
                <a:cs typeface="+mn-cs"/>
              </a:rPr>
              <a:t>. Обработчик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09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H</a:t>
            </a:r>
            <a:r>
              <a:rPr lang="ru-RU" sz="2000" dirty="0">
                <a:latin typeface="+mn-lt"/>
                <a:cs typeface="+mn-cs"/>
              </a:rPr>
              <a:t> – клав.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(3)Восстановление матрицы символа (</a:t>
            </a:r>
            <a:r>
              <a:rPr lang="ru-RU" sz="2000" b="1" dirty="0" err="1">
                <a:solidFill>
                  <a:srgbClr val="FF0000"/>
                </a:solidFill>
              </a:rPr>
              <a:t>savedSymbol</a:t>
            </a:r>
            <a:r>
              <a:rPr lang="ru-RU" sz="2000" dirty="0"/>
              <a:t> 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71474" y="1273347"/>
            <a:ext cx="2829493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(1)Если Нажата клавиша </a:t>
            </a:r>
            <a:r>
              <a:rPr lang="en-US" b="1" dirty="0" err="1">
                <a:solidFill>
                  <a:srgbClr val="FF0000"/>
                </a:solidFill>
                <a:latin typeface="+mn-lt"/>
                <a:cs typeface="+mn-cs"/>
              </a:rPr>
              <a:t>Fx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(ПЕРВОНАЧАЛЬНО)</a:t>
            </a:r>
          </a:p>
        </p:txBody>
      </p:sp>
      <p:grpSp>
        <p:nvGrpSpPr>
          <p:cNvPr id="41" name="Группа 40"/>
          <p:cNvGrpSpPr/>
          <p:nvPr/>
        </p:nvGrpSpPr>
        <p:grpSpPr>
          <a:xfrm>
            <a:off x="439787" y="3345406"/>
            <a:ext cx="4060205" cy="2054156"/>
            <a:chOff x="439787" y="3356991"/>
            <a:chExt cx="4060205" cy="2654931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467544" y="3356991"/>
              <a:ext cx="4032448" cy="2317744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39787" y="3505837"/>
              <a:ext cx="4032448" cy="250608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/>
                <a:t>(2)</a:t>
              </a:r>
              <a:r>
                <a:rPr lang="ru-RU" sz="2000" dirty="0">
                  <a:latin typeface="+mn-lt"/>
                  <a:cs typeface="+mn-cs"/>
                </a:rPr>
                <a:t>Первый запуск: Запоминание старого символа (</a:t>
              </a:r>
              <a:r>
                <a:rPr lang="ru-RU" sz="2000" b="1" dirty="0" err="1">
                  <a:solidFill>
                    <a:srgbClr val="FF0000"/>
                  </a:solidFill>
                </a:rPr>
                <a:t>savedSymbol</a:t>
              </a:r>
              <a:r>
                <a:rPr lang="ru-RU" sz="2000" dirty="0"/>
                <a:t> </a:t>
              </a:r>
              <a:r>
                <a:rPr lang="ru-RU" sz="2000" dirty="0">
                  <a:latin typeface="+mn-lt"/>
                  <a:cs typeface="+mn-cs"/>
                </a:rPr>
                <a:t>).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(3)Установка флага курсива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(4) Задание новой матрицы для символа (</a:t>
              </a:r>
              <a:r>
                <a:rPr lang="ru-RU" sz="2000" b="1" dirty="0" err="1">
                  <a:solidFill>
                    <a:srgbClr val="FF0000"/>
                  </a:solidFill>
                </a:rPr>
                <a:t>cursiveSymbol</a:t>
              </a:r>
              <a:r>
                <a:rPr lang="ru-RU" sz="2000" dirty="0">
                  <a:latin typeface="+mn-lt"/>
                  <a:cs typeface="+mn-cs"/>
                </a:rPr>
                <a:t>)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sz="2000" dirty="0">
                <a:latin typeface="+mn-lt"/>
                <a:cs typeface="+mn-cs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257064" y="1295347"/>
            <a:ext cx="2277891" cy="92333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(1)Если Нажата клавиша </a:t>
            </a:r>
            <a:r>
              <a:rPr lang="en-US" b="1" dirty="0" err="1">
                <a:solidFill>
                  <a:srgbClr val="FF0000"/>
                </a:solidFill>
                <a:latin typeface="+mn-lt"/>
                <a:cs typeface="+mn-cs"/>
              </a:rPr>
              <a:t>Fx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(ПОВТОРНО)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6156175" y="1124744"/>
            <a:ext cx="0" cy="1116390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5" idx="2"/>
          </p:cNvCxnSpPr>
          <p:nvPr/>
        </p:nvCxnSpPr>
        <p:spPr>
          <a:xfrm>
            <a:off x="2076883" y="3006373"/>
            <a:ext cx="0" cy="352498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2074152" y="5108715"/>
            <a:ext cx="0" cy="423939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579674" y="4554717"/>
            <a:ext cx="4456822" cy="11079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Список вопросов состоит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из 4-х Частей</a:t>
            </a:r>
            <a:r>
              <a:rPr lang="ru-RU" sz="22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dirty="0"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  <a:hlinkClick r:id="rId2" action="ppaction://hlinksldjump"/>
              </a:rPr>
              <a:t>Часть 1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dirty="0">
                <a:hlinkClick r:id="rId3" action="ppaction://hlinksldjump"/>
              </a:rPr>
              <a:t>Часть 2</a:t>
            </a:r>
            <a:r>
              <a:rPr lang="ru-RU" sz="2200" dirty="0"/>
              <a:t>, </a:t>
            </a:r>
            <a:r>
              <a:rPr lang="ru-RU" sz="2200" dirty="0">
                <a:hlinkClick r:id="rId4" action="ppaction://hlinksldjump"/>
              </a:rPr>
              <a:t>Часть 3</a:t>
            </a:r>
            <a:r>
              <a:rPr lang="ru-RU" sz="2200" dirty="0"/>
              <a:t>, </a:t>
            </a:r>
            <a:r>
              <a:rPr lang="ru-RU" sz="2200" dirty="0">
                <a:hlinkClick r:id="rId5" action="ppaction://hlinksldjump"/>
              </a:rPr>
              <a:t>Часть 4</a:t>
            </a:r>
            <a:r>
              <a:rPr lang="ru-RU" sz="2200" dirty="0"/>
              <a:t>,</a:t>
            </a:r>
            <a:endParaRPr lang="ru-RU" sz="2200" dirty="0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93131"/>
      </p:ext>
    </p:extLst>
  </p:cSld>
  <p:clrMapOvr>
    <a:masterClrMapping/>
  </p:clrMapOvr>
</p:sld>
</file>

<file path=ppt/slides/slide4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5F2CB32-9B35-4833-A766-28E7A7F551F0}" type="slidenum">
              <a:rPr/>
              <a:pPr>
                <a:defRPr/>
              </a:pPr>
              <a:t>492</a:t>
            </a:fld>
            <a:endParaRPr/>
          </a:p>
        </p:txBody>
      </p:sp>
      <p:sp>
        <p:nvSpPr>
          <p:cNvPr id="191491" name="Заголовок 1"/>
          <p:cNvSpPr>
            <a:spLocks noGrp="1"/>
          </p:cNvSpPr>
          <p:nvPr>
            <p:ph type="title"/>
          </p:nvPr>
        </p:nvSpPr>
        <p:spPr>
          <a:xfrm>
            <a:off x="961077" y="0"/>
            <a:ext cx="6984931" cy="704850"/>
          </a:xfrm>
        </p:spPr>
        <p:txBody>
          <a:bodyPr/>
          <a:lstStyle/>
          <a:p>
            <a:pPr eaLnBrk="1" hangingPunct="1"/>
            <a:r>
              <a:rPr lang="ru-RU" altLang="ru-RU" dirty="0"/>
              <a:t>Русификация набора букв</a:t>
            </a:r>
          </a:p>
        </p:txBody>
      </p:sp>
      <p:sp>
        <p:nvSpPr>
          <p:cNvPr id="191492" name="TextBox 4"/>
          <p:cNvSpPr txBox="1">
            <a:spLocks noChangeArrowheads="1"/>
          </p:cNvSpPr>
          <p:nvPr/>
        </p:nvSpPr>
        <p:spPr bwMode="auto">
          <a:xfrm>
            <a:off x="107504" y="548387"/>
            <a:ext cx="8928992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ru-RU" altLang="ru-RU" sz="2000" dirty="0"/>
              <a:t>При нажатии заданных клавиш, подставляется новый код введенной клавиши по скан-коду (новый обработчик - </a:t>
            </a:r>
            <a:r>
              <a:rPr lang="en-US" sz="2000" b="1" dirty="0">
                <a:solidFill>
                  <a:srgbClr val="FF0000"/>
                </a:solidFill>
              </a:rPr>
              <a:t>new_int9h</a:t>
            </a:r>
            <a:r>
              <a:rPr lang="en-US" sz="2000" dirty="0"/>
              <a:t> </a:t>
            </a:r>
            <a:r>
              <a:rPr lang="ru-RU" altLang="ru-RU" sz="2000" dirty="0"/>
              <a:t>) . Первоначально устанавливается флаг русификации/трансляции (</a:t>
            </a:r>
            <a:r>
              <a:rPr lang="en-US" sz="2000" b="1" dirty="0" err="1">
                <a:solidFill>
                  <a:srgbClr val="FF0000"/>
                </a:solidFill>
              </a:rPr>
              <a:t>translateEnabled</a:t>
            </a:r>
            <a:r>
              <a:rPr lang="ru-RU" sz="2000" dirty="0"/>
              <a:t> </a:t>
            </a:r>
            <a:r>
              <a:rPr lang="ru-RU" altLang="ru-RU" sz="2000" dirty="0"/>
              <a:t>)</a:t>
            </a:r>
            <a:r>
              <a:rPr lang="en-US" altLang="ru-RU" sz="2000" dirty="0"/>
              <a:t>, </a:t>
            </a:r>
            <a:r>
              <a:rPr lang="ru-RU" altLang="ru-RU" sz="2000" dirty="0"/>
              <a:t>после нажатия клавиши </a:t>
            </a:r>
            <a:r>
              <a:rPr lang="en-US" altLang="ru-RU" sz="2000" dirty="0"/>
              <a:t>F3.</a:t>
            </a:r>
            <a:r>
              <a:rPr lang="ru-RU" altLang="ru-RU" sz="2000" dirty="0"/>
              <a:t> Затем проверяется набор заменяемых символов (</a:t>
            </a:r>
            <a:r>
              <a:rPr lang="en-US" sz="2000" b="1" dirty="0" err="1">
                <a:solidFill>
                  <a:srgbClr val="FF0000"/>
                </a:solidFill>
              </a:rPr>
              <a:t>translateFrom</a:t>
            </a:r>
            <a:r>
              <a:rPr lang="ru-RU" altLang="ru-RU" sz="2000" dirty="0"/>
              <a:t>)  и символ в буфере клавиатуры заменяется на новый (</a:t>
            </a:r>
            <a:r>
              <a:rPr lang="en-US" sz="2000" b="1" dirty="0" err="1">
                <a:solidFill>
                  <a:srgbClr val="FF0000"/>
                </a:solidFill>
              </a:rPr>
              <a:t>translateTo</a:t>
            </a:r>
            <a:r>
              <a:rPr lang="ru-RU" altLang="ru-RU" sz="2000" dirty="0"/>
              <a:t>)  </a:t>
            </a:r>
            <a:endParaRPr lang="en-US" altLang="ru-RU" sz="2000" dirty="0"/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766" y="2113106"/>
            <a:ext cx="8784468" cy="387798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B050"/>
                </a:solidFill>
              </a:rPr>
              <a:t>;  Поле сохранения описания символа и курсивного символа</a:t>
            </a:r>
          </a:p>
          <a:p>
            <a:r>
              <a:rPr lang="ru-RU" sz="1400" dirty="0">
                <a:solidFill>
                  <a:srgbClr val="00B050"/>
                </a:solidFill>
              </a:rPr>
              <a:t>;  Таблицы замены</a:t>
            </a:r>
            <a:endParaRPr lang="ru-RU" sz="1400" dirty="0"/>
          </a:p>
          <a:p>
            <a:r>
              <a:rPr lang="en-US" sz="1400" dirty="0"/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translateFrom</a:t>
            </a:r>
            <a:r>
              <a:rPr lang="en-US" sz="1400" dirty="0"/>
              <a:t> DB </a:t>
            </a:r>
            <a:r>
              <a:rPr lang="en-US" sz="1400" b="1" dirty="0">
                <a:solidFill>
                  <a:srgbClr val="FF0000"/>
                </a:solidFill>
              </a:rPr>
              <a:t>'F&lt;DUL‘</a:t>
            </a:r>
            <a:endParaRPr lang="ru-RU" sz="1400" b="1" dirty="0">
              <a:solidFill>
                <a:srgbClr val="FF0000"/>
              </a:solidFill>
            </a:endParaRPr>
          </a:p>
          <a:p>
            <a:r>
              <a:rPr lang="en-US" sz="1400" dirty="0"/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translateTo</a:t>
            </a:r>
            <a:r>
              <a:rPr lang="en-US" sz="1400" dirty="0"/>
              <a:t> DB </a:t>
            </a:r>
            <a:r>
              <a:rPr lang="en-US" sz="1400" b="1" dirty="0">
                <a:solidFill>
                  <a:srgbClr val="FF0000"/>
                </a:solidFill>
              </a:rPr>
              <a:t>'</a:t>
            </a:r>
            <a:r>
              <a:rPr lang="ru-RU" sz="1400" b="1" dirty="0">
                <a:solidFill>
                  <a:srgbClr val="FF0000"/>
                </a:solidFill>
              </a:rPr>
              <a:t>АБВГД' </a:t>
            </a:r>
            <a:r>
              <a:rPr lang="en-US" sz="1400" b="1" dirty="0">
                <a:solidFill>
                  <a:srgbClr val="FF0000"/>
                </a:solidFill>
              </a:rPr>
              <a:t> </a:t>
            </a:r>
            <a:r>
              <a:rPr lang="ru-RU" sz="1400" dirty="0"/>
              <a:t> </a:t>
            </a:r>
          </a:p>
          <a:p>
            <a:r>
              <a:rPr lang="en-US" sz="1600" dirty="0" err="1"/>
              <a:t>translateEnabled</a:t>
            </a:r>
            <a:r>
              <a:rPr lang="en-US" sz="1600" dirty="0"/>
              <a:t>	DB	0</a:t>
            </a:r>
            <a:r>
              <a:rPr lang="ru-RU" sz="1600" dirty="0"/>
              <a:t>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флаг функции перевода</a:t>
            </a:r>
            <a:endParaRPr lang="en-US" sz="1600" dirty="0">
              <a:solidFill>
                <a:srgbClr val="00B050"/>
              </a:solidFill>
            </a:endParaRPr>
          </a:p>
          <a:p>
            <a:r>
              <a:rPr lang="ru-RU" sz="1600" dirty="0"/>
              <a:t>mov AX, 40h ; 40h-сегмент,где хранятся флаги состояния клавиатуры, кольцевой буфер ввода </a:t>
            </a:r>
          </a:p>
          <a:p>
            <a:r>
              <a:rPr lang="ru-RU" sz="1600" b="1" dirty="0"/>
              <a:t> </a:t>
            </a:r>
            <a:r>
              <a:rPr lang="ru-RU" sz="1600" dirty="0"/>
              <a:t>…</a:t>
            </a:r>
            <a:endParaRPr lang="en-US" sz="1600" dirty="0"/>
          </a:p>
          <a:p>
            <a:r>
              <a:rPr lang="en-US" sz="1600" dirty="0" err="1"/>
              <a:t>cmp</a:t>
            </a:r>
            <a:r>
              <a:rPr lang="en-US" sz="1600" dirty="0"/>
              <a:t> DL, </a:t>
            </a:r>
            <a:r>
              <a:rPr lang="en-US" sz="1600" b="1" dirty="0" err="1">
                <a:solidFill>
                  <a:srgbClr val="FF0000"/>
                </a:solidFill>
              </a:rPr>
              <a:t>translateFrom</a:t>
            </a:r>
            <a:r>
              <a:rPr lang="en-US" sz="1600" dirty="0"/>
              <a:t>[SI] </a:t>
            </a:r>
            <a:r>
              <a:rPr lang="ru-RU" sz="1600" dirty="0">
                <a:solidFill>
                  <a:srgbClr val="00B050"/>
                </a:solidFill>
              </a:rPr>
              <a:t>;  Проверка </a:t>
            </a:r>
            <a:endParaRPr lang="en-US" sz="1600" dirty="0"/>
          </a:p>
          <a:p>
            <a:r>
              <a:rPr lang="en-US" sz="1600" dirty="0"/>
              <a:t>je _translate</a:t>
            </a:r>
            <a:r>
              <a:rPr lang="ru-RU" sz="1600" dirty="0"/>
              <a:t> …</a:t>
            </a:r>
            <a:endParaRPr lang="ru-RU" sz="1600" dirty="0">
              <a:solidFill>
                <a:srgbClr val="00B050"/>
              </a:solidFill>
            </a:endParaRPr>
          </a:p>
          <a:p>
            <a:r>
              <a:rPr lang="en-US" sz="1600" dirty="0"/>
              <a:t>mov ES, AX </a:t>
            </a:r>
          </a:p>
          <a:p>
            <a:r>
              <a:rPr lang="en-US" sz="1600" dirty="0"/>
              <a:t>mov BX, ES:[1Ch]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адрес хвоста</a:t>
            </a:r>
          </a:p>
          <a:p>
            <a:r>
              <a:rPr lang="ru-RU" sz="1600" dirty="0"/>
              <a:t>mov DX, ES:[BX] ; </a:t>
            </a:r>
            <a:r>
              <a:rPr lang="ru-RU" sz="1600" dirty="0">
                <a:solidFill>
                  <a:srgbClr val="00B050"/>
                </a:solidFill>
              </a:rPr>
              <a:t>в DX 0 введённый символ</a:t>
            </a:r>
          </a:p>
          <a:p>
            <a:r>
              <a:rPr lang="en-US" sz="1600" dirty="0" err="1"/>
              <a:t>xor</a:t>
            </a:r>
            <a:r>
              <a:rPr lang="en-US" sz="1600" dirty="0"/>
              <a:t> AX, AX </a:t>
            </a:r>
          </a:p>
          <a:p>
            <a:r>
              <a:rPr lang="en-US" sz="1600" dirty="0"/>
              <a:t>mov AL, </a:t>
            </a:r>
            <a:r>
              <a:rPr lang="en-US" sz="1600" b="1" dirty="0" err="1">
                <a:solidFill>
                  <a:srgbClr val="FF0000"/>
                </a:solidFill>
              </a:rPr>
              <a:t>translateTo</a:t>
            </a:r>
            <a:r>
              <a:rPr lang="en-US" sz="1600" dirty="0"/>
              <a:t>[SI] </a:t>
            </a:r>
          </a:p>
          <a:p>
            <a:r>
              <a:rPr lang="ru-RU" sz="1600" dirty="0"/>
              <a:t>mov ES:[BX], AX ; </a:t>
            </a:r>
            <a:r>
              <a:rPr lang="ru-RU" sz="1600" dirty="0">
                <a:solidFill>
                  <a:srgbClr val="00B050"/>
                </a:solidFill>
              </a:rPr>
              <a:t>замена символа </a:t>
            </a:r>
          </a:p>
        </p:txBody>
      </p:sp>
    </p:spTree>
    <p:extLst>
      <p:ext uri="{BB962C8B-B14F-4D97-AF65-F5344CB8AC3E}">
        <p14:creationId xmlns:p14="http://schemas.microsoft.com/office/powerpoint/2010/main" val="1047298664"/>
      </p:ext>
    </p:extLst>
  </p:cSld>
  <p:clrMapOvr>
    <a:masterClrMapping/>
  </p:clrMapOvr>
  <p:transition spd="slow"/>
</p:sld>
</file>

<file path=ppt/slides/slide4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4469"/>
            <a:ext cx="7056784" cy="462203"/>
          </a:xfrm>
        </p:spPr>
        <p:txBody>
          <a:bodyPr>
            <a:noAutofit/>
          </a:bodyPr>
          <a:lstStyle/>
          <a:p>
            <a:r>
              <a:rPr lang="ru-RU" altLang="ru-RU" sz="2800" dirty="0"/>
              <a:t>Замена/блокировка/русификация </a:t>
            </a:r>
            <a:r>
              <a:rPr lang="ru-RU" sz="2800" dirty="0"/>
              <a:t>(</a:t>
            </a:r>
            <a:r>
              <a:rPr lang="ru-RU" sz="2800" dirty="0">
                <a:hlinkClick r:id="rId2" action="ppaction://hlinksldjump"/>
              </a:rPr>
              <a:t>Меню КР</a:t>
            </a:r>
            <a:r>
              <a:rPr lang="ru-RU" sz="2800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83028" y="183555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493</a:t>
            </a:fld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467545" y="2068282"/>
            <a:ext cx="3218676" cy="710369"/>
            <a:chOff x="1322074" y="2780928"/>
            <a:chExt cx="1656184" cy="93809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322074" y="2783411"/>
              <a:ext cx="1656184" cy="70788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Новый</a:t>
              </a:r>
              <a:r>
                <a:rPr lang="ru-RU" sz="2000" dirty="0">
                  <a:latin typeface="+mn-lt"/>
                  <a:cs typeface="+mn-cs"/>
                </a:rPr>
                <a:t>. Обработчик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09</a:t>
              </a:r>
              <a:r>
                <a:rPr lang="en-US" sz="2000" b="1" dirty="0">
                  <a:solidFill>
                    <a:srgbClr val="FF0000"/>
                  </a:solidFill>
                  <a:latin typeface="+mn-lt"/>
                  <a:cs typeface="+mn-cs"/>
                </a:rPr>
                <a:t>H</a:t>
              </a:r>
              <a:r>
                <a:rPr lang="ru-RU" sz="2000" dirty="0">
                  <a:latin typeface="+mn-lt"/>
                  <a:cs typeface="+mn-cs"/>
                </a:rPr>
                <a:t> – клав.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06110" y="548680"/>
            <a:ext cx="8568952" cy="461665"/>
          </a:xfrm>
          <a:prstGeom prst="rect">
            <a:avLst/>
          </a:prstGeom>
          <a:noFill/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Схемы контроля ПК и Контроллер прерываний, клавиатура </a:t>
            </a:r>
          </a:p>
        </p:txBody>
      </p:sp>
      <p:cxnSp>
        <p:nvCxnSpPr>
          <p:cNvPr id="8" name="Прямая со стрелкой 7"/>
          <p:cNvCxnSpPr>
            <a:endCxn id="5" idx="0"/>
          </p:cNvCxnSpPr>
          <p:nvPr/>
        </p:nvCxnSpPr>
        <p:spPr>
          <a:xfrm>
            <a:off x="2065186" y="1010345"/>
            <a:ext cx="11697" cy="1057937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>
            <a:off x="455122" y="3212976"/>
            <a:ext cx="3482510" cy="499359"/>
            <a:chOff x="1322074" y="2780928"/>
            <a:chExt cx="1656184" cy="938091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22074" y="2783411"/>
              <a:ext cx="1656184" cy="75164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(5)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Старый</a:t>
              </a:r>
              <a:r>
                <a:rPr lang="ru-RU" sz="2000" dirty="0">
                  <a:latin typeface="+mn-lt"/>
                  <a:cs typeface="+mn-cs"/>
                </a:rPr>
                <a:t>. Обработчик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09</a:t>
              </a:r>
              <a:r>
                <a:rPr lang="en-US" sz="2000" b="1" dirty="0">
                  <a:solidFill>
                    <a:srgbClr val="FF0000"/>
                  </a:solidFill>
                  <a:latin typeface="+mn-lt"/>
                  <a:cs typeface="+mn-cs"/>
                </a:rPr>
                <a:t>H</a:t>
              </a:r>
              <a:endParaRPr lang="ru-RU" sz="2000" dirty="0">
                <a:latin typeface="+mn-lt"/>
                <a:cs typeface="+mn-cs"/>
              </a:endParaRP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5724128" y="2241135"/>
            <a:ext cx="2810827" cy="1631216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728672" y="2241134"/>
            <a:ext cx="2810827" cy="1631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(2)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Новый</a:t>
            </a:r>
            <a:r>
              <a:rPr lang="ru-RU" sz="2000" dirty="0">
                <a:latin typeface="+mn-lt"/>
                <a:cs typeface="+mn-cs"/>
              </a:rPr>
              <a:t>. Обработчик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09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H</a:t>
            </a:r>
            <a:r>
              <a:rPr lang="ru-RU" sz="2000" dirty="0">
                <a:latin typeface="+mn-lt"/>
                <a:cs typeface="+mn-cs"/>
              </a:rPr>
              <a:t> – клав.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Сброс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флага</a:t>
            </a:r>
            <a:r>
              <a:rPr lang="ru-RU" sz="2000" dirty="0">
                <a:latin typeface="+mn-lt"/>
                <a:cs typeface="+mn-cs"/>
              </a:rPr>
              <a:t> замены или блокировки при его установке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71474" y="1273347"/>
            <a:ext cx="2829493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(1)Если Нажата клавиша </a:t>
            </a:r>
            <a:r>
              <a:rPr lang="en-US" b="1" dirty="0" err="1">
                <a:solidFill>
                  <a:srgbClr val="FF0000"/>
                </a:solidFill>
                <a:latin typeface="+mn-lt"/>
                <a:cs typeface="+mn-cs"/>
              </a:rPr>
              <a:t>Fx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(ПЕРВОНАЧАЛЬНО)</a:t>
            </a:r>
          </a:p>
        </p:txBody>
      </p:sp>
      <p:grpSp>
        <p:nvGrpSpPr>
          <p:cNvPr id="41" name="Группа 40"/>
          <p:cNvGrpSpPr/>
          <p:nvPr/>
        </p:nvGrpSpPr>
        <p:grpSpPr>
          <a:xfrm>
            <a:off x="384273" y="4117857"/>
            <a:ext cx="4060205" cy="1872208"/>
            <a:chOff x="439787" y="3356991"/>
            <a:chExt cx="4060205" cy="2654931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467544" y="3356991"/>
              <a:ext cx="4032448" cy="2317744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39787" y="3505837"/>
              <a:ext cx="4032448" cy="250608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/>
                <a:t>(2)</a:t>
              </a:r>
              <a:r>
                <a:rPr lang="ru-RU" sz="2000" dirty="0">
                  <a:latin typeface="+mn-lt"/>
                  <a:cs typeface="+mn-cs"/>
                </a:rPr>
                <a:t>Первый запуск: Установка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флага</a:t>
              </a:r>
              <a:r>
                <a:rPr lang="ru-RU" sz="2000" dirty="0">
                  <a:latin typeface="+mn-lt"/>
                  <a:cs typeface="+mn-cs"/>
                </a:rPr>
                <a:t> замены/блокировки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Работа с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буфером</a:t>
              </a:r>
              <a:r>
                <a:rPr lang="ru-RU" sz="2000" dirty="0">
                  <a:latin typeface="+mn-lt"/>
                  <a:cs typeface="+mn-cs"/>
                </a:rPr>
                <a:t> клавиатуры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(4) Замена символа или его блокировка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ru-RU" sz="2000" dirty="0">
                <a:latin typeface="+mn-lt"/>
                <a:cs typeface="+mn-cs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261608" y="1295347"/>
            <a:ext cx="2882392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(1)Если Нажата клавиша </a:t>
            </a:r>
            <a:r>
              <a:rPr lang="en-US" b="1" dirty="0" err="1">
                <a:solidFill>
                  <a:srgbClr val="FF0000"/>
                </a:solidFill>
                <a:latin typeface="+mn-lt"/>
                <a:cs typeface="+mn-cs"/>
              </a:rPr>
              <a:t>Fx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(ПОВТОРНО)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6156175" y="1010345"/>
            <a:ext cx="0" cy="1230789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065186" y="2778651"/>
            <a:ext cx="0" cy="352498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2081819" y="3693918"/>
            <a:ext cx="0" cy="423939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Группа 21"/>
          <p:cNvGrpSpPr/>
          <p:nvPr/>
        </p:nvGrpSpPr>
        <p:grpSpPr>
          <a:xfrm>
            <a:off x="5392552" y="4441809"/>
            <a:ext cx="3482510" cy="499359"/>
            <a:chOff x="1322074" y="2780928"/>
            <a:chExt cx="1656184" cy="938091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322074" y="2783411"/>
              <a:ext cx="1656184" cy="75164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(3)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Старый</a:t>
              </a:r>
              <a:r>
                <a:rPr lang="ru-RU" sz="2000" dirty="0">
                  <a:latin typeface="+mn-lt"/>
                  <a:cs typeface="+mn-cs"/>
                </a:rPr>
                <a:t>. Обработчик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09</a:t>
              </a:r>
              <a:r>
                <a:rPr lang="en-US" sz="2000" b="1" dirty="0">
                  <a:solidFill>
                    <a:srgbClr val="FF0000"/>
                  </a:solidFill>
                  <a:latin typeface="+mn-lt"/>
                  <a:cs typeface="+mn-cs"/>
                </a:rPr>
                <a:t>H</a:t>
              </a:r>
              <a:endParaRPr lang="ru-RU" sz="2000" dirty="0">
                <a:latin typeface="+mn-lt"/>
                <a:cs typeface="+mn-cs"/>
              </a:endParaRPr>
            </a:p>
          </p:txBody>
        </p:sp>
      </p:grpSp>
      <p:cxnSp>
        <p:nvCxnSpPr>
          <p:cNvPr id="28" name="Прямая со стрелкой 27"/>
          <p:cNvCxnSpPr>
            <a:stCxn id="16" idx="2"/>
            <a:endCxn id="25" idx="0"/>
          </p:cNvCxnSpPr>
          <p:nvPr/>
        </p:nvCxnSpPr>
        <p:spPr>
          <a:xfrm>
            <a:off x="7129542" y="3872351"/>
            <a:ext cx="4265" cy="569458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-17092" y="5806425"/>
            <a:ext cx="9144001" cy="43088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Список вопросов состоит из 4-х Частей</a:t>
            </a:r>
            <a:r>
              <a:rPr lang="ru-RU" sz="2200" dirty="0">
                <a:latin typeface="+mn-lt"/>
                <a:cs typeface="+mn-cs"/>
              </a:rPr>
              <a:t>: </a:t>
            </a:r>
            <a:r>
              <a:rPr lang="ru-RU" sz="2200" dirty="0">
                <a:latin typeface="+mn-lt"/>
                <a:cs typeface="+mn-cs"/>
                <a:hlinkClick r:id="rId3" action="ppaction://hlinksldjump"/>
              </a:rPr>
              <a:t>Часть 1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dirty="0">
                <a:hlinkClick r:id="rId4" action="ppaction://hlinksldjump"/>
              </a:rPr>
              <a:t>Часть 2</a:t>
            </a:r>
            <a:r>
              <a:rPr lang="ru-RU" sz="2200" dirty="0"/>
              <a:t>, </a:t>
            </a:r>
            <a:r>
              <a:rPr lang="ru-RU" sz="2200" dirty="0">
                <a:hlinkClick r:id="rId5" action="ppaction://hlinksldjump"/>
              </a:rPr>
              <a:t>Часть 3</a:t>
            </a:r>
            <a:r>
              <a:rPr lang="ru-RU" sz="2200" dirty="0"/>
              <a:t>, </a:t>
            </a:r>
            <a:r>
              <a:rPr lang="ru-RU" sz="2200" dirty="0">
                <a:hlinkClick r:id="rId6" action="ppaction://hlinksldjump"/>
              </a:rPr>
              <a:t>Часть 4</a:t>
            </a:r>
            <a:r>
              <a:rPr lang="ru-RU" sz="2200" dirty="0"/>
              <a:t>,</a:t>
            </a:r>
            <a:endParaRPr lang="ru-RU" sz="2200" dirty="0"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80312" y="5318870"/>
            <a:ext cx="16369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(</a:t>
            </a:r>
            <a:r>
              <a:rPr lang="ru-RU" dirty="0">
                <a:solidFill>
                  <a:srgbClr val="FF0000"/>
                </a:solidFill>
                <a:hlinkClick r:id="rId7" action="ppaction://hlinksldjump"/>
              </a:rPr>
              <a:t>Лист СХЕМЫ</a:t>
            </a:r>
            <a:r>
              <a:rPr lang="ru-RU" dirty="0"/>
              <a:t>)</a:t>
            </a:r>
            <a:r>
              <a:rPr lang="ru-RU" altLang="ru-RU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4403510"/>
      </p:ext>
    </p:extLst>
  </p:cSld>
  <p:clrMapOvr>
    <a:masterClrMapping/>
  </p:clrMapOvr>
</p:sld>
</file>

<file path=ppt/slides/slide4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4469"/>
            <a:ext cx="7056784" cy="706090"/>
          </a:xfrm>
        </p:spPr>
        <p:txBody>
          <a:bodyPr>
            <a:noAutofit/>
          </a:bodyPr>
          <a:lstStyle/>
          <a:p>
            <a:r>
              <a:rPr lang="ru-RU" altLang="ru-RU" sz="2800" dirty="0"/>
              <a:t>Замена/блокировка/русификация</a:t>
            </a:r>
            <a:r>
              <a:rPr lang="ru-RU" sz="2800" dirty="0"/>
              <a:t>(</a:t>
            </a:r>
            <a:r>
              <a:rPr lang="ru-RU" sz="2800" dirty="0">
                <a:hlinkClick r:id="rId2" action="ppaction://hlinksldjump"/>
              </a:rPr>
              <a:t>Меню КР</a:t>
            </a:r>
            <a:r>
              <a:rPr lang="ru-RU" sz="2800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29614" y="260648"/>
            <a:ext cx="585787" cy="365125"/>
          </a:xfrm>
        </p:spPr>
        <p:txBody>
          <a:bodyPr/>
          <a:lstStyle/>
          <a:p>
            <a:pPr>
              <a:defRPr/>
            </a:pPr>
            <a:fld id="{06709AC6-210F-415B-A83C-76E95413F15D}" type="slidenum">
              <a:rPr lang="ru-RU" smtClean="0"/>
              <a:pPr>
                <a:defRPr/>
              </a:pPr>
              <a:t>494</a:t>
            </a:fld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467545" y="2068283"/>
            <a:ext cx="3218676" cy="537926"/>
            <a:chOff x="1322074" y="2780928"/>
            <a:chExt cx="1656184" cy="93809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322074" y="2783411"/>
              <a:ext cx="1656184" cy="707886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Новый</a:t>
              </a:r>
              <a:r>
                <a:rPr lang="ru-RU" sz="2000" dirty="0">
                  <a:latin typeface="+mn-lt"/>
                  <a:cs typeface="+mn-cs"/>
                </a:rPr>
                <a:t>. Обработчик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09</a:t>
              </a:r>
              <a:r>
                <a:rPr lang="en-US" sz="2000" b="1" dirty="0">
                  <a:solidFill>
                    <a:srgbClr val="FF0000"/>
                  </a:solidFill>
                  <a:latin typeface="+mn-lt"/>
                  <a:cs typeface="+mn-cs"/>
                </a:rPr>
                <a:t>H</a:t>
              </a:r>
              <a:r>
                <a:rPr lang="ru-RU" sz="2000" dirty="0">
                  <a:latin typeface="+mn-lt"/>
                  <a:cs typeface="+mn-cs"/>
                </a:rPr>
                <a:t> – клав.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95198" y="692696"/>
            <a:ext cx="8568952" cy="461665"/>
          </a:xfrm>
          <a:prstGeom prst="rect">
            <a:avLst/>
          </a:prstGeom>
          <a:noFill/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latin typeface="+mn-lt"/>
                <a:cs typeface="+mn-cs"/>
              </a:rPr>
              <a:t>Схемы контроля ПК и Контроллер прерываний, клавиатура </a:t>
            </a:r>
          </a:p>
        </p:txBody>
      </p:sp>
      <p:cxnSp>
        <p:nvCxnSpPr>
          <p:cNvPr id="8" name="Прямая со стрелкой 7"/>
          <p:cNvCxnSpPr>
            <a:endCxn id="5" idx="0"/>
          </p:cNvCxnSpPr>
          <p:nvPr/>
        </p:nvCxnSpPr>
        <p:spPr>
          <a:xfrm>
            <a:off x="2076883" y="1124744"/>
            <a:ext cx="0" cy="943539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5724128" y="2241135"/>
            <a:ext cx="2810827" cy="1631216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728672" y="2241134"/>
            <a:ext cx="2810827" cy="1631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(2)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Новый</a:t>
            </a:r>
            <a:r>
              <a:rPr lang="ru-RU" sz="2000" dirty="0">
                <a:latin typeface="+mn-lt"/>
                <a:cs typeface="+mn-cs"/>
              </a:rPr>
              <a:t>. Обработчик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09</a:t>
            </a:r>
            <a:r>
              <a:rPr lang="en-US" sz="2000" b="1" dirty="0">
                <a:solidFill>
                  <a:srgbClr val="FF0000"/>
                </a:solidFill>
                <a:latin typeface="+mn-lt"/>
                <a:cs typeface="+mn-cs"/>
              </a:rPr>
              <a:t>H</a:t>
            </a:r>
            <a:r>
              <a:rPr lang="ru-RU" sz="2000" dirty="0">
                <a:latin typeface="+mn-lt"/>
                <a:cs typeface="+mn-cs"/>
              </a:rPr>
              <a:t> – клав.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latin typeface="+mn-lt"/>
                <a:cs typeface="+mn-cs"/>
              </a:rPr>
              <a:t>Сброс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флага</a:t>
            </a:r>
            <a:r>
              <a:rPr lang="ru-RU" sz="2000" dirty="0">
                <a:latin typeface="+mn-lt"/>
                <a:cs typeface="+mn-cs"/>
              </a:rPr>
              <a:t> замены или блокировки при его установке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71474" y="1273347"/>
            <a:ext cx="2829493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(1)Если Нажата клавиша </a:t>
            </a:r>
            <a:r>
              <a:rPr lang="en-US" b="1" dirty="0" err="1">
                <a:solidFill>
                  <a:srgbClr val="FF0000"/>
                </a:solidFill>
                <a:latin typeface="+mn-lt"/>
                <a:cs typeface="+mn-cs"/>
              </a:rPr>
              <a:t>Fx</a:t>
            </a:r>
            <a:endParaRPr lang="ru-RU" b="1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(ПЕРВОНАЧАЛЬНО)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12030" y="2932576"/>
            <a:ext cx="4032448" cy="2026043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371412" y="2954900"/>
            <a:ext cx="4032448" cy="230832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/>
              <a:t>(2)</a:t>
            </a:r>
            <a:r>
              <a:rPr lang="ru-RU" dirty="0">
                <a:latin typeface="+mn-lt"/>
                <a:cs typeface="+mn-cs"/>
              </a:rPr>
              <a:t>Первый запуск: Установка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флага</a:t>
            </a:r>
            <a:r>
              <a:rPr lang="ru-RU" dirty="0">
                <a:latin typeface="+mn-lt"/>
                <a:cs typeface="+mn-cs"/>
              </a:rPr>
              <a:t> замены/блокировки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Работа с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портом </a:t>
            </a:r>
            <a:r>
              <a:rPr lang="ru-RU" dirty="0">
                <a:latin typeface="+mn-lt"/>
                <a:cs typeface="+mn-cs"/>
              </a:rPr>
              <a:t>или с буфером клавиатуры  для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получения</a:t>
            </a:r>
            <a:r>
              <a:rPr lang="ru-RU" dirty="0">
                <a:latin typeface="+mn-lt"/>
                <a:cs typeface="+mn-cs"/>
              </a:rPr>
              <a:t> веденного символа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(4) 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Замена</a:t>
            </a:r>
            <a:r>
              <a:rPr lang="ru-RU" dirty="0">
                <a:latin typeface="+mn-lt"/>
                <a:cs typeface="+mn-cs"/>
              </a:rPr>
              <a:t> кода символа или его блокировка в зависимости от текущего значения флага.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261608" y="1295347"/>
            <a:ext cx="2882392" cy="64633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latin typeface="+mn-lt"/>
                <a:cs typeface="+mn-cs"/>
              </a:rPr>
              <a:t>(1)Если Нажата клавиша </a:t>
            </a:r>
            <a:r>
              <a:rPr lang="en-US" b="1" dirty="0" err="1">
                <a:solidFill>
                  <a:srgbClr val="FF0000"/>
                </a:solidFill>
                <a:latin typeface="+mn-lt"/>
                <a:cs typeface="+mn-cs"/>
              </a:rPr>
              <a:t>Fx</a:t>
            </a: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+mn-lt"/>
                <a:cs typeface="+mn-cs"/>
              </a:rPr>
              <a:t>(ПОВТОРНО)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6156175" y="1124744"/>
            <a:ext cx="0" cy="1116390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2078138" y="2602402"/>
            <a:ext cx="0" cy="352498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Группа 21"/>
          <p:cNvGrpSpPr/>
          <p:nvPr/>
        </p:nvGrpSpPr>
        <p:grpSpPr>
          <a:xfrm>
            <a:off x="5392552" y="4441809"/>
            <a:ext cx="3482510" cy="499359"/>
            <a:chOff x="1322074" y="2780928"/>
            <a:chExt cx="1656184" cy="938091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322074" y="2783411"/>
              <a:ext cx="1656184" cy="75164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(3)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Старый</a:t>
              </a:r>
              <a:r>
                <a:rPr lang="ru-RU" sz="2000" dirty="0">
                  <a:latin typeface="+mn-lt"/>
                  <a:cs typeface="+mn-cs"/>
                </a:rPr>
                <a:t>. Обработчик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09</a:t>
              </a:r>
              <a:r>
                <a:rPr lang="en-US" sz="2000" b="1" dirty="0">
                  <a:solidFill>
                    <a:srgbClr val="FF0000"/>
                  </a:solidFill>
                  <a:latin typeface="+mn-lt"/>
                  <a:cs typeface="+mn-cs"/>
                </a:rPr>
                <a:t>H</a:t>
              </a:r>
              <a:endParaRPr lang="ru-RU" sz="2000" dirty="0">
                <a:latin typeface="+mn-lt"/>
                <a:cs typeface="+mn-cs"/>
              </a:endParaRPr>
            </a:p>
          </p:txBody>
        </p:sp>
      </p:grpSp>
      <p:cxnSp>
        <p:nvCxnSpPr>
          <p:cNvPr id="28" name="Прямая со стрелкой 27"/>
          <p:cNvCxnSpPr>
            <a:stCxn id="16" idx="2"/>
            <a:endCxn id="25" idx="0"/>
          </p:cNvCxnSpPr>
          <p:nvPr/>
        </p:nvCxnSpPr>
        <p:spPr>
          <a:xfrm>
            <a:off x="7129542" y="3872351"/>
            <a:ext cx="4265" cy="569458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Группа 28"/>
          <p:cNvGrpSpPr/>
          <p:nvPr/>
        </p:nvGrpSpPr>
        <p:grpSpPr>
          <a:xfrm>
            <a:off x="502513" y="5495301"/>
            <a:ext cx="3482510" cy="499359"/>
            <a:chOff x="1322074" y="2780928"/>
            <a:chExt cx="1656184" cy="938091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1322074" y="2780928"/>
              <a:ext cx="1656184" cy="938091"/>
            </a:xfrm>
            <a:prstGeom prst="rect">
              <a:avLst/>
            </a:prstGeom>
            <a:noFill/>
            <a:ln w="15875"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322074" y="2783411"/>
              <a:ext cx="1656184" cy="751643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2000" dirty="0">
                  <a:latin typeface="+mn-lt"/>
                  <a:cs typeface="+mn-cs"/>
                </a:rPr>
                <a:t>(3)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Старый</a:t>
              </a:r>
              <a:r>
                <a:rPr lang="ru-RU" sz="2000" dirty="0">
                  <a:latin typeface="+mn-lt"/>
                  <a:cs typeface="+mn-cs"/>
                </a:rPr>
                <a:t>. Обработчик </a:t>
              </a:r>
              <a:r>
                <a:rPr lang="ru-RU" sz="2000" b="1" dirty="0">
                  <a:solidFill>
                    <a:srgbClr val="FF0000"/>
                  </a:solidFill>
                  <a:latin typeface="+mn-lt"/>
                  <a:cs typeface="+mn-cs"/>
                </a:rPr>
                <a:t>09</a:t>
              </a:r>
              <a:r>
                <a:rPr lang="en-US" sz="2000" b="1" dirty="0">
                  <a:solidFill>
                    <a:srgbClr val="FF0000"/>
                  </a:solidFill>
                  <a:latin typeface="+mn-lt"/>
                  <a:cs typeface="+mn-cs"/>
                </a:rPr>
                <a:t>H</a:t>
              </a:r>
              <a:endParaRPr lang="ru-RU" sz="2000" dirty="0">
                <a:latin typeface="+mn-lt"/>
                <a:cs typeface="+mn-cs"/>
              </a:endParaRPr>
            </a:p>
          </p:txBody>
        </p:sp>
      </p:grpSp>
      <p:cxnSp>
        <p:nvCxnSpPr>
          <p:cNvPr id="33" name="Прямая со стрелкой 32"/>
          <p:cNvCxnSpPr/>
          <p:nvPr/>
        </p:nvCxnSpPr>
        <p:spPr>
          <a:xfrm>
            <a:off x="2387636" y="4941168"/>
            <a:ext cx="0" cy="554133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687178" y="4979978"/>
            <a:ext cx="4456822" cy="110799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Список вопросов состоит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b="1" dirty="0">
                <a:solidFill>
                  <a:srgbClr val="FF0000"/>
                </a:solidFill>
                <a:latin typeface="+mn-lt"/>
                <a:cs typeface="+mn-cs"/>
              </a:rPr>
              <a:t>из 4-х Частей</a:t>
            </a:r>
            <a:r>
              <a:rPr lang="ru-RU" sz="2200" dirty="0">
                <a:latin typeface="+mn-lt"/>
                <a:cs typeface="+mn-cs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2200" dirty="0"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  <a:hlinkClick r:id="rId3" action="ppaction://hlinksldjump"/>
              </a:rPr>
              <a:t>Часть 1</a:t>
            </a:r>
            <a:r>
              <a:rPr lang="ru-RU" sz="2200" dirty="0">
                <a:latin typeface="+mn-lt"/>
                <a:cs typeface="+mn-cs"/>
              </a:rPr>
              <a:t>, </a:t>
            </a:r>
            <a:r>
              <a:rPr lang="ru-RU" sz="2200" dirty="0">
                <a:hlinkClick r:id="rId4" action="ppaction://hlinksldjump"/>
              </a:rPr>
              <a:t>Часть 2</a:t>
            </a:r>
            <a:r>
              <a:rPr lang="ru-RU" sz="2200" dirty="0"/>
              <a:t>, </a:t>
            </a:r>
            <a:r>
              <a:rPr lang="ru-RU" sz="2200" dirty="0">
                <a:hlinkClick r:id="rId5" action="ppaction://hlinksldjump"/>
              </a:rPr>
              <a:t>Часть 3</a:t>
            </a:r>
            <a:r>
              <a:rPr lang="ru-RU" sz="2200" dirty="0"/>
              <a:t>, </a:t>
            </a:r>
            <a:r>
              <a:rPr lang="ru-RU" sz="2200" dirty="0">
                <a:hlinkClick r:id="rId6" action="ppaction://hlinksldjump"/>
              </a:rPr>
              <a:t>Часть 4</a:t>
            </a:r>
            <a:r>
              <a:rPr lang="ru-RU" sz="2200" dirty="0"/>
              <a:t>,</a:t>
            </a:r>
            <a:endParaRPr lang="ru-RU" sz="2200" dirty="0">
              <a:latin typeface="+mn-lt"/>
              <a:cs typeface="+mn-cs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507013" y="5216167"/>
            <a:ext cx="16369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(</a:t>
            </a:r>
            <a:r>
              <a:rPr lang="ru-RU" dirty="0">
                <a:solidFill>
                  <a:srgbClr val="FF0000"/>
                </a:solidFill>
                <a:hlinkClick r:id="rId7" action="ppaction://hlinksldjump"/>
              </a:rPr>
              <a:t>Лист СХЕМЫ</a:t>
            </a:r>
            <a:r>
              <a:rPr lang="ru-RU" dirty="0"/>
              <a:t>)</a:t>
            </a:r>
            <a:r>
              <a:rPr lang="ru-RU" altLang="ru-RU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3660886"/>
      </p:ext>
    </p:extLst>
  </p:cSld>
  <p:clrMapOvr>
    <a:masterClrMapping/>
  </p:clrMapOvr>
</p:sld>
</file>

<file path=ppt/slides/slide4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5F2CB32-9B35-4833-A766-28E7A7F551F0}" type="slidenum">
              <a:rPr/>
              <a:pPr>
                <a:defRPr/>
              </a:pPr>
              <a:t>495</a:t>
            </a:fld>
            <a:endParaRPr/>
          </a:p>
        </p:txBody>
      </p:sp>
      <p:sp>
        <p:nvSpPr>
          <p:cNvPr id="191491" name="Заголовок 1"/>
          <p:cNvSpPr>
            <a:spLocks noGrp="1"/>
          </p:cNvSpPr>
          <p:nvPr>
            <p:ph type="title"/>
          </p:nvPr>
        </p:nvSpPr>
        <p:spPr>
          <a:xfrm>
            <a:off x="961077" y="0"/>
            <a:ext cx="6984931" cy="704850"/>
          </a:xfrm>
        </p:spPr>
        <p:txBody>
          <a:bodyPr/>
          <a:lstStyle/>
          <a:p>
            <a:pPr eaLnBrk="1" hangingPunct="1"/>
            <a:r>
              <a:rPr lang="ru-RU" altLang="ru-RU" dirty="0"/>
              <a:t>Блокировка и замена набора букв</a:t>
            </a:r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0" y="548387"/>
            <a:ext cx="8928992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buNone/>
            </a:pPr>
            <a:r>
              <a:rPr lang="ru-RU" altLang="ru-RU" sz="2000" dirty="0"/>
              <a:t>При нажатии заданных клавиш, подставляется новый код введенной клавиши по скан-коду (новый обработчик - </a:t>
            </a:r>
            <a:r>
              <a:rPr lang="en-US" sz="2000" b="1" dirty="0">
                <a:solidFill>
                  <a:srgbClr val="FF0000"/>
                </a:solidFill>
              </a:rPr>
              <a:t>new_int9h</a:t>
            </a:r>
            <a:r>
              <a:rPr lang="en-US" sz="2000" dirty="0"/>
              <a:t> </a:t>
            </a:r>
            <a:r>
              <a:rPr lang="ru-RU" altLang="ru-RU" sz="2000" dirty="0"/>
              <a:t>) . Первоначально устанавливается флаг игнорирования(</a:t>
            </a:r>
            <a:r>
              <a:rPr lang="en-US" sz="2000" dirty="0"/>
              <a:t> </a:t>
            </a:r>
            <a:r>
              <a:rPr lang="en-US" sz="2000" b="1" dirty="0" err="1">
                <a:solidFill>
                  <a:srgbClr val="FF0000"/>
                </a:solidFill>
              </a:rPr>
              <a:t>ignoreEnabled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ru-RU" altLang="ru-RU" sz="2000" dirty="0"/>
              <a:t>)</a:t>
            </a:r>
            <a:r>
              <a:rPr lang="en-US" altLang="ru-RU" sz="2000" dirty="0"/>
              <a:t>, </a:t>
            </a:r>
            <a:r>
              <a:rPr lang="ru-RU" altLang="ru-RU" sz="2000" dirty="0"/>
              <a:t>после нажатия клавиши </a:t>
            </a:r>
            <a:r>
              <a:rPr lang="en-US" altLang="ru-RU" sz="2000" dirty="0"/>
              <a:t>F</a:t>
            </a:r>
            <a:r>
              <a:rPr lang="ru-RU" altLang="ru-RU" sz="2000" dirty="0"/>
              <a:t>4</a:t>
            </a:r>
            <a:r>
              <a:rPr lang="en-US" altLang="ru-RU" sz="2000" dirty="0"/>
              <a:t>.</a:t>
            </a:r>
            <a:r>
              <a:rPr lang="ru-RU" altLang="ru-RU" sz="2000" dirty="0"/>
              <a:t> Затем проверяется набор игнорируемых символов (</a:t>
            </a:r>
            <a:r>
              <a:rPr lang="en-US" sz="2000" b="1" dirty="0" err="1">
                <a:solidFill>
                  <a:srgbClr val="FF0000"/>
                </a:solidFill>
              </a:rPr>
              <a:t>ignoredChars</a:t>
            </a:r>
            <a:r>
              <a:rPr lang="en-US" sz="2000" dirty="0"/>
              <a:t> </a:t>
            </a:r>
            <a:r>
              <a:rPr lang="ru-RU" altLang="ru-RU" sz="2000" dirty="0"/>
              <a:t>и символ в буфере клавиатуры игнорируется занесением того же символа в БК (или </a:t>
            </a:r>
            <a:r>
              <a:rPr lang="en-US" sz="2000" dirty="0"/>
              <a:t>'*'</a:t>
            </a:r>
            <a:r>
              <a:rPr lang="ru-RU" altLang="ru-RU" sz="2000" dirty="0"/>
              <a:t>). </a:t>
            </a:r>
            <a:endParaRPr lang="en-US" alt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179766" y="2113106"/>
            <a:ext cx="8784468" cy="39703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B050"/>
                </a:solidFill>
              </a:rPr>
              <a:t>;  Поле сохранения описания символа и курсивного символа</a:t>
            </a:r>
          </a:p>
          <a:p>
            <a:r>
              <a:rPr lang="ru-RU" sz="1400" dirty="0">
                <a:solidFill>
                  <a:srgbClr val="00B050"/>
                </a:solidFill>
              </a:rPr>
              <a:t>;  Таблицы замены</a:t>
            </a:r>
            <a:endParaRPr lang="ru-RU" sz="1400" dirty="0"/>
          </a:p>
          <a:p>
            <a:r>
              <a:rPr lang="en-US" sz="1400" dirty="0"/>
              <a:t> </a:t>
            </a:r>
            <a:endParaRPr lang="ru-RU" sz="2000" dirty="0"/>
          </a:p>
          <a:p>
            <a:r>
              <a:rPr lang="en-US" sz="1600" b="1" dirty="0" err="1">
                <a:solidFill>
                  <a:srgbClr val="FF0000"/>
                </a:solidFill>
              </a:rPr>
              <a:t>ignoredChars</a:t>
            </a:r>
            <a:r>
              <a:rPr lang="en-US" sz="1600" dirty="0"/>
              <a:t> DB </a:t>
            </a:r>
            <a:r>
              <a:rPr lang="en-US" sz="1600" b="1" dirty="0">
                <a:solidFill>
                  <a:srgbClr val="FF0000"/>
                </a:solidFill>
              </a:rPr>
              <a:t>'</a:t>
            </a:r>
            <a:r>
              <a:rPr lang="en-US" sz="1600" b="1" dirty="0" err="1">
                <a:solidFill>
                  <a:srgbClr val="FF0000"/>
                </a:solidFill>
              </a:rPr>
              <a:t>abcdefghijklmnopqrstuvwxyz</a:t>
            </a:r>
            <a:r>
              <a:rPr lang="en-US" sz="1600" b="1" dirty="0">
                <a:solidFill>
                  <a:srgbClr val="FF0000"/>
                </a:solidFill>
              </a:rPr>
              <a:t>'</a:t>
            </a:r>
            <a:r>
              <a:rPr lang="en-US" sz="1600" dirty="0"/>
              <a:t> ;@ </a:t>
            </a:r>
            <a:r>
              <a:rPr lang="ru-RU" sz="1600" dirty="0"/>
              <a:t>список игнорируемых символов </a:t>
            </a:r>
          </a:p>
          <a:p>
            <a:r>
              <a:rPr lang="en-US" sz="1600" b="1" dirty="0" err="1">
                <a:solidFill>
                  <a:srgbClr val="FF0000"/>
                </a:solidFill>
              </a:rPr>
              <a:t>ignoreEnabled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	DB	0</a:t>
            </a:r>
            <a:r>
              <a:rPr lang="ru-RU" sz="1600" dirty="0"/>
              <a:t> 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флаг функции перевода</a:t>
            </a:r>
            <a:endParaRPr lang="en-US" sz="1600" dirty="0">
              <a:solidFill>
                <a:srgbClr val="00B050"/>
              </a:solidFill>
            </a:endParaRPr>
          </a:p>
          <a:p>
            <a:r>
              <a:rPr lang="ru-RU" sz="1600" dirty="0"/>
              <a:t>mov AX, 40h ; 40h-сегмент,где хранятся флаги состояния клавиатуры, кольцевой буфер ввода </a:t>
            </a:r>
          </a:p>
          <a:p>
            <a:r>
              <a:rPr lang="ru-RU" sz="1600" b="1" dirty="0"/>
              <a:t> </a:t>
            </a:r>
            <a:r>
              <a:rPr lang="ru-RU" sz="1600" dirty="0"/>
              <a:t>…</a:t>
            </a:r>
            <a:endParaRPr lang="en-US" sz="1600" dirty="0"/>
          </a:p>
          <a:p>
            <a:r>
              <a:rPr lang="en-US" sz="1600" dirty="0" err="1"/>
              <a:t>cmp</a:t>
            </a:r>
            <a:r>
              <a:rPr lang="en-US" sz="1600" dirty="0"/>
              <a:t> DL, </a:t>
            </a:r>
            <a:r>
              <a:rPr lang="en-US" sz="1600" b="1" dirty="0" err="1">
                <a:solidFill>
                  <a:srgbClr val="FF0000"/>
                </a:solidFill>
              </a:rPr>
              <a:t>ignoredChars</a:t>
            </a:r>
            <a:r>
              <a:rPr lang="en-US" sz="1600" dirty="0"/>
              <a:t>[SI] </a:t>
            </a:r>
            <a:r>
              <a:rPr lang="ru-RU" sz="1600" dirty="0">
                <a:solidFill>
                  <a:srgbClr val="00B050"/>
                </a:solidFill>
              </a:rPr>
              <a:t>;  Проверка </a:t>
            </a:r>
            <a:endParaRPr lang="en-US" sz="1600" dirty="0"/>
          </a:p>
          <a:p>
            <a:r>
              <a:rPr lang="en-US" sz="1600" dirty="0"/>
              <a:t>je _ignore</a:t>
            </a:r>
            <a:r>
              <a:rPr lang="ru-RU" sz="1600" dirty="0"/>
              <a:t>…</a:t>
            </a:r>
            <a:endParaRPr lang="ru-RU" sz="1600" dirty="0">
              <a:solidFill>
                <a:srgbClr val="00B050"/>
              </a:solidFill>
            </a:endParaRPr>
          </a:p>
          <a:p>
            <a:r>
              <a:rPr lang="en-US" sz="1600" dirty="0"/>
              <a:t>mov ES, AX </a:t>
            </a:r>
          </a:p>
          <a:p>
            <a:r>
              <a:rPr lang="en-US" sz="1600" dirty="0"/>
              <a:t>mov BX, ES:[1Ch]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адрес хвоста</a:t>
            </a:r>
          </a:p>
          <a:p>
            <a:r>
              <a:rPr lang="en-US" sz="1600" dirty="0"/>
              <a:t>_ignore:</a:t>
            </a:r>
          </a:p>
          <a:p>
            <a:r>
              <a:rPr lang="ru-RU" sz="1600" dirty="0" err="1"/>
              <a:t>dec</a:t>
            </a:r>
            <a:r>
              <a:rPr lang="ru-RU" sz="1600" dirty="0"/>
              <a:t> BX ; </a:t>
            </a:r>
            <a:r>
              <a:rPr lang="ru-RU" sz="1600" dirty="0">
                <a:solidFill>
                  <a:srgbClr val="00B050"/>
                </a:solidFill>
              </a:rPr>
              <a:t>сместимся назад к последнему </a:t>
            </a:r>
          </a:p>
          <a:p>
            <a:r>
              <a:rPr lang="en-US" sz="1600" dirty="0" err="1"/>
              <a:t>dec</a:t>
            </a:r>
            <a:r>
              <a:rPr lang="en-US" sz="1600" dirty="0"/>
              <a:t> BX </a:t>
            </a:r>
            <a:r>
              <a:rPr lang="en-US" sz="1600" dirty="0">
                <a:solidFill>
                  <a:srgbClr val="00B050"/>
                </a:solidFill>
              </a:rPr>
              <a:t>; </a:t>
            </a:r>
            <a:r>
              <a:rPr lang="ru-RU" sz="1600" dirty="0">
                <a:solidFill>
                  <a:srgbClr val="00B050"/>
                </a:solidFill>
              </a:rPr>
              <a:t>введённому символу </a:t>
            </a:r>
          </a:p>
          <a:p>
            <a:r>
              <a:rPr lang="ru-RU" sz="1600" dirty="0"/>
              <a:t>…</a:t>
            </a:r>
            <a:r>
              <a:rPr lang="ru-RU" sz="1600" dirty="0">
                <a:solidFill>
                  <a:srgbClr val="00B050"/>
                </a:solidFill>
              </a:rPr>
              <a:t>; Контроль адреса хвоста ()см. листинг примера</a:t>
            </a:r>
          </a:p>
          <a:p>
            <a:r>
              <a:rPr lang="ru-RU" sz="1600" dirty="0"/>
              <a:t>…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64227490"/>
      </p:ext>
    </p:extLst>
  </p:cSld>
  <p:clrMapOvr>
    <a:masterClrMapping/>
  </p:clrMapOvr>
  <p:transition spd="slow"/>
</p:sld>
</file>

<file path=ppt/slides/slide4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280598" cy="561975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ЛР № 1  Электронные справочники Общее (2)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2" y="836613"/>
            <a:ext cx="8496175" cy="5173662"/>
          </a:xfrm>
        </p:spPr>
        <p:txBody>
          <a:bodyPr rtlCol="0">
            <a:normAutofit fontScale="850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Электронные </a:t>
            </a:r>
            <a:r>
              <a:rPr lang="ru-RU" u="sng" dirty="0"/>
              <a:t>справочники</a:t>
            </a:r>
            <a:r>
              <a:rPr lang="ru-RU" dirty="0"/>
              <a:t>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Справочники во всех</a:t>
            </a:r>
            <a:r>
              <a:rPr lang="en-US" dirty="0"/>
              <a:t> </a:t>
            </a:r>
            <a:r>
              <a:rPr lang="ru-RU" dirty="0"/>
              <a:t> программах</a:t>
            </a:r>
            <a:r>
              <a:rPr lang="en-US" dirty="0"/>
              <a:t> (F1)</a:t>
            </a:r>
            <a:r>
              <a:rPr lang="ru-RU" dirty="0"/>
              <a:t> и среде </a:t>
            </a:r>
            <a:r>
              <a:rPr lang="en-US" dirty="0"/>
              <a:t>Windows</a:t>
            </a:r>
            <a:r>
              <a:rPr lang="ru-RU" dirty="0"/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Справочники </a:t>
            </a:r>
            <a:r>
              <a:rPr lang="ru-RU" u="sng" dirty="0"/>
              <a:t>серии</a:t>
            </a:r>
            <a:r>
              <a:rPr lang="ru-RU" dirty="0"/>
              <a:t> </a:t>
            </a:r>
            <a:r>
              <a:rPr lang="en-US" u="sng" dirty="0"/>
              <a:t>Tech Help</a:t>
            </a:r>
            <a:r>
              <a:rPr lang="en-US" dirty="0"/>
              <a:t>  (</a:t>
            </a:r>
            <a:r>
              <a:rPr lang="en-US" dirty="0">
                <a:hlinkClick r:id="rId3" action="ppaction://hlinksldjump"/>
              </a:rPr>
              <a:t>help4</a:t>
            </a:r>
            <a:r>
              <a:rPr lang="en-US" dirty="0"/>
              <a:t>, </a:t>
            </a:r>
            <a:r>
              <a:rPr lang="en-US" dirty="0">
                <a:hlinkClick r:id="rId4" action="ppaction://hlinksldjump"/>
              </a:rPr>
              <a:t>help5</a:t>
            </a:r>
            <a:r>
              <a:rPr lang="en-US" dirty="0"/>
              <a:t>, </a:t>
            </a:r>
            <a:r>
              <a:rPr lang="en-US" dirty="0">
                <a:hlinkClick r:id="rId5" action="ppaction://hlinksldjump"/>
              </a:rPr>
              <a:t>help6</a:t>
            </a:r>
            <a:r>
              <a:rPr lang="en-US" dirty="0"/>
              <a:t>) – </a:t>
            </a:r>
            <a:r>
              <a:rPr lang="ru-RU" dirty="0"/>
              <a:t>мы изучаем в </a:t>
            </a:r>
            <a:r>
              <a:rPr lang="ru-RU" b="1" dirty="0"/>
              <a:t>ЛР №1</a:t>
            </a:r>
            <a:r>
              <a:rPr lang="en-US" dirty="0"/>
              <a:t> – </a:t>
            </a:r>
            <a:r>
              <a:rPr lang="ru-RU" dirty="0"/>
              <a:t>см. далее.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Поиск в справочниках </a:t>
            </a:r>
            <a:r>
              <a:rPr lang="en-US" u="sng" dirty="0"/>
              <a:t>online</a:t>
            </a:r>
            <a:r>
              <a:rPr lang="en-US" dirty="0"/>
              <a:t> </a:t>
            </a:r>
            <a:r>
              <a:rPr lang="ru-RU" dirty="0"/>
              <a:t>в Интернет (</a:t>
            </a:r>
            <a:r>
              <a:rPr lang="en-US" dirty="0"/>
              <a:t>F1</a:t>
            </a:r>
            <a:r>
              <a:rPr lang="ru-RU" dirty="0"/>
              <a:t>)</a:t>
            </a:r>
            <a:endParaRPr lang="en-US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Справочники в виде </a:t>
            </a:r>
            <a:r>
              <a:rPr lang="en-US" b="1" dirty="0"/>
              <a:t>html</a:t>
            </a:r>
            <a:r>
              <a:rPr lang="en-US" dirty="0"/>
              <a:t> </a:t>
            </a:r>
            <a:r>
              <a:rPr lang="ru-RU" dirty="0"/>
              <a:t>текста и </a:t>
            </a:r>
            <a:r>
              <a:rPr lang="en-US" b="1" dirty="0"/>
              <a:t>chm</a:t>
            </a:r>
            <a:r>
              <a:rPr lang="en-US" dirty="0"/>
              <a:t> </a:t>
            </a:r>
            <a:r>
              <a:rPr lang="ru-RU" dirty="0"/>
              <a:t>:</a:t>
            </a:r>
            <a:r>
              <a:rPr lang="en-US" dirty="0"/>
              <a:t> </a:t>
            </a:r>
            <a:r>
              <a:rPr lang="ru-RU" dirty="0"/>
              <a:t> </a:t>
            </a:r>
            <a:r>
              <a:rPr lang="en-US" dirty="0"/>
              <a:t>asm.chm – </a:t>
            </a:r>
            <a:r>
              <a:rPr lang="ru-RU" dirty="0"/>
              <a:t>есть на моем сайте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Книги и документация в электронных форматах (*.</a:t>
            </a:r>
            <a:r>
              <a:rPr lang="en-US" dirty="0"/>
              <a:t>pdf, *.doc,  *. </a:t>
            </a:r>
            <a:r>
              <a:rPr lang="en-US" dirty="0" err="1"/>
              <a:t>djvu</a:t>
            </a:r>
            <a:r>
              <a:rPr lang="ru-RU" dirty="0"/>
              <a:t>, *   и др.)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 в оболочке </a:t>
            </a:r>
            <a:r>
              <a:rPr lang="en-US" dirty="0"/>
              <a:t>QC25 (</a:t>
            </a:r>
            <a:r>
              <a:rPr lang="ru-RU" dirty="0"/>
              <a:t>см. ниже</a:t>
            </a:r>
            <a:r>
              <a:rPr lang="en-US" dirty="0"/>
              <a:t>)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u="sng" dirty="0">
                <a:hlinkClick r:id="rId6" action="ppaction://hlinksldjump"/>
              </a:rPr>
              <a:t>Задания </a:t>
            </a:r>
            <a:r>
              <a:rPr lang="ru-RU" dirty="0">
                <a:hlinkClick r:id="rId6" action="ppaction://hlinksldjump"/>
              </a:rPr>
              <a:t> </a:t>
            </a:r>
            <a:r>
              <a:rPr lang="ru-RU" dirty="0"/>
              <a:t>и методические </a:t>
            </a:r>
            <a:r>
              <a:rPr lang="ru-RU" dirty="0">
                <a:hlinkClick r:id="rId7" action="ppaction://hlinksldjump"/>
              </a:rPr>
              <a:t>указания по ЛР СП </a:t>
            </a:r>
            <a:r>
              <a:rPr lang="ru-RU" dirty="0"/>
              <a:t>(на сайте)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4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115888"/>
            <a:ext cx="7715250" cy="9223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ЛР №1 Справочники Управляющие Блоки (2)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423474" y="1057821"/>
            <a:ext cx="936104" cy="365125"/>
          </a:xfrm>
        </p:spPr>
        <p:txBody>
          <a:bodyPr/>
          <a:lstStyle/>
          <a:p>
            <a:pPr algn="l">
              <a:defRPr/>
            </a:pPr>
            <a:fld id="{AC84C87F-5B95-4F1B-8908-4A7154E5D699}" type="slidenum">
              <a:rPr/>
              <a:pPr algn="l">
                <a:defRPr/>
              </a:pPr>
              <a:t>497</a:t>
            </a:fld>
            <a:endParaRPr/>
          </a:p>
        </p:txBody>
      </p:sp>
      <p:pic>
        <p:nvPicPr>
          <p:cNvPr id="73732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954088"/>
            <a:ext cx="6096000" cy="449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3733" name="Группа 4"/>
          <p:cNvGrpSpPr>
            <a:grpSpLocks/>
          </p:cNvGrpSpPr>
          <p:nvPr/>
        </p:nvGrpSpPr>
        <p:grpSpPr bwMode="auto">
          <a:xfrm>
            <a:off x="539750" y="1700213"/>
            <a:ext cx="4895850" cy="4565650"/>
            <a:chOff x="539552" y="1700808"/>
            <a:chExt cx="4896544" cy="4564758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698591" y="1700808"/>
              <a:ext cx="2081508" cy="206335"/>
            </a:xfrm>
            <a:prstGeom prst="rect">
              <a:avLst/>
            </a:prstGeom>
            <a:solidFill>
              <a:srgbClr val="FF0000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3735" name="TextBox 7"/>
            <p:cNvSpPr txBox="1">
              <a:spLocks noChangeArrowheads="1"/>
            </p:cNvSpPr>
            <p:nvPr/>
          </p:nvSpPr>
          <p:spPr bwMode="auto">
            <a:xfrm>
              <a:off x="539552" y="5619235"/>
              <a:ext cx="4896544" cy="646331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Выбор блока  </a:t>
              </a:r>
              <a:r>
                <a:rPr lang="en-US" altLang="ru-RU" sz="1800" b="1">
                  <a:solidFill>
                    <a:srgbClr val="FF0000"/>
                  </a:solidFill>
                </a:rPr>
                <a:t>PSP</a:t>
              </a:r>
              <a:r>
                <a:rPr lang="en-US" altLang="ru-RU" sz="1800"/>
                <a:t>  - </a:t>
              </a:r>
              <a:r>
                <a:rPr lang="ru-RU" altLang="ru-RU" sz="1800"/>
                <a:t>Префикс программного сегмента</a:t>
              </a:r>
            </a:p>
          </p:txBody>
        </p:sp>
        <p:cxnSp>
          <p:nvCxnSpPr>
            <p:cNvPr id="9" name="Прямая со стрелкой 8"/>
            <p:cNvCxnSpPr>
              <a:stCxn id="73735" idx="0"/>
              <a:endCxn id="6" idx="2"/>
            </p:cNvCxnSpPr>
            <p:nvPr/>
          </p:nvCxnSpPr>
          <p:spPr>
            <a:xfrm flipH="1" flipV="1">
              <a:off x="2740139" y="1907143"/>
              <a:ext cx="247685" cy="3712437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8377934"/>
      </p:ext>
    </p:extLst>
  </p:cSld>
  <p:clrMapOvr>
    <a:masterClrMapping/>
  </p:clrMapOvr>
</p:sld>
</file>

<file path=ppt/slides/slide49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5F2CB32-9B35-4833-A766-28E7A7F551F0}" type="slidenum">
              <a:rPr/>
              <a:pPr>
                <a:defRPr/>
              </a:pPr>
              <a:t>498</a:t>
            </a:fld>
            <a:endParaRPr/>
          </a:p>
        </p:txBody>
      </p:sp>
      <p:sp>
        <p:nvSpPr>
          <p:cNvPr id="191491" name="Заголовок 1"/>
          <p:cNvSpPr>
            <a:spLocks noGrp="1"/>
          </p:cNvSpPr>
          <p:nvPr>
            <p:ph type="title"/>
          </p:nvPr>
        </p:nvSpPr>
        <p:spPr>
          <a:xfrm>
            <a:off x="250825" y="333375"/>
            <a:ext cx="8229600" cy="704850"/>
          </a:xfrm>
        </p:spPr>
        <p:txBody>
          <a:bodyPr/>
          <a:lstStyle/>
          <a:p>
            <a:pPr eaLnBrk="1" hangingPunct="1"/>
            <a:r>
              <a:rPr lang="en-US" altLang="ru-RU" dirty="0">
                <a:solidFill>
                  <a:srgbClr val="FF0000"/>
                </a:solidFill>
              </a:rPr>
              <a:t>???</a:t>
            </a:r>
            <a:endParaRPr lang="ru-RU" altLang="ru-RU" dirty="0">
              <a:solidFill>
                <a:srgbClr val="FF0000"/>
              </a:solidFill>
            </a:endParaRPr>
          </a:p>
        </p:txBody>
      </p:sp>
      <p:sp>
        <p:nvSpPr>
          <p:cNvPr id="191492" name="TextBox 4"/>
          <p:cNvSpPr txBox="1">
            <a:spLocks noChangeArrowheads="1"/>
          </p:cNvSpPr>
          <p:nvPr/>
        </p:nvSpPr>
        <p:spPr bwMode="auto">
          <a:xfrm>
            <a:off x="639763" y="1062038"/>
            <a:ext cx="72723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1800" dirty="0"/>
              <a:t>Текст</a:t>
            </a:r>
            <a:endParaRPr lang="en-US" altLang="ru-RU" sz="1800" dirty="0"/>
          </a:p>
          <a:p>
            <a:pPr eaLnBrk="1" hangingPunct="1">
              <a:spcBef>
                <a:spcPct val="0"/>
              </a:spcBef>
            </a:pPr>
            <a:endParaRPr lang="ru-RU" altLang="ru-RU" sz="1800" dirty="0"/>
          </a:p>
          <a:p>
            <a:pPr eaLnBrk="1" hangingPunct="1">
              <a:spcBef>
                <a:spcPct val="0"/>
              </a:spcBef>
            </a:pPr>
            <a:endParaRPr lang="ru-RU" altLang="ru-RU" sz="1800" dirty="0"/>
          </a:p>
          <a:p>
            <a:pPr eaLnBrk="1" hangingPunct="1">
              <a:spcBef>
                <a:spcPct val="0"/>
              </a:spcBef>
            </a:pPr>
            <a:endParaRPr lang="ru-RU" altLang="ru-RU" sz="1800" dirty="0"/>
          </a:p>
        </p:txBody>
      </p:sp>
      <p:sp>
        <p:nvSpPr>
          <p:cNvPr id="5" name="TextBox 33"/>
          <p:cNvSpPr txBox="1">
            <a:spLocks noChangeArrowheads="1"/>
          </p:cNvSpPr>
          <p:nvPr/>
        </p:nvSpPr>
        <p:spPr bwMode="auto">
          <a:xfrm>
            <a:off x="113912" y="5758166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244246276"/>
      </p:ext>
    </p:extLst>
  </p:cSld>
  <p:clrMapOvr>
    <a:masterClrMapping/>
  </p:clrMapOvr>
  <p:transition spd="slow"/>
</p:sld>
</file>

<file path=ppt/slides/slide49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05F2CB32-9B35-4833-A766-28E7A7F551F0}" type="slidenum">
              <a:rPr/>
              <a:pPr>
                <a:defRPr/>
              </a:pPr>
              <a:t>499</a:t>
            </a:fld>
            <a:endParaRPr/>
          </a:p>
        </p:txBody>
      </p:sp>
      <p:sp>
        <p:nvSpPr>
          <p:cNvPr id="191491" name="Заголовок 1"/>
          <p:cNvSpPr>
            <a:spLocks noGrp="1"/>
          </p:cNvSpPr>
          <p:nvPr>
            <p:ph type="title"/>
          </p:nvPr>
        </p:nvSpPr>
        <p:spPr>
          <a:xfrm>
            <a:off x="250825" y="333375"/>
            <a:ext cx="8229600" cy="704850"/>
          </a:xfrm>
        </p:spPr>
        <p:txBody>
          <a:bodyPr/>
          <a:lstStyle/>
          <a:p>
            <a:pPr eaLnBrk="1" hangingPunct="1"/>
            <a:r>
              <a:rPr lang="ru-RU" altLang="ru-RU" dirty="0">
                <a:solidFill>
                  <a:srgbClr val="FF0000"/>
                </a:solidFill>
              </a:rPr>
              <a:t>Составляющие ФМ</a:t>
            </a:r>
          </a:p>
        </p:txBody>
      </p:sp>
      <p:sp>
        <p:nvSpPr>
          <p:cNvPr id="191492" name="TextBox 4"/>
          <p:cNvSpPr txBox="1">
            <a:spLocks noChangeArrowheads="1"/>
          </p:cNvSpPr>
          <p:nvPr/>
        </p:nvSpPr>
        <p:spPr bwMode="auto">
          <a:xfrm>
            <a:off x="639763" y="1062038"/>
            <a:ext cx="72723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1800" dirty="0"/>
              <a:t>Работа в </a:t>
            </a:r>
            <a:r>
              <a:rPr lang="en-US" altLang="ru-RU" sz="1800" dirty="0"/>
              <a:t>VS</a:t>
            </a:r>
          </a:p>
          <a:p>
            <a:pPr eaLnBrk="1" hangingPunct="1">
              <a:spcBef>
                <a:spcPct val="0"/>
              </a:spcBef>
            </a:pPr>
            <a:endParaRPr lang="ru-RU" altLang="ru-RU" sz="1800" dirty="0"/>
          </a:p>
          <a:p>
            <a:pPr eaLnBrk="1" hangingPunct="1">
              <a:spcBef>
                <a:spcPct val="0"/>
              </a:spcBef>
            </a:pPr>
            <a:endParaRPr lang="ru-RU" altLang="ru-RU" sz="1800" dirty="0"/>
          </a:p>
          <a:p>
            <a:pPr eaLnBrk="1" hangingPunct="1">
              <a:spcBef>
                <a:spcPct val="0"/>
              </a:spcBef>
            </a:pPr>
            <a:endParaRPr lang="ru-RU" altLang="ru-RU" sz="1800" dirty="0"/>
          </a:p>
        </p:txBody>
      </p:sp>
      <p:sp>
        <p:nvSpPr>
          <p:cNvPr id="5" name="TextBox 33"/>
          <p:cNvSpPr txBox="1">
            <a:spLocks noChangeArrowheads="1"/>
          </p:cNvSpPr>
          <p:nvPr/>
        </p:nvSpPr>
        <p:spPr bwMode="auto">
          <a:xfrm>
            <a:off x="113912" y="5758166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227029422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6203032" cy="5619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Введение (ЛК № 1)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4704"/>
            <a:ext cx="8445624" cy="5472112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u="sng" dirty="0"/>
              <a:t>Основные темы: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hlinkClick r:id="rId3" action="ppaction://hlinksldjump"/>
              </a:rPr>
              <a:t>Состав и структура курса </a:t>
            </a:r>
            <a:r>
              <a:rPr lang="ru-RU" sz="2400" dirty="0"/>
              <a:t>(ЛК, ЛР, КР, РК). (</a:t>
            </a:r>
            <a:r>
              <a:rPr lang="ru-RU" sz="2400" dirty="0">
                <a:hlinkClick r:id="rId4" action="ppaction://hlinksldjump"/>
              </a:rPr>
              <a:t>Вступление</a:t>
            </a:r>
            <a:r>
              <a:rPr lang="ru-RU" sz="2400" dirty="0"/>
              <a:t> в СП)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hlinkClick r:id="rId5" action="ppaction://hlinksldjump"/>
              </a:rPr>
              <a:t>Цели преподавания курса СП</a:t>
            </a:r>
            <a:r>
              <a:rPr lang="ru-RU" sz="2400" dirty="0"/>
              <a:t>, </a:t>
            </a:r>
            <a:r>
              <a:rPr lang="ru-RU" sz="2400" dirty="0">
                <a:hlinkClick r:id="rId6" action="ppaction://hlinksldjump"/>
              </a:rPr>
              <a:t>СП </a:t>
            </a:r>
            <a:r>
              <a:rPr lang="ru-RU" sz="2400" dirty="0"/>
              <a:t>, </a:t>
            </a:r>
            <a:r>
              <a:rPr lang="ru-RU" sz="2400" dirty="0">
                <a:hlinkClick r:id="rId7" action="ppaction://hlinksldjump"/>
              </a:rPr>
              <a:t>ЯП</a:t>
            </a:r>
            <a:endParaRPr lang="ru-RU" sz="24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hlinkClick r:id="rId8" action="ppaction://hlinksldjump"/>
              </a:rPr>
              <a:t>Машина фон Неймана </a:t>
            </a:r>
            <a:r>
              <a:rPr lang="ru-RU" sz="2400" dirty="0"/>
              <a:t>(ОП, МП, ВВ)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hlinkClick r:id="rId9" action="ppaction://hlinksldjump"/>
              </a:rPr>
              <a:t>Зачем нужно изучать язык Ассемблера</a:t>
            </a:r>
            <a:r>
              <a:rPr lang="ru-RU" sz="2400" dirty="0"/>
              <a:t> </a:t>
            </a:r>
            <a:r>
              <a:rPr lang="en-US" sz="2400" dirty="0"/>
              <a:t>?</a:t>
            </a:r>
            <a:endParaRPr lang="ru-RU" sz="24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hlinkClick r:id="rId10" action="ppaction://hlinksldjump"/>
              </a:rPr>
              <a:t>Аббревиатура СП</a:t>
            </a:r>
            <a:endParaRPr lang="ru-RU" sz="24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hlinkClick r:id="rId11" action="ppaction://hlinksldjump"/>
              </a:rPr>
              <a:t>Первая команда в ОП</a:t>
            </a:r>
            <a:endParaRPr lang="ru-RU" sz="24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hlinkClick r:id="rId12" action="ppaction://hlinksldjump"/>
              </a:rPr>
              <a:t>Первая программа</a:t>
            </a:r>
            <a:endParaRPr lang="ru-RU" sz="24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hlinkClick r:id="rId13" action="ppaction://hlinksldjump"/>
              </a:rPr>
              <a:t>Модули, и их разновидности</a:t>
            </a:r>
            <a:endParaRPr lang="ru-RU" sz="24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hlinkClick r:id="rId14" action="ppaction://hlinksldjump"/>
              </a:rPr>
              <a:t>Модели для программирования </a:t>
            </a:r>
            <a:r>
              <a:rPr lang="ru-RU" sz="2400" dirty="0"/>
              <a:t>(ОП, МП и др.)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Язык Ассемблера (Первые сведения)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hlinkClick r:id="rId15" action="ppaction://hlinksldjump"/>
              </a:rPr>
              <a:t>Литература</a:t>
            </a:r>
            <a:r>
              <a:rPr lang="ru-RU" sz="2400" dirty="0"/>
              <a:t> (</a:t>
            </a:r>
            <a:r>
              <a:rPr lang="ru-RU" sz="2400" dirty="0">
                <a:hlinkClick r:id="rId16" action="ppaction://hlinksldjump"/>
              </a:rPr>
              <a:t>для лекций</a:t>
            </a:r>
            <a:r>
              <a:rPr lang="ru-RU" sz="2400" dirty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>
                <a:hlinkClick r:id="rId17" action="ppaction://hlinksldjump"/>
              </a:rPr>
              <a:t>Сайт дисциплины: </a:t>
            </a:r>
            <a:r>
              <a:rPr lang="en-US" sz="2400" b="1" dirty="0" err="1">
                <a:solidFill>
                  <a:srgbClr val="FF0000"/>
                </a:solidFill>
              </a:rPr>
              <a:t>sergebolshakov</a:t>
            </a:r>
            <a:r>
              <a:rPr lang="ru-RU" sz="2400" b="1" dirty="0">
                <a:solidFill>
                  <a:srgbClr val="FF0000"/>
                </a:solidFill>
              </a:rPr>
              <a:t>.</a:t>
            </a:r>
            <a:r>
              <a:rPr lang="en-US" sz="2400" b="1" dirty="0" err="1">
                <a:solidFill>
                  <a:srgbClr val="FF0000"/>
                </a:solidFill>
              </a:rPr>
              <a:t>ru</a:t>
            </a:r>
            <a:r>
              <a:rPr lang="ru-RU" sz="2400" b="1" dirty="0">
                <a:solidFill>
                  <a:srgbClr val="FF0000"/>
                </a:solidFill>
              </a:rPr>
              <a:t> :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/>
              <a:t>( Пользователь/Пароль)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/>
              <a:t>Ассемблер и Макроассемблер (1:1 и 1:М)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altLang="ru-RU" sz="2400" b="1" dirty="0">
                <a:solidFill>
                  <a:srgbClr val="FF0000"/>
                </a:solidFill>
                <a:hlinkClick r:id="rId18" action="ppaction://hlinkfile"/>
              </a:rPr>
              <a:t>Общие МУ по ЛР и КР по курсу СП!!!!!</a:t>
            </a:r>
            <a:endParaRPr lang="ru-RU" sz="2400" dirty="0"/>
          </a:p>
          <a:p>
            <a:pPr eaLnBrk="1" fontAlgn="auto" hangingPunct="1">
              <a:spcAft>
                <a:spcPts val="0"/>
              </a:spcAft>
              <a:defRPr/>
            </a:pPr>
            <a:endParaRPr lang="ru-RU" sz="2400" dirty="0"/>
          </a:p>
          <a:p>
            <a:pPr eaLnBrk="1" fontAlgn="auto" hangingPunct="1">
              <a:spcAft>
                <a:spcPts val="0"/>
              </a:spcAft>
              <a:defRPr/>
            </a:pPr>
            <a:endParaRPr lang="ru-RU" sz="24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6632"/>
            <a:ext cx="6264696" cy="648072"/>
          </a:xfrm>
        </p:spPr>
        <p:txBody>
          <a:bodyPr/>
          <a:lstStyle/>
          <a:p>
            <a:r>
              <a:rPr lang="ru-RU" sz="3200" dirty="0"/>
              <a:t>ТЗ КР (2)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20688"/>
            <a:ext cx="8733656" cy="5400600"/>
          </a:xfrm>
        </p:spPr>
        <p:txBody>
          <a:bodyPr/>
          <a:lstStyle/>
          <a:p>
            <a:r>
              <a:rPr lang="ru-RU" sz="1800" b="1" u="sng" dirty="0">
                <a:solidFill>
                  <a:srgbClr val="FF0000"/>
                </a:solidFill>
              </a:rPr>
              <a:t>Содержание</a:t>
            </a:r>
            <a:r>
              <a:rPr lang="ru-RU" sz="1400" u="sng" dirty="0"/>
              <a:t> ТЗ:</a:t>
            </a:r>
          </a:p>
          <a:p>
            <a:r>
              <a:rPr lang="ru-RU" sz="1400" u="sng" dirty="0">
                <a:hlinkClick r:id="" action="ppaction://hlinkfile"/>
              </a:rPr>
              <a:t>1. </a:t>
            </a:r>
            <a:r>
              <a:rPr lang="ru-RU" sz="1400" b="1" u="sng" dirty="0">
                <a:hlinkClick r:id="" action="ppaction://hlinkfile"/>
              </a:rPr>
              <a:t>НАИМЕНОВАНИЕ</a:t>
            </a:r>
            <a:r>
              <a:rPr lang="ru-RU" sz="1400" u="sng" dirty="0">
                <a:hlinkClick r:id="" action="ppaction://hlinkfile"/>
              </a:rPr>
              <a:t>	3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2. ОСНОВАНИЕ ДЛЯ РАЗРАБОТКИ	3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3. НАЗНАЧЕНИЕ РАЗРАБОТКИ	3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4. ИСПОЛНИТЕЛЬ	3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5. ТЕХНИЧЕСКИЕ ТРЕБОВАНИЯ	3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5.1. </a:t>
            </a:r>
            <a:r>
              <a:rPr lang="ru-RU" sz="1400" b="1" u="sng" dirty="0">
                <a:solidFill>
                  <a:srgbClr val="FF0000"/>
                </a:solidFill>
                <a:hlinkClick r:id="" action="ppaction://hlinkfile"/>
              </a:rPr>
              <a:t>Требования к функциональным характеристикам</a:t>
            </a:r>
            <a:r>
              <a:rPr lang="ru-RU" sz="1400" u="sng" dirty="0">
                <a:hlinkClick r:id="" action="ppaction://hlinkfile"/>
              </a:rPr>
              <a:t>	3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5.2. Требования к программному обеспечению	4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5.3. Требования к условиям эксплуатации	4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5.4. Требования к информационному обеспечению	4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5.5. Требования к надежности	5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5.6. Требования к составу и характеристикам технических средств	5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5.7. Требования к программной совместимости	5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6. ТРЕБОВАНИЯ К ПРОГРАММНОЙ ДОКУМЕНТАЦИИ	5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6.1.  Разрабатываемые технические и эксплуатационные документы	5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7. ТЕХНИКО-ЭКОНОМИЧЕСКИЕ ПОКАЗАТЕЛИ	5</a:t>
            </a:r>
            <a:endParaRPr lang="ru-RU" sz="1400" u="sng" dirty="0"/>
          </a:p>
          <a:p>
            <a:r>
              <a:rPr lang="ru-RU" sz="1400" b="1" u="sng" dirty="0">
                <a:hlinkClick r:id="" action="ppaction://hlinkfile"/>
              </a:rPr>
              <a:t>8. СТАДИИ И ЭТАПЫ РАЗРАБОТКИ	5</a:t>
            </a:r>
            <a:endParaRPr lang="ru-RU" sz="1400" b="1" u="sng" dirty="0"/>
          </a:p>
          <a:p>
            <a:r>
              <a:rPr lang="ru-RU" sz="1400" b="1" u="sng" dirty="0">
                <a:hlinkClick r:id="" action="ppaction://hlinkfile"/>
              </a:rPr>
              <a:t>8.1. Сроки выполнения отдельных этапов работ	5</a:t>
            </a:r>
            <a:endParaRPr lang="ru-RU" sz="1400" b="1" u="sng" dirty="0"/>
          </a:p>
          <a:p>
            <a:r>
              <a:rPr lang="ru-RU" sz="1400" u="sng" dirty="0">
                <a:hlinkClick r:id="" action="ppaction://hlinkfile"/>
              </a:rPr>
              <a:t>9. </a:t>
            </a:r>
            <a:r>
              <a:rPr lang="ru-RU" sz="1400" b="1" u="sng" dirty="0">
                <a:hlinkClick r:id="" action="ppaction://hlinkfile"/>
              </a:rPr>
              <a:t>ПОРЯДОК КОНТРОЛЯ И ПРИЁМКИ ЗАДАНИЯ	6</a:t>
            </a:r>
            <a:endParaRPr lang="ru-RU" sz="1400" b="1" u="sng" dirty="0"/>
          </a:p>
          <a:p>
            <a:r>
              <a:rPr lang="ru-RU" sz="1400" u="sng" dirty="0">
                <a:hlinkClick r:id="" action="ppaction://hlinkfile"/>
              </a:rPr>
              <a:t>9.1. Требования к сдаче ПО и условия приёмки	6</a:t>
            </a:r>
            <a:endParaRPr lang="ru-RU" sz="1400" u="sng" dirty="0"/>
          </a:p>
          <a:p>
            <a:r>
              <a:rPr lang="ru-RU" sz="1400" u="sng" dirty="0">
                <a:hlinkClick r:id="" action="ppaction://hlinkfile"/>
              </a:rPr>
              <a:t>10. ДОПОЛНИТЕЛЬНЫЕ ТРЕБОВАНИЯ	6</a:t>
            </a:r>
            <a:endParaRPr lang="ru-RU" sz="1400" u="sng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193326526"/>
      </p:ext>
    </p:extLst>
  </p:cSld>
  <p:clrMapOvr>
    <a:masterClrMapping/>
  </p:clrMapOvr>
</p:sld>
</file>

<file path=ppt/slides/slide5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88424" y="332656"/>
            <a:ext cx="585787" cy="365125"/>
          </a:xfrm>
        </p:spPr>
        <p:txBody>
          <a:bodyPr/>
          <a:lstStyle/>
          <a:p>
            <a:pPr>
              <a:defRPr/>
            </a:pPr>
            <a:fld id="{05F2CB32-9B35-4833-A766-28E7A7F551F0}" type="slidenum">
              <a:rPr/>
              <a:pPr>
                <a:defRPr/>
              </a:pPr>
              <a:t>500</a:t>
            </a:fld>
            <a:endParaRPr dirty="0"/>
          </a:p>
        </p:txBody>
      </p:sp>
      <p:sp>
        <p:nvSpPr>
          <p:cNvPr id="191491" name="Заголовок 1"/>
          <p:cNvSpPr>
            <a:spLocks noGrp="1"/>
          </p:cNvSpPr>
          <p:nvPr>
            <p:ph type="title"/>
          </p:nvPr>
        </p:nvSpPr>
        <p:spPr>
          <a:xfrm>
            <a:off x="1043608" y="333375"/>
            <a:ext cx="6624736" cy="704850"/>
          </a:xfrm>
        </p:spPr>
        <p:txBody>
          <a:bodyPr/>
          <a:lstStyle/>
          <a:p>
            <a:pPr eaLnBrk="1" hangingPunct="1"/>
            <a:r>
              <a:rPr lang="ru-RU" altLang="ru-RU" dirty="0"/>
              <a:t>Литература</a:t>
            </a:r>
            <a:r>
              <a:rPr lang="en-US" altLang="ru-RU" dirty="0"/>
              <a:t> </a:t>
            </a:r>
            <a:r>
              <a:rPr lang="ru-RU" altLang="ru-RU" dirty="0"/>
              <a:t>для лекций</a:t>
            </a:r>
          </a:p>
        </p:txBody>
      </p:sp>
      <p:sp>
        <p:nvSpPr>
          <p:cNvPr id="191492" name="TextBox 4"/>
          <p:cNvSpPr txBox="1">
            <a:spLocks noChangeArrowheads="1"/>
          </p:cNvSpPr>
          <p:nvPr/>
        </p:nvSpPr>
        <p:spPr bwMode="auto">
          <a:xfrm>
            <a:off x="651678" y="1412776"/>
            <a:ext cx="7272337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ru-RU" altLang="ru-RU" sz="2400" dirty="0">
                <a:hlinkClick r:id="rId3" action="ppaction://hlinkfile"/>
              </a:rPr>
              <a:t>Скэнлон</a:t>
            </a:r>
            <a:r>
              <a:rPr lang="ru-RU" altLang="ru-RU" sz="2400" dirty="0"/>
              <a:t>!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400" dirty="0">
                <a:hlinkClick r:id="rId4" action="ppaction://hlinkfile"/>
              </a:rPr>
              <a:t>Финогенов</a:t>
            </a:r>
            <a:r>
              <a:rPr lang="ru-RU" altLang="ru-RU" sz="2400" dirty="0"/>
              <a:t> и Рудаков! (</a:t>
            </a:r>
            <a:r>
              <a:rPr lang="ru-RU" altLang="ru-RU" sz="2400" b="1" dirty="0">
                <a:solidFill>
                  <a:srgbClr val="FF0000"/>
                </a:solidFill>
              </a:rPr>
              <a:t>поиск команд!!!</a:t>
            </a:r>
            <a:r>
              <a:rPr lang="ru-RU" altLang="ru-RU" sz="2400" dirty="0"/>
              <a:t>)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400" dirty="0">
                <a:hlinkClick r:id="rId5" action="ppaction://hlinkfile"/>
              </a:rPr>
              <a:t>Уроки Рудаков и Финогенов</a:t>
            </a:r>
            <a:r>
              <a:rPr lang="ru-RU" altLang="ru-RU" sz="2400" dirty="0"/>
              <a:t>! (</a:t>
            </a:r>
            <a:r>
              <a:rPr lang="ru-RU" altLang="ru-RU" sz="2400" b="1" dirty="0">
                <a:solidFill>
                  <a:srgbClr val="FF0000"/>
                </a:solidFill>
              </a:rPr>
              <a:t>поиск команд!!!</a:t>
            </a:r>
            <a:r>
              <a:rPr lang="ru-RU" altLang="ru-RU" sz="2400" dirty="0"/>
              <a:t>)</a:t>
            </a:r>
            <a:endParaRPr lang="en-US" altLang="ru-RU" sz="2400" dirty="0"/>
          </a:p>
          <a:p>
            <a:pPr eaLnBrk="1" hangingPunct="1">
              <a:spcBef>
                <a:spcPct val="0"/>
              </a:spcBef>
            </a:pPr>
            <a:r>
              <a:rPr lang="ru-RU" altLang="ru-RU" sz="2400" dirty="0">
                <a:hlinkClick r:id="rId6" action="ppaction://hlinkfile"/>
              </a:rPr>
              <a:t>Системные функции Финогенов</a:t>
            </a:r>
            <a:r>
              <a:rPr lang="ru-RU" altLang="ru-RU" sz="2400" dirty="0"/>
              <a:t>!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400" dirty="0">
                <a:hlinkClick r:id="rId7" action="ppaction://hlinkfile"/>
              </a:rPr>
              <a:t>Голубь</a:t>
            </a:r>
            <a:r>
              <a:rPr lang="ru-RU" altLang="ru-RU" sz="2400" dirty="0"/>
              <a:t>!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2400" dirty="0">
                <a:hlinkClick r:id="rId8" action="ppaction://hlinkfile"/>
              </a:rPr>
              <a:t>Джордейн</a:t>
            </a:r>
            <a:r>
              <a:rPr lang="ru-RU" altLang="ru-RU" sz="2400" dirty="0"/>
              <a:t>!</a:t>
            </a:r>
            <a:endParaRPr lang="en-US" altLang="ru-RU" sz="2400" dirty="0"/>
          </a:p>
          <a:p>
            <a:pPr eaLnBrk="1" hangingPunct="1">
              <a:spcBef>
                <a:spcPct val="0"/>
              </a:spcBef>
            </a:pPr>
            <a:r>
              <a:rPr lang="en-US" altLang="ru-RU" sz="2400" dirty="0">
                <a:hlinkClick r:id="rId9" action="ppaction://program"/>
              </a:rPr>
              <a:t>HDD</a:t>
            </a:r>
            <a:r>
              <a:rPr lang="ru-RU" altLang="ru-RU" sz="2400" dirty="0"/>
              <a:t>- не универсально!!!(</a:t>
            </a:r>
            <a:r>
              <a:rPr lang="en-US" altLang="ru-RU" sz="2400" dirty="0" err="1"/>
              <a:t>WinDJview</a:t>
            </a:r>
            <a:r>
              <a:rPr lang="ru-RU" altLang="ru-RU" sz="2400" dirty="0"/>
              <a:t>)</a:t>
            </a:r>
          </a:p>
          <a:p>
            <a:pPr eaLnBrk="1" hangingPunct="1">
              <a:spcBef>
                <a:spcPct val="0"/>
              </a:spcBef>
            </a:pPr>
            <a:endParaRPr lang="ru-RU" altLang="ru-RU" sz="2400" dirty="0"/>
          </a:p>
          <a:p>
            <a:pPr eaLnBrk="1" hangingPunct="1">
              <a:spcBef>
                <a:spcPct val="0"/>
              </a:spcBef>
            </a:pPr>
            <a:r>
              <a:rPr lang="ru-RU" altLang="ru-RU" sz="2400" dirty="0">
                <a:hlinkClick r:id="rId10" action="ppaction://hlinkfile"/>
              </a:rPr>
              <a:t>Пособие </a:t>
            </a:r>
            <a:r>
              <a:rPr lang="en-US" altLang="ru-RU" sz="2400" dirty="0">
                <a:hlinkClick r:id="rId10" action="ppaction://hlinkfile"/>
              </a:rPr>
              <a:t>201</a:t>
            </a:r>
            <a:r>
              <a:rPr lang="ru-RU" altLang="ru-RU" sz="2400" dirty="0">
                <a:hlinkClick r:id="rId10" action="ppaction://hlinkfile"/>
              </a:rPr>
              <a:t>8(</a:t>
            </a:r>
            <a:r>
              <a:rPr lang="en-US" altLang="ru-RU" sz="2400" dirty="0">
                <a:hlinkClick r:id="rId10" action="ppaction://hlinkfile"/>
              </a:rPr>
              <a:t>DOCX</a:t>
            </a:r>
            <a:r>
              <a:rPr lang="ru-RU" altLang="ru-RU" sz="2400" dirty="0">
                <a:hlinkClick r:id="rId10" action="ppaction://hlinkfile"/>
              </a:rPr>
              <a:t>)</a:t>
            </a:r>
            <a:endParaRPr lang="en-US" altLang="ru-RU" sz="2400" dirty="0"/>
          </a:p>
        </p:txBody>
      </p:sp>
      <p:sp>
        <p:nvSpPr>
          <p:cNvPr id="5" name="TextBox 33"/>
          <p:cNvSpPr txBox="1">
            <a:spLocks noChangeArrowheads="1"/>
          </p:cNvSpPr>
          <p:nvPr/>
        </p:nvSpPr>
        <p:spPr bwMode="auto">
          <a:xfrm>
            <a:off x="113912" y="5758166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ЗАМЕТКА!!</a:t>
            </a:r>
          </a:p>
        </p:txBody>
      </p:sp>
    </p:spTree>
    <p:extLst>
      <p:ext uri="{BB962C8B-B14F-4D97-AF65-F5344CB8AC3E}">
        <p14:creationId xmlns:p14="http://schemas.microsoft.com/office/powerpoint/2010/main" val="2849985712"/>
      </p:ext>
    </p:extLst>
  </p:cSld>
  <p:clrMapOvr>
    <a:masterClrMapping/>
  </p:clrMapOvr>
  <p:transition spd="slow"/>
</p:sld>
</file>

<file path=ppt/slides/slide5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Заголовок 1"/>
          <p:cNvSpPr>
            <a:spLocks noGrp="1"/>
          </p:cNvSpPr>
          <p:nvPr>
            <p:ph type="title"/>
          </p:nvPr>
        </p:nvSpPr>
        <p:spPr>
          <a:xfrm>
            <a:off x="1547664" y="419100"/>
            <a:ext cx="5544616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Стек в ОП (</a:t>
            </a:r>
            <a:r>
              <a:rPr lang="en-US" altLang="ru-RU" dirty="0"/>
              <a:t>PUSH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76456" y="260648"/>
            <a:ext cx="585787" cy="365125"/>
          </a:xfrm>
        </p:spPr>
        <p:txBody>
          <a:bodyPr/>
          <a:lstStyle/>
          <a:p>
            <a:pPr>
              <a:defRPr/>
            </a:pPr>
            <a:fld id="{E440614E-B5D9-480A-992B-9CD662086A72}" type="slidenum">
              <a:rPr/>
              <a:pPr>
                <a:defRPr/>
              </a:pPr>
              <a:t>501</a:t>
            </a:fld>
            <a:endParaRPr dirty="0"/>
          </a:p>
        </p:txBody>
      </p:sp>
      <p:sp>
        <p:nvSpPr>
          <p:cNvPr id="140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40293" name="Объект 5"/>
          <p:cNvGraphicFramePr>
            <a:graphicFrameLocks noChangeAspect="1"/>
          </p:cNvGraphicFramePr>
          <p:nvPr/>
        </p:nvGraphicFramePr>
        <p:xfrm>
          <a:off x="704850" y="2349500"/>
          <a:ext cx="7689850" cy="247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024441" imgH="2303910" progId="Visio.Drawing.11">
                  <p:embed/>
                </p:oleObj>
              </mc:Choice>
              <mc:Fallback>
                <p:oleObj name="Visio" r:id="rId3" imgW="4024441" imgH="230391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850" y="2349500"/>
                        <a:ext cx="7689850" cy="247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Объект 2"/>
          <p:cNvSpPr txBox="1">
            <a:spLocks/>
          </p:cNvSpPr>
          <p:nvPr/>
        </p:nvSpPr>
        <p:spPr>
          <a:xfrm>
            <a:off x="539750" y="981075"/>
            <a:ext cx="8229600" cy="15113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u="sng" dirty="0"/>
              <a:t>Стек</a:t>
            </a:r>
            <a:r>
              <a:rPr lang="ru-RU" sz="2000" dirty="0"/>
              <a:t> (</a:t>
            </a:r>
            <a:r>
              <a:rPr lang="en-US" sz="2000" dirty="0"/>
              <a:t>Stack</a:t>
            </a:r>
            <a:r>
              <a:rPr lang="ru-RU" sz="2000" dirty="0"/>
              <a:t>)</a:t>
            </a:r>
            <a:r>
              <a:rPr lang="en-US" sz="2000" dirty="0"/>
              <a:t> – </a:t>
            </a:r>
            <a:r>
              <a:rPr lang="ru-RU" sz="2000" dirty="0"/>
              <a:t>Это выделенная область ОП для использования командами для </a:t>
            </a:r>
            <a:r>
              <a:rPr lang="ru-RU" sz="2000" u="sng" dirty="0"/>
              <a:t>временного</a:t>
            </a:r>
            <a:r>
              <a:rPr lang="ru-RU" sz="2000" dirty="0"/>
              <a:t> сохранения данных</a:t>
            </a:r>
            <a:r>
              <a:rPr lang="en-US" sz="2000" dirty="0"/>
              <a:t> </a:t>
            </a:r>
            <a:r>
              <a:rPr lang="ru-RU" sz="2000" dirty="0"/>
              <a:t>и обмена между процедурами.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000" dirty="0"/>
              <a:t>На местонахождения стека указывает сегментный регистр </a:t>
            </a:r>
            <a:r>
              <a:rPr lang="en-US" sz="2000" b="1" dirty="0"/>
              <a:t>SS</a:t>
            </a:r>
            <a:r>
              <a:rPr lang="en-US" sz="2000" dirty="0"/>
              <a:t> </a:t>
            </a:r>
            <a:r>
              <a:rPr lang="ru-RU" sz="2000" dirty="0"/>
              <a:t>и текущий указатель стека – </a:t>
            </a:r>
            <a:r>
              <a:rPr lang="en-US" sz="2000" b="1" dirty="0"/>
              <a:t>SP</a:t>
            </a:r>
            <a:r>
              <a:rPr lang="en-US" sz="2000" dirty="0"/>
              <a:t>.</a:t>
            </a:r>
            <a:r>
              <a:rPr lang="ru-RU" sz="2000" dirty="0"/>
              <a:t>  </a:t>
            </a:r>
            <a:endParaRPr lang="en-US" sz="2000" dirty="0"/>
          </a:p>
        </p:txBody>
      </p:sp>
      <p:sp>
        <p:nvSpPr>
          <p:cNvPr id="140295" name="Объект 2"/>
          <p:cNvSpPr txBox="1">
            <a:spLocks/>
          </p:cNvSpPr>
          <p:nvPr/>
        </p:nvSpPr>
        <p:spPr bwMode="auto">
          <a:xfrm>
            <a:off x="692150" y="4581525"/>
            <a:ext cx="82296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000" u="sng"/>
              <a:t>Стек</a:t>
            </a:r>
            <a:r>
              <a:rPr lang="ru-RU" altLang="ru-RU" sz="2000"/>
              <a:t> используется в командах </a:t>
            </a:r>
            <a:r>
              <a:rPr lang="ru-RU" altLang="ru-RU" sz="2000" u="sng"/>
              <a:t>явно</a:t>
            </a:r>
            <a:r>
              <a:rPr lang="ru-RU" altLang="ru-RU" sz="2000"/>
              <a:t> (</a:t>
            </a:r>
            <a:r>
              <a:rPr lang="en-US" altLang="ru-RU" sz="2000"/>
              <a:t>PUSH </a:t>
            </a:r>
            <a:r>
              <a:rPr lang="ru-RU" altLang="ru-RU" sz="2000"/>
              <a:t>и</a:t>
            </a:r>
            <a:r>
              <a:rPr lang="en-US" altLang="ru-RU" sz="2000"/>
              <a:t> POP</a:t>
            </a:r>
            <a:r>
              <a:rPr lang="ru-RU" altLang="ru-RU" sz="2000"/>
              <a:t>)</a:t>
            </a:r>
            <a:r>
              <a:rPr lang="en-US" altLang="ru-RU" sz="2000"/>
              <a:t> </a:t>
            </a:r>
            <a:r>
              <a:rPr lang="ru-RU" altLang="ru-RU" sz="2000"/>
              <a:t>и </a:t>
            </a:r>
            <a:r>
              <a:rPr lang="ru-RU" altLang="ru-RU" sz="2000" u="sng"/>
              <a:t>неявно</a:t>
            </a:r>
            <a:r>
              <a:rPr lang="ru-RU" altLang="ru-RU" sz="2000"/>
              <a:t> (</a:t>
            </a:r>
            <a:r>
              <a:rPr lang="en-US" altLang="ru-RU" sz="2000"/>
              <a:t>CALL, RET, INT </a:t>
            </a:r>
            <a:r>
              <a:rPr lang="ru-RU" altLang="ru-RU" sz="2000"/>
              <a:t>и </a:t>
            </a:r>
            <a:r>
              <a:rPr lang="en-US" altLang="ru-RU" sz="2000"/>
              <a:t>IRET</a:t>
            </a:r>
            <a:r>
              <a:rPr lang="ru-RU" altLang="ru-RU" sz="2000"/>
              <a:t>)</a:t>
            </a:r>
            <a:r>
              <a:rPr lang="en-US" altLang="ru-RU" sz="2000"/>
              <a:t>. 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2000"/>
              <a:t>При выполнении команды </a:t>
            </a:r>
            <a:r>
              <a:rPr lang="en-US" altLang="ru-RU" sz="2000" b="1">
                <a:solidFill>
                  <a:srgbClr val="FF0000"/>
                </a:solidFill>
              </a:rPr>
              <a:t>PUSH</a:t>
            </a:r>
            <a:r>
              <a:rPr lang="en-US" altLang="ru-RU" sz="2000"/>
              <a:t> </a:t>
            </a:r>
            <a:r>
              <a:rPr lang="ru-RU" altLang="ru-RU" sz="2000"/>
              <a:t>данные из регистра (например, АХ) записываются по адресу текущего указателя стека (</a:t>
            </a:r>
            <a:r>
              <a:rPr lang="en-US" altLang="ru-RU" sz="2000"/>
              <a:t>SP</a:t>
            </a:r>
            <a:r>
              <a:rPr lang="ru-RU" altLang="ru-RU" sz="2000"/>
              <a:t>)</a:t>
            </a:r>
            <a:r>
              <a:rPr lang="en-US" altLang="ru-RU" sz="2000"/>
              <a:t> </a:t>
            </a:r>
            <a:r>
              <a:rPr lang="ru-RU" altLang="ru-RU" sz="2000"/>
              <a:t>в стек , а его значение (счетчика</a:t>
            </a:r>
            <a:r>
              <a:rPr lang="en-US" altLang="ru-RU" sz="2000"/>
              <a:t> SP</a:t>
            </a:r>
            <a:r>
              <a:rPr lang="ru-RU" altLang="ru-RU" sz="2000"/>
              <a:t>) увеличивается на значение длины регистра (2).</a:t>
            </a:r>
            <a:endParaRPr lang="en-US" altLang="ru-RU" sz="2000"/>
          </a:p>
        </p:txBody>
      </p:sp>
    </p:spTree>
    <p:extLst>
      <p:ext uri="{BB962C8B-B14F-4D97-AF65-F5344CB8AC3E}">
        <p14:creationId xmlns:p14="http://schemas.microsoft.com/office/powerpoint/2010/main" val="3195834960"/>
      </p:ext>
    </p:extLst>
  </p:cSld>
  <p:clrMapOvr>
    <a:masterClrMapping/>
  </p:clrMapOvr>
</p:sld>
</file>

<file path=ppt/slides/slide5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Заголовок 1"/>
          <p:cNvSpPr>
            <a:spLocks noGrp="1"/>
          </p:cNvSpPr>
          <p:nvPr>
            <p:ph type="title"/>
          </p:nvPr>
        </p:nvSpPr>
        <p:spPr>
          <a:xfrm>
            <a:off x="1763688" y="419100"/>
            <a:ext cx="5112568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Стек (</a:t>
            </a:r>
            <a:r>
              <a:rPr lang="en-US" altLang="ru-RU" dirty="0"/>
              <a:t>POP</a:t>
            </a:r>
            <a:r>
              <a:rPr lang="ru-RU" altLang="ru-RU" dirty="0"/>
              <a:t>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>
              <a:defRPr/>
            </a:pPr>
            <a:fld id="{E9A62C84-EE7E-4DBE-A879-0944043782A9}" type="slidenum">
              <a:rPr/>
              <a:pPr>
                <a:defRPr/>
              </a:pPr>
              <a:t>502</a:t>
            </a:fld>
            <a:endParaRPr/>
          </a:p>
        </p:txBody>
      </p:sp>
      <p:sp>
        <p:nvSpPr>
          <p:cNvPr id="1413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graphicFrame>
        <p:nvGraphicFramePr>
          <p:cNvPr id="141317" name="Объект 5"/>
          <p:cNvGraphicFramePr>
            <a:graphicFrameLocks noChangeAspect="1"/>
          </p:cNvGraphicFramePr>
          <p:nvPr/>
        </p:nvGraphicFramePr>
        <p:xfrm>
          <a:off x="1258888" y="2508250"/>
          <a:ext cx="7259637" cy="309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5140630" imgH="2721330" progId="Visio.Drawing.11">
                  <p:embed/>
                </p:oleObj>
              </mc:Choice>
              <mc:Fallback>
                <p:oleObj name="Visio" r:id="rId3" imgW="5140630" imgH="272133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2508250"/>
                        <a:ext cx="7259637" cy="3095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18" name="Объект 2"/>
          <p:cNvSpPr txBox="1">
            <a:spLocks/>
          </p:cNvSpPr>
          <p:nvPr/>
        </p:nvSpPr>
        <p:spPr bwMode="auto">
          <a:xfrm>
            <a:off x="457200" y="1196975"/>
            <a:ext cx="82296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2000"/>
              <a:t>При выполнении команды </a:t>
            </a:r>
            <a:r>
              <a:rPr lang="en-US" altLang="ru-RU" sz="2000" b="1">
                <a:solidFill>
                  <a:srgbClr val="FF0000"/>
                </a:solidFill>
              </a:rPr>
              <a:t>POP </a:t>
            </a:r>
            <a:r>
              <a:rPr lang="ru-RU" altLang="ru-RU" sz="2000"/>
              <a:t>данные из стека по адресу текущего указателя стека (</a:t>
            </a:r>
            <a:r>
              <a:rPr lang="en-US" altLang="ru-RU" sz="2000"/>
              <a:t>SP</a:t>
            </a:r>
            <a:r>
              <a:rPr lang="ru-RU" altLang="ru-RU" sz="2000"/>
              <a:t>)записываются  в регистр(например, </a:t>
            </a:r>
            <a:r>
              <a:rPr lang="en-US" altLang="ru-RU" sz="2000"/>
              <a:t>DS</a:t>
            </a:r>
            <a:r>
              <a:rPr lang="ru-RU" altLang="ru-RU" sz="2000"/>
              <a:t>), а его значение (счетчика</a:t>
            </a:r>
            <a:r>
              <a:rPr lang="en-US" altLang="ru-RU" sz="2000"/>
              <a:t> SP</a:t>
            </a:r>
            <a:r>
              <a:rPr lang="ru-RU" altLang="ru-RU" sz="2000"/>
              <a:t>) уменьшается на значение длины регистра (2).</a:t>
            </a:r>
            <a:endParaRPr lang="en-US" altLang="ru-RU" sz="2000"/>
          </a:p>
        </p:txBody>
      </p:sp>
    </p:spTree>
    <p:extLst>
      <p:ext uri="{BB962C8B-B14F-4D97-AF65-F5344CB8AC3E}">
        <p14:creationId xmlns:p14="http://schemas.microsoft.com/office/powerpoint/2010/main" val="1676423308"/>
      </p:ext>
    </p:extLst>
  </p:cSld>
  <p:clrMapOvr>
    <a:masterClrMapping/>
  </p:clrMapOvr>
</p:sld>
</file>

<file path=ppt/slides/slide5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416824" cy="792088"/>
          </a:xfrm>
        </p:spPr>
        <p:txBody>
          <a:bodyPr>
            <a:noAutofit/>
          </a:bodyPr>
          <a:lstStyle/>
          <a:p>
            <a:r>
              <a:rPr lang="ru-RU" sz="3200" dirty="0"/>
              <a:t>Отладка программ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79388" y="692696"/>
            <a:ext cx="8675687" cy="1944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2000" b="1" dirty="0">
                <a:solidFill>
                  <a:schemeClr val="tx1"/>
                </a:solidFill>
              </a:rPr>
              <a:t>Отладка это процесс выявления и исправления ошибок в программе.  Ошибка проявляется при сравнении </a:t>
            </a:r>
            <a:r>
              <a:rPr lang="ru-RU" altLang="ru-RU" sz="2000" b="1" u="sng" dirty="0">
                <a:solidFill>
                  <a:schemeClr val="tx1"/>
                </a:solidFill>
              </a:rPr>
              <a:t>разницы</a:t>
            </a:r>
            <a:r>
              <a:rPr lang="ru-RU" altLang="ru-RU" sz="2000" b="1" dirty="0">
                <a:solidFill>
                  <a:schemeClr val="tx1"/>
                </a:solidFill>
              </a:rPr>
              <a:t> между реальной и запроектированной величины данных программы (см. рисунок - ∆ ).</a:t>
            </a:r>
          </a:p>
          <a:p>
            <a:pPr marL="342900" indent="-3429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altLang="ru-RU" sz="2000" b="1" dirty="0">
                <a:solidFill>
                  <a:schemeClr val="tx1"/>
                </a:solidFill>
              </a:rPr>
              <a:t>Фактически нужно установить причину ошибки и ее устранить.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000" b="1" dirty="0">
                <a:solidFill>
                  <a:schemeClr val="tx1"/>
                </a:solidFill>
              </a:rPr>
              <a:t>Для выполнения такой проверки в технологии (</a:t>
            </a:r>
            <a:r>
              <a:rPr lang="ru-RU" altLang="ru-RU" sz="2000" b="1" dirty="0">
                <a:solidFill>
                  <a:schemeClr val="tx1"/>
                </a:solidFill>
                <a:hlinkClick r:id="rId2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 программирования используется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000" b="1" dirty="0">
                <a:solidFill>
                  <a:schemeClr val="tx1"/>
                </a:solidFill>
              </a:rPr>
              <a:t>отладчик (</a:t>
            </a:r>
            <a:r>
              <a:rPr lang="ru-RU" altLang="ru-RU" sz="2000" b="1" dirty="0">
                <a:solidFill>
                  <a:schemeClr val="tx1"/>
                </a:solidFill>
                <a:hlinkClick r:id="rId3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),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000" b="1" dirty="0">
                <a:solidFill>
                  <a:schemeClr val="tx1"/>
                </a:solidFill>
              </a:rPr>
              <a:t>входящий в состав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000" b="1" dirty="0">
                <a:solidFill>
                  <a:schemeClr val="tx1"/>
                </a:solidFill>
              </a:rPr>
              <a:t>оболочки СП (</a:t>
            </a:r>
            <a:r>
              <a:rPr lang="ru-RU" altLang="ru-RU" sz="2000" b="1" dirty="0">
                <a:solidFill>
                  <a:schemeClr val="tx1"/>
                </a:solidFill>
                <a:hlinkClick r:id="rId4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).</a:t>
            </a:r>
          </a:p>
          <a:p>
            <a:pPr algn="l"/>
            <a:endParaRPr lang="ru-RU" altLang="ru-RU" sz="2000" b="1" dirty="0"/>
          </a:p>
          <a:p>
            <a:pPr algn="l"/>
            <a:endParaRPr lang="ru-RU" altLang="ru-RU" sz="2000" b="1" dirty="0"/>
          </a:p>
          <a:p>
            <a:endParaRPr lang="ru-RU" altLang="ru-RU" sz="20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EBEA2-A2F9-4806-AD58-ED27344A0834}" type="slidenum">
              <a:rPr lang="ru-RU" smtClean="0"/>
              <a:t>503</a:t>
            </a:fld>
            <a:endParaRPr lang="ru-RU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25877454"/>
              </p:ext>
            </p:extLst>
          </p:nvPr>
        </p:nvGraphicFramePr>
        <p:xfrm>
          <a:off x="2771800" y="2348880"/>
          <a:ext cx="523190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>
            <a:off x="5796136" y="3076121"/>
            <a:ext cx="0" cy="936104"/>
          </a:xfrm>
          <a:prstGeom prst="straightConnector1">
            <a:avLst/>
          </a:prstGeom>
          <a:ln w="190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Выноска 2 8"/>
          <p:cNvSpPr/>
          <p:nvPr/>
        </p:nvSpPr>
        <p:spPr>
          <a:xfrm>
            <a:off x="6732240" y="3136543"/>
            <a:ext cx="504057" cy="414046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10528"/>
              <a:gd name="adj6" fmla="val -99734"/>
            </a:avLst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∆</a:t>
            </a:r>
          </a:p>
        </p:txBody>
      </p:sp>
      <p:cxnSp>
        <p:nvCxnSpPr>
          <p:cNvPr id="10" name="Прямая со стрелкой 9"/>
          <p:cNvCxnSpPr>
            <a:stCxn id="9" idx="2"/>
          </p:cNvCxnSpPr>
          <p:nvPr/>
        </p:nvCxnSpPr>
        <p:spPr>
          <a:xfrm flipH="1">
            <a:off x="5148064" y="3343566"/>
            <a:ext cx="1584176" cy="207023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196569"/>
      </p:ext>
    </p:extLst>
  </p:cSld>
  <p:clrMapOvr>
    <a:masterClrMapping/>
  </p:clrMapOvr>
</p:sld>
</file>

<file path=ppt/slides/slide5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416824" cy="792088"/>
          </a:xfrm>
        </p:spPr>
        <p:txBody>
          <a:bodyPr>
            <a:noAutofit/>
          </a:bodyPr>
          <a:lstStyle/>
          <a:p>
            <a:r>
              <a:rPr lang="ru-RU" sz="3200" dirty="0"/>
              <a:t>Отладчик СП </a:t>
            </a:r>
            <a:r>
              <a:rPr lang="en-US" sz="3200" dirty="0"/>
              <a:t>VS</a:t>
            </a:r>
            <a:endParaRPr lang="ru-RU" sz="3200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79388" y="764704"/>
            <a:ext cx="8675687" cy="54726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Отладчик позволяет выполнить </a:t>
            </a:r>
            <a:r>
              <a:rPr lang="ru-RU" sz="2000" u="sng" dirty="0">
                <a:solidFill>
                  <a:schemeClr val="tx1"/>
                </a:solidFill>
              </a:rPr>
              <a:t>следующие действия</a:t>
            </a:r>
            <a:r>
              <a:rPr lang="ru-RU" sz="2000" dirty="0">
                <a:solidFill>
                  <a:schemeClr val="tx1"/>
                </a:solidFill>
              </a:rPr>
              <a:t>:</a:t>
            </a:r>
            <a:endParaRPr lang="en-US" altLang="ru-RU" sz="2000" b="1" dirty="0">
              <a:solidFill>
                <a:schemeClr val="tx1"/>
              </a:solidFill>
            </a:endParaRP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Запустить программу в режиме отладки без трассировки по шагам (</a:t>
            </a:r>
            <a:r>
              <a:rPr lang="en-US" sz="2000" b="1" dirty="0">
                <a:solidFill>
                  <a:srgbClr val="FF0000"/>
                </a:solidFill>
              </a:rPr>
              <a:t>F</a:t>
            </a:r>
            <a:r>
              <a:rPr lang="ru-RU" sz="2000" b="1" dirty="0">
                <a:solidFill>
                  <a:srgbClr val="FF0000"/>
                </a:solidFill>
              </a:rPr>
              <a:t>5</a:t>
            </a:r>
            <a:r>
              <a:rPr lang="ru-RU" sz="2000" dirty="0">
                <a:solidFill>
                  <a:schemeClr val="tx1"/>
                </a:solidFill>
              </a:rPr>
              <a:t>);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Выполнить программу по шагам (</a:t>
            </a:r>
            <a:r>
              <a:rPr lang="en-US" sz="2000" b="1" dirty="0">
                <a:solidFill>
                  <a:srgbClr val="FF0000"/>
                </a:solidFill>
              </a:rPr>
              <a:t>F</a:t>
            </a:r>
            <a:r>
              <a:rPr lang="ru-RU" sz="2000" b="1" dirty="0">
                <a:solidFill>
                  <a:srgbClr val="FF0000"/>
                </a:solidFill>
              </a:rPr>
              <a:t>10</a:t>
            </a:r>
            <a:r>
              <a:rPr lang="ru-RU" sz="2000" dirty="0">
                <a:solidFill>
                  <a:schemeClr val="tx1"/>
                </a:solidFill>
              </a:rPr>
              <a:t>);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Выполнить программу по шагам с обращениями к вложенным функциям(</a:t>
            </a:r>
            <a:r>
              <a:rPr lang="en-US" sz="2000" b="1" dirty="0">
                <a:solidFill>
                  <a:srgbClr val="FF0000"/>
                </a:solidFill>
              </a:rPr>
              <a:t>F</a:t>
            </a:r>
            <a:r>
              <a:rPr lang="ru-RU" sz="2000" b="1" dirty="0">
                <a:solidFill>
                  <a:srgbClr val="FF0000"/>
                </a:solidFill>
              </a:rPr>
              <a:t>11</a:t>
            </a:r>
            <a:r>
              <a:rPr lang="ru-RU" sz="2000" dirty="0">
                <a:solidFill>
                  <a:schemeClr val="tx1"/>
                </a:solidFill>
              </a:rPr>
              <a:t>);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Установить точку останова (</a:t>
            </a:r>
            <a:r>
              <a:rPr lang="en-US" sz="2000" b="1" dirty="0" err="1">
                <a:solidFill>
                  <a:schemeClr val="tx1"/>
                </a:solidFill>
              </a:rPr>
              <a:t>BreakPoint</a:t>
            </a:r>
            <a:r>
              <a:rPr lang="ru-RU" sz="2000" dirty="0">
                <a:solidFill>
                  <a:schemeClr val="tx1"/>
                </a:solidFill>
              </a:rPr>
              <a:t> – </a:t>
            </a:r>
            <a:r>
              <a:rPr lang="en-US" sz="2000" b="1" dirty="0">
                <a:solidFill>
                  <a:srgbClr val="FF0000"/>
                </a:solidFill>
              </a:rPr>
              <a:t>F</a:t>
            </a:r>
            <a:r>
              <a:rPr lang="ru-RU" sz="2000" b="1" dirty="0">
                <a:solidFill>
                  <a:srgbClr val="FF0000"/>
                </a:solidFill>
              </a:rPr>
              <a:t>9</a:t>
            </a:r>
            <a:r>
              <a:rPr lang="ru-RU" sz="2000" dirty="0">
                <a:solidFill>
                  <a:schemeClr val="tx1"/>
                </a:solidFill>
              </a:rPr>
              <a:t>);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Выполнить программу до первой точки останова (</a:t>
            </a:r>
            <a:r>
              <a:rPr lang="en-US" sz="2000" b="1" dirty="0">
                <a:solidFill>
                  <a:srgbClr val="FF0000"/>
                </a:solidFill>
              </a:rPr>
              <a:t>F</a:t>
            </a:r>
            <a:r>
              <a:rPr lang="ru-RU" sz="2000" b="1" dirty="0">
                <a:solidFill>
                  <a:srgbClr val="FF0000"/>
                </a:solidFill>
              </a:rPr>
              <a:t>5</a:t>
            </a:r>
            <a:r>
              <a:rPr lang="ru-RU" sz="2000" dirty="0">
                <a:solidFill>
                  <a:schemeClr val="tx1"/>
                </a:solidFill>
              </a:rPr>
              <a:t>);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Просмотреть любые данные в режиме отладки в специальном окне 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(</a:t>
            </a:r>
            <a:r>
              <a:rPr lang="en-US" sz="2000" b="1" dirty="0">
                <a:solidFill>
                  <a:schemeClr val="tx1"/>
                </a:solidFill>
              </a:rPr>
              <a:t>locals</a:t>
            </a:r>
            <a:r>
              <a:rPr lang="ru-RU" sz="2000" b="1" dirty="0">
                <a:solidFill>
                  <a:schemeClr val="tx1"/>
                </a:solidFill>
              </a:rPr>
              <a:t> - локальные</a:t>
            </a:r>
            <a:r>
              <a:rPr lang="ru-RU" sz="2000" dirty="0">
                <a:solidFill>
                  <a:schemeClr val="tx1"/>
                </a:solidFill>
              </a:rPr>
              <a:t>);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Просмотреть любые данные в режиме отладки </a:t>
            </a:r>
            <a:r>
              <a:rPr lang="ru-RU" sz="2000" u="sng" dirty="0">
                <a:solidFill>
                  <a:schemeClr val="tx1"/>
                </a:solidFill>
              </a:rPr>
              <a:t>при помощи мышки</a:t>
            </a:r>
            <a:r>
              <a:rPr lang="ru-RU" sz="2000" dirty="0">
                <a:solidFill>
                  <a:schemeClr val="tx1"/>
                </a:solidFill>
              </a:rPr>
              <a:t>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Изменить любые данные в режиме отладки в специальном окне (</a:t>
            </a:r>
            <a:r>
              <a:rPr lang="en-US" sz="2000" b="1" dirty="0">
                <a:solidFill>
                  <a:srgbClr val="FF0000"/>
                </a:solidFill>
              </a:rPr>
              <a:t>locals</a:t>
            </a:r>
            <a:r>
              <a:rPr lang="ru-RU" sz="2000" b="1" dirty="0">
                <a:solidFill>
                  <a:srgbClr val="FF0000"/>
                </a:solidFill>
              </a:rPr>
              <a:t> и </a:t>
            </a:r>
            <a:r>
              <a:rPr lang="en-US" sz="2000" b="1" dirty="0">
                <a:solidFill>
                  <a:srgbClr val="FF0000"/>
                </a:solidFill>
              </a:rPr>
              <a:t>Watch</a:t>
            </a:r>
            <a:r>
              <a:rPr lang="ru-RU" sz="2000" b="1" dirty="0">
                <a:solidFill>
                  <a:srgbClr val="FF0000"/>
                </a:solidFill>
              </a:rPr>
              <a:t>)</a:t>
            </a:r>
            <a:r>
              <a:rPr lang="ru-RU" sz="2000" dirty="0">
                <a:solidFill>
                  <a:schemeClr val="tx1"/>
                </a:solidFill>
              </a:rPr>
              <a:t>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Установить просмотр переменных в специальном окне (</a:t>
            </a:r>
            <a:r>
              <a:rPr lang="en-US" sz="2000" b="1" dirty="0">
                <a:solidFill>
                  <a:srgbClr val="FF0000"/>
                </a:solidFill>
              </a:rPr>
              <a:t>Watch</a:t>
            </a:r>
            <a:r>
              <a:rPr lang="ru-RU" sz="2000" dirty="0">
                <a:solidFill>
                  <a:schemeClr val="tx1"/>
                </a:solidFill>
              </a:rPr>
              <a:t>);</a:t>
            </a:r>
          </a:p>
          <a:p>
            <a:pPr marL="342900" lvl="0" indent="-342900" algn="l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Просмотреть последовательность и вложенность вызова функций во время выполнения </a:t>
            </a:r>
            <a:r>
              <a:rPr lang="ru-RU" sz="2000" dirty="0" err="1">
                <a:solidFill>
                  <a:schemeClr val="tx1"/>
                </a:solidFill>
              </a:rPr>
              <a:t>программыю</a:t>
            </a:r>
            <a:r>
              <a:rPr lang="ru-RU" sz="2000" dirty="0">
                <a:solidFill>
                  <a:schemeClr val="tx1"/>
                </a:solidFill>
              </a:rPr>
              <a:t>.</a:t>
            </a: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/>
          </a:p>
          <a:p>
            <a:pPr algn="l"/>
            <a:endParaRPr lang="ru-RU" altLang="ru-RU" sz="2000" b="1" dirty="0"/>
          </a:p>
          <a:p>
            <a:pPr algn="l"/>
            <a:endParaRPr lang="ru-RU" altLang="ru-RU" sz="20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EBEA2-A2F9-4806-AD58-ED27344A0834}" type="slidenum">
              <a:rPr lang="ru-RU" smtClean="0"/>
              <a:t>504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719680"/>
      </p:ext>
    </p:extLst>
  </p:cSld>
  <p:clrMapOvr>
    <a:masterClrMapping/>
  </p:clrMapOvr>
</p:sld>
</file>

<file path=ppt/slides/slide5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0"/>
            <a:ext cx="6984776" cy="620688"/>
          </a:xfrm>
        </p:spPr>
        <p:txBody>
          <a:bodyPr>
            <a:noAutofit/>
          </a:bodyPr>
          <a:lstStyle/>
          <a:p>
            <a:r>
              <a:rPr lang="ru-RU" sz="3200" dirty="0"/>
              <a:t>Общие понятия ЯП и ИТ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" y="476672"/>
            <a:ext cx="9036496" cy="59046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ru-RU" sz="2000" b="1" u="sng" dirty="0">
                <a:solidFill>
                  <a:schemeClr val="tx1"/>
                </a:solidFill>
              </a:rPr>
              <a:t>Общие понятия </a:t>
            </a:r>
            <a:r>
              <a:rPr lang="ru-RU" altLang="ru-RU" sz="2000" b="1" dirty="0">
                <a:solidFill>
                  <a:schemeClr val="tx1"/>
                </a:solidFill>
              </a:rPr>
              <a:t>ЯП: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Программа (</a:t>
            </a:r>
            <a:r>
              <a:rPr lang="ru-RU" altLang="ru-RU" sz="2000" b="1" dirty="0">
                <a:solidFill>
                  <a:schemeClr val="tx1"/>
                </a:solidFill>
                <a:hlinkClick r:id="rId2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 </a:t>
            </a:r>
            <a:r>
              <a:rPr lang="ru-RU" altLang="ru-RU" sz="2000" b="1" dirty="0">
                <a:solidFill>
                  <a:srgbClr val="FF0000"/>
                </a:solidFill>
              </a:rPr>
              <a:t>-(!!!)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Переменная (</a:t>
            </a:r>
            <a:r>
              <a:rPr lang="ru-RU" altLang="ru-RU" sz="2000" b="1" dirty="0">
                <a:solidFill>
                  <a:schemeClr val="tx1"/>
                </a:solidFill>
                <a:hlinkClick r:id="rId3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 </a:t>
            </a:r>
            <a:r>
              <a:rPr lang="ru-RU" altLang="ru-RU" sz="2000" b="1" dirty="0">
                <a:solidFill>
                  <a:srgbClr val="FF0000"/>
                </a:solidFill>
              </a:rPr>
              <a:t>-(!!!)</a:t>
            </a:r>
            <a:r>
              <a:rPr lang="ru-RU" altLang="ru-RU" sz="2000" b="1" dirty="0">
                <a:solidFill>
                  <a:schemeClr val="tx1"/>
                </a:solidFill>
              </a:rPr>
              <a:t>, Переменные этапа компиляции (</a:t>
            </a:r>
            <a:r>
              <a:rPr lang="ru-RU" altLang="ru-RU" sz="2000" b="1" dirty="0">
                <a:solidFill>
                  <a:schemeClr val="tx1"/>
                </a:solidFill>
                <a:hlinkClick r:id="rId4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Константы (</a:t>
            </a:r>
            <a:r>
              <a:rPr lang="ru-RU" altLang="ru-RU" sz="2000" b="1" dirty="0">
                <a:solidFill>
                  <a:schemeClr val="tx1"/>
                </a:solidFill>
                <a:hlinkClick r:id="rId5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Выражение (</a:t>
            </a:r>
            <a:r>
              <a:rPr lang="ru-RU" altLang="ru-RU" sz="2000" b="1" dirty="0">
                <a:solidFill>
                  <a:schemeClr val="tx1"/>
                </a:solidFill>
                <a:hlinkClick r:id="rId6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Операции (</a:t>
            </a:r>
            <a:r>
              <a:rPr lang="ru-RU" altLang="ru-RU" sz="2000" b="1" dirty="0">
                <a:solidFill>
                  <a:schemeClr val="tx1"/>
                </a:solidFill>
                <a:hlinkClick r:id="rId7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Комментарии (</a:t>
            </a:r>
            <a:r>
              <a:rPr lang="ru-RU" altLang="ru-RU" sz="2000" b="1" dirty="0">
                <a:solidFill>
                  <a:schemeClr val="tx1"/>
                </a:solidFill>
                <a:hlinkClick r:id="rId8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Функции (процедура подпрограмма) (</a:t>
            </a:r>
            <a:r>
              <a:rPr lang="ru-RU" altLang="ru-RU" sz="2000" b="1" dirty="0">
                <a:solidFill>
                  <a:schemeClr val="tx1"/>
                </a:solidFill>
                <a:hlinkClick r:id="rId9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Оператор (команда, инструкция) (</a:t>
            </a:r>
            <a:r>
              <a:rPr lang="ru-RU" altLang="ru-RU" sz="2000" b="1" dirty="0">
                <a:solidFill>
                  <a:schemeClr val="tx1"/>
                </a:solidFill>
                <a:hlinkClick r:id="rId10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Указатель (ссылка) (</a:t>
            </a:r>
            <a:r>
              <a:rPr lang="ru-RU" altLang="ru-RU" sz="2000" b="1" dirty="0">
                <a:solidFill>
                  <a:schemeClr val="tx1"/>
                </a:solidFill>
                <a:hlinkClick r:id="rId11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Составной оператор и операторные скобки (</a:t>
            </a:r>
            <a:r>
              <a:rPr lang="ru-RU" altLang="ru-RU" sz="2000" b="1" dirty="0">
                <a:solidFill>
                  <a:schemeClr val="tx1"/>
                </a:solidFill>
                <a:hlinkClick r:id="rId12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Файл (</a:t>
            </a:r>
            <a:r>
              <a:rPr lang="ru-RU" altLang="ru-RU" sz="2000" b="1" dirty="0">
                <a:solidFill>
                  <a:schemeClr val="tx1"/>
                </a:solidFill>
                <a:hlinkClick r:id="rId13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Структура (запись, класс) (</a:t>
            </a:r>
            <a:r>
              <a:rPr lang="ru-RU" altLang="ru-RU" sz="2000" b="1" dirty="0">
                <a:solidFill>
                  <a:schemeClr val="tx1"/>
                </a:solidFill>
                <a:hlinkClick r:id="rId14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Проект и модули (</a:t>
            </a:r>
            <a:r>
              <a:rPr lang="ru-RU" altLang="ru-RU" sz="2000" b="1" dirty="0">
                <a:solidFill>
                  <a:schemeClr val="tx1"/>
                </a:solidFill>
                <a:hlinkClick r:id="rId15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Массив (</a:t>
            </a:r>
            <a:r>
              <a:rPr lang="ru-RU" altLang="ru-RU" sz="2000" b="1" dirty="0">
                <a:solidFill>
                  <a:schemeClr val="tx1"/>
                </a:solidFill>
                <a:hlinkClick r:id="rId16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), Строка (</a:t>
            </a:r>
            <a:r>
              <a:rPr lang="ru-RU" altLang="ru-RU" sz="2000" b="1" dirty="0">
                <a:solidFill>
                  <a:schemeClr val="tx1"/>
                </a:solidFill>
                <a:hlinkClick r:id="rId17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Список (</a:t>
            </a:r>
            <a:r>
              <a:rPr lang="ru-RU" altLang="ru-RU" sz="2000" b="1" dirty="0">
                <a:solidFill>
                  <a:srgbClr val="FF0000"/>
                </a:solidFill>
                <a:hlinkClick r:id="rId18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endParaRPr lang="ru-RU" altLang="ru-RU" sz="2000" b="1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07105" y="0"/>
            <a:ext cx="536895" cy="365125"/>
          </a:xfrm>
        </p:spPr>
        <p:txBody>
          <a:bodyPr/>
          <a:lstStyle/>
          <a:p>
            <a:fld id="{93EEBEA2-A2F9-4806-AD58-ED27344A0834}" type="slidenum">
              <a:rPr lang="ru-RU" smtClean="0"/>
              <a:t>505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7612321"/>
      </p:ext>
    </p:extLst>
  </p:cSld>
  <p:clrMapOvr>
    <a:masterClrMapping/>
  </p:clrMapOvr>
</p:sld>
</file>

<file path=ppt/slides/slide5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0887" y="0"/>
            <a:ext cx="6192688" cy="648072"/>
          </a:xfrm>
        </p:spPr>
        <p:txBody>
          <a:bodyPr>
            <a:noAutofit/>
          </a:bodyPr>
          <a:lstStyle/>
          <a:p>
            <a:r>
              <a:rPr lang="ru-RU" sz="3200" dirty="0"/>
              <a:t>Файл Менеджеры. Возможности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79388" y="620688"/>
            <a:ext cx="8675687" cy="5760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ru-RU" sz="2300" b="1" dirty="0">
                <a:solidFill>
                  <a:schemeClr val="tx1"/>
                </a:solidFill>
              </a:rPr>
              <a:t>Специальные системные программы позволяют удобно работать с файлами. Они называются Файл  менеджеры(ФМ):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tx1"/>
                </a:solidFill>
              </a:rPr>
              <a:t>ФМ предназначены для удобной и всесторонней работы с </a:t>
            </a:r>
            <a:r>
              <a:rPr lang="ru-RU" sz="2200" b="1" u="sng" dirty="0">
                <a:solidFill>
                  <a:schemeClr val="tx1"/>
                </a:solidFill>
              </a:rPr>
              <a:t>файлами</a:t>
            </a:r>
            <a:endParaRPr lang="en-US" sz="2200" b="1" u="sng" dirty="0">
              <a:solidFill>
                <a:schemeClr val="tx1"/>
              </a:solidFill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hlinkClick r:id="rId2" action="ppaction://hlinksldjump"/>
              </a:rPr>
              <a:t>FAR</a:t>
            </a:r>
            <a:r>
              <a:rPr lang="ru-RU" sz="2200" b="1" dirty="0">
                <a:hlinkClick r:id="rId2" action="ppaction://hlinksldjump"/>
              </a:rPr>
              <a:t> </a:t>
            </a:r>
            <a:r>
              <a:rPr lang="ru-RU" sz="2200" b="1" dirty="0"/>
              <a:t>- </a:t>
            </a:r>
            <a:r>
              <a:rPr lang="en-US" sz="2200" b="1" dirty="0">
                <a:solidFill>
                  <a:schemeClr val="tx1"/>
                </a:solidFill>
              </a:rPr>
              <a:t>Manager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hlinkClick r:id="rId3" action="ppaction://hlinksldjump"/>
              </a:rPr>
              <a:t>Total Commander</a:t>
            </a:r>
            <a:endParaRPr lang="en-US" sz="2200" b="1" dirty="0"/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/>
              <a:t>(также </a:t>
            </a:r>
            <a:r>
              <a:rPr lang="en-US" sz="2200" b="1" dirty="0"/>
              <a:t>Windows Commander</a:t>
            </a:r>
            <a:r>
              <a:rPr lang="ru-RU" sz="2200" b="1" dirty="0"/>
              <a:t> – немного устарел)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tx1"/>
                </a:solidFill>
              </a:rPr>
              <a:t>Работа с командами в режиме командной строки (</a:t>
            </a:r>
            <a:r>
              <a:rPr lang="en-US" sz="2200" b="1" dirty="0">
                <a:solidFill>
                  <a:schemeClr val="tx1"/>
                </a:solidFill>
              </a:rPr>
              <a:t>cmd.exe</a:t>
            </a:r>
            <a:r>
              <a:rPr lang="ru-RU" sz="2200" b="1" dirty="0">
                <a:solidFill>
                  <a:schemeClr val="tx1"/>
                </a:solidFill>
              </a:rPr>
              <a:t>) КС (</a:t>
            </a:r>
            <a:r>
              <a:rPr lang="ru-RU" sz="2200" b="1" dirty="0">
                <a:solidFill>
                  <a:srgbClr val="FF0000"/>
                </a:solidFill>
                <a:hlinkClick r:id="rId4" action="ppaction://hlinksldjump"/>
              </a:rPr>
              <a:t>СМ</a:t>
            </a:r>
            <a:r>
              <a:rPr lang="ru-RU" sz="22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200" b="1" dirty="0">
                <a:solidFill>
                  <a:schemeClr val="tx1"/>
                </a:solidFill>
              </a:rPr>
              <a:t>С ФМ можно выполнить любые </a:t>
            </a:r>
            <a:r>
              <a:rPr lang="ru-RU" altLang="ru-RU" sz="2200" b="1" u="sng" dirty="0">
                <a:solidFill>
                  <a:schemeClr val="tx1"/>
                </a:solidFill>
              </a:rPr>
              <a:t>действия с файлами</a:t>
            </a:r>
            <a:r>
              <a:rPr lang="ru-RU" altLang="ru-RU" sz="2200" b="1" dirty="0">
                <a:solidFill>
                  <a:schemeClr val="tx1"/>
                </a:solidFill>
              </a:rPr>
              <a:t>: 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chemeClr val="tx1"/>
                </a:solidFill>
              </a:rPr>
              <a:t>Создание файлов, 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chemeClr val="tx1"/>
                </a:solidFill>
              </a:rPr>
              <a:t>Просмотр и Редактирование,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chemeClr val="tx1"/>
                </a:solidFill>
              </a:rPr>
              <a:t>Копирование и перемещение, 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chemeClr val="tx1"/>
                </a:solidFill>
              </a:rPr>
              <a:t>Поиск, 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chemeClr val="tx1"/>
                </a:solidFill>
              </a:rPr>
              <a:t>Удаление, 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chemeClr val="tx1"/>
                </a:solidFill>
              </a:rPr>
              <a:t>Создание  и удаление каталогов (папок),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schemeClr val="tx1"/>
                </a:solidFill>
              </a:rPr>
              <a:t>Архивирование файлов и многое, многое, другое.</a:t>
            </a:r>
          </a:p>
          <a:p>
            <a:endParaRPr lang="ru-RU" alt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EBEA2-A2F9-4806-AD58-ED27344A0834}" type="slidenum">
              <a:rPr lang="ru-RU" smtClean="0"/>
              <a:t>506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6989738"/>
      </p:ext>
    </p:extLst>
  </p:cSld>
  <p:clrMapOvr>
    <a:masterClrMapping/>
  </p:clrMapOvr>
</p:sld>
</file>

<file path=ppt/slides/slide5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44624"/>
            <a:ext cx="6264696" cy="792088"/>
          </a:xfrm>
        </p:spPr>
        <p:txBody>
          <a:bodyPr>
            <a:noAutofit/>
          </a:bodyPr>
          <a:lstStyle/>
          <a:p>
            <a:r>
              <a:rPr lang="ru-RU" sz="3200" dirty="0"/>
              <a:t>Язык и языки программирования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0" y="764704"/>
            <a:ext cx="9144000" cy="5328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ru-RU" sz="2300" b="1" u="sng" dirty="0">
                <a:solidFill>
                  <a:schemeClr val="tx1"/>
                </a:solidFill>
              </a:rPr>
              <a:t>Язык  программирования </a:t>
            </a:r>
            <a:r>
              <a:rPr lang="ru-RU" altLang="ru-RU" sz="2300" b="1" dirty="0">
                <a:solidFill>
                  <a:schemeClr val="tx1"/>
                </a:solidFill>
              </a:rPr>
              <a:t>(ЯП) это взаимосвязанная система </a:t>
            </a:r>
            <a:r>
              <a:rPr lang="ru-RU" altLang="ru-RU" sz="2300" b="1" u="sng" dirty="0">
                <a:solidFill>
                  <a:schemeClr val="tx1"/>
                </a:solidFill>
              </a:rPr>
              <a:t>правил</a:t>
            </a:r>
            <a:r>
              <a:rPr lang="ru-RU" altLang="ru-RU" sz="2300" b="1" dirty="0">
                <a:solidFill>
                  <a:schemeClr val="tx1"/>
                </a:solidFill>
              </a:rPr>
              <a:t>, на основе которых составляются программы. </a:t>
            </a:r>
            <a:r>
              <a:rPr lang="ru-RU" altLang="ru-RU" sz="2300" b="1" u="sng" dirty="0">
                <a:solidFill>
                  <a:schemeClr val="tx1"/>
                </a:solidFill>
              </a:rPr>
              <a:t>Предусмотрены</a:t>
            </a:r>
            <a:r>
              <a:rPr lang="ru-RU" altLang="ru-RU" sz="2300" b="1" dirty="0">
                <a:solidFill>
                  <a:schemeClr val="tx1"/>
                </a:solidFill>
              </a:rPr>
              <a:t>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Правила написания </a:t>
            </a:r>
            <a:r>
              <a:rPr lang="ru-RU" altLang="ru-RU" sz="2300" b="1" u="sng" dirty="0">
                <a:solidFill>
                  <a:schemeClr val="tx1"/>
                </a:solidFill>
              </a:rPr>
              <a:t>текста</a:t>
            </a:r>
            <a:r>
              <a:rPr lang="ru-RU" altLang="ru-RU" sz="2300" b="1" dirty="0">
                <a:solidFill>
                  <a:schemeClr val="tx1"/>
                </a:solidFill>
              </a:rPr>
              <a:t> программы на ЯП (синтаксис ЯП),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Правила  </a:t>
            </a:r>
            <a:r>
              <a:rPr lang="ru-RU" altLang="ru-RU" sz="2300" b="1" u="sng" dirty="0">
                <a:solidFill>
                  <a:schemeClr val="tx1"/>
                </a:solidFill>
              </a:rPr>
              <a:t>разработки</a:t>
            </a:r>
            <a:r>
              <a:rPr lang="ru-RU" altLang="ru-RU" sz="2300" b="1" dirty="0">
                <a:solidFill>
                  <a:schemeClr val="tx1"/>
                </a:solidFill>
              </a:rPr>
              <a:t> содержания программ и (семантика ЯП)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Правила </a:t>
            </a:r>
            <a:r>
              <a:rPr lang="ru-RU" altLang="ru-RU" sz="2300" b="1" u="sng" dirty="0">
                <a:solidFill>
                  <a:schemeClr val="tx1"/>
                </a:solidFill>
              </a:rPr>
              <a:t>создания</a:t>
            </a:r>
            <a:r>
              <a:rPr lang="ru-RU" altLang="ru-RU" sz="2300" b="1" dirty="0">
                <a:solidFill>
                  <a:schemeClr val="tx1"/>
                </a:solidFill>
              </a:rPr>
              <a:t> и </a:t>
            </a:r>
            <a:r>
              <a:rPr lang="ru-RU" altLang="ru-RU" sz="2300" b="1" u="sng" dirty="0">
                <a:solidFill>
                  <a:schemeClr val="tx1"/>
                </a:solidFill>
              </a:rPr>
              <a:t>отладки</a:t>
            </a:r>
            <a:r>
              <a:rPr lang="ru-RU" altLang="ru-RU" sz="2300" b="1" dirty="0">
                <a:solidFill>
                  <a:schemeClr val="tx1"/>
                </a:solidFill>
              </a:rPr>
              <a:t> (</a:t>
            </a:r>
            <a:r>
              <a:rPr lang="ru-RU" altLang="ru-RU" sz="2300" b="1" dirty="0">
                <a:solidFill>
                  <a:schemeClr val="tx1"/>
                </a:solidFill>
                <a:hlinkClick r:id="rId2" action="ppaction://hlinksldjump"/>
              </a:rPr>
              <a:t>СМ</a:t>
            </a:r>
            <a:r>
              <a:rPr lang="ru-RU" altLang="ru-RU" sz="2300" b="1" dirty="0">
                <a:solidFill>
                  <a:schemeClr val="tx1"/>
                </a:solidFill>
              </a:rPr>
              <a:t>) исполняемой программы и проектов (СМ) в оболочке системы программирования (</a:t>
            </a:r>
            <a:r>
              <a:rPr lang="ru-RU" altLang="ru-RU" sz="2300" b="1" dirty="0">
                <a:solidFill>
                  <a:schemeClr val="tx1"/>
                </a:solidFill>
                <a:hlinkClick r:id="rId3" action="ppaction://hlinksldjump"/>
              </a:rPr>
              <a:t>СМ</a:t>
            </a:r>
            <a:r>
              <a:rPr lang="ru-RU" altLang="ru-RU" sz="2300" b="1" dirty="0">
                <a:solidFill>
                  <a:schemeClr val="tx1"/>
                </a:solidFill>
              </a:rPr>
              <a:t>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Правила объединения программ в </a:t>
            </a:r>
            <a:r>
              <a:rPr lang="ru-RU" altLang="ru-RU" sz="2300" b="1" u="sng" dirty="0">
                <a:solidFill>
                  <a:schemeClr val="tx1"/>
                </a:solidFill>
              </a:rPr>
              <a:t>проекты</a:t>
            </a:r>
            <a:r>
              <a:rPr lang="ru-RU" altLang="ru-RU" sz="2300" b="1" dirty="0">
                <a:solidFill>
                  <a:schemeClr val="tx1"/>
                </a:solidFill>
              </a:rPr>
              <a:t> (СМ) и использования стандартных и пользовательских </a:t>
            </a:r>
            <a:r>
              <a:rPr lang="ru-RU" altLang="ru-RU" sz="2300" b="1" u="sng" dirty="0">
                <a:solidFill>
                  <a:schemeClr val="tx1"/>
                </a:solidFill>
              </a:rPr>
              <a:t>библиотек</a:t>
            </a:r>
            <a:r>
              <a:rPr lang="ru-RU" altLang="ru-RU" sz="2300" b="1" dirty="0">
                <a:solidFill>
                  <a:schemeClr val="tx1"/>
                </a:solidFill>
              </a:rPr>
              <a:t> готовых программ (СМ)</a:t>
            </a:r>
            <a:r>
              <a:rPr lang="en-US" altLang="ru-RU" sz="2300" b="1" dirty="0">
                <a:solidFill>
                  <a:schemeClr val="tx1"/>
                </a:solidFill>
              </a:rPr>
              <a:t>.</a:t>
            </a:r>
            <a:r>
              <a:rPr lang="ru-RU" altLang="ru-RU" sz="2300" b="1" dirty="0">
                <a:solidFill>
                  <a:schemeClr val="tx1"/>
                </a:solidFill>
              </a:rPr>
              <a:t> Для создания программ нужны </a:t>
            </a:r>
            <a:r>
              <a:rPr lang="ru-RU" altLang="ru-RU" sz="2300" b="1" dirty="0">
                <a:solidFill>
                  <a:schemeClr val="tx1"/>
                </a:solidFill>
                <a:hlinkClick r:id="rId3" action="ppaction://hlinksldjump"/>
              </a:rPr>
              <a:t>системы программирования</a:t>
            </a:r>
            <a:r>
              <a:rPr lang="ru-RU" altLang="ru-RU" sz="2300" b="1" dirty="0">
                <a:solidFill>
                  <a:schemeClr val="tx1"/>
                </a:solidFill>
              </a:rPr>
              <a:t>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Языки бывают </a:t>
            </a:r>
            <a:r>
              <a:rPr lang="ru-RU" altLang="ru-RU" sz="2300" b="1" u="sng" dirty="0">
                <a:solidFill>
                  <a:schemeClr val="tx1"/>
                </a:solidFill>
              </a:rPr>
              <a:t>универсальные</a:t>
            </a:r>
            <a:r>
              <a:rPr lang="ru-RU" altLang="ru-RU" sz="2300" b="1" dirty="0">
                <a:solidFill>
                  <a:schemeClr val="tx1"/>
                </a:solidFill>
              </a:rPr>
              <a:t> (для всех задач) и </a:t>
            </a:r>
            <a:r>
              <a:rPr lang="ru-RU" altLang="ru-RU" sz="2300" b="1" u="sng" dirty="0">
                <a:solidFill>
                  <a:schemeClr val="tx1"/>
                </a:solidFill>
              </a:rPr>
              <a:t>специализированные</a:t>
            </a:r>
            <a:r>
              <a:rPr lang="ru-RU" altLang="ru-RU" sz="2300" b="1" dirty="0">
                <a:solidFill>
                  <a:schemeClr val="tx1"/>
                </a:solidFill>
              </a:rPr>
              <a:t> (для специального назначения).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Языки программирования бывают </a:t>
            </a:r>
            <a:r>
              <a:rPr lang="ru-RU" altLang="ru-RU" sz="2300" b="1" u="sng" dirty="0">
                <a:solidFill>
                  <a:schemeClr val="tx1"/>
                </a:solidFill>
              </a:rPr>
              <a:t>высокого</a:t>
            </a:r>
            <a:r>
              <a:rPr lang="ru-RU" altLang="ru-RU" sz="2300" b="1" dirty="0">
                <a:solidFill>
                  <a:schemeClr val="tx1"/>
                </a:solidFill>
              </a:rPr>
              <a:t> и </a:t>
            </a:r>
            <a:r>
              <a:rPr lang="ru-RU" altLang="ru-RU" sz="2300" b="1" u="sng" dirty="0">
                <a:solidFill>
                  <a:schemeClr val="tx1"/>
                </a:solidFill>
              </a:rPr>
              <a:t>низкого</a:t>
            </a:r>
            <a:r>
              <a:rPr lang="ru-RU" altLang="ru-RU" sz="2300" b="1" dirty="0">
                <a:solidFill>
                  <a:schemeClr val="tx1"/>
                </a:solidFill>
              </a:rPr>
              <a:t> уровня </a:t>
            </a:r>
            <a:r>
              <a:rPr lang="ru-RU" altLang="ru-RU" sz="2300" b="1" dirty="0">
                <a:solidFill>
                  <a:schemeClr val="tx1"/>
                </a:solidFill>
                <a:hlinkClick r:id="rId4" action="ppaction://hlinksldjump"/>
              </a:rPr>
              <a:t>ЯА</a:t>
            </a:r>
            <a:r>
              <a:rPr lang="ru-RU" altLang="ru-RU" sz="2300" b="1" dirty="0">
                <a:solidFill>
                  <a:schemeClr val="tx1"/>
                </a:solidFill>
              </a:rPr>
              <a:t>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Все ЯП имеют много общего (</a:t>
            </a:r>
            <a:r>
              <a:rPr lang="ru-RU" altLang="ru-RU" sz="2300" b="1" dirty="0">
                <a:solidFill>
                  <a:schemeClr val="tx1"/>
                </a:solidFill>
                <a:hlinkClick r:id="rId5" action="ppaction://hlinksldjump"/>
              </a:rPr>
              <a:t>СМ</a:t>
            </a:r>
            <a:r>
              <a:rPr lang="ru-RU" altLang="ru-RU" sz="2300" b="1" dirty="0">
                <a:solidFill>
                  <a:schemeClr val="tx1"/>
                </a:solidFill>
              </a:rPr>
              <a:t>), включая общие понятия(</a:t>
            </a:r>
            <a:r>
              <a:rPr lang="ru-RU" altLang="ru-RU" sz="2300" b="1" dirty="0">
                <a:solidFill>
                  <a:schemeClr val="tx1"/>
                </a:solidFill>
                <a:hlinkClick r:id="rId5" action="ppaction://hlinksldjump"/>
              </a:rPr>
              <a:t>СМ</a:t>
            </a:r>
            <a:r>
              <a:rPr lang="ru-RU" altLang="ru-RU" sz="2300" b="1" dirty="0">
                <a:solidFill>
                  <a:schemeClr val="tx1"/>
                </a:solidFill>
              </a:rPr>
              <a:t>).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altLang="ru-RU" sz="2300" b="1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altLang="ru-RU" sz="2300" b="1" dirty="0"/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endParaRPr lang="ru-RU" altLang="ru-RU" sz="23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EBEA2-A2F9-4806-AD58-ED27344A0834}" type="slidenum">
              <a:rPr lang="ru-RU" smtClean="0"/>
              <a:t>507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110173"/>
      </p:ext>
    </p:extLst>
  </p:cSld>
  <p:clrMapOvr>
    <a:masterClrMapping/>
  </p:clrMapOvr>
</p:sld>
</file>

<file path=ppt/slides/slide5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416824" cy="792088"/>
          </a:xfrm>
        </p:spPr>
        <p:txBody>
          <a:bodyPr>
            <a:noAutofit/>
          </a:bodyPr>
          <a:lstStyle/>
          <a:p>
            <a:r>
              <a:rPr lang="ru-RU" sz="3200" dirty="0"/>
              <a:t>Системы программирования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79388" y="764704"/>
            <a:ext cx="8964612" cy="5113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ru-RU" sz="2300" b="1" dirty="0">
                <a:solidFill>
                  <a:schemeClr val="tx1"/>
                </a:solidFill>
              </a:rPr>
              <a:t>Система программирования (</a:t>
            </a:r>
            <a:r>
              <a:rPr lang="ru-RU" altLang="ru-RU" sz="2300" b="1" dirty="0">
                <a:solidFill>
                  <a:schemeClr val="tx1"/>
                </a:solidFill>
                <a:hlinkClick r:id="rId2" action="ppaction://hlinksldjump"/>
              </a:rPr>
              <a:t>СП</a:t>
            </a:r>
            <a:r>
              <a:rPr lang="ru-RU" altLang="ru-RU" sz="2300" b="1" dirty="0">
                <a:solidFill>
                  <a:schemeClr val="tx1"/>
                </a:solidFill>
              </a:rPr>
              <a:t>) это совокупность взаимосвязанных системных программ для разработки (</a:t>
            </a:r>
            <a:r>
              <a:rPr lang="ru-RU" altLang="ru-RU" sz="2300" b="1" dirty="0">
                <a:solidFill>
                  <a:schemeClr val="tx1"/>
                </a:solidFill>
                <a:hlinkClick r:id="rId3" action="ppaction://hlinksldjump"/>
              </a:rPr>
              <a:t>СМ</a:t>
            </a:r>
            <a:r>
              <a:rPr lang="ru-RU" altLang="ru-RU" sz="2300" b="1" dirty="0">
                <a:solidFill>
                  <a:schemeClr val="tx1"/>
                </a:solidFill>
              </a:rPr>
              <a:t>) и изготовления программ ( </a:t>
            </a:r>
            <a:r>
              <a:rPr lang="ru-RU" altLang="ru-RU" sz="2300" b="1" dirty="0">
                <a:solidFill>
                  <a:schemeClr val="tx1"/>
                </a:solidFill>
                <a:hlinkClick r:id="rId4" action="ppaction://hlinksldjump"/>
              </a:rPr>
              <a:t>СП </a:t>
            </a:r>
            <a:r>
              <a:rPr lang="ru-RU" altLang="ru-RU" sz="2300" b="1" dirty="0">
                <a:solidFill>
                  <a:schemeClr val="tx1"/>
                </a:solidFill>
              </a:rPr>
              <a:t>). Основные компоненты это: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u="sng" dirty="0">
                <a:solidFill>
                  <a:schemeClr val="tx1"/>
                </a:solidFill>
              </a:rPr>
              <a:t>Компилятор</a:t>
            </a:r>
            <a:r>
              <a:rPr lang="ru-RU" altLang="ru-RU" sz="2300" b="1" dirty="0">
                <a:solidFill>
                  <a:schemeClr val="tx1"/>
                </a:solidFill>
              </a:rPr>
              <a:t> СП исходных текстовых программ на </a:t>
            </a:r>
            <a:r>
              <a:rPr lang="ru-RU" altLang="ru-RU" sz="2300" b="1" dirty="0">
                <a:solidFill>
                  <a:schemeClr val="tx1"/>
                </a:solidFill>
                <a:hlinkClick r:id="rId5" action="ppaction://hlinksldjump"/>
              </a:rPr>
              <a:t>ЯП СП</a:t>
            </a:r>
            <a:endParaRPr lang="ru-RU" altLang="ru-RU" sz="2300" b="1" dirty="0">
              <a:solidFill>
                <a:schemeClr val="tx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Текстовый </a:t>
            </a:r>
            <a:r>
              <a:rPr lang="ru-RU" altLang="ru-RU" sz="2300" b="1" u="sng" dirty="0">
                <a:solidFill>
                  <a:schemeClr val="tx1"/>
                </a:solidFill>
              </a:rPr>
              <a:t>редактор</a:t>
            </a:r>
            <a:r>
              <a:rPr lang="ru-RU" altLang="ru-RU" sz="2300" b="1" dirty="0">
                <a:solidFill>
                  <a:schemeClr val="tx1"/>
                </a:solidFill>
              </a:rPr>
              <a:t> для ввода текстовых программ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u="sng" dirty="0">
                <a:solidFill>
                  <a:schemeClr val="tx1"/>
                </a:solidFill>
              </a:rPr>
              <a:t>Компоновщик</a:t>
            </a:r>
            <a:r>
              <a:rPr lang="ru-RU" altLang="ru-RU" sz="2300" b="1" dirty="0">
                <a:solidFill>
                  <a:schemeClr val="tx1"/>
                </a:solidFill>
              </a:rPr>
              <a:t> (редактор связей)</a:t>
            </a:r>
            <a:r>
              <a:rPr lang="ru-RU" altLang="ru-RU" sz="2300" b="1" u="sng" dirty="0">
                <a:solidFill>
                  <a:schemeClr val="tx1"/>
                </a:solidFill>
              </a:rPr>
              <a:t> и библиотеки СП (стандартные)</a:t>
            </a:r>
            <a:r>
              <a:rPr lang="ru-RU" altLang="ru-RU" sz="2300" b="1" dirty="0">
                <a:solidFill>
                  <a:schemeClr val="tx1"/>
                </a:solidFill>
              </a:rPr>
              <a:t>, позволяющий объединить программы в единое целое.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u="sng" dirty="0">
                <a:solidFill>
                  <a:schemeClr val="tx1"/>
                </a:solidFill>
              </a:rPr>
              <a:t>Отладчик</a:t>
            </a:r>
            <a:r>
              <a:rPr lang="ru-RU" altLang="ru-RU" sz="2300" b="1" dirty="0">
                <a:solidFill>
                  <a:schemeClr val="tx1"/>
                </a:solidFill>
              </a:rPr>
              <a:t>, помогающий искать ошибки в программе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u="sng" dirty="0">
                <a:solidFill>
                  <a:schemeClr val="tx1"/>
                </a:solidFill>
              </a:rPr>
              <a:t>Оболочка</a:t>
            </a:r>
            <a:r>
              <a:rPr lang="ru-RU" altLang="ru-RU" sz="2300" b="1" dirty="0">
                <a:solidFill>
                  <a:schemeClr val="tx1"/>
                </a:solidFill>
              </a:rPr>
              <a:t>  СП (Интегрированная среда программирования </a:t>
            </a:r>
            <a:r>
              <a:rPr lang="en-US" altLang="ru-RU" sz="2300" b="1" dirty="0">
                <a:solidFill>
                  <a:schemeClr val="tx1"/>
                </a:solidFill>
              </a:rPr>
              <a:t>IDE</a:t>
            </a:r>
            <a:r>
              <a:rPr lang="ru-RU" altLang="ru-RU" sz="2300" b="1" dirty="0">
                <a:solidFill>
                  <a:schemeClr val="tx1"/>
                </a:solidFill>
              </a:rPr>
              <a:t>), объединяющая все перечисленные части в одно целое.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Мы будем использовать систему программирования</a:t>
            </a:r>
            <a:r>
              <a:rPr lang="en-US" altLang="ru-RU" sz="2300" b="1" dirty="0">
                <a:solidFill>
                  <a:schemeClr val="tx1"/>
                </a:solidFill>
              </a:rPr>
              <a:t>: TASM </a:t>
            </a:r>
            <a:r>
              <a:rPr lang="ru-RU" altLang="ru-RU" sz="2300" b="1" dirty="0">
                <a:solidFill>
                  <a:schemeClr val="tx1"/>
                </a:solidFill>
              </a:rPr>
              <a:t>и </a:t>
            </a:r>
            <a:r>
              <a:rPr lang="en-US" altLang="ru-RU" sz="2300" b="1" dirty="0">
                <a:solidFill>
                  <a:schemeClr val="tx1"/>
                </a:solidFill>
              </a:rPr>
              <a:t>QC</a:t>
            </a:r>
            <a:r>
              <a:rPr lang="ru-RU" altLang="ru-RU" sz="2300" b="1" dirty="0">
                <a:solidFill>
                  <a:schemeClr val="tx1"/>
                </a:solidFill>
              </a:rPr>
              <a:t> (Предпочтительно иметь </a:t>
            </a:r>
            <a:r>
              <a:rPr lang="ru-RU" altLang="ru-RU" sz="2300" b="1" u="sng" dirty="0">
                <a:solidFill>
                  <a:srgbClr val="FF0000"/>
                </a:solidFill>
              </a:rPr>
              <a:t>одинаковые</a:t>
            </a:r>
            <a:r>
              <a:rPr lang="ru-RU" altLang="ru-RU" sz="2300" b="1" dirty="0">
                <a:solidFill>
                  <a:srgbClr val="FF0000"/>
                </a:solidFill>
              </a:rPr>
              <a:t> </a:t>
            </a:r>
            <a:r>
              <a:rPr lang="ru-RU" altLang="ru-RU" sz="2300" b="1" dirty="0">
                <a:solidFill>
                  <a:schemeClr val="tx1"/>
                </a:solidFill>
              </a:rPr>
              <a:t>версии в аудитории и на своем компьютере!).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altLang="ru-RU" sz="2300" b="1" dirty="0"/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endParaRPr lang="ru-RU" altLang="ru-RU" sz="23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EBEA2-A2F9-4806-AD58-ED27344A0834}" type="slidenum">
              <a:rPr lang="ru-RU" smtClean="0"/>
              <a:t>508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292597"/>
      </p:ext>
    </p:extLst>
  </p:cSld>
  <p:clrMapOvr>
    <a:masterClrMapping/>
  </p:clrMapOvr>
</p:sld>
</file>

<file path=ppt/slides/slide5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416824" cy="792088"/>
          </a:xfrm>
        </p:spPr>
        <p:txBody>
          <a:bodyPr>
            <a:noAutofit/>
          </a:bodyPr>
          <a:lstStyle/>
          <a:p>
            <a:r>
              <a:rPr lang="ru-RU" sz="3200" dirty="0"/>
              <a:t>Основы программирования (Понятия)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79388" y="692696"/>
            <a:ext cx="8675687" cy="55446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ru-RU" sz="2100" b="1" u="sng" dirty="0">
                <a:solidFill>
                  <a:schemeClr val="tx1"/>
                </a:solidFill>
              </a:rPr>
              <a:t>Программирование</a:t>
            </a:r>
            <a:r>
              <a:rPr lang="ru-RU" altLang="ru-RU" sz="2100" b="1" dirty="0">
                <a:solidFill>
                  <a:schemeClr val="tx1"/>
                </a:solidFill>
              </a:rPr>
              <a:t> – это деятельность направленная на создание программ для компьютеров (СМ).</a:t>
            </a:r>
          </a:p>
          <a:p>
            <a:pPr algn="l"/>
            <a:r>
              <a:rPr lang="ru-RU" altLang="ru-RU" sz="2100" b="1" u="sng" dirty="0">
                <a:solidFill>
                  <a:schemeClr val="tx1"/>
                </a:solidFill>
              </a:rPr>
              <a:t>Программа</a:t>
            </a:r>
            <a:r>
              <a:rPr lang="ru-RU" altLang="ru-RU" sz="2100" b="1" dirty="0">
                <a:solidFill>
                  <a:schemeClr val="tx1"/>
                </a:solidFill>
              </a:rPr>
              <a:t> (</a:t>
            </a:r>
            <a:r>
              <a:rPr lang="ru-RU" altLang="ru-RU" sz="2100" b="1" dirty="0">
                <a:solidFill>
                  <a:schemeClr val="tx1"/>
                </a:solidFill>
                <a:hlinkClick r:id="rId2" action="ppaction://hlinksldjump"/>
              </a:rPr>
              <a:t>СМ</a:t>
            </a:r>
            <a:r>
              <a:rPr lang="ru-RU" altLang="ru-RU" sz="2100" b="1" dirty="0">
                <a:solidFill>
                  <a:schemeClr val="tx1"/>
                </a:solidFill>
              </a:rPr>
              <a:t>) – это упорядоченная совокупность предписаний (указаний, инструкций, команд, операторов) на Языке программирования (СМ) для компьютера для выполнения поставленной задачи. Программа оформляется в виде текста набранного символами (в электронном или бумажном виде).</a:t>
            </a:r>
          </a:p>
          <a:p>
            <a:pPr algn="l"/>
            <a:r>
              <a:rPr lang="ru-RU" altLang="ru-RU" sz="2100" b="1" u="sng" dirty="0">
                <a:solidFill>
                  <a:schemeClr val="tx1"/>
                </a:solidFill>
              </a:rPr>
              <a:t>Язык программирования ЯП</a:t>
            </a:r>
            <a:r>
              <a:rPr lang="ru-RU" altLang="ru-RU" sz="2100" b="1" dirty="0">
                <a:solidFill>
                  <a:schemeClr val="tx1"/>
                </a:solidFill>
              </a:rPr>
              <a:t> (</a:t>
            </a:r>
            <a:r>
              <a:rPr lang="ru-RU" altLang="ru-RU" sz="2100" b="1" dirty="0">
                <a:solidFill>
                  <a:schemeClr val="tx1"/>
                </a:solidFill>
                <a:hlinkClick r:id="rId3" action="ppaction://hlinksldjump"/>
              </a:rPr>
              <a:t>СМ</a:t>
            </a:r>
            <a:r>
              <a:rPr lang="ru-RU" altLang="ru-RU" sz="2100" b="1" dirty="0">
                <a:solidFill>
                  <a:schemeClr val="tx1"/>
                </a:solidFill>
              </a:rPr>
              <a:t>) - это система взаимосвязанных формализованных правил для написания и оформления программ (</a:t>
            </a:r>
            <a:r>
              <a:rPr lang="ru-RU" altLang="ru-RU" sz="2100" b="1" dirty="0">
                <a:solidFill>
                  <a:schemeClr val="tx1"/>
                </a:solidFill>
                <a:hlinkClick r:id="rId4" action="ppaction://hlinksldjump"/>
              </a:rPr>
              <a:t>Пример СМ</a:t>
            </a:r>
            <a:r>
              <a:rPr lang="ru-RU" altLang="ru-RU" sz="2100" b="1" dirty="0">
                <a:solidFill>
                  <a:schemeClr val="tx1"/>
                </a:solidFill>
              </a:rPr>
              <a:t>.).</a:t>
            </a:r>
          </a:p>
          <a:p>
            <a:pPr algn="l"/>
            <a:r>
              <a:rPr lang="ru-RU" altLang="ru-RU" sz="2100" b="1" dirty="0">
                <a:solidFill>
                  <a:schemeClr val="tx1"/>
                </a:solidFill>
              </a:rPr>
              <a:t>Программирование выполняется в среде </a:t>
            </a:r>
            <a:r>
              <a:rPr lang="ru-RU" altLang="ru-RU" sz="2100" b="1" u="sng" dirty="0">
                <a:solidFill>
                  <a:schemeClr val="tx1"/>
                </a:solidFill>
              </a:rPr>
              <a:t>системы программирования</a:t>
            </a:r>
            <a:r>
              <a:rPr lang="ru-RU" altLang="ru-RU" sz="2100" b="1" dirty="0">
                <a:solidFill>
                  <a:schemeClr val="tx1"/>
                </a:solidFill>
              </a:rPr>
              <a:t>(</a:t>
            </a:r>
            <a:r>
              <a:rPr lang="ru-RU" altLang="ru-RU" sz="2100" b="1" dirty="0">
                <a:solidFill>
                  <a:schemeClr val="tx1"/>
                </a:solidFill>
                <a:hlinkClick r:id="rId5" action="ppaction://hlinksldjump"/>
              </a:rPr>
              <a:t>СМ</a:t>
            </a:r>
            <a:r>
              <a:rPr lang="ru-RU" altLang="ru-RU" sz="2100" b="1" dirty="0">
                <a:solidFill>
                  <a:schemeClr val="tx1"/>
                </a:solidFill>
              </a:rPr>
              <a:t>), состоящей из множества взаимосвязанных программ (компилятор, отладчик, редактор</a:t>
            </a:r>
            <a:r>
              <a:rPr lang="en-US" altLang="ru-RU" sz="2100" b="1" dirty="0">
                <a:solidFill>
                  <a:schemeClr val="tx1"/>
                </a:solidFill>
              </a:rPr>
              <a:t>, IDE</a:t>
            </a:r>
            <a:r>
              <a:rPr lang="ru-RU" altLang="ru-RU" sz="2100" b="1" dirty="0">
                <a:solidFill>
                  <a:schemeClr val="tx1"/>
                </a:solidFill>
              </a:rPr>
              <a:t> ).</a:t>
            </a:r>
            <a:r>
              <a:rPr lang="en-US" altLang="ru-RU" sz="2100" b="1" dirty="0">
                <a:solidFill>
                  <a:schemeClr val="tx1"/>
                </a:solidFill>
              </a:rPr>
              <a:t> (</a:t>
            </a:r>
            <a:r>
              <a:rPr lang="ru-RU" altLang="ru-RU" sz="2100" b="1" dirty="0">
                <a:solidFill>
                  <a:schemeClr val="tx1"/>
                </a:solidFill>
              </a:rPr>
              <a:t>СМ</a:t>
            </a:r>
            <a:r>
              <a:rPr lang="en-US" altLang="ru-RU" sz="2100" b="1" dirty="0">
                <a:solidFill>
                  <a:schemeClr val="tx1"/>
                </a:solidFill>
              </a:rPr>
              <a:t>).</a:t>
            </a:r>
            <a:r>
              <a:rPr lang="en-US" altLang="ru-RU" sz="2100" b="1" dirty="0"/>
              <a:t> </a:t>
            </a:r>
            <a:r>
              <a:rPr lang="en-US" altLang="ru-RU" sz="2100" b="1" dirty="0">
                <a:solidFill>
                  <a:srgbClr val="FF0000"/>
                </a:solidFill>
              </a:rPr>
              <a:t>IDE</a:t>
            </a:r>
            <a:r>
              <a:rPr lang="en-US" altLang="ru-RU" sz="2100" b="1" dirty="0"/>
              <a:t> – </a:t>
            </a:r>
            <a:r>
              <a:rPr lang="en-US" altLang="ru-RU" sz="2100" b="1" dirty="0">
                <a:solidFill>
                  <a:srgbClr val="FF0000"/>
                </a:solidFill>
              </a:rPr>
              <a:t>I</a:t>
            </a:r>
            <a:r>
              <a:rPr lang="en-US" altLang="ru-RU" sz="2100" b="1" dirty="0">
                <a:solidFill>
                  <a:schemeClr val="tx1"/>
                </a:solidFill>
              </a:rPr>
              <a:t>ntegrated</a:t>
            </a:r>
            <a:r>
              <a:rPr lang="en-US" altLang="ru-RU" sz="2100" b="1" dirty="0"/>
              <a:t> </a:t>
            </a:r>
            <a:r>
              <a:rPr lang="en-US" altLang="ru-RU" sz="2100" b="1" dirty="0">
                <a:solidFill>
                  <a:srgbClr val="FF0000"/>
                </a:solidFill>
              </a:rPr>
              <a:t>D</a:t>
            </a:r>
            <a:r>
              <a:rPr lang="en-US" altLang="ru-RU" sz="2100" b="1" dirty="0">
                <a:solidFill>
                  <a:schemeClr val="tx1"/>
                </a:solidFill>
              </a:rPr>
              <a:t>eveloper</a:t>
            </a:r>
            <a:r>
              <a:rPr lang="en-US" altLang="ru-RU" sz="2100" b="1" dirty="0"/>
              <a:t> </a:t>
            </a:r>
            <a:r>
              <a:rPr lang="en-US" altLang="ru-RU" sz="2100" b="1" dirty="0">
                <a:solidFill>
                  <a:schemeClr val="tx1"/>
                </a:solidFill>
              </a:rPr>
              <a:t>Environment</a:t>
            </a:r>
            <a:r>
              <a:rPr lang="en-US" altLang="ru-RU" sz="2100" b="1" dirty="0"/>
              <a:t> </a:t>
            </a:r>
            <a:r>
              <a:rPr lang="ru-RU" altLang="ru-RU" sz="2100" b="1" dirty="0">
                <a:solidFill>
                  <a:schemeClr val="tx1"/>
                </a:solidFill>
              </a:rPr>
              <a:t> </a:t>
            </a:r>
            <a:endParaRPr lang="en-US" altLang="ru-RU" sz="2100" b="1" dirty="0">
              <a:solidFill>
                <a:schemeClr val="tx1"/>
              </a:solidFill>
            </a:endParaRPr>
          </a:p>
          <a:p>
            <a:pPr algn="l"/>
            <a:r>
              <a:rPr lang="ru-RU" altLang="ru-RU" sz="2100" b="1" dirty="0">
                <a:solidFill>
                  <a:schemeClr val="tx1"/>
                </a:solidFill>
              </a:rPr>
              <a:t>Интегрированная среда разработки программ на ЯП</a:t>
            </a:r>
            <a:endParaRPr lang="en-US" altLang="ru-RU" sz="2100" b="1" dirty="0">
              <a:solidFill>
                <a:schemeClr val="tx1"/>
              </a:solidFill>
            </a:endParaRPr>
          </a:p>
          <a:p>
            <a:pPr algn="l"/>
            <a:r>
              <a:rPr lang="ru-RU" altLang="ru-RU" sz="2100" b="1" dirty="0">
                <a:solidFill>
                  <a:schemeClr val="tx1"/>
                </a:solidFill>
              </a:rPr>
              <a:t>Для </a:t>
            </a:r>
            <a:r>
              <a:rPr lang="ru-RU" altLang="ru-RU" sz="2100" b="1" u="sng" dirty="0">
                <a:solidFill>
                  <a:schemeClr val="tx1"/>
                </a:solidFill>
              </a:rPr>
              <a:t>Ассемблера</a:t>
            </a:r>
            <a:r>
              <a:rPr lang="ru-RU" altLang="ru-RU" sz="2100" b="1" dirty="0">
                <a:solidFill>
                  <a:schemeClr val="tx1"/>
                </a:solidFill>
              </a:rPr>
              <a:t>: </a:t>
            </a:r>
            <a:r>
              <a:rPr lang="en-US" altLang="ru-RU" sz="2100" b="1" dirty="0">
                <a:solidFill>
                  <a:schemeClr val="tx1"/>
                </a:solidFill>
              </a:rPr>
              <a:t>MASM, TASM, QC25 .. </a:t>
            </a:r>
            <a:endParaRPr lang="ru-RU" altLang="ru-RU" sz="2100" b="1" dirty="0">
              <a:solidFill>
                <a:schemeClr val="tx1"/>
              </a:solidFill>
            </a:endParaRPr>
          </a:p>
          <a:p>
            <a:pPr algn="l"/>
            <a:endParaRPr lang="ru-RU" altLang="ru-RU" sz="2100" b="1" dirty="0"/>
          </a:p>
          <a:p>
            <a:pPr algn="l"/>
            <a:endParaRPr lang="ru-RU" altLang="ru-RU" sz="2100" b="1" dirty="0"/>
          </a:p>
          <a:p>
            <a:pPr algn="l"/>
            <a:endParaRPr lang="ru-RU" altLang="ru-RU" sz="2100" b="1" dirty="0"/>
          </a:p>
          <a:p>
            <a:pPr algn="l"/>
            <a:endParaRPr lang="ru-RU" altLang="ru-RU" sz="2100" b="1" dirty="0"/>
          </a:p>
          <a:p>
            <a:endParaRPr lang="ru-RU" altLang="ru-RU" sz="21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EBEA2-A2F9-4806-AD58-ED27344A0834}" type="slidenum">
              <a:rPr lang="ru-RU" smtClean="0"/>
              <a:t>509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87034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562074"/>
          </a:xfrm>
        </p:spPr>
        <p:txBody>
          <a:bodyPr/>
          <a:lstStyle/>
          <a:p>
            <a:r>
              <a:rPr lang="ru-RU" sz="3200" dirty="0"/>
              <a:t>5.1 Технические требования (3)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5174035"/>
          </a:xfrm>
        </p:spPr>
        <p:txBody>
          <a:bodyPr/>
          <a:lstStyle/>
          <a:p>
            <a:pPr marL="0" indent="0">
              <a:buNone/>
            </a:pPr>
            <a:r>
              <a:rPr lang="ru-RU" sz="1000" b="1" dirty="0"/>
              <a:t>5.1 Требования к </a:t>
            </a:r>
            <a:r>
              <a:rPr lang="ru-RU" sz="1000" b="1" dirty="0">
                <a:solidFill>
                  <a:srgbClr val="FF0000"/>
                </a:solidFill>
              </a:rPr>
              <a:t>функциональным</a:t>
            </a:r>
            <a:r>
              <a:rPr lang="ru-RU" sz="1000" b="1" dirty="0"/>
              <a:t> характеристикам</a:t>
            </a:r>
            <a:endParaRPr lang="ru-RU" sz="1000" b="1" i="1" dirty="0"/>
          </a:p>
          <a:p>
            <a:pPr marL="0" indent="0">
              <a:buNone/>
            </a:pPr>
            <a:r>
              <a:rPr lang="ru-RU" sz="1000" dirty="0"/>
              <a:t>	Резидентная программы должна удовлетворять следующим основным требованиям: </a:t>
            </a:r>
          </a:p>
          <a:p>
            <a:pPr marL="0" lvl="0" indent="0">
              <a:buNone/>
            </a:pPr>
            <a:r>
              <a:rPr lang="ru-RU" sz="1000" dirty="0"/>
              <a:t>Резидентная программа должна выполнять совокупность </a:t>
            </a:r>
            <a:r>
              <a:rPr lang="ru-RU" sz="1000" b="1" dirty="0"/>
              <a:t>функций</a:t>
            </a:r>
            <a:r>
              <a:rPr lang="ru-RU" sz="1000" dirty="0"/>
              <a:t> заданных вариантом.</a:t>
            </a:r>
          </a:p>
          <a:p>
            <a:pPr marL="0" lvl="0" indent="0">
              <a:buNone/>
            </a:pPr>
            <a:r>
              <a:rPr lang="ru-RU" sz="1000" dirty="0"/>
              <a:t>Программа должна обеспечивать </a:t>
            </a:r>
            <a:r>
              <a:rPr lang="ru-RU" sz="1000" b="1" dirty="0"/>
              <a:t>загрузку</a:t>
            </a:r>
            <a:r>
              <a:rPr lang="ru-RU" sz="1000" dirty="0"/>
              <a:t> в оперативную память (ОП) с фиксацией в виде резидента (</a:t>
            </a:r>
            <a:r>
              <a:rPr lang="en-US" sz="1000" dirty="0"/>
              <a:t>TSR</a:t>
            </a:r>
            <a:r>
              <a:rPr lang="ru-RU" sz="1000" dirty="0"/>
              <a:t> программы), для чего используются специальные функции и прерывания </a:t>
            </a:r>
            <a:r>
              <a:rPr lang="en-US" sz="1000" dirty="0"/>
              <a:t>DOS</a:t>
            </a:r>
            <a:r>
              <a:rPr lang="ru-RU" sz="1000" dirty="0"/>
              <a:t>;</a:t>
            </a:r>
          </a:p>
          <a:p>
            <a:pPr marL="0" lvl="0" indent="0">
              <a:buNone/>
            </a:pPr>
            <a:r>
              <a:rPr lang="ru-RU" sz="1000" dirty="0"/>
              <a:t>В случае нехватки оперативной памяти для загрузки резидента вывести уведомление об </a:t>
            </a:r>
            <a:r>
              <a:rPr lang="ru-RU" sz="1000" b="1" dirty="0">
                <a:solidFill>
                  <a:srgbClr val="FF0000"/>
                </a:solidFill>
              </a:rPr>
              <a:t>ошибке</a:t>
            </a:r>
            <a:r>
              <a:rPr lang="ru-RU" sz="1000" dirty="0"/>
              <a:t>;</a:t>
            </a:r>
          </a:p>
          <a:p>
            <a:pPr marL="0" lvl="0" indent="0">
              <a:buNone/>
            </a:pPr>
            <a:r>
              <a:rPr lang="ru-RU" sz="1000" dirty="0"/>
              <a:t>Программа должна обеспечивать </a:t>
            </a:r>
            <a:r>
              <a:rPr lang="ru-RU" sz="1000" b="1" dirty="0"/>
              <a:t>сохранение</a:t>
            </a:r>
            <a:r>
              <a:rPr lang="ru-RU" sz="1000" dirty="0"/>
              <a:t> и </a:t>
            </a:r>
            <a:r>
              <a:rPr lang="ru-RU" sz="1000" b="1" dirty="0">
                <a:solidFill>
                  <a:srgbClr val="FF0000"/>
                </a:solidFill>
              </a:rPr>
              <a:t>вызов</a:t>
            </a:r>
            <a:r>
              <a:rPr lang="ru-RU" sz="1000" dirty="0"/>
              <a:t> старого драйвера (</a:t>
            </a:r>
            <a:r>
              <a:rPr lang="en-US" sz="1000" dirty="0"/>
              <a:t>TSR</a:t>
            </a:r>
            <a:r>
              <a:rPr lang="ru-RU" sz="1000" dirty="0"/>
              <a:t> программы) по данному прерыванию, если такой драйвер был ранее установлен в операционной среде;</a:t>
            </a:r>
          </a:p>
          <a:p>
            <a:pPr marL="0" lvl="0" indent="0">
              <a:buNone/>
            </a:pPr>
            <a:r>
              <a:rPr lang="ru-RU" sz="1000" dirty="0"/>
              <a:t>Программа должна </a:t>
            </a:r>
            <a:r>
              <a:rPr lang="ru-RU" sz="1000" b="1" dirty="0">
                <a:solidFill>
                  <a:srgbClr val="FF0000"/>
                </a:solidFill>
              </a:rPr>
              <a:t>выдавать</a:t>
            </a:r>
            <a:r>
              <a:rPr lang="ru-RU" sz="1000" dirty="0"/>
              <a:t> </a:t>
            </a:r>
            <a:r>
              <a:rPr lang="ru-RU" sz="1000" b="1" dirty="0"/>
              <a:t>справку</a:t>
            </a:r>
            <a:r>
              <a:rPr lang="ru-RU" sz="1000" dirty="0"/>
              <a:t> по своей работе программы при задании ключа “/?” при запуске в режиме командной строки, при этом проверка повторности и загрузка резидента не производиться;</a:t>
            </a:r>
          </a:p>
          <a:p>
            <a:pPr marL="0" lvl="0" indent="0">
              <a:buNone/>
            </a:pPr>
            <a:r>
              <a:rPr lang="ru-RU" sz="1000" dirty="0"/>
              <a:t>Программа должна </a:t>
            </a:r>
            <a:r>
              <a:rPr lang="ru-RU" sz="1000" b="1" dirty="0">
                <a:solidFill>
                  <a:srgbClr val="FF0000"/>
                </a:solidFill>
              </a:rPr>
              <a:t>обеспечивать</a:t>
            </a:r>
            <a:r>
              <a:rPr lang="ru-RU" sz="1000" dirty="0"/>
              <a:t> </a:t>
            </a:r>
            <a:r>
              <a:rPr lang="ru-RU" sz="1000" b="1" dirty="0"/>
              <a:t>выгрузку</a:t>
            </a:r>
            <a:r>
              <a:rPr lang="ru-RU" sz="1000" dirty="0"/>
              <a:t> резидентной программы с полным освобождением ОП. Должна выгружаться как резидентная часть программы (ее тело) так и </a:t>
            </a:r>
            <a:r>
              <a:rPr lang="en-US" sz="1000" dirty="0"/>
              <a:t>PSP</a:t>
            </a:r>
            <a:r>
              <a:rPr lang="ru-RU" sz="1000" dirty="0"/>
              <a:t> – окружение программы (варианты технологии выгрузки программ определяются по группам, контроль освобождения ОП выполняется утилитой MEM по числу свободных байтов до и после выгрузки из памяти);</a:t>
            </a:r>
          </a:p>
          <a:p>
            <a:pPr marL="0" lvl="0" indent="0">
              <a:buNone/>
            </a:pPr>
            <a:r>
              <a:rPr lang="ru-RU" sz="1000" dirty="0"/>
              <a:t>При </a:t>
            </a:r>
            <a:r>
              <a:rPr lang="ru-RU" sz="1000" b="1" dirty="0">
                <a:solidFill>
                  <a:srgbClr val="FF0000"/>
                </a:solidFill>
              </a:rPr>
              <a:t>выгрузке</a:t>
            </a:r>
            <a:r>
              <a:rPr lang="ru-RU" sz="1000" dirty="0"/>
              <a:t> программа должна корректно </a:t>
            </a:r>
            <a:r>
              <a:rPr lang="ru-RU" sz="1000" b="1" dirty="0"/>
              <a:t>восстанавливать</a:t>
            </a:r>
            <a:r>
              <a:rPr lang="ru-RU" sz="1000" dirty="0"/>
              <a:t> </a:t>
            </a:r>
            <a:r>
              <a:rPr lang="ru-RU" sz="1000" b="1" dirty="0">
                <a:solidFill>
                  <a:srgbClr val="FF0000"/>
                </a:solidFill>
              </a:rPr>
              <a:t>старый</a:t>
            </a:r>
            <a:r>
              <a:rPr lang="ru-RU" sz="1000" dirty="0"/>
              <a:t> обработчик данного прерывания;</a:t>
            </a:r>
          </a:p>
          <a:p>
            <a:pPr marL="0" lvl="0" indent="0">
              <a:buNone/>
            </a:pPr>
            <a:r>
              <a:rPr lang="ru-RU" sz="1000" dirty="0"/>
              <a:t>Должна быть выполнена </a:t>
            </a:r>
            <a:r>
              <a:rPr lang="ru-RU" sz="1000" b="1" dirty="0">
                <a:solidFill>
                  <a:srgbClr val="FF0000"/>
                </a:solidFill>
              </a:rPr>
              <a:t>проверка</a:t>
            </a:r>
            <a:r>
              <a:rPr lang="ru-RU" sz="1000" dirty="0"/>
              <a:t> повторной загрузки резидента, если выгрузка резидента производится не по повторному запуску приложения;</a:t>
            </a:r>
          </a:p>
          <a:p>
            <a:pPr marL="0" lvl="0" indent="0">
              <a:buNone/>
            </a:pPr>
            <a:r>
              <a:rPr lang="ru-RU" sz="1000" dirty="0"/>
              <a:t>Программа должна выдавать </a:t>
            </a:r>
            <a:r>
              <a:rPr lang="ru-RU" sz="1000" b="1" dirty="0"/>
              <a:t>сообщение</a:t>
            </a:r>
            <a:r>
              <a:rPr lang="ru-RU" sz="1000" dirty="0"/>
              <a:t> о своем завершении, очистки ОП и восстановлении старых резидентных программ;</a:t>
            </a:r>
          </a:p>
          <a:p>
            <a:pPr marL="0" lvl="0" indent="0">
              <a:buNone/>
            </a:pPr>
            <a:r>
              <a:rPr lang="ru-RU" sz="1000" dirty="0"/>
              <a:t>Программа </a:t>
            </a:r>
            <a:r>
              <a:rPr lang="ru-RU" sz="1000" b="1" dirty="0">
                <a:solidFill>
                  <a:srgbClr val="FF0000"/>
                </a:solidFill>
              </a:rPr>
              <a:t>оформляется</a:t>
            </a:r>
            <a:r>
              <a:rPr lang="ru-RU" sz="1000" dirty="0"/>
              <a:t> в формате </a:t>
            </a:r>
            <a:r>
              <a:rPr lang="ru-RU" sz="1000" b="1" dirty="0"/>
              <a:t>*.СОМ</a:t>
            </a:r>
            <a:r>
              <a:rPr lang="ru-RU" sz="1000" dirty="0"/>
              <a:t> – файла (исполнимого модуля).</a:t>
            </a:r>
          </a:p>
          <a:p>
            <a:pPr marL="0" lvl="0" indent="0">
              <a:buNone/>
            </a:pPr>
            <a:r>
              <a:rPr lang="ru-RU" sz="1000" dirty="0"/>
              <a:t>В программе методике испытаний должны быть четко </a:t>
            </a:r>
            <a:r>
              <a:rPr lang="ru-RU" sz="1000" b="1" dirty="0">
                <a:solidFill>
                  <a:srgbClr val="FF0000"/>
                </a:solidFill>
              </a:rPr>
              <a:t>определены</a:t>
            </a:r>
            <a:r>
              <a:rPr lang="ru-RU" sz="1000" dirty="0"/>
              <a:t> </a:t>
            </a:r>
            <a:r>
              <a:rPr lang="ru-RU" sz="1000" b="1" dirty="0"/>
              <a:t>условия</a:t>
            </a:r>
            <a:r>
              <a:rPr lang="ru-RU" sz="1000" dirty="0"/>
              <a:t> проведения </a:t>
            </a:r>
            <a:r>
              <a:rPr lang="ru-RU" sz="1000" b="1" dirty="0"/>
              <a:t>испытаний</a:t>
            </a:r>
            <a:r>
              <a:rPr lang="ru-RU" sz="1000" dirty="0"/>
              <a:t> программы на соответствие ТЗ.</a:t>
            </a:r>
          </a:p>
          <a:p>
            <a:pPr marL="0" lvl="0" indent="0">
              <a:buNone/>
            </a:pPr>
            <a:r>
              <a:rPr lang="ru-RU" sz="1000" dirty="0"/>
              <a:t>Должна быть реализована возможность в зависимости от </a:t>
            </a:r>
            <a:r>
              <a:rPr lang="ru-RU" sz="1000" b="1" dirty="0">
                <a:solidFill>
                  <a:srgbClr val="FF0000"/>
                </a:solidFill>
              </a:rPr>
              <a:t>варианта</a:t>
            </a:r>
            <a:r>
              <a:rPr lang="ru-RU" sz="1000" dirty="0"/>
              <a:t> </a:t>
            </a:r>
            <a:r>
              <a:rPr lang="ru-RU" sz="1000" b="1" dirty="0">
                <a:solidFill>
                  <a:srgbClr val="FF0000"/>
                </a:solidFill>
              </a:rPr>
              <a:t>выгружать</a:t>
            </a:r>
            <a:r>
              <a:rPr lang="ru-RU" sz="1000" dirty="0"/>
              <a:t> резидент одним из следующих способов: по нажатию сочетания клавиш </a:t>
            </a:r>
            <a:r>
              <a:rPr lang="en-US" sz="1000" dirty="0"/>
              <a:t>Ctrl</a:t>
            </a:r>
            <a:r>
              <a:rPr lang="ru-RU" sz="1000" dirty="0"/>
              <a:t>+</a:t>
            </a:r>
            <a:r>
              <a:rPr lang="en-US" sz="1000" dirty="0"/>
              <a:t>U</a:t>
            </a:r>
            <a:r>
              <a:rPr lang="ru-RU" sz="1000" dirty="0"/>
              <a:t>, по вызову отдельной программы </a:t>
            </a:r>
            <a:r>
              <a:rPr lang="en-US" sz="1000" dirty="0"/>
              <a:t>UNLOADER</a:t>
            </a:r>
            <a:r>
              <a:rPr lang="ru-RU" sz="1000" dirty="0"/>
              <a:t>.</a:t>
            </a:r>
            <a:r>
              <a:rPr lang="en-US" sz="1000" dirty="0"/>
              <a:t>COM</a:t>
            </a:r>
            <a:r>
              <a:rPr lang="ru-RU" sz="1000" dirty="0"/>
              <a:t>, по заданию ключа /</a:t>
            </a:r>
            <a:r>
              <a:rPr lang="en-US" sz="1000" dirty="0"/>
              <a:t>u</a:t>
            </a:r>
            <a:r>
              <a:rPr lang="ru-RU" sz="1000" dirty="0"/>
              <a:t> при запуске основной программы, при повторном запуске резидентной программы.</a:t>
            </a:r>
          </a:p>
          <a:p>
            <a:pPr marL="0" lvl="0" indent="0">
              <a:buNone/>
            </a:pPr>
            <a:r>
              <a:rPr lang="ru-RU" sz="1000" dirty="0"/>
              <a:t>При нажатии заданной клавиши (</a:t>
            </a:r>
            <a:r>
              <a:rPr lang="ru-RU" sz="1000" b="1" dirty="0">
                <a:solidFill>
                  <a:srgbClr val="FF0000"/>
                </a:solidFill>
              </a:rPr>
              <a:t>F1</a:t>
            </a:r>
            <a:r>
              <a:rPr lang="ru-RU" sz="1000" dirty="0"/>
              <a:t>) вывести через заданное </a:t>
            </a:r>
            <a:r>
              <a:rPr lang="ru-RU" sz="1000" b="1" dirty="0">
                <a:solidFill>
                  <a:srgbClr val="FF0000"/>
                </a:solidFill>
              </a:rPr>
              <a:t>число</a:t>
            </a:r>
            <a:r>
              <a:rPr lang="ru-RU" sz="1000" dirty="0"/>
              <a:t> секунд (</a:t>
            </a:r>
            <a:r>
              <a:rPr lang="ru-RU" sz="1000" b="1" dirty="0"/>
              <a:t>задается в тексте программы</a:t>
            </a:r>
            <a:r>
              <a:rPr lang="ru-RU" sz="1000" dirty="0"/>
              <a:t>) в определенное место экрана, которое также указывается в тексте резидентной программы </a:t>
            </a:r>
            <a:r>
              <a:rPr lang="ru-RU" sz="1000" b="1" dirty="0">
                <a:solidFill>
                  <a:srgbClr val="FF0000"/>
                </a:solidFill>
              </a:rPr>
              <a:t>текстовое сообщение</a:t>
            </a:r>
            <a:r>
              <a:rPr lang="ru-RU" sz="1000" dirty="0"/>
              <a:t>, содержащее: ФИО студента, индекс группы и номер варианта КР.</a:t>
            </a:r>
          </a:p>
          <a:p>
            <a:pPr marL="0" lvl="0" indent="0">
              <a:buNone/>
            </a:pPr>
            <a:r>
              <a:rPr lang="ru-RU" sz="1000" dirty="0"/>
              <a:t>При нажатии заданной клавиши (</a:t>
            </a:r>
            <a:r>
              <a:rPr lang="ru-RU" sz="1000" b="1" dirty="0">
                <a:solidFill>
                  <a:srgbClr val="FF0000"/>
                </a:solidFill>
              </a:rPr>
              <a:t>F2</a:t>
            </a:r>
            <a:r>
              <a:rPr lang="ru-RU" sz="1000" dirty="0"/>
              <a:t>) </a:t>
            </a:r>
            <a:r>
              <a:rPr lang="ru-RU" sz="1000" b="1" dirty="0">
                <a:solidFill>
                  <a:srgbClr val="FF0000"/>
                </a:solidFill>
              </a:rPr>
              <a:t>модифицировать изображение заданной</a:t>
            </a:r>
            <a:r>
              <a:rPr lang="ru-RU" sz="1000" dirty="0"/>
              <a:t> русской буквы (</a:t>
            </a:r>
            <a:r>
              <a:rPr lang="ru-RU" sz="1000" b="1" dirty="0"/>
              <a:t>задается в тексте программы</a:t>
            </a:r>
            <a:r>
              <a:rPr lang="ru-RU" sz="1000" dirty="0"/>
              <a:t>) из обычного шрифта в курсив и обратно в обычный шрифт при повторном нажатии клавиши.</a:t>
            </a:r>
          </a:p>
          <a:p>
            <a:pPr marL="0" lvl="0" indent="0">
              <a:buNone/>
            </a:pPr>
            <a:r>
              <a:rPr lang="ru-RU" sz="1000" dirty="0"/>
              <a:t>При нажатии заданной клавиши (</a:t>
            </a:r>
            <a:r>
              <a:rPr lang="ru-RU" sz="1000" b="1" dirty="0">
                <a:solidFill>
                  <a:srgbClr val="FF0000"/>
                </a:solidFill>
              </a:rPr>
              <a:t>F3</a:t>
            </a:r>
            <a:r>
              <a:rPr lang="ru-RU" sz="1000" dirty="0"/>
              <a:t>) включить режим </a:t>
            </a:r>
            <a:r>
              <a:rPr lang="ru-RU" sz="1000" b="1" dirty="0">
                <a:solidFill>
                  <a:srgbClr val="FF0000"/>
                </a:solidFill>
              </a:rPr>
              <a:t>русификации</a:t>
            </a:r>
            <a:r>
              <a:rPr lang="ru-RU" sz="1000" dirty="0"/>
              <a:t> клавиатуры для заданного множества русских букв (</a:t>
            </a:r>
            <a:r>
              <a:rPr lang="ru-RU" sz="1000" b="1" dirty="0"/>
              <a:t>задается в тексте программы</a:t>
            </a:r>
            <a:r>
              <a:rPr lang="ru-RU" sz="1000" dirty="0"/>
              <a:t>) и выключить его при повторном нажатии функциональной клавиши.</a:t>
            </a:r>
          </a:p>
          <a:p>
            <a:pPr marL="0" lvl="0" indent="0">
              <a:buNone/>
            </a:pPr>
            <a:r>
              <a:rPr lang="ru-RU" sz="1000" dirty="0"/>
              <a:t>При нажатии заданной клавиши (</a:t>
            </a:r>
            <a:r>
              <a:rPr lang="ru-RU" sz="1000" b="1" dirty="0">
                <a:solidFill>
                  <a:srgbClr val="FF0000"/>
                </a:solidFill>
              </a:rPr>
              <a:t>F4</a:t>
            </a:r>
            <a:r>
              <a:rPr lang="ru-RU" sz="1000" dirty="0"/>
              <a:t>) обеспечить </a:t>
            </a:r>
            <a:r>
              <a:rPr lang="ru-RU" sz="1000" b="1" dirty="0">
                <a:solidFill>
                  <a:srgbClr val="FF0000"/>
                </a:solidFill>
              </a:rPr>
              <a:t>замену</a:t>
            </a:r>
            <a:r>
              <a:rPr lang="ru-RU" sz="1000" dirty="0"/>
              <a:t> множества букв на другое множество, либо запретить ввод множества букв. При повторном нажатии клавиши (</a:t>
            </a:r>
            <a:r>
              <a:rPr lang="ru-RU" sz="1000" b="1" dirty="0">
                <a:solidFill>
                  <a:srgbClr val="FF0000"/>
                </a:solidFill>
              </a:rPr>
              <a:t>F4</a:t>
            </a:r>
            <a:r>
              <a:rPr lang="ru-RU" sz="1000" dirty="0"/>
              <a:t>) обычный режим ввода </a:t>
            </a:r>
            <a:r>
              <a:rPr lang="ru-RU" sz="1000" b="1" dirty="0">
                <a:solidFill>
                  <a:srgbClr val="FF0000"/>
                </a:solidFill>
              </a:rPr>
              <a:t>восстанавливается</a:t>
            </a:r>
            <a:r>
              <a:rPr lang="ru-RU" sz="1000" dirty="0"/>
              <a:t>. </a:t>
            </a:r>
          </a:p>
          <a:p>
            <a:pPr marL="0" lvl="0" indent="0">
              <a:buNone/>
            </a:pPr>
            <a:r>
              <a:rPr lang="ru-RU" sz="1000" dirty="0"/>
              <a:t>Обеспечить </a:t>
            </a:r>
            <a:r>
              <a:rPr lang="ru-RU" sz="1000" b="1" dirty="0">
                <a:solidFill>
                  <a:srgbClr val="FF0000"/>
                </a:solidFill>
              </a:rPr>
              <a:t>индикацию</a:t>
            </a:r>
            <a:r>
              <a:rPr lang="ru-RU" sz="1000" dirty="0"/>
              <a:t> </a:t>
            </a:r>
            <a:r>
              <a:rPr lang="ru-RU" sz="1000" b="1" dirty="0">
                <a:solidFill>
                  <a:srgbClr val="FF0000"/>
                </a:solidFill>
              </a:rPr>
              <a:t>нажатия</a:t>
            </a:r>
            <a:r>
              <a:rPr lang="ru-RU" sz="1000" dirty="0"/>
              <a:t> функциональных клавиш.</a:t>
            </a:r>
          </a:p>
          <a:p>
            <a:pPr marL="0" indent="0">
              <a:buNone/>
            </a:pPr>
            <a:endParaRPr lang="ru-RU" sz="1000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25238551"/>
      </p:ext>
    </p:extLst>
  </p:cSld>
  <p:clrMapOvr>
    <a:masterClrMapping/>
  </p:clrMapOvr>
</p:sld>
</file>

<file path=ppt/slides/slide5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0"/>
            <a:ext cx="6984776" cy="620688"/>
          </a:xfrm>
        </p:spPr>
        <p:txBody>
          <a:bodyPr>
            <a:noAutofit/>
          </a:bodyPr>
          <a:lstStyle/>
          <a:p>
            <a:r>
              <a:rPr lang="ru-RU" sz="3200" dirty="0"/>
              <a:t>Общие понятия ЯП и ИТ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" y="476672"/>
            <a:ext cx="9036496" cy="5760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ru-RU" sz="2000" b="1" u="sng" dirty="0">
                <a:solidFill>
                  <a:schemeClr val="tx1"/>
                </a:solidFill>
              </a:rPr>
              <a:t>Общие понятия </a:t>
            </a:r>
            <a:r>
              <a:rPr lang="ru-RU" altLang="ru-RU" sz="2000" b="1" dirty="0">
                <a:solidFill>
                  <a:schemeClr val="tx1"/>
                </a:solidFill>
              </a:rPr>
              <a:t>ЯП: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Программа (</a:t>
            </a:r>
            <a:r>
              <a:rPr lang="ru-RU" altLang="ru-RU" sz="2000" b="1" dirty="0">
                <a:solidFill>
                  <a:schemeClr val="tx1"/>
                </a:solidFill>
                <a:hlinkClick r:id="rId2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 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Переменная (</a:t>
            </a:r>
            <a:r>
              <a:rPr lang="ru-RU" altLang="ru-RU" sz="2000" b="1" dirty="0">
                <a:solidFill>
                  <a:schemeClr val="tx1"/>
                </a:solidFill>
                <a:hlinkClick r:id="rId3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), Переменные этапа компиляции (</a:t>
            </a:r>
            <a:r>
              <a:rPr lang="ru-RU" altLang="ru-RU" sz="2000" b="1" dirty="0">
                <a:solidFill>
                  <a:schemeClr val="tx1"/>
                </a:solidFill>
                <a:hlinkClick r:id="rId4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Константы (</a:t>
            </a:r>
            <a:r>
              <a:rPr lang="ru-RU" altLang="ru-RU" sz="2000" b="1" dirty="0">
                <a:solidFill>
                  <a:schemeClr val="tx1"/>
                </a:solidFill>
                <a:hlinkClick r:id="rId5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Выражение (</a:t>
            </a:r>
            <a:r>
              <a:rPr lang="ru-RU" altLang="ru-RU" sz="2000" b="1" dirty="0">
                <a:solidFill>
                  <a:schemeClr val="tx1"/>
                </a:solidFill>
                <a:hlinkClick r:id="rId6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Операции (</a:t>
            </a:r>
            <a:r>
              <a:rPr lang="ru-RU" altLang="ru-RU" sz="2000" b="1" dirty="0">
                <a:solidFill>
                  <a:schemeClr val="tx1"/>
                </a:solidFill>
                <a:hlinkClick r:id="rId7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).</a:t>
            </a:r>
            <a:r>
              <a:rPr lang="ru-RU" altLang="ru-RU" sz="2000" b="1" dirty="0">
                <a:solidFill>
                  <a:srgbClr val="FF0000"/>
                </a:solidFill>
              </a:rPr>
              <a:t> </a:t>
            </a:r>
            <a:r>
              <a:rPr lang="ru-RU" altLang="ru-RU" sz="2000" b="1" dirty="0">
                <a:solidFill>
                  <a:schemeClr val="tx1"/>
                </a:solidFill>
              </a:rPr>
              <a:t>Команды (</a:t>
            </a:r>
            <a:r>
              <a:rPr lang="ru-RU" altLang="ru-RU" sz="2000" b="1" dirty="0">
                <a:solidFill>
                  <a:schemeClr val="tx1"/>
                </a:solidFill>
                <a:hlinkClick r:id="rId8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Комментарии (</a:t>
            </a:r>
            <a:r>
              <a:rPr lang="ru-RU" altLang="ru-RU" sz="2000" b="1" dirty="0">
                <a:solidFill>
                  <a:schemeClr val="tx1"/>
                </a:solidFill>
                <a:hlinkClick r:id="rId9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Функции (процедура подпрограмма) (</a:t>
            </a:r>
            <a:r>
              <a:rPr lang="ru-RU" altLang="ru-RU" sz="2000" b="1" dirty="0">
                <a:solidFill>
                  <a:schemeClr val="tx1"/>
                </a:solidFill>
                <a:hlinkClick r:id="rId10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Оператор (команда, инструкция) (</a:t>
            </a:r>
            <a:r>
              <a:rPr lang="ru-RU" altLang="ru-RU" sz="2000" b="1" dirty="0">
                <a:solidFill>
                  <a:schemeClr val="tx1"/>
                </a:solidFill>
                <a:hlinkClick r:id="rId11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 Команды (</a:t>
            </a:r>
            <a:r>
              <a:rPr lang="ru-RU" altLang="ru-RU" sz="2000" b="1" dirty="0">
                <a:solidFill>
                  <a:schemeClr val="tx1"/>
                </a:solidFill>
                <a:hlinkClick r:id="rId12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Файл (</a:t>
            </a:r>
            <a:r>
              <a:rPr lang="ru-RU" altLang="ru-RU" sz="2000" b="1" dirty="0">
                <a:solidFill>
                  <a:schemeClr val="tx1"/>
                </a:solidFill>
                <a:hlinkClick r:id="rId13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Структуры (</a:t>
            </a:r>
            <a:r>
              <a:rPr lang="ru-RU" altLang="ru-RU" sz="2000" b="1" dirty="0">
                <a:solidFill>
                  <a:schemeClr val="tx1"/>
                </a:solidFill>
                <a:hlinkClick r:id="rId14" action="ppaction://hlinksldjump"/>
              </a:rPr>
              <a:t>запись</a:t>
            </a:r>
            <a:r>
              <a:rPr lang="ru-RU" altLang="ru-RU" sz="2000" b="1" dirty="0">
                <a:solidFill>
                  <a:schemeClr val="tx1"/>
                </a:solidFill>
              </a:rPr>
              <a:t>, класс - нет) (</a:t>
            </a:r>
            <a:r>
              <a:rPr lang="ru-RU" altLang="ru-RU" sz="2000" b="1" dirty="0">
                <a:solidFill>
                  <a:schemeClr val="tx1"/>
                </a:solidFill>
                <a:hlinkClick r:id="rId15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Проект и модули (</a:t>
            </a:r>
            <a:r>
              <a:rPr lang="ru-RU" altLang="ru-RU" sz="2000" b="1" dirty="0">
                <a:solidFill>
                  <a:schemeClr val="tx1"/>
                </a:solidFill>
                <a:hlinkClick r:id="rId16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Массив (</a:t>
            </a:r>
            <a:r>
              <a:rPr lang="ru-RU" altLang="ru-RU" sz="2000" b="1" dirty="0">
                <a:solidFill>
                  <a:schemeClr val="tx1"/>
                </a:solidFill>
                <a:hlinkClick r:id="rId17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Строка (</a:t>
            </a:r>
            <a:r>
              <a:rPr lang="ru-RU" altLang="ru-RU" sz="2000" b="1" dirty="0">
                <a:solidFill>
                  <a:schemeClr val="tx1"/>
                </a:solidFill>
                <a:hlinkClick r:id="rId5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Адреса и указатели</a:t>
            </a:r>
            <a:r>
              <a:rPr lang="en-US" altLang="ru-RU" sz="2000" b="1" dirty="0">
                <a:solidFill>
                  <a:schemeClr val="tx1"/>
                </a:solidFill>
              </a:rPr>
              <a:t> </a:t>
            </a:r>
            <a:r>
              <a:rPr lang="ru-RU" altLang="ru-RU" sz="2000" b="1" dirty="0">
                <a:solidFill>
                  <a:schemeClr val="tx1"/>
                </a:solidFill>
              </a:rPr>
              <a:t>(</a:t>
            </a:r>
            <a:r>
              <a:rPr lang="ru-RU" altLang="ru-RU" sz="2000" b="1" dirty="0">
                <a:solidFill>
                  <a:srgbClr val="FF0000"/>
                </a:solidFill>
                <a:hlinkClick r:id="rId18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endParaRPr lang="ru-RU" altLang="ru-RU" sz="2000" b="1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07105" y="0"/>
            <a:ext cx="536895" cy="365125"/>
          </a:xfrm>
        </p:spPr>
        <p:txBody>
          <a:bodyPr/>
          <a:lstStyle/>
          <a:p>
            <a:fld id="{93EEBEA2-A2F9-4806-AD58-ED27344A0834}" type="slidenum">
              <a:rPr lang="ru-RU" smtClean="0"/>
              <a:t>510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3096485"/>
      </p:ext>
    </p:extLst>
  </p:cSld>
  <p:clrMapOvr>
    <a:masterClrMapping/>
  </p:clrMapOvr>
</p:sld>
</file>

<file path=ppt/slides/slide5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-99392"/>
            <a:ext cx="4176464" cy="620688"/>
          </a:xfrm>
        </p:spPr>
        <p:txBody>
          <a:bodyPr>
            <a:noAutofit/>
          </a:bodyPr>
          <a:lstStyle/>
          <a:p>
            <a:r>
              <a:rPr lang="ru-RU" sz="3200" dirty="0"/>
              <a:t>Файл</a:t>
            </a:r>
            <a:r>
              <a:rPr lang="en-US" sz="3200" dirty="0"/>
              <a:t> (1)</a:t>
            </a:r>
            <a:endParaRPr lang="ru-RU" sz="3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EBEA2-A2F9-4806-AD58-ED27344A0834}" type="slidenum">
              <a:rPr lang="ru-RU" smtClean="0"/>
              <a:t>511</a:t>
            </a:fld>
            <a:endParaRPr lang="ru-RU"/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-36512" y="476672"/>
            <a:ext cx="9019915" cy="43143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defRPr/>
            </a:pPr>
            <a:r>
              <a:rPr lang="ru-RU" sz="2200" b="1" u="sng" dirty="0">
                <a:solidFill>
                  <a:srgbClr val="FF0000"/>
                </a:solidFill>
              </a:rPr>
              <a:t>Файл</a:t>
            </a:r>
            <a:r>
              <a:rPr lang="ru-RU" sz="2200" b="1" dirty="0">
                <a:solidFill>
                  <a:srgbClr val="FF0000"/>
                </a:solidFill>
              </a:rPr>
              <a:t> – </a:t>
            </a:r>
            <a:r>
              <a:rPr lang="ru-RU" sz="2200" b="1" dirty="0">
                <a:solidFill>
                  <a:schemeClr val="tx1"/>
                </a:solidFill>
              </a:rPr>
              <a:t>это </a:t>
            </a:r>
            <a:r>
              <a:rPr lang="ru-RU" sz="2200" b="1" u="sng" dirty="0">
                <a:solidFill>
                  <a:schemeClr val="tx1"/>
                </a:solidFill>
              </a:rPr>
              <a:t>поименованная</a:t>
            </a:r>
            <a:r>
              <a:rPr lang="ru-RU" sz="2200" b="1" dirty="0">
                <a:solidFill>
                  <a:schemeClr val="tx1"/>
                </a:solidFill>
              </a:rPr>
              <a:t> </a:t>
            </a:r>
            <a:r>
              <a:rPr lang="ru-RU" sz="2200" b="1" u="sng" dirty="0">
                <a:solidFill>
                  <a:schemeClr val="tx1"/>
                </a:solidFill>
              </a:rPr>
              <a:t>совокупность</a:t>
            </a:r>
            <a:r>
              <a:rPr lang="ru-RU" sz="2200" b="1" dirty="0">
                <a:solidFill>
                  <a:schemeClr val="tx1"/>
                </a:solidFill>
              </a:rPr>
              <a:t> информации, определенного </a:t>
            </a:r>
            <a:r>
              <a:rPr lang="ru-RU" sz="2200" b="1" u="sng" dirty="0">
                <a:solidFill>
                  <a:schemeClr val="tx1"/>
                </a:solidFill>
              </a:rPr>
              <a:t>типа организации</a:t>
            </a:r>
            <a:r>
              <a:rPr lang="ru-RU" sz="2200" b="1" dirty="0">
                <a:solidFill>
                  <a:schemeClr val="tx1"/>
                </a:solidFill>
              </a:rPr>
              <a:t> и расположенная в </a:t>
            </a:r>
            <a:r>
              <a:rPr lang="ru-RU" sz="2200" b="1" u="sng" dirty="0">
                <a:solidFill>
                  <a:schemeClr val="tx1"/>
                </a:solidFill>
              </a:rPr>
              <a:t>определенном месте</a:t>
            </a:r>
            <a:r>
              <a:rPr lang="ru-RU" sz="2200" b="1" dirty="0">
                <a:solidFill>
                  <a:schemeClr val="tx1"/>
                </a:solidFill>
              </a:rPr>
              <a:t> памяти (внешней или внутренней) компьютерной системы, представленная в </a:t>
            </a:r>
            <a:r>
              <a:rPr lang="ru-RU" sz="2200" b="1" u="sng" dirty="0">
                <a:solidFill>
                  <a:schemeClr val="tx1"/>
                </a:solidFill>
              </a:rPr>
              <a:t>электронном</a:t>
            </a:r>
            <a:r>
              <a:rPr lang="ru-RU" sz="2200" b="1" dirty="0">
                <a:solidFill>
                  <a:schemeClr val="tx1"/>
                </a:solidFill>
              </a:rPr>
              <a:t> виде.</a:t>
            </a:r>
          </a:p>
          <a:p>
            <a:pPr lvl="0" algn="l">
              <a:defRPr/>
            </a:pPr>
            <a:r>
              <a:rPr lang="ru-RU" sz="2200" b="1" u="sng" dirty="0">
                <a:solidFill>
                  <a:srgbClr val="FF0000"/>
                </a:solidFill>
              </a:rPr>
              <a:t>Файл</a:t>
            </a:r>
            <a:r>
              <a:rPr lang="ru-RU" sz="2200" b="1" dirty="0">
                <a:solidFill>
                  <a:srgbClr val="FF0000"/>
                </a:solidFill>
              </a:rPr>
              <a:t> </a:t>
            </a:r>
            <a:r>
              <a:rPr lang="ru-RU" sz="2200" b="1" dirty="0">
                <a:solidFill>
                  <a:prstClr val="black"/>
                </a:solidFill>
              </a:rPr>
              <a:t>– это часть внешней памяти компьютера, имеющая идентификатор (имя) и содержащая данные</a:t>
            </a:r>
          </a:p>
          <a:p>
            <a:pPr lvl="0" algn="l">
              <a:defRPr/>
            </a:pPr>
            <a:r>
              <a:rPr lang="ru-RU" sz="2200" b="1" u="sng" dirty="0">
                <a:solidFill>
                  <a:srgbClr val="FF0000"/>
                </a:solidFill>
              </a:rPr>
              <a:t>Файл</a:t>
            </a:r>
            <a:r>
              <a:rPr lang="ru-RU" sz="2200" b="1" dirty="0">
                <a:solidFill>
                  <a:srgbClr val="FF0000"/>
                </a:solidFill>
              </a:rPr>
              <a:t> </a:t>
            </a:r>
            <a:r>
              <a:rPr lang="ru-RU" sz="2200" b="1" dirty="0">
                <a:solidFill>
                  <a:prstClr val="black"/>
                </a:solidFill>
              </a:rPr>
              <a:t>– это </a:t>
            </a:r>
            <a:r>
              <a:rPr lang="ru-RU" sz="2200" b="1" u="sng" dirty="0">
                <a:solidFill>
                  <a:prstClr val="black"/>
                </a:solidFill>
              </a:rPr>
              <a:t>поименованная</a:t>
            </a:r>
            <a:r>
              <a:rPr lang="ru-RU" sz="2200" b="1" dirty="0">
                <a:solidFill>
                  <a:prstClr val="black"/>
                </a:solidFill>
              </a:rPr>
              <a:t> совокупность единиц хранения информации (например, байт, строк, записей), расположенных в распознаваемом порядке (например, последовательно) и имеющей специальное обозначение конца совокупности данных</a:t>
            </a:r>
          </a:p>
          <a:p>
            <a:pPr algn="l"/>
            <a:r>
              <a:rPr lang="ru-RU" altLang="ru-RU" sz="2300" b="1" dirty="0">
                <a:solidFill>
                  <a:schemeClr val="tx1"/>
                </a:solidFill>
              </a:rPr>
              <a:t>Файл может быть рассмотрен как совокупность </a:t>
            </a:r>
            <a:r>
              <a:rPr lang="ru-RU" altLang="ru-RU" sz="2300" b="1" u="sng" dirty="0">
                <a:solidFill>
                  <a:schemeClr val="tx1"/>
                </a:solidFill>
              </a:rPr>
              <a:t>строк</a:t>
            </a:r>
            <a:r>
              <a:rPr lang="ru-RU" altLang="ru-RU" sz="2300" b="1" dirty="0">
                <a:solidFill>
                  <a:schemeClr val="tx1"/>
                </a:solidFill>
              </a:rPr>
              <a:t> или </a:t>
            </a:r>
            <a:r>
              <a:rPr lang="ru-RU" altLang="ru-RU" sz="2300" b="1" u="sng" dirty="0">
                <a:solidFill>
                  <a:schemeClr val="tx1"/>
                </a:solidFill>
              </a:rPr>
              <a:t>байт</a:t>
            </a:r>
            <a:r>
              <a:rPr lang="ru-RU" altLang="ru-RU" sz="2300" b="1" dirty="0">
                <a:solidFill>
                  <a:schemeClr val="tx1"/>
                </a:solidFill>
              </a:rPr>
              <a:t>, записей и т.д. (см. Рисунки, </a:t>
            </a:r>
            <a:r>
              <a:rPr lang="en-US" altLang="ru-RU" sz="2300" b="1" dirty="0">
                <a:solidFill>
                  <a:srgbClr val="FF0000"/>
                </a:solidFill>
              </a:rPr>
              <a:t>EOF</a:t>
            </a:r>
            <a:r>
              <a:rPr lang="en-US" altLang="ru-RU" sz="2300" b="1" dirty="0">
                <a:solidFill>
                  <a:schemeClr val="tx1"/>
                </a:solidFill>
              </a:rPr>
              <a:t> – </a:t>
            </a:r>
            <a:r>
              <a:rPr lang="en-US" altLang="ru-RU" sz="2300" b="1" dirty="0">
                <a:solidFill>
                  <a:srgbClr val="FF0000"/>
                </a:solidFill>
              </a:rPr>
              <a:t>E</a:t>
            </a:r>
            <a:r>
              <a:rPr lang="en-US" altLang="ru-RU" sz="2300" b="1" dirty="0">
                <a:solidFill>
                  <a:schemeClr val="tx1"/>
                </a:solidFill>
              </a:rPr>
              <a:t>nd </a:t>
            </a:r>
            <a:r>
              <a:rPr lang="en-US" altLang="ru-RU" sz="2300" b="1" dirty="0">
                <a:solidFill>
                  <a:srgbClr val="FF0000"/>
                </a:solidFill>
              </a:rPr>
              <a:t>O</a:t>
            </a:r>
            <a:r>
              <a:rPr lang="en-US" altLang="ru-RU" sz="2300" b="1" dirty="0">
                <a:solidFill>
                  <a:schemeClr val="tx1"/>
                </a:solidFill>
              </a:rPr>
              <a:t>f </a:t>
            </a:r>
            <a:r>
              <a:rPr lang="en-US" altLang="ru-RU" sz="2300" b="1" dirty="0">
                <a:solidFill>
                  <a:srgbClr val="FF0000"/>
                </a:solidFill>
              </a:rPr>
              <a:t>F</a:t>
            </a:r>
            <a:r>
              <a:rPr lang="en-US" altLang="ru-RU" sz="2300" b="1" dirty="0">
                <a:solidFill>
                  <a:schemeClr val="tx1"/>
                </a:solidFill>
              </a:rPr>
              <a:t>ile </a:t>
            </a:r>
            <a:r>
              <a:rPr lang="ru-RU" altLang="ru-RU" sz="2300" b="1" dirty="0">
                <a:solidFill>
                  <a:schemeClr val="tx1"/>
                </a:solidFill>
              </a:rPr>
              <a:t>– конец файла) :</a:t>
            </a:r>
            <a:endParaRPr lang="en-US" altLang="ru-RU" sz="2300" b="1" dirty="0">
              <a:solidFill>
                <a:schemeClr val="tx1"/>
              </a:solidFill>
            </a:endParaRPr>
          </a:p>
          <a:p>
            <a:pPr algn="l"/>
            <a:endParaRPr lang="en-US" altLang="ru-RU" sz="2300" b="1" dirty="0">
              <a:solidFill>
                <a:schemeClr val="tx1"/>
              </a:solidFill>
            </a:endParaRPr>
          </a:p>
          <a:p>
            <a:pPr algn="l"/>
            <a:endParaRPr lang="en-US" altLang="ru-RU" sz="2300" b="1" dirty="0">
              <a:solidFill>
                <a:schemeClr val="tx1"/>
              </a:solidFill>
            </a:endParaRPr>
          </a:p>
          <a:p>
            <a:pPr algn="l"/>
            <a:r>
              <a:rPr lang="ru-RU" altLang="ru-RU" sz="2300" b="1" dirty="0">
                <a:solidFill>
                  <a:schemeClr val="tx1"/>
                </a:solidFill>
              </a:rPr>
              <a:t>Для работы с файлами используются библиотеки</a:t>
            </a:r>
            <a:r>
              <a:rPr lang="en-US" altLang="ru-RU" sz="2300" b="1" dirty="0">
                <a:solidFill>
                  <a:schemeClr val="tx1"/>
                </a:solidFill>
              </a:rPr>
              <a:t>:</a:t>
            </a:r>
            <a:r>
              <a:rPr lang="en-US" altLang="ru-RU" sz="2300" b="1" dirty="0">
                <a:solidFill>
                  <a:srgbClr val="A31515"/>
                </a:solidFill>
              </a:rPr>
              <a:t>&lt;</a:t>
            </a:r>
            <a:r>
              <a:rPr lang="en-US" altLang="ru-RU" sz="2300" b="1" dirty="0" err="1">
                <a:solidFill>
                  <a:srgbClr val="A31515"/>
                </a:solidFill>
              </a:rPr>
              <a:t>stdio.h</a:t>
            </a:r>
            <a:r>
              <a:rPr lang="en-US" altLang="ru-RU" sz="2300" b="1" dirty="0">
                <a:solidFill>
                  <a:srgbClr val="A31515"/>
                </a:solidFill>
              </a:rPr>
              <a:t>&gt; </a:t>
            </a:r>
            <a:r>
              <a:rPr lang="ru-RU" altLang="ru-RU" sz="2300" b="1" dirty="0">
                <a:solidFill>
                  <a:schemeClr val="tx1"/>
                </a:solidFill>
              </a:rPr>
              <a:t>и </a:t>
            </a:r>
            <a:r>
              <a:rPr lang="en-US" altLang="ru-RU" sz="2300" b="1" dirty="0">
                <a:solidFill>
                  <a:srgbClr val="A31515"/>
                </a:solidFill>
              </a:rPr>
              <a:t>&lt;</a:t>
            </a:r>
            <a:r>
              <a:rPr lang="en-US" altLang="ru-RU" sz="2300" b="1" dirty="0" err="1">
                <a:solidFill>
                  <a:srgbClr val="A31515"/>
                </a:solidFill>
              </a:rPr>
              <a:t>file.h</a:t>
            </a:r>
            <a:r>
              <a:rPr lang="en-US" altLang="ru-RU" sz="2300" b="1" dirty="0">
                <a:solidFill>
                  <a:srgbClr val="A31515"/>
                </a:solidFill>
              </a:rPr>
              <a:t>&gt;</a:t>
            </a:r>
            <a:endParaRPr lang="ru-RU" altLang="ru-RU" sz="2300" b="1" dirty="0">
              <a:solidFill>
                <a:srgbClr val="A31515"/>
              </a:solidFill>
            </a:endParaRPr>
          </a:p>
          <a:p>
            <a:pPr algn="l"/>
            <a:endParaRPr lang="ru-RU" altLang="ru-RU" sz="2300" b="1" dirty="0">
              <a:solidFill>
                <a:schemeClr val="tx1"/>
              </a:solidFill>
            </a:endParaRPr>
          </a:p>
          <a:p>
            <a:pPr algn="l"/>
            <a:endParaRPr lang="ru-RU" altLang="ru-RU" sz="2300" b="1" dirty="0">
              <a:solidFill>
                <a:schemeClr val="tx1"/>
              </a:solidFill>
            </a:endParaRPr>
          </a:p>
          <a:p>
            <a:pPr algn="l"/>
            <a:endParaRPr lang="ru-RU" altLang="ru-RU" sz="2300" b="1" dirty="0">
              <a:solidFill>
                <a:schemeClr val="tx1"/>
              </a:solidFill>
            </a:endParaRPr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endParaRPr lang="ru-RU" altLang="ru-RU" sz="2300" b="1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3771523" y="4941173"/>
            <a:ext cx="1952605" cy="542534"/>
            <a:chOff x="3627509" y="4941176"/>
            <a:chExt cx="1952605" cy="437264"/>
          </a:xfrm>
        </p:grpSpPr>
        <p:sp>
          <p:nvSpPr>
            <p:cNvPr id="21" name="Прямоугольник 20"/>
            <p:cNvSpPr/>
            <p:nvPr/>
          </p:nvSpPr>
          <p:spPr bwMode="auto">
            <a:xfrm>
              <a:off x="3627509" y="4941176"/>
              <a:ext cx="231147" cy="43522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B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22" name="Прямоугольник 21"/>
            <p:cNvSpPr/>
            <p:nvPr/>
          </p:nvSpPr>
          <p:spPr bwMode="auto">
            <a:xfrm>
              <a:off x="3846840" y="4942835"/>
              <a:ext cx="231147" cy="43560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B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23" name="Прямоугольник 22"/>
            <p:cNvSpPr/>
            <p:nvPr/>
          </p:nvSpPr>
          <p:spPr bwMode="auto">
            <a:xfrm>
              <a:off x="4077986" y="4942837"/>
              <a:ext cx="231147" cy="43560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.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 bwMode="auto">
            <a:xfrm>
              <a:off x="4300265" y="4942839"/>
              <a:ext cx="231147" cy="43560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.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25" name="Прямоугольник 24"/>
            <p:cNvSpPr/>
            <p:nvPr/>
          </p:nvSpPr>
          <p:spPr bwMode="auto">
            <a:xfrm>
              <a:off x="4531412" y="4942815"/>
              <a:ext cx="239535" cy="43450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B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26" name="Прямоугольник 25"/>
            <p:cNvSpPr/>
            <p:nvPr/>
          </p:nvSpPr>
          <p:spPr bwMode="auto">
            <a:xfrm>
              <a:off x="4770948" y="4942825"/>
              <a:ext cx="809166" cy="43560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rgbClr val="FF0000"/>
                  </a:solidFill>
                </a:rPr>
                <a:t>EOF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1112362" y="4728507"/>
            <a:ext cx="2094740" cy="862491"/>
            <a:chOff x="5000794" y="5975199"/>
            <a:chExt cx="2094740" cy="611006"/>
          </a:xfrm>
        </p:grpSpPr>
        <p:sp>
          <p:nvSpPr>
            <p:cNvPr id="28" name="Прямоугольник 27"/>
            <p:cNvSpPr/>
            <p:nvPr/>
          </p:nvSpPr>
          <p:spPr bwMode="auto">
            <a:xfrm>
              <a:off x="5004048" y="6122468"/>
              <a:ext cx="2091486" cy="15428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…</a:t>
              </a:r>
            </a:p>
          </p:txBody>
        </p:sp>
        <p:sp>
          <p:nvSpPr>
            <p:cNvPr id="29" name="Прямоугольник 28"/>
            <p:cNvSpPr/>
            <p:nvPr/>
          </p:nvSpPr>
          <p:spPr bwMode="auto">
            <a:xfrm>
              <a:off x="5004048" y="5975199"/>
              <a:ext cx="2091486" cy="15428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&lt;</a:t>
              </a:r>
              <a:r>
                <a:rPr lang="ru-RU" sz="1400" dirty="0">
                  <a:solidFill>
                    <a:schemeClr val="tx1"/>
                  </a:solidFill>
                </a:rPr>
                <a:t>Строка 1</a:t>
              </a:r>
              <a:r>
                <a:rPr lang="en-US" sz="1400" dirty="0">
                  <a:solidFill>
                    <a:schemeClr val="tx1"/>
                  </a:solidFill>
                </a:rPr>
                <a:t>&gt;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30" name="Прямоугольник 29"/>
            <p:cNvSpPr/>
            <p:nvPr/>
          </p:nvSpPr>
          <p:spPr bwMode="auto">
            <a:xfrm>
              <a:off x="5004048" y="6276751"/>
              <a:ext cx="2091486" cy="15428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&lt;</a:t>
              </a:r>
              <a:r>
                <a:rPr lang="ru-RU" sz="1400" dirty="0">
                  <a:solidFill>
                    <a:schemeClr val="tx1"/>
                  </a:solidFill>
                </a:rPr>
                <a:t>Строка К</a:t>
              </a:r>
              <a:r>
                <a:rPr lang="en-US" sz="1400" dirty="0">
                  <a:solidFill>
                    <a:schemeClr val="tx1"/>
                  </a:solidFill>
                </a:rPr>
                <a:t>&gt;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31" name="Прямоугольник 30"/>
            <p:cNvSpPr/>
            <p:nvPr/>
          </p:nvSpPr>
          <p:spPr bwMode="auto">
            <a:xfrm>
              <a:off x="5000794" y="6431922"/>
              <a:ext cx="2091486" cy="154283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solidFill>
                    <a:schemeClr val="tx1"/>
                  </a:solidFill>
                </a:rPr>
                <a:t>Конец файла - </a:t>
              </a:r>
              <a:r>
                <a:rPr lang="en-US" sz="1400" b="1" dirty="0">
                  <a:solidFill>
                    <a:srgbClr val="FF0000"/>
                  </a:solidFill>
                </a:rPr>
                <a:t>EOF</a:t>
              </a:r>
              <a:endParaRPr lang="ru-RU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2" name="Цилиндр 31"/>
          <p:cNvSpPr/>
          <p:nvPr/>
        </p:nvSpPr>
        <p:spPr>
          <a:xfrm>
            <a:off x="6588224" y="4791014"/>
            <a:ext cx="1433385" cy="692696"/>
          </a:xfrm>
          <a:prstGeom prst="can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Файл БД</a:t>
            </a:r>
          </a:p>
        </p:txBody>
      </p:sp>
    </p:spTree>
    <p:extLst>
      <p:ext uri="{BB962C8B-B14F-4D97-AF65-F5344CB8AC3E}">
        <p14:creationId xmlns:p14="http://schemas.microsoft.com/office/powerpoint/2010/main" val="4234919346"/>
      </p:ext>
    </p:extLst>
  </p:cSld>
  <p:clrMapOvr>
    <a:masterClrMapping/>
  </p:clrMapOvr>
</p:sld>
</file>

<file path=ppt/slides/slide5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358" y="7773"/>
            <a:ext cx="8229600" cy="612915"/>
          </a:xfrm>
        </p:spPr>
        <p:txBody>
          <a:bodyPr>
            <a:normAutofit/>
          </a:bodyPr>
          <a:lstStyle/>
          <a:p>
            <a:r>
              <a:rPr lang="ru-RU" sz="3200" dirty="0"/>
              <a:t>Файл (2)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93EEBEA2-A2F9-4806-AD58-ED27344A0834}" type="slidenum">
              <a:rPr lang="ru-RU" smtClean="0"/>
              <a:t>512</a:t>
            </a:fld>
            <a:endParaRPr lang="ru-RU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259692" y="548680"/>
            <a:ext cx="8748464" cy="49685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defRPr/>
            </a:pPr>
            <a:r>
              <a:rPr lang="ru-RU" sz="2200" b="1" u="sng" dirty="0">
                <a:solidFill>
                  <a:srgbClr val="FF0000"/>
                </a:solidFill>
              </a:rPr>
              <a:t>Файл</a:t>
            </a:r>
            <a:r>
              <a:rPr lang="ru-RU" sz="2200" b="1" dirty="0">
                <a:solidFill>
                  <a:srgbClr val="FF0000"/>
                </a:solidFill>
              </a:rPr>
              <a:t> – </a:t>
            </a:r>
            <a:r>
              <a:rPr lang="ru-RU" sz="2200" b="1" dirty="0">
                <a:solidFill>
                  <a:schemeClr val="tx1"/>
                </a:solidFill>
              </a:rPr>
              <a:t>это </a:t>
            </a:r>
            <a:r>
              <a:rPr lang="ru-RU" sz="2200" b="1" u="sng" dirty="0">
                <a:solidFill>
                  <a:schemeClr val="tx1"/>
                </a:solidFill>
              </a:rPr>
              <a:t>поименованная</a:t>
            </a:r>
            <a:r>
              <a:rPr lang="ru-RU" sz="2200" b="1" dirty="0">
                <a:solidFill>
                  <a:schemeClr val="tx1"/>
                </a:solidFill>
              </a:rPr>
              <a:t> </a:t>
            </a:r>
            <a:r>
              <a:rPr lang="ru-RU" sz="2200" b="1" u="sng" dirty="0">
                <a:solidFill>
                  <a:schemeClr val="tx1"/>
                </a:solidFill>
              </a:rPr>
              <a:t>совокупность</a:t>
            </a:r>
            <a:r>
              <a:rPr lang="ru-RU" sz="2200" b="1" dirty="0">
                <a:solidFill>
                  <a:schemeClr val="tx1"/>
                </a:solidFill>
              </a:rPr>
              <a:t> осмысленной и </a:t>
            </a:r>
            <a:r>
              <a:rPr lang="ru-RU" sz="2200" b="1" dirty="0" err="1">
                <a:solidFill>
                  <a:schemeClr val="tx1"/>
                </a:solidFill>
              </a:rPr>
              <a:t>взаимосвязаннойинформации</a:t>
            </a:r>
            <a:r>
              <a:rPr lang="ru-RU" sz="2200" b="1" dirty="0">
                <a:solidFill>
                  <a:schemeClr val="tx1"/>
                </a:solidFill>
              </a:rPr>
              <a:t>, определенного </a:t>
            </a:r>
            <a:r>
              <a:rPr lang="ru-RU" sz="2200" b="1" u="sng" dirty="0">
                <a:solidFill>
                  <a:schemeClr val="tx1"/>
                </a:solidFill>
              </a:rPr>
              <a:t>типа организации</a:t>
            </a:r>
            <a:r>
              <a:rPr lang="ru-RU" sz="2200" b="1" dirty="0">
                <a:solidFill>
                  <a:schemeClr val="tx1"/>
                </a:solidFill>
              </a:rPr>
              <a:t> поименованная по правилам ОС (имя и расширение).</a:t>
            </a:r>
          </a:p>
          <a:p>
            <a:pPr lvl="0" algn="l">
              <a:defRPr/>
            </a:pPr>
            <a:r>
              <a:rPr lang="ru-RU" sz="2200" b="1" u="sng" dirty="0">
                <a:solidFill>
                  <a:srgbClr val="FF0000"/>
                </a:solidFill>
              </a:rPr>
              <a:t>Файл</a:t>
            </a:r>
            <a:r>
              <a:rPr lang="ru-RU" sz="2200" b="1" dirty="0">
                <a:solidFill>
                  <a:srgbClr val="FF0000"/>
                </a:solidFill>
              </a:rPr>
              <a:t> </a:t>
            </a:r>
            <a:r>
              <a:rPr lang="ru-RU" sz="2200" b="1" dirty="0">
                <a:solidFill>
                  <a:prstClr val="black"/>
                </a:solidFill>
              </a:rPr>
              <a:t>– это часть внешней памяти компьютера, имеющая идентификатор (имя) и содержащая данные</a:t>
            </a:r>
          </a:p>
          <a:p>
            <a:pPr lvl="0" algn="l">
              <a:defRPr/>
            </a:pPr>
            <a:r>
              <a:rPr lang="ru-RU" sz="2200" b="1" u="sng" dirty="0">
                <a:solidFill>
                  <a:srgbClr val="FF0000"/>
                </a:solidFill>
              </a:rPr>
              <a:t>Файл</a:t>
            </a:r>
            <a:r>
              <a:rPr lang="ru-RU" sz="2200" b="1" dirty="0">
                <a:solidFill>
                  <a:srgbClr val="FF0000"/>
                </a:solidFill>
              </a:rPr>
              <a:t> </a:t>
            </a:r>
            <a:r>
              <a:rPr lang="ru-RU" sz="2200" b="1" dirty="0">
                <a:solidFill>
                  <a:prstClr val="black"/>
                </a:solidFill>
              </a:rPr>
              <a:t>– это </a:t>
            </a:r>
            <a:r>
              <a:rPr lang="ru-RU" sz="2200" b="1" u="sng" dirty="0">
                <a:solidFill>
                  <a:prstClr val="black"/>
                </a:solidFill>
              </a:rPr>
              <a:t>поименованная</a:t>
            </a:r>
            <a:r>
              <a:rPr lang="ru-RU" sz="2200" b="1" dirty="0">
                <a:solidFill>
                  <a:prstClr val="black"/>
                </a:solidFill>
              </a:rPr>
              <a:t> совокупность единиц хранения информации (например, байт, строк, записей), расположенных в распознаваемом порядке (например, последовательно) и имеющей специальное обозначение конца совокупности данных</a:t>
            </a:r>
          </a:p>
          <a:p>
            <a:pPr algn="l"/>
            <a:r>
              <a:rPr lang="ru-RU" altLang="ru-RU" sz="2300" b="1" dirty="0">
                <a:solidFill>
                  <a:schemeClr val="tx1"/>
                </a:solidFill>
              </a:rPr>
              <a:t>Файл может быть рассмотрен как совокупность </a:t>
            </a:r>
            <a:r>
              <a:rPr lang="ru-RU" altLang="ru-RU" sz="2300" b="1" u="sng" dirty="0">
                <a:solidFill>
                  <a:schemeClr val="tx1"/>
                </a:solidFill>
              </a:rPr>
              <a:t>строк</a:t>
            </a:r>
            <a:r>
              <a:rPr lang="ru-RU" altLang="ru-RU" sz="2300" b="1" dirty="0">
                <a:solidFill>
                  <a:schemeClr val="tx1"/>
                </a:solidFill>
              </a:rPr>
              <a:t> или </a:t>
            </a:r>
            <a:r>
              <a:rPr lang="ru-RU" altLang="ru-RU" sz="2300" b="1" u="sng" dirty="0">
                <a:solidFill>
                  <a:schemeClr val="tx1"/>
                </a:solidFill>
              </a:rPr>
              <a:t>байт</a:t>
            </a:r>
            <a:r>
              <a:rPr lang="ru-RU" altLang="ru-RU" sz="2300" b="1" dirty="0">
                <a:solidFill>
                  <a:schemeClr val="tx1"/>
                </a:solidFill>
              </a:rPr>
              <a:t>, записей и т.д. (см. Рисунки, </a:t>
            </a:r>
            <a:r>
              <a:rPr lang="en-US" altLang="ru-RU" sz="2300" b="1" dirty="0">
                <a:solidFill>
                  <a:srgbClr val="FF0000"/>
                </a:solidFill>
              </a:rPr>
              <a:t>EOF</a:t>
            </a:r>
            <a:r>
              <a:rPr lang="en-US" altLang="ru-RU" sz="2300" b="1" dirty="0">
                <a:solidFill>
                  <a:schemeClr val="tx1"/>
                </a:solidFill>
              </a:rPr>
              <a:t> – </a:t>
            </a:r>
            <a:r>
              <a:rPr lang="en-US" altLang="ru-RU" sz="2300" b="1" dirty="0">
                <a:solidFill>
                  <a:srgbClr val="FF0000"/>
                </a:solidFill>
              </a:rPr>
              <a:t>E</a:t>
            </a:r>
            <a:r>
              <a:rPr lang="en-US" altLang="ru-RU" sz="2300" b="1" dirty="0">
                <a:solidFill>
                  <a:schemeClr val="tx1"/>
                </a:solidFill>
              </a:rPr>
              <a:t>nd </a:t>
            </a:r>
            <a:r>
              <a:rPr lang="en-US" altLang="ru-RU" sz="2300" b="1" dirty="0">
                <a:solidFill>
                  <a:srgbClr val="FF0000"/>
                </a:solidFill>
              </a:rPr>
              <a:t>O</a:t>
            </a:r>
            <a:r>
              <a:rPr lang="en-US" altLang="ru-RU" sz="2300" b="1" dirty="0">
                <a:solidFill>
                  <a:schemeClr val="tx1"/>
                </a:solidFill>
              </a:rPr>
              <a:t>f </a:t>
            </a:r>
            <a:r>
              <a:rPr lang="en-US" altLang="ru-RU" sz="2300" b="1" dirty="0">
                <a:solidFill>
                  <a:srgbClr val="FF0000"/>
                </a:solidFill>
              </a:rPr>
              <a:t>F</a:t>
            </a:r>
            <a:r>
              <a:rPr lang="en-US" altLang="ru-RU" sz="2300" b="1" dirty="0">
                <a:solidFill>
                  <a:schemeClr val="tx1"/>
                </a:solidFill>
              </a:rPr>
              <a:t>ile </a:t>
            </a:r>
            <a:r>
              <a:rPr lang="ru-RU" altLang="ru-RU" sz="2300" b="1" dirty="0">
                <a:solidFill>
                  <a:schemeClr val="tx1"/>
                </a:solidFill>
              </a:rPr>
              <a:t>– конец файла) :</a:t>
            </a:r>
          </a:p>
          <a:p>
            <a:pPr algn="l"/>
            <a:r>
              <a:rPr lang="ru-RU" altLang="ru-RU" sz="2300" b="1" dirty="0">
                <a:solidFill>
                  <a:schemeClr val="tx1"/>
                </a:solidFill>
              </a:rPr>
              <a:t>Для работы с файлами используются библиотеки</a:t>
            </a:r>
            <a:r>
              <a:rPr lang="en-US" altLang="ru-RU" sz="2300" b="1" dirty="0">
                <a:solidFill>
                  <a:schemeClr val="tx1"/>
                </a:solidFill>
              </a:rPr>
              <a:t>:</a:t>
            </a:r>
            <a:r>
              <a:rPr lang="en-US" altLang="ru-RU" sz="2300" b="1" dirty="0">
                <a:solidFill>
                  <a:srgbClr val="A31515"/>
                </a:solidFill>
              </a:rPr>
              <a:t>&lt;</a:t>
            </a:r>
            <a:r>
              <a:rPr lang="en-US" altLang="ru-RU" sz="2300" b="1" dirty="0" err="1">
                <a:solidFill>
                  <a:srgbClr val="A31515"/>
                </a:solidFill>
              </a:rPr>
              <a:t>stdio.h</a:t>
            </a:r>
            <a:r>
              <a:rPr lang="en-US" altLang="ru-RU" sz="2300" b="1" dirty="0">
                <a:solidFill>
                  <a:srgbClr val="A31515"/>
                </a:solidFill>
              </a:rPr>
              <a:t>&gt; </a:t>
            </a:r>
            <a:r>
              <a:rPr lang="ru-RU" altLang="ru-RU" sz="2300" b="1" dirty="0">
                <a:solidFill>
                  <a:schemeClr val="tx1"/>
                </a:solidFill>
              </a:rPr>
              <a:t>и </a:t>
            </a:r>
            <a:r>
              <a:rPr lang="en-US" altLang="ru-RU" sz="2300" b="1" dirty="0">
                <a:solidFill>
                  <a:srgbClr val="A31515"/>
                </a:solidFill>
              </a:rPr>
              <a:t>&lt;</a:t>
            </a:r>
            <a:r>
              <a:rPr lang="en-US" altLang="ru-RU" sz="2300" b="1" dirty="0" err="1">
                <a:solidFill>
                  <a:srgbClr val="A31515"/>
                </a:solidFill>
              </a:rPr>
              <a:t>file.h</a:t>
            </a:r>
            <a:r>
              <a:rPr lang="en-US" altLang="ru-RU" sz="2300" b="1" dirty="0">
                <a:solidFill>
                  <a:srgbClr val="A31515"/>
                </a:solidFill>
              </a:rPr>
              <a:t>&gt;</a:t>
            </a:r>
            <a:endParaRPr lang="ru-RU" altLang="ru-RU" sz="2300" b="1" dirty="0">
              <a:solidFill>
                <a:srgbClr val="A31515"/>
              </a:solidFill>
            </a:endParaRPr>
          </a:p>
          <a:p>
            <a:pPr algn="l"/>
            <a:endParaRPr lang="ru-RU" altLang="ru-RU" sz="2300" b="1" dirty="0">
              <a:solidFill>
                <a:schemeClr val="tx1"/>
              </a:solidFill>
            </a:endParaRPr>
          </a:p>
          <a:p>
            <a:pPr algn="l"/>
            <a:endParaRPr lang="ru-RU" altLang="ru-RU" sz="2300" b="1" dirty="0">
              <a:solidFill>
                <a:schemeClr val="tx1"/>
              </a:solidFill>
            </a:endParaRPr>
          </a:p>
          <a:p>
            <a:pPr algn="l"/>
            <a:endParaRPr lang="ru-RU" altLang="ru-RU" sz="2300" b="1" dirty="0">
              <a:solidFill>
                <a:schemeClr val="tx1"/>
              </a:solidFill>
            </a:endParaRPr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endParaRPr lang="ru-RU" altLang="ru-RU" sz="2300" b="1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508147" y="5517232"/>
            <a:ext cx="3101329" cy="642919"/>
            <a:chOff x="3627509" y="4941177"/>
            <a:chExt cx="1952605" cy="437263"/>
          </a:xfrm>
        </p:grpSpPr>
        <p:sp>
          <p:nvSpPr>
            <p:cNvPr id="14" name="Прямоугольник 13"/>
            <p:cNvSpPr/>
            <p:nvPr/>
          </p:nvSpPr>
          <p:spPr bwMode="auto">
            <a:xfrm>
              <a:off x="3627509" y="4941177"/>
              <a:ext cx="231147" cy="43450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B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 bwMode="auto">
            <a:xfrm>
              <a:off x="3846840" y="4942835"/>
              <a:ext cx="231147" cy="43560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B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auto">
            <a:xfrm>
              <a:off x="4077986" y="4942837"/>
              <a:ext cx="231147" cy="43560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.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 bwMode="auto">
            <a:xfrm>
              <a:off x="4300265" y="4942839"/>
              <a:ext cx="231147" cy="43560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.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 bwMode="auto">
            <a:xfrm>
              <a:off x="4531412" y="4942815"/>
              <a:ext cx="239535" cy="43450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dirty="0">
                  <a:solidFill>
                    <a:schemeClr val="tx1"/>
                  </a:solidFill>
                </a:rPr>
                <a:t>B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 bwMode="auto">
            <a:xfrm>
              <a:off x="4770948" y="4942825"/>
              <a:ext cx="809166" cy="43560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rgbClr val="FF0000"/>
                  </a:solidFill>
                </a:rPr>
                <a:t>EOF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555425"/>
      </p:ext>
    </p:extLst>
  </p:cSld>
  <p:clrMapOvr>
    <a:masterClrMapping/>
  </p:clrMapOvr>
</p:sld>
</file>

<file path=ppt/slides/slide5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0"/>
            <a:ext cx="6984776" cy="620688"/>
          </a:xfrm>
        </p:spPr>
        <p:txBody>
          <a:bodyPr>
            <a:noAutofit/>
          </a:bodyPr>
          <a:lstStyle/>
          <a:p>
            <a:r>
              <a:rPr lang="ru-RU" sz="3200" dirty="0"/>
              <a:t>Общие понятия</a:t>
            </a:r>
            <a:r>
              <a:rPr lang="en-US" sz="3200" dirty="0"/>
              <a:t> </a:t>
            </a:r>
            <a:r>
              <a:rPr lang="ru-RU" sz="3200" dirty="0"/>
              <a:t>Ассемблер и МП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" y="476672"/>
            <a:ext cx="9036496" cy="5760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ru-RU" sz="2000" b="1" u="sng" dirty="0">
                <a:solidFill>
                  <a:schemeClr val="tx1"/>
                </a:solidFill>
              </a:rPr>
              <a:t>Общие понятия </a:t>
            </a:r>
            <a:r>
              <a:rPr lang="ru-RU" altLang="ru-RU" sz="2000" b="1" dirty="0">
                <a:solidFill>
                  <a:schemeClr val="tx1"/>
                </a:solidFill>
              </a:rPr>
              <a:t>Ассемблер: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Программа (</a:t>
            </a:r>
            <a:r>
              <a:rPr lang="ru-RU" altLang="ru-RU" sz="2000" b="1" dirty="0">
                <a:solidFill>
                  <a:schemeClr val="tx1"/>
                </a:solidFill>
                <a:hlinkClick r:id="rId2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 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Модели (</a:t>
            </a:r>
            <a:r>
              <a:rPr lang="ru-RU" altLang="ru-RU" sz="2000" b="1" dirty="0">
                <a:solidFill>
                  <a:schemeClr val="tx1"/>
                </a:solidFill>
                <a:hlinkClick r:id="rId3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rgbClr val="FF0000"/>
                </a:solidFill>
              </a:rPr>
              <a:t>Команда Ассемблера (</a:t>
            </a:r>
            <a:r>
              <a:rPr lang="ru-RU" altLang="ru-RU" sz="2000" b="1" dirty="0">
                <a:solidFill>
                  <a:srgbClr val="FF0000"/>
                </a:solidFill>
                <a:hlinkClick r:id="rId4" action="ppaction://hlinksldjump"/>
              </a:rPr>
              <a:t>СМ</a:t>
            </a:r>
            <a:r>
              <a:rPr lang="ru-RU" altLang="ru-RU" sz="2000" b="1" dirty="0">
                <a:solidFill>
                  <a:srgbClr val="FF0000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rgbClr val="FF0000"/>
                </a:solidFill>
              </a:rPr>
              <a:t>Формат Команд и данных (</a:t>
            </a:r>
            <a:r>
              <a:rPr lang="ru-RU" altLang="ru-RU" sz="2000" b="1" dirty="0">
                <a:solidFill>
                  <a:srgbClr val="FF0000"/>
                </a:solidFill>
                <a:hlinkClick r:id="rId5" action="ppaction://hlinksldjump"/>
              </a:rPr>
              <a:t>СМ</a:t>
            </a:r>
            <a:r>
              <a:rPr lang="ru-RU" altLang="ru-RU" sz="2000" b="1" dirty="0">
                <a:solidFill>
                  <a:srgbClr val="FF0000"/>
                </a:solidFill>
              </a:rPr>
              <a:t>)(</a:t>
            </a:r>
            <a:r>
              <a:rPr lang="ru-RU" altLang="ru-RU" sz="2000" b="1" dirty="0">
                <a:solidFill>
                  <a:srgbClr val="FF0000"/>
                </a:solidFill>
                <a:hlinkClick r:id="rId6" action="ppaction://hlinksldjump"/>
              </a:rPr>
              <a:t>СМ</a:t>
            </a:r>
            <a:r>
              <a:rPr lang="ru-RU" altLang="ru-RU" sz="2000" b="1" dirty="0">
                <a:solidFill>
                  <a:srgbClr val="FF0000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rgbClr val="FF0000"/>
                </a:solidFill>
              </a:rPr>
              <a:t>Регистры (</a:t>
            </a:r>
            <a:r>
              <a:rPr lang="ru-RU" altLang="ru-RU" sz="2000" b="1" dirty="0">
                <a:solidFill>
                  <a:srgbClr val="FF0000"/>
                </a:solidFill>
                <a:hlinkClick r:id="rId7" action="ppaction://hlinksldjump"/>
              </a:rPr>
              <a:t>СМ</a:t>
            </a:r>
            <a:r>
              <a:rPr lang="ru-RU" altLang="ru-RU" sz="2000" b="1" dirty="0">
                <a:solidFill>
                  <a:srgbClr val="FF0000"/>
                </a:solidFill>
              </a:rPr>
              <a:t>) (</a:t>
            </a:r>
            <a:r>
              <a:rPr lang="ru-RU" altLang="ru-RU" sz="2000" b="1" dirty="0">
                <a:solidFill>
                  <a:srgbClr val="FF0000"/>
                </a:solidFill>
                <a:hlinkClick r:id="rId8" action="ppaction://hlinksldjump"/>
              </a:rPr>
              <a:t>РОН</a:t>
            </a:r>
            <a:r>
              <a:rPr lang="ru-RU" altLang="ru-RU" sz="2000" b="1" dirty="0">
                <a:solidFill>
                  <a:srgbClr val="FF0000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rgbClr val="FF0000"/>
                </a:solidFill>
              </a:rPr>
              <a:t>Стек (</a:t>
            </a:r>
            <a:r>
              <a:rPr lang="ru-RU" altLang="ru-RU" sz="2000" b="1" dirty="0">
                <a:solidFill>
                  <a:srgbClr val="FF0000"/>
                </a:solidFill>
                <a:hlinkClick r:id="rId9" action="ppaction://hlinksldjump"/>
              </a:rPr>
              <a:t>СМ</a:t>
            </a:r>
            <a:r>
              <a:rPr lang="ru-RU" altLang="ru-RU" sz="2000" b="1" dirty="0">
                <a:solidFill>
                  <a:srgbClr val="FF0000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rgbClr val="FF0000"/>
                </a:solidFill>
              </a:rPr>
              <a:t>Процедуры (</a:t>
            </a:r>
            <a:r>
              <a:rPr lang="ru-RU" altLang="ru-RU" sz="2000" b="1" dirty="0">
                <a:solidFill>
                  <a:srgbClr val="FF0000"/>
                </a:solidFill>
                <a:hlinkClick r:id="rId10" action="ppaction://hlinksldjump"/>
              </a:rPr>
              <a:t>СМ</a:t>
            </a:r>
            <a:r>
              <a:rPr lang="ru-RU" altLang="ru-RU" sz="2000" b="1" dirty="0">
                <a:solidFill>
                  <a:srgbClr val="FF0000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Микропроцессор (</a:t>
            </a:r>
            <a:r>
              <a:rPr lang="ru-RU" altLang="ru-RU" sz="2000" b="1" dirty="0">
                <a:solidFill>
                  <a:schemeClr val="tx1"/>
                </a:solidFill>
                <a:hlinkClick r:id="rId11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). Отладчик (</a:t>
            </a:r>
            <a:r>
              <a:rPr lang="ru-RU" altLang="ru-RU" sz="2000" b="1" dirty="0">
                <a:solidFill>
                  <a:schemeClr val="tx1"/>
                </a:solidFill>
                <a:hlinkClick r:id="rId12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r>
              <a:rPr lang="ru-RU" altLang="ru-RU" sz="2000" b="1" dirty="0">
                <a:solidFill>
                  <a:schemeClr val="tx1"/>
                </a:solidFill>
                <a:hlinkClick r:id="rId13" action="ppaction://program"/>
              </a:rPr>
              <a:t>Блокнот</a:t>
            </a:r>
            <a:endParaRPr lang="ru-RU" altLang="ru-RU" sz="2000" b="1" dirty="0">
              <a:solidFill>
                <a:schemeClr val="tx1"/>
              </a:solidFill>
            </a:endParaRPr>
          </a:p>
          <a:p>
            <a:endParaRPr lang="ru-RU" altLang="ru-RU" sz="2000" b="1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07105" y="0"/>
            <a:ext cx="536895" cy="365125"/>
          </a:xfrm>
        </p:spPr>
        <p:txBody>
          <a:bodyPr/>
          <a:lstStyle/>
          <a:p>
            <a:fld id="{93EEBEA2-A2F9-4806-AD58-ED27344A0834}" type="slidenum">
              <a:rPr lang="ru-RU" smtClean="0"/>
              <a:t>513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8510671"/>
      </p:ext>
    </p:extLst>
  </p:cSld>
  <p:clrMapOvr>
    <a:masterClrMapping/>
  </p:clrMapOvr>
</p:sld>
</file>

<file path=ppt/slides/slide5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0"/>
            <a:ext cx="6984776" cy="620688"/>
          </a:xfrm>
        </p:spPr>
        <p:txBody>
          <a:bodyPr>
            <a:noAutofit/>
          </a:bodyPr>
          <a:lstStyle/>
          <a:p>
            <a:r>
              <a:rPr lang="ru-RU" sz="3200" dirty="0"/>
              <a:t>Тема письма по почте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" y="548680"/>
            <a:ext cx="9036496" cy="5328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ru-RU" altLang="ru-RU" sz="900" b="1" dirty="0">
              <a:solidFill>
                <a:schemeClr val="tx1"/>
              </a:solidFill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СТАНДАРТ ТЕМ ПИСЕМ МНЕ: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Адрес моего почтового ящика: </a:t>
            </a:r>
            <a:r>
              <a:rPr lang="ru-RU" sz="1800" u="sng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sergebolremote@gmail.com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Только на этот ящик присылать в других не смотрю!!!!!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Формат всех документов *.</a:t>
            </a:r>
            <a:r>
              <a:rPr lang="en-US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pdf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В архивах задания не присылать!!!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Именование темы письма: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&lt;Фамилия&gt;&lt;Группа&gt;&lt;Тип документа&gt;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&lt;Тип документа&gt;::= ЛР</a:t>
            </a:r>
            <a:r>
              <a:rPr lang="en-US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| </a:t>
            </a:r>
            <a:r>
              <a:rPr lang="en-US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PKN</a:t>
            </a: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|  ТЗКРСП | КРСП | АДМ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Где: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-ЛР</a:t>
            </a:r>
            <a:r>
              <a:rPr lang="en-US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отчет по ЛР №</a:t>
            </a:r>
            <a:r>
              <a:rPr lang="en-US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PKN</a:t>
            </a: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ответы на рубежный контроль №</a:t>
            </a:r>
            <a:r>
              <a:rPr lang="en-US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ТЗКРСП – Техническое задание на курсовую работу СП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КРСП - курсовая работа СП в архиве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-АДМ – письма по организации учебного процесса по дисциплине СП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Пример: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6000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Петров ИУ5-46 ЛР1 </a:t>
            </a:r>
            <a:endParaRPr lang="ru-RU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altLang="ru-RU" sz="900" b="1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07105" y="0"/>
            <a:ext cx="536895" cy="365125"/>
          </a:xfrm>
        </p:spPr>
        <p:txBody>
          <a:bodyPr/>
          <a:lstStyle/>
          <a:p>
            <a:fld id="{93EEBEA2-A2F9-4806-AD58-ED27344A0834}" type="slidenum">
              <a:rPr lang="ru-RU" smtClean="0"/>
              <a:t>514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163816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2129"/>
            <a:ext cx="5256584" cy="706090"/>
          </a:xfrm>
        </p:spPr>
        <p:txBody>
          <a:bodyPr/>
          <a:lstStyle/>
          <a:p>
            <a:r>
              <a:rPr lang="ru-RU" sz="3600" dirty="0"/>
              <a:t>Листы КР по СП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5544616"/>
          </a:xfrm>
        </p:spPr>
        <p:txBody>
          <a:bodyPr/>
          <a:lstStyle/>
          <a:p>
            <a:pPr marL="0" indent="0">
              <a:buNone/>
            </a:pPr>
            <a:r>
              <a:rPr lang="ru-RU" sz="2500" u="sng" dirty="0"/>
              <a:t>3 Листа КР СП(образцы листов есть на сайте)</a:t>
            </a:r>
            <a:r>
              <a:rPr lang="ru-RU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500" dirty="0"/>
              <a:t>A1/</a:t>
            </a:r>
            <a:r>
              <a:rPr lang="en-US" sz="2500" b="1" dirty="0">
                <a:solidFill>
                  <a:srgbClr val="FF0000"/>
                </a:solidFill>
              </a:rPr>
              <a:t>A4</a:t>
            </a:r>
            <a:r>
              <a:rPr lang="en-US" sz="2500" dirty="0"/>
              <a:t> – </a:t>
            </a:r>
            <a:r>
              <a:rPr lang="ru-RU" sz="2500" dirty="0"/>
              <a:t>при </a:t>
            </a:r>
            <a:r>
              <a:rPr lang="ru-RU" sz="2500" b="1" dirty="0" err="1">
                <a:solidFill>
                  <a:srgbClr val="FF0000"/>
                </a:solidFill>
              </a:rPr>
              <a:t>усл</a:t>
            </a:r>
            <a:r>
              <a:rPr lang="ru-RU" sz="2500" dirty="0"/>
              <a:t>.</a:t>
            </a:r>
            <a:r>
              <a:rPr lang="en-US" sz="2500" dirty="0"/>
              <a:t>)</a:t>
            </a:r>
            <a:r>
              <a:rPr lang="ru-RU" sz="2500" dirty="0"/>
              <a:t>:</a:t>
            </a:r>
          </a:p>
          <a:p>
            <a:r>
              <a:rPr lang="ru-RU" sz="2500" dirty="0">
                <a:hlinkClick r:id="rId3" action="ppaction://hlinksldjump"/>
              </a:rPr>
              <a:t>1.Модульная структура</a:t>
            </a:r>
            <a:r>
              <a:rPr lang="en-US" sz="2500" dirty="0">
                <a:hlinkClick r:id="rId3" action="ppaction://hlinksldjump"/>
              </a:rPr>
              <a:t> </a:t>
            </a:r>
            <a:r>
              <a:rPr lang="ru-RU" sz="2500" dirty="0">
                <a:hlinkClick r:id="rId3" action="ppaction://hlinksldjump"/>
              </a:rPr>
              <a:t>резидента</a:t>
            </a:r>
            <a:endParaRPr lang="ru-RU" sz="2500" dirty="0"/>
          </a:p>
          <a:p>
            <a:r>
              <a:rPr lang="ru-RU" sz="2500" dirty="0">
                <a:hlinkClick r:id="rId4" action="ppaction://hlinksldjump"/>
              </a:rPr>
              <a:t>2.Алгоритмы процедур обработки прерываний</a:t>
            </a:r>
            <a:endParaRPr lang="ru-RU" sz="2500" dirty="0"/>
          </a:p>
          <a:p>
            <a:r>
              <a:rPr lang="ru-RU" sz="2500" dirty="0">
                <a:hlinkClick r:id="rId5" action="ppaction://hlinksldjump"/>
              </a:rPr>
              <a:t>3.Схема обработки прерываний в своей КР</a:t>
            </a:r>
            <a:endParaRPr lang="ru-RU" sz="2500" dirty="0"/>
          </a:p>
          <a:p>
            <a:pPr marL="0" indent="0">
              <a:buNone/>
            </a:pPr>
            <a:r>
              <a:rPr lang="ru-RU" sz="2500" u="sng" dirty="0"/>
              <a:t>Масштаб</a:t>
            </a:r>
            <a:r>
              <a:rPr lang="ru-RU" sz="2500" dirty="0"/>
              <a:t> изготовления листов (в </a:t>
            </a:r>
            <a:r>
              <a:rPr lang="en-US" sz="2500" dirty="0"/>
              <a:t>MS Visio</a:t>
            </a:r>
            <a:r>
              <a:rPr lang="ru-RU" sz="2500" dirty="0"/>
              <a:t>)</a:t>
            </a:r>
            <a:r>
              <a:rPr lang="en-US" sz="2500" dirty="0"/>
              <a:t> – </a:t>
            </a:r>
            <a:r>
              <a:rPr lang="ru-RU" sz="2500" dirty="0"/>
              <a:t>должен соответствовать формату </a:t>
            </a:r>
            <a:r>
              <a:rPr lang="ru-RU" sz="2500" b="1" dirty="0">
                <a:solidFill>
                  <a:srgbClr val="FF0000"/>
                </a:solidFill>
              </a:rPr>
              <a:t>А1</a:t>
            </a:r>
            <a:r>
              <a:rPr lang="ru-RU" sz="2500" dirty="0"/>
              <a:t> ( Но, можно </a:t>
            </a:r>
            <a:r>
              <a:rPr lang="ru-RU" sz="2500" u="sng" dirty="0"/>
              <a:t>печатать</a:t>
            </a:r>
            <a:r>
              <a:rPr lang="ru-RU" sz="2500" dirty="0"/>
              <a:t> на </a:t>
            </a:r>
            <a:r>
              <a:rPr lang="ru-RU" sz="2500" b="1" dirty="0">
                <a:solidFill>
                  <a:srgbClr val="FF0000"/>
                </a:solidFill>
              </a:rPr>
              <a:t>А4</a:t>
            </a:r>
            <a:r>
              <a:rPr lang="ru-RU" sz="2500" dirty="0"/>
              <a:t>)</a:t>
            </a:r>
          </a:p>
          <a:p>
            <a:pPr marL="0" indent="0">
              <a:buNone/>
            </a:pPr>
            <a:r>
              <a:rPr lang="ru-RU" sz="2500" dirty="0"/>
              <a:t>Листы разрабатываются индивидуально </a:t>
            </a:r>
            <a:r>
              <a:rPr lang="ru-RU" sz="2500" u="sng" dirty="0"/>
              <a:t>по своему варианту</a:t>
            </a:r>
            <a:r>
              <a:rPr lang="ru-RU" sz="2500" dirty="0"/>
              <a:t>!!!</a:t>
            </a:r>
          </a:p>
          <a:p>
            <a:pPr marL="0" indent="0">
              <a:buNone/>
            </a:pPr>
            <a:r>
              <a:rPr lang="ru-RU" sz="2500" dirty="0"/>
              <a:t>Листы должны быть </a:t>
            </a:r>
            <a:r>
              <a:rPr lang="ru-RU" sz="2500" u="sng" dirty="0"/>
              <a:t>пронумерованы</a:t>
            </a:r>
            <a:r>
              <a:rPr lang="ru-RU" sz="2500" dirty="0"/>
              <a:t> и оформлены по ГОСТ.</a:t>
            </a:r>
          </a:p>
          <a:p>
            <a:pPr marL="0" indent="0">
              <a:buNone/>
            </a:pPr>
            <a:r>
              <a:rPr lang="ru-RU" sz="2500" dirty="0"/>
              <a:t>Из документов ПЗ должны/могут быть </a:t>
            </a:r>
            <a:r>
              <a:rPr lang="ru-RU" sz="2500" u="sng" dirty="0"/>
              <a:t>ссылки</a:t>
            </a:r>
            <a:r>
              <a:rPr lang="ru-RU" sz="2500" dirty="0"/>
              <a:t> на листы КР</a:t>
            </a:r>
          </a:p>
          <a:p>
            <a:pPr marL="0" indent="0">
              <a:buNone/>
            </a:pPr>
            <a:r>
              <a:rPr lang="ru-RU" sz="2500" dirty="0"/>
              <a:t>Студент обязан на защите </a:t>
            </a:r>
            <a:r>
              <a:rPr lang="ru-RU" sz="2500" u="sng" dirty="0"/>
              <a:t>быстро</a:t>
            </a:r>
            <a:r>
              <a:rPr lang="ru-RU" sz="2500" dirty="0"/>
              <a:t> находить на листах(!) </a:t>
            </a:r>
            <a:r>
              <a:rPr lang="ru-RU" sz="2500" u="sng" dirty="0"/>
              <a:t>ответы</a:t>
            </a:r>
            <a:r>
              <a:rPr lang="ru-RU" sz="2500" dirty="0"/>
              <a:t> на вопросы, поставленные преподавателем и пояснять содержание листа, уметь </a:t>
            </a:r>
            <a:r>
              <a:rPr lang="ru-RU" sz="2500" u="sng" dirty="0"/>
              <a:t>видоизменить</a:t>
            </a:r>
            <a:r>
              <a:rPr lang="ru-RU" sz="2500" dirty="0"/>
              <a:t> листы по требованию.</a:t>
            </a:r>
          </a:p>
          <a:p>
            <a:pPr marL="0" indent="0">
              <a:buNone/>
            </a:pPr>
            <a:endParaRPr lang="ru-RU" sz="2500" dirty="0"/>
          </a:p>
          <a:p>
            <a:endParaRPr lang="ru-RU" sz="2500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271141939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6632"/>
            <a:ext cx="6192688" cy="792088"/>
          </a:xfrm>
        </p:spPr>
        <p:txBody>
          <a:bodyPr/>
          <a:lstStyle/>
          <a:p>
            <a:r>
              <a:rPr lang="ru-RU" sz="3200" dirty="0"/>
              <a:t>Модульная структура</a:t>
            </a:r>
            <a:r>
              <a:rPr lang="en-US" sz="3200" dirty="0"/>
              <a:t> </a:t>
            </a:r>
            <a:r>
              <a:rPr lang="ru-RU" sz="3200" dirty="0"/>
              <a:t>резидента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5517232"/>
            <a:ext cx="8229600" cy="720080"/>
          </a:xfrm>
        </p:spPr>
        <p:txBody>
          <a:bodyPr/>
          <a:lstStyle/>
          <a:p>
            <a:r>
              <a:rPr lang="ru-RU" sz="2000" dirty="0"/>
              <a:t>Данный лист содержит структуру резидента из исходных и объектных модулей (</a:t>
            </a:r>
            <a:r>
              <a:rPr lang="ru-RU" sz="2000" dirty="0">
                <a:hlinkClick r:id="rId3" action="ppaction://hlinksldjump"/>
              </a:rPr>
              <a:t>Меню КР</a:t>
            </a:r>
            <a:r>
              <a:rPr lang="ru-RU" sz="2000" dirty="0"/>
              <a:t>)</a:t>
            </a: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2812053"/>
              </p:ext>
            </p:extLst>
          </p:nvPr>
        </p:nvGraphicFramePr>
        <p:xfrm>
          <a:off x="539552" y="836712"/>
          <a:ext cx="8424936" cy="4536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29440709" imgH="21152070" progId="Visio.Drawing.11">
                  <p:embed/>
                </p:oleObj>
              </mc:Choice>
              <mc:Fallback>
                <p:oleObj name="Visio" r:id="rId4" imgW="29440709" imgH="21152070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836712"/>
                        <a:ext cx="8424936" cy="45365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195998038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1077" y="116632"/>
            <a:ext cx="6552778" cy="418058"/>
          </a:xfrm>
        </p:spPr>
        <p:txBody>
          <a:bodyPr/>
          <a:lstStyle/>
          <a:p>
            <a:r>
              <a:rPr lang="ru-RU" sz="2800" dirty="0"/>
              <a:t>Схема обработки прерываний в своей КР</a:t>
            </a: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1124241"/>
              </p:ext>
            </p:extLst>
          </p:nvPr>
        </p:nvGraphicFramePr>
        <p:xfrm>
          <a:off x="611560" y="476672"/>
          <a:ext cx="7532067" cy="47525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30274069" imgH="21160980" progId="Visio.Drawing.11">
                  <p:embed/>
                </p:oleObj>
              </mc:Choice>
              <mc:Fallback>
                <p:oleObj name="Visio" r:id="rId2" imgW="30274069" imgH="21160980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76672"/>
                        <a:ext cx="7532067" cy="47525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 bwMode="auto">
          <a:xfrm>
            <a:off x="683568" y="5373216"/>
            <a:ext cx="82296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/>
              <a:t>Данный лист содержит схему </a:t>
            </a:r>
            <a:r>
              <a:rPr lang="ru-RU" sz="2000" u="sng" dirty="0"/>
              <a:t>вызова своих процедур </a:t>
            </a:r>
            <a:r>
              <a:rPr lang="ru-RU" sz="2000" dirty="0"/>
              <a:t>обработки прерываний, оперативной памяти, стека, вектора прерываний  и МП </a:t>
            </a:r>
          </a:p>
        </p:txBody>
      </p:sp>
    </p:spTree>
    <p:extLst>
      <p:ext uri="{BB962C8B-B14F-4D97-AF65-F5344CB8AC3E}">
        <p14:creationId xmlns:p14="http://schemas.microsoft.com/office/powerpoint/2010/main" val="26362129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715250" cy="634082"/>
          </a:xfrm>
        </p:spPr>
        <p:txBody>
          <a:bodyPr/>
          <a:lstStyle/>
          <a:p>
            <a:r>
              <a:rPr lang="ru-RU" sz="2800" dirty="0"/>
              <a:t>Алгоритмы процедур обработки прерываний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2305680"/>
              </p:ext>
            </p:extLst>
          </p:nvPr>
        </p:nvGraphicFramePr>
        <p:xfrm>
          <a:off x="395536" y="692696"/>
          <a:ext cx="8208912" cy="49685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29459348" imgH="21107520" progId="Visio.Drawing.11">
                  <p:embed/>
                </p:oleObj>
              </mc:Choice>
              <mc:Fallback>
                <p:oleObj name="Visio" r:id="rId2" imgW="29459348" imgH="2110752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692696"/>
                        <a:ext cx="8208912" cy="496855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961077" y="6237312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 bwMode="auto">
          <a:xfrm>
            <a:off x="683568" y="5661248"/>
            <a:ext cx="82296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/>
              <a:t>Данный лист содержит блок-схемы алгоритмов процедур обработки прерываний собственного резидента и вспомогательных процедур</a:t>
            </a:r>
          </a:p>
        </p:txBody>
      </p:sp>
    </p:spTree>
    <p:extLst>
      <p:ext uri="{BB962C8B-B14F-4D97-AF65-F5344CB8AC3E}">
        <p14:creationId xmlns:p14="http://schemas.microsoft.com/office/powerpoint/2010/main" val="58633142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755576" y="142875"/>
            <a:ext cx="7344816" cy="837853"/>
          </a:xfrm>
        </p:spPr>
        <p:txBody>
          <a:bodyPr/>
          <a:lstStyle/>
          <a:p>
            <a:pPr eaLnBrk="1" hangingPunct="1"/>
            <a:r>
              <a:rPr lang="ru-RU" altLang="ru-RU" sz="4200" dirty="0"/>
              <a:t>Консультации по курсу СП и КР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96" y="1052737"/>
            <a:ext cx="9108504" cy="4670202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u="sng" dirty="0"/>
              <a:t>Консультации</a:t>
            </a:r>
            <a:r>
              <a:rPr lang="ru-RU" sz="2800" dirty="0"/>
              <a:t> По КР СП на кафедре </a:t>
            </a:r>
            <a:r>
              <a:rPr lang="ru-RU" sz="2800" b="1" dirty="0">
                <a:solidFill>
                  <a:srgbClr val="FF0000"/>
                </a:solidFill>
              </a:rPr>
              <a:t>905</a:t>
            </a:r>
            <a:r>
              <a:rPr lang="ru-RU" sz="2800" dirty="0"/>
              <a:t> ауд. (время и дни уточню позже ) - (провожу я ). По ЛР и Аксенова М.В.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/>
              <a:t>Во время ЛР по </a:t>
            </a:r>
            <a:r>
              <a:rPr lang="ru-RU" sz="2800" u="sng" dirty="0"/>
              <a:t>расписанию</a:t>
            </a:r>
            <a:r>
              <a:rPr lang="ru-RU" sz="2800" dirty="0"/>
              <a:t> - (преподаватели ЛР).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/>
              <a:t>В своей группе Телеграмм с 10:00 до 19:00 вопросы </a:t>
            </a:r>
            <a:r>
              <a:rPr lang="ru-RU" sz="2800" b="1" dirty="0">
                <a:solidFill>
                  <a:srgbClr val="FF0000"/>
                </a:solidFill>
              </a:rPr>
              <a:t>через старосту</a:t>
            </a:r>
            <a:r>
              <a:rPr lang="ru-RU" sz="2800" dirty="0"/>
              <a:t>!!!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u="sng" dirty="0"/>
              <a:t>Консультации</a:t>
            </a:r>
            <a:r>
              <a:rPr lang="ru-RU" sz="2800" dirty="0"/>
              <a:t> На </a:t>
            </a:r>
            <a:r>
              <a:rPr lang="ru-RU" sz="2800" dirty="0">
                <a:hlinkClick r:id="rId2" action="ppaction://hlinksldjump"/>
              </a:rPr>
              <a:t>сайте </a:t>
            </a:r>
            <a:r>
              <a:rPr lang="ru-RU" sz="2800" dirty="0"/>
              <a:t>дисциплины </a:t>
            </a:r>
            <a:r>
              <a:rPr lang="ru-RU" sz="2800" u="sng" dirty="0"/>
              <a:t>(желтая. кн.)  - круглосуточно </a:t>
            </a:r>
            <a:r>
              <a:rPr lang="ru-RU" sz="2800" dirty="0"/>
              <a:t> </a:t>
            </a:r>
            <a:r>
              <a:rPr lang="ru-RU" sz="2800" dirty="0">
                <a:solidFill>
                  <a:srgbClr val="FF0000"/>
                </a:solidFill>
              </a:rPr>
              <a:t>по СП </a:t>
            </a:r>
            <a:r>
              <a:rPr lang="ru-RU" sz="2800" dirty="0"/>
              <a:t>на отдельной скрытой страничке (отвечаю на вопросы я).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/>
              <a:t>Можно задать </a:t>
            </a:r>
            <a:r>
              <a:rPr lang="en-US" sz="2800" b="1" dirty="0">
                <a:solidFill>
                  <a:srgbClr val="FF0000"/>
                </a:solidFill>
              </a:rPr>
              <a:t>2</a:t>
            </a:r>
            <a:r>
              <a:rPr lang="ru-RU" sz="2800" dirty="0"/>
              <a:t> вопроса в день по существу!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/>
              <a:t>(Вопросы по СП </a:t>
            </a:r>
            <a:r>
              <a:rPr lang="ru-RU" sz="2800" b="1" dirty="0">
                <a:solidFill>
                  <a:srgbClr val="FF0000"/>
                </a:solidFill>
              </a:rPr>
              <a:t>не</a:t>
            </a:r>
            <a:r>
              <a:rPr lang="ru-RU" sz="2800" dirty="0"/>
              <a:t> на главной странице, где раздел " Ваше мнение "</a:t>
            </a:r>
            <a:r>
              <a:rPr lang="en-US" sz="2800" dirty="0">
                <a:solidFill>
                  <a:srgbClr val="FF0000"/>
                </a:solidFill>
              </a:rPr>
              <a:t>!!!</a:t>
            </a:r>
            <a:r>
              <a:rPr lang="ru-RU" sz="2800" dirty="0"/>
              <a:t>)</a:t>
            </a:r>
            <a:r>
              <a:rPr lang="en-US" sz="2800" dirty="0"/>
              <a:t> – </a:t>
            </a:r>
            <a:r>
              <a:rPr lang="ru-RU" sz="2800" dirty="0"/>
              <a:t>здесь общие вопросы по кафедре.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/>
              <a:t>По КР СП </a:t>
            </a:r>
            <a:r>
              <a:rPr lang="ru-RU" sz="2800" u="sng" dirty="0"/>
              <a:t>консультации</a:t>
            </a:r>
            <a:r>
              <a:rPr lang="ru-RU" sz="2800" dirty="0"/>
              <a:t> и </a:t>
            </a:r>
            <a:r>
              <a:rPr lang="ru-RU" sz="2800" u="sng" dirty="0"/>
              <a:t>прием</a:t>
            </a:r>
            <a:r>
              <a:rPr lang="ru-RU" sz="2800" dirty="0"/>
              <a:t>, испытаний еженедельно на кафедре ( провожу я ).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/>
              <a:t>Для КР – ТЗ –  срок </a:t>
            </a:r>
            <a:r>
              <a:rPr lang="ru-RU" sz="2800" b="1" dirty="0">
                <a:solidFill>
                  <a:srgbClr val="FF0000"/>
                </a:solidFill>
              </a:rPr>
              <a:t>4-я неделя (Подписать можно в  после лекции срок на 5-нед.)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827584" y="116633"/>
            <a:ext cx="7200602" cy="576064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Цели и Состав курса СП (ЛК, ЛР, КР, РК)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3528" y="609600"/>
            <a:ext cx="8712967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b="1" u="sng" dirty="0">
                <a:solidFill>
                  <a:srgbClr val="FF0000"/>
                </a:solidFill>
                <a:latin typeface="+mn-lt"/>
                <a:cs typeface="+mn-cs"/>
              </a:rPr>
              <a:t>Цели</a:t>
            </a:r>
            <a:r>
              <a:rPr lang="ru-RU" u="sng" dirty="0">
                <a:latin typeface="+mn-lt"/>
                <a:cs typeface="+mn-cs"/>
              </a:rPr>
              <a:t> курса следующие</a:t>
            </a:r>
            <a:r>
              <a:rPr lang="ru-RU" dirty="0">
                <a:latin typeface="+mn-lt"/>
                <a:cs typeface="+mn-cs"/>
              </a:rPr>
              <a:t>: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000" b="1" dirty="0">
                <a:latin typeface="+mn-lt"/>
                <a:cs typeface="+mn-cs"/>
              </a:rPr>
              <a:t>Научится </a:t>
            </a:r>
            <a:r>
              <a:rPr lang="ru-RU" sz="2000" b="1" u="sng" dirty="0">
                <a:latin typeface="+mn-lt"/>
                <a:cs typeface="+mn-cs"/>
              </a:rPr>
              <a:t>программировать</a:t>
            </a:r>
            <a:r>
              <a:rPr lang="ru-RU" sz="2000" b="1" dirty="0">
                <a:latin typeface="+mn-lt"/>
                <a:cs typeface="+mn-cs"/>
              </a:rPr>
              <a:t> на языках нижнего уровня (Ассемблер)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000" b="1" dirty="0">
                <a:latin typeface="+mn-lt"/>
                <a:cs typeface="+mn-cs"/>
              </a:rPr>
              <a:t>Понять и </a:t>
            </a:r>
            <a:r>
              <a:rPr lang="ru-RU" sz="2000" b="1" u="sng" dirty="0">
                <a:latin typeface="+mn-lt"/>
                <a:cs typeface="+mn-cs"/>
              </a:rPr>
              <a:t>изучить работу компьютеров внутри </a:t>
            </a:r>
            <a:r>
              <a:rPr lang="ru-RU" sz="2000" b="1" dirty="0">
                <a:latin typeface="+mn-lt"/>
                <a:cs typeface="+mn-cs"/>
              </a:rPr>
              <a:t>(Железо и софт).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000" b="1" dirty="0">
                <a:latin typeface="+mn-lt"/>
                <a:cs typeface="+mn-cs"/>
              </a:rPr>
              <a:t>Научиться </a:t>
            </a:r>
            <a:r>
              <a:rPr lang="ru-RU" sz="2000" b="1" u="sng" dirty="0">
                <a:latin typeface="+mn-lt"/>
                <a:cs typeface="+mn-cs"/>
              </a:rPr>
              <a:t>разрабатывать документацию </a:t>
            </a:r>
            <a:r>
              <a:rPr lang="ru-RU" sz="2000" b="1" dirty="0">
                <a:latin typeface="+mn-lt"/>
                <a:cs typeface="+mn-cs"/>
              </a:rPr>
              <a:t>на системное ПО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000" b="1" dirty="0">
                <a:latin typeface="+mn-lt"/>
                <a:cs typeface="+mn-cs"/>
              </a:rPr>
              <a:t>Научиться проводить </a:t>
            </a:r>
            <a:r>
              <a:rPr lang="ru-RU" sz="2000" b="1" u="sng" dirty="0">
                <a:latin typeface="+mn-lt"/>
                <a:cs typeface="+mn-cs"/>
              </a:rPr>
              <a:t>приемно-сдаточные</a:t>
            </a:r>
            <a:r>
              <a:rPr lang="ru-RU" sz="2000" b="1" dirty="0">
                <a:latin typeface="+mn-lt"/>
                <a:cs typeface="+mn-cs"/>
              </a:rPr>
              <a:t> испытания ПО.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b="1" u="sng" dirty="0">
                <a:solidFill>
                  <a:srgbClr val="FF0000"/>
                </a:solidFill>
                <a:latin typeface="+mn-lt"/>
                <a:cs typeface="+mn-cs"/>
              </a:rPr>
              <a:t>Состав</a:t>
            </a:r>
            <a:r>
              <a:rPr lang="ru-RU" u="sng" dirty="0">
                <a:latin typeface="+mn-lt"/>
                <a:cs typeface="+mn-cs"/>
              </a:rPr>
              <a:t> курса</a:t>
            </a:r>
            <a:r>
              <a:rPr lang="ru-RU" dirty="0">
                <a:latin typeface="+mn-lt"/>
                <a:cs typeface="+mn-cs"/>
              </a:rPr>
              <a:t>: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  <a:hlinkClick r:id="rId3" action="ppaction://hlinksldjump"/>
              </a:rPr>
              <a:t>Лекции </a:t>
            </a:r>
            <a:r>
              <a:rPr lang="ru-RU" dirty="0">
                <a:latin typeface="+mn-lt"/>
                <a:cs typeface="+mn-cs"/>
              </a:rPr>
              <a:t>– 1 в неделю, </a:t>
            </a:r>
            <a:r>
              <a:rPr lang="ru-RU" dirty="0">
                <a:latin typeface="+mn-lt"/>
                <a:cs typeface="+mn-cs"/>
                <a:hlinkClick r:id="rId4" action="ppaction://hlinksldjump"/>
              </a:rPr>
              <a:t>ЛР</a:t>
            </a:r>
            <a:r>
              <a:rPr lang="ru-RU" dirty="0">
                <a:latin typeface="+mn-lt"/>
                <a:cs typeface="+mn-cs"/>
              </a:rPr>
              <a:t> (8), 2 пары в неделю, </a:t>
            </a:r>
            <a:r>
              <a:rPr lang="ru-RU" dirty="0">
                <a:latin typeface="+mn-lt"/>
                <a:cs typeface="+mn-cs"/>
                <a:hlinkClick r:id="rId5" action="ppaction://hlinksldjump"/>
              </a:rPr>
              <a:t>КР</a:t>
            </a:r>
            <a:r>
              <a:rPr lang="ru-RU" dirty="0">
                <a:latin typeface="+mn-lt"/>
                <a:cs typeface="+mn-cs"/>
              </a:rPr>
              <a:t> – 51  час - самостоятельно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u="sng" dirty="0">
                <a:latin typeface="+mn-lt"/>
                <a:cs typeface="+mn-cs"/>
              </a:rPr>
              <a:t>Понятия</a:t>
            </a:r>
            <a:r>
              <a:rPr lang="ru-RU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  <a:hlinkClick r:id="rId6" action="ppaction://hlinksldjump"/>
              </a:rPr>
              <a:t>Системное программирование </a:t>
            </a:r>
            <a:r>
              <a:rPr lang="ru-RU" dirty="0">
                <a:latin typeface="+mn-lt"/>
                <a:cs typeface="+mn-cs"/>
              </a:rPr>
              <a:t>и программисты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Системные  программы, Системы программирования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Ассемблер и макроассемблер (принцип - 1:1 и 1:М).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Пособие по ЛР, КР (новые варианты) и курсу (сайт)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Использование моего </a:t>
            </a:r>
            <a:r>
              <a:rPr lang="ru-RU" dirty="0">
                <a:latin typeface="+mn-lt"/>
                <a:cs typeface="+mn-cs"/>
                <a:hlinkClick r:id="rId7" action="ppaction://hlinksldjump"/>
              </a:rPr>
              <a:t>сайта для СП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  <a:hlinkClick r:id="rId8" action="ppaction://hlinksldjump"/>
              </a:rPr>
              <a:t>Консультации </a:t>
            </a:r>
            <a:r>
              <a:rPr lang="ru-RU" dirty="0">
                <a:latin typeface="+mn-lt"/>
                <a:cs typeface="+mn-cs"/>
              </a:rPr>
              <a:t>(</a:t>
            </a:r>
            <a:r>
              <a:rPr lang="ru-RU" dirty="0">
                <a:solidFill>
                  <a:srgbClr val="00B050"/>
                </a:solidFill>
                <a:latin typeface="+mn-lt"/>
                <a:cs typeface="+mn-cs"/>
              </a:rPr>
              <a:t>сайт и кафедра, расписание</a:t>
            </a:r>
            <a:r>
              <a:rPr lang="ru-RU" dirty="0">
                <a:latin typeface="+mn-lt"/>
                <a:cs typeface="+mn-cs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  <a:hlinkClick r:id="rId5" action="ppaction://hlinksldjump"/>
              </a:rPr>
              <a:t>Курсовая работа </a:t>
            </a:r>
            <a:r>
              <a:rPr lang="ru-RU" dirty="0">
                <a:latin typeface="+mn-lt"/>
                <a:cs typeface="+mn-cs"/>
              </a:rPr>
              <a:t>(3 листа и 7 документов: ТЗ, ОП, ТО, РП, РСП, ПМИ, нет ОТП! -</a:t>
            </a:r>
            <a:r>
              <a:rPr lang="en-US" dirty="0">
                <a:latin typeface="+mn-lt"/>
                <a:cs typeface="+mn-cs"/>
              </a:rPr>
              <a:t>&gt; </a:t>
            </a:r>
            <a:r>
              <a:rPr lang="ru-RU" dirty="0">
                <a:latin typeface="+mn-lt"/>
                <a:cs typeface="+mn-cs"/>
              </a:rPr>
              <a:t>. Документы нужны –</a:t>
            </a:r>
            <a:r>
              <a:rPr lang="en-US" dirty="0">
                <a:latin typeface="+mn-lt"/>
                <a:cs typeface="+mn-cs"/>
              </a:rPr>
              <a:t>&gt;</a:t>
            </a:r>
            <a:r>
              <a:rPr lang="ru-RU" dirty="0">
                <a:latin typeface="+mn-lt"/>
                <a:cs typeface="+mn-cs"/>
              </a:rPr>
              <a:t> дипломы бакалавра и магистра) . КР ТЗ 4неделя.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КР сдача -14 – неделя (семестр короткий)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Развитие ЭВМ и ОС</a:t>
            </a:r>
            <a:r>
              <a:rPr lang="en-US" dirty="0">
                <a:latin typeface="+mn-lt"/>
                <a:cs typeface="+mn-cs"/>
              </a:rPr>
              <a:t> (</a:t>
            </a:r>
            <a:r>
              <a:rPr lang="ru-RU" dirty="0">
                <a:latin typeface="+mn-lt"/>
                <a:cs typeface="+mn-cs"/>
              </a:rPr>
              <a:t>история ЭВМ  кратко</a:t>
            </a:r>
            <a:r>
              <a:rPr lang="en-US" dirty="0">
                <a:latin typeface="+mn-lt"/>
                <a:cs typeface="+mn-cs"/>
              </a:rPr>
              <a:t>)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+mn-lt"/>
                <a:cs typeface="+mn-cs"/>
              </a:rPr>
              <a:t>ЛР 1-8 (Аксенова М.В. и Большаков С.А.). Работа, демонстрация, отчет и защита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1187450" y="95250"/>
            <a:ext cx="6408738" cy="792163"/>
          </a:xfrm>
        </p:spPr>
        <p:txBody>
          <a:bodyPr/>
          <a:lstStyle/>
          <a:p>
            <a:pPr eaLnBrk="1" hangingPunct="1"/>
            <a:r>
              <a:rPr lang="ru-RU" altLang="ru-RU" dirty="0">
                <a:solidFill>
                  <a:srgbClr val="3333FF"/>
                </a:solidFill>
              </a:rPr>
              <a:t>Литература курса (1)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213EEFA8-AD24-4E3F-88CC-47BEF17B1788}" type="slidenum">
              <a:rPr/>
              <a:pPr algn="l">
                <a:defRPr/>
              </a:pPr>
              <a:t>58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836950" y="656400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latin typeface="+mn-lt"/>
                <a:cs typeface="+mn-cs"/>
              </a:rPr>
              <a:t>См. на  Сайте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3250" y="903648"/>
            <a:ext cx="8362775" cy="532453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Основная литература.</a:t>
            </a:r>
            <a:endParaRPr lang="ru-RU" sz="1600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  <a:cs typeface="+mn-cs"/>
              </a:rPr>
              <a:t> </a:t>
            </a:r>
            <a:endParaRPr lang="ru-RU" sz="16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!</a:t>
            </a:r>
            <a:r>
              <a:rPr lang="ru-RU" sz="1600" b="1" dirty="0">
                <a:latin typeface="+mn-lt"/>
                <a:cs typeface="+mn-cs"/>
              </a:rPr>
              <a:t>К-</a:t>
            </a:r>
            <a:r>
              <a:rPr lang="ru-RU" sz="1600" b="1" dirty="0" err="1">
                <a:latin typeface="+mn-lt"/>
                <a:cs typeface="+mn-cs"/>
              </a:rPr>
              <a:t>Г.Финогенов</a:t>
            </a:r>
            <a:r>
              <a:rPr lang="ru-RU" sz="1600" dirty="0">
                <a:latin typeface="+mn-lt"/>
                <a:cs typeface="+mn-cs"/>
              </a:rPr>
              <a:t> 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Основы языка </a:t>
            </a: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Ассемблера</a:t>
            </a:r>
            <a:r>
              <a:rPr lang="ru-RU" sz="1600" b="1" dirty="0">
                <a:latin typeface="+mn-lt"/>
                <a:cs typeface="+mn-cs"/>
              </a:rPr>
              <a:t>. </a:t>
            </a:r>
            <a:r>
              <a:rPr lang="ru-RU" sz="1600" dirty="0">
                <a:latin typeface="+mn-lt"/>
                <a:cs typeface="+mn-cs"/>
              </a:rPr>
              <a:t>— М.: Радио и связь, 2001. — 288 с.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 err="1">
                <a:latin typeface="+mn-lt"/>
                <a:cs typeface="+mn-cs"/>
              </a:rPr>
              <a:t>П.И.Рудаков</a:t>
            </a:r>
            <a:r>
              <a:rPr lang="ru-RU" sz="1600" b="1" dirty="0">
                <a:latin typeface="+mn-lt"/>
                <a:cs typeface="+mn-cs"/>
              </a:rPr>
              <a:t>, К.Г.Финогенов</a:t>
            </a:r>
            <a:r>
              <a:rPr lang="ru-RU" sz="1600" dirty="0">
                <a:latin typeface="+mn-lt"/>
                <a:cs typeface="+mn-cs"/>
              </a:rPr>
              <a:t> 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“Язык ассемблера: Уроки программирования” – </a:t>
            </a:r>
            <a:r>
              <a:rPr lang="ru-RU" sz="1600" dirty="0">
                <a:latin typeface="+mn-lt"/>
                <a:cs typeface="+mn-cs"/>
              </a:rPr>
              <a:t>М.: ДИАЛОГ-МИФИ, 2001 г., 640с.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dirty="0">
                <a:latin typeface="+mn-lt"/>
                <a:cs typeface="+mn-cs"/>
              </a:rPr>
              <a:t>Использование языка Ассемблера  : монография / </a:t>
            </a:r>
            <a:r>
              <a:rPr lang="ru-RU" sz="1600" b="1" dirty="0">
                <a:latin typeface="+mn-lt"/>
                <a:cs typeface="+mn-cs"/>
              </a:rPr>
              <a:t>К.Г. </a:t>
            </a:r>
            <a:r>
              <a:rPr lang="ru-RU" sz="1600" b="1" dirty="0" err="1">
                <a:latin typeface="+mn-lt"/>
                <a:cs typeface="+mn-cs"/>
              </a:rPr>
              <a:t>Финогенов</a:t>
            </a:r>
            <a:r>
              <a:rPr lang="ru-RU" sz="1600" dirty="0">
                <a:latin typeface="+mn-lt"/>
                <a:cs typeface="+mn-cs"/>
              </a:rPr>
              <a:t>. - М. : Горячая линия -Телеком, 2003. - 420 с. : ил. ; 60</a:t>
            </a:r>
            <a:r>
              <a:rPr lang="en-US" sz="1600" dirty="0">
                <a:latin typeface="+mn-lt"/>
                <a:cs typeface="+mn-cs"/>
              </a:rPr>
              <a:t>x</a:t>
            </a:r>
            <a:r>
              <a:rPr lang="ru-RU" sz="1600" dirty="0">
                <a:latin typeface="+mn-lt"/>
                <a:cs typeface="+mn-cs"/>
              </a:rPr>
              <a:t>88/16. - </a:t>
            </a:r>
            <a:r>
              <a:rPr lang="en-US" sz="1600" dirty="0">
                <a:latin typeface="+mn-lt"/>
                <a:cs typeface="+mn-cs"/>
              </a:rPr>
              <a:t>ISBN</a:t>
            </a:r>
            <a:r>
              <a:rPr lang="ru-RU" sz="1600" dirty="0">
                <a:latin typeface="+mn-lt"/>
                <a:cs typeface="+mn-cs"/>
              </a:rPr>
              <a:t> 5-93517-118-</a:t>
            </a:r>
            <a:r>
              <a:rPr lang="en-US" sz="1600" dirty="0">
                <a:latin typeface="+mn-lt"/>
                <a:cs typeface="+mn-cs"/>
              </a:rPr>
              <a:t>X</a:t>
            </a:r>
            <a:endParaRPr lang="ru-RU" sz="1600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! </a:t>
            </a:r>
            <a:r>
              <a:rPr lang="ru-RU" sz="1600" b="1" dirty="0">
                <a:latin typeface="+mn-lt"/>
                <a:cs typeface="+mn-cs"/>
              </a:rPr>
              <a:t>К.Г. </a:t>
            </a:r>
            <a:r>
              <a:rPr lang="ru-RU" sz="1600" b="1" dirty="0" err="1">
                <a:latin typeface="+mn-lt"/>
                <a:cs typeface="+mn-cs"/>
              </a:rPr>
              <a:t>Финогенов</a:t>
            </a:r>
            <a:r>
              <a:rPr lang="ru-RU" sz="1600" dirty="0">
                <a:latin typeface="+mn-lt"/>
                <a:cs typeface="+mn-cs"/>
              </a:rPr>
              <a:t> 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“Самоучитель по системным функциям 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MSDOS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”-</a:t>
            </a:r>
            <a:r>
              <a:rPr lang="ru-RU" sz="1600" dirty="0">
                <a:latin typeface="+mn-lt"/>
                <a:cs typeface="+mn-cs"/>
              </a:rPr>
              <a:t>М.,</a:t>
            </a:r>
            <a:r>
              <a:rPr lang="ru-RU" sz="1600" dirty="0" err="1">
                <a:latin typeface="+mn-lt"/>
                <a:cs typeface="+mn-cs"/>
              </a:rPr>
              <a:t>РиС,Энтроп</a:t>
            </a:r>
            <a:r>
              <a:rPr lang="ru-RU" sz="1600" dirty="0">
                <a:latin typeface="+mn-lt"/>
                <a:cs typeface="+mn-cs"/>
              </a:rPr>
              <a:t>, 1995 г. 382с.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! </a:t>
            </a:r>
            <a:r>
              <a:rPr lang="ru-RU" sz="1600" b="1" dirty="0">
                <a:latin typeface="+mn-lt"/>
                <a:cs typeface="+mn-cs"/>
              </a:rPr>
              <a:t>Скэнлон Л.</a:t>
            </a:r>
            <a:r>
              <a:rPr lang="ru-RU" sz="1600" dirty="0">
                <a:latin typeface="+mn-lt"/>
                <a:cs typeface="+mn-cs"/>
              </a:rPr>
              <a:t> “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Персональные ЭВМ 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IBM PC</a:t>
            </a:r>
            <a:r>
              <a:rPr lang="ru-RU" sz="1600" dirty="0">
                <a:latin typeface="+mn-lt"/>
                <a:cs typeface="+mn-cs"/>
              </a:rPr>
              <a:t>. Программирование на языке ассемблера.” -М.,РиС,1991 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! </a:t>
            </a:r>
            <a:r>
              <a:rPr lang="ru-RU" sz="1600" b="1" dirty="0">
                <a:latin typeface="+mn-lt"/>
                <a:cs typeface="+mn-cs"/>
              </a:rPr>
              <a:t>Р.Джордейн</a:t>
            </a:r>
            <a:r>
              <a:rPr lang="ru-RU" sz="1600" dirty="0">
                <a:latin typeface="+mn-lt"/>
                <a:cs typeface="+mn-cs"/>
              </a:rPr>
              <a:t> “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Справочник программиста персональных компьютеров типа 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IBM </a:t>
            </a:r>
            <a:r>
              <a:rPr lang="en-US" sz="1600" dirty="0">
                <a:latin typeface="+mn-lt"/>
                <a:cs typeface="+mn-cs"/>
              </a:rPr>
              <a:t>PC</a:t>
            </a:r>
            <a:r>
              <a:rPr lang="ru-RU" sz="1600" dirty="0">
                <a:latin typeface="+mn-lt"/>
                <a:cs typeface="+mn-cs"/>
              </a:rPr>
              <a:t>”- М.,</a:t>
            </a:r>
            <a:r>
              <a:rPr lang="ru-RU" sz="1600" dirty="0" err="1">
                <a:latin typeface="+mn-lt"/>
                <a:cs typeface="+mn-cs"/>
              </a:rPr>
              <a:t>ФиС</a:t>
            </a:r>
            <a:r>
              <a:rPr lang="ru-RU" sz="1600" dirty="0">
                <a:latin typeface="+mn-lt"/>
                <a:cs typeface="+mn-cs"/>
              </a:rPr>
              <a:t>, 1991г.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Юров В.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 "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ASSEMBLER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. Учебник",- </a:t>
            </a:r>
            <a:r>
              <a:rPr lang="ru-RU" sz="1600" dirty="0">
                <a:latin typeface="+mn-lt"/>
                <a:cs typeface="+mn-cs"/>
              </a:rPr>
              <a:t>Санкт-Петербург, ПИТЕР, 2008, 624с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Юров В.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 "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ASSEMBLER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. Практикум",</a:t>
            </a:r>
            <a:r>
              <a:rPr lang="ru-RU" sz="1600" dirty="0">
                <a:latin typeface="+mn-lt"/>
                <a:cs typeface="+mn-cs"/>
              </a:rPr>
              <a:t>- Санкт-Петербург, ПИТЕР, 2007, 396с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solidFill>
                  <a:srgbClr val="FF0000"/>
                </a:solidFill>
                <a:latin typeface="+mn-lt"/>
                <a:cs typeface="+mn-cs"/>
              </a:rPr>
              <a:t>Юров В.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 "</a:t>
            </a:r>
            <a:r>
              <a:rPr lang="en-US" sz="1600" dirty="0">
                <a:solidFill>
                  <a:srgbClr val="FF0000"/>
                </a:solidFill>
                <a:latin typeface="+mn-lt"/>
                <a:cs typeface="+mn-cs"/>
              </a:rPr>
              <a:t>ASSEMBLER</a:t>
            </a:r>
            <a:r>
              <a:rPr lang="ru-RU" sz="1600" dirty="0">
                <a:solidFill>
                  <a:srgbClr val="FF0000"/>
                </a:solidFill>
                <a:latin typeface="+mn-lt"/>
                <a:cs typeface="+mn-cs"/>
              </a:rPr>
              <a:t>. Специальный справочник. </a:t>
            </a:r>
            <a:r>
              <a:rPr lang="ru-RU" sz="1600" dirty="0">
                <a:latin typeface="+mn-lt"/>
                <a:cs typeface="+mn-cs"/>
              </a:rPr>
              <a:t>Наиболее полное справочное руководство.",- Санкт-Петербург, ПИТЕР, 2009, 490с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 err="1">
                <a:latin typeface="+mn-lt"/>
                <a:cs typeface="+mn-cs"/>
              </a:rPr>
              <a:t>П.Абель</a:t>
            </a:r>
            <a:r>
              <a:rPr lang="ru-RU" sz="1600" dirty="0">
                <a:latin typeface="+mn-lt"/>
                <a:cs typeface="+mn-cs"/>
              </a:rPr>
              <a:t> "АССЕМБЛЕР. Язык и программирование на </a:t>
            </a:r>
            <a:r>
              <a:rPr lang="en-US" sz="1600" dirty="0">
                <a:latin typeface="+mn-lt"/>
                <a:cs typeface="+mn-cs"/>
              </a:rPr>
              <a:t>IBM PC</a:t>
            </a:r>
            <a:r>
              <a:rPr lang="ru-RU" sz="1600" dirty="0">
                <a:latin typeface="+mn-lt"/>
                <a:cs typeface="+mn-cs"/>
              </a:rPr>
              <a:t>": пер. с англ. – </a:t>
            </a:r>
            <a:r>
              <a:rPr lang="ru-RU" sz="1600" dirty="0" err="1">
                <a:latin typeface="+mn-lt"/>
                <a:cs typeface="+mn-cs"/>
              </a:rPr>
              <a:t>К.:,Век</a:t>
            </a:r>
            <a:r>
              <a:rPr lang="ru-RU" sz="1600" dirty="0">
                <a:latin typeface="+mn-lt"/>
                <a:cs typeface="+mn-cs"/>
              </a:rPr>
              <a:t>+, М.: ЭНТРОП, М.Ж КОРОНА-ВЕК, 2007,- 736с.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1600" b="1" dirty="0">
                <a:latin typeface="+mn-lt"/>
                <a:cs typeface="+mn-cs"/>
              </a:rPr>
              <a:t>Голубь Н.</a:t>
            </a:r>
            <a:r>
              <a:rPr lang="ru-RU" sz="1600" dirty="0">
                <a:latin typeface="+mn-lt"/>
                <a:cs typeface="+mn-cs"/>
              </a:rPr>
              <a:t>Г "Искусство программирования НА АССЕМБЛЕРЕ" 3-е издание –М.,ПИТЕР, 2006, 820с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1547813" y="95250"/>
            <a:ext cx="5616575" cy="561149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>
                <a:solidFill>
                  <a:srgbClr val="3333FF"/>
                </a:solidFill>
              </a:rPr>
              <a:t>Литература курса (2)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851FBA7C-81CC-440E-A533-F60582741795}" type="slidenum">
              <a:rPr/>
              <a:pPr algn="l">
                <a:defRPr/>
              </a:pPr>
              <a:t>59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768375" y="656399"/>
            <a:ext cx="8063911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latin typeface="+mn-lt"/>
                <a:cs typeface="+mn-cs"/>
              </a:rPr>
              <a:t>См. на  Сайте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4835" y="1484784"/>
            <a:ext cx="8063911" cy="397031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u="sng" dirty="0" err="1">
                <a:latin typeface="+mn-lt"/>
                <a:cs typeface="+mn-cs"/>
              </a:rPr>
              <a:t>Дополнительная</a:t>
            </a:r>
            <a:r>
              <a:rPr lang="en-US" b="1" u="sng" dirty="0">
                <a:latin typeface="+mn-lt"/>
                <a:cs typeface="+mn-cs"/>
              </a:rPr>
              <a:t> литература</a:t>
            </a:r>
            <a:endParaRPr lang="ru-RU" b="1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cs typeface="+mn-cs"/>
              </a:rPr>
              <a:t> 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err="1">
                <a:latin typeface="+mn-lt"/>
                <a:cs typeface="+mn-cs"/>
              </a:rPr>
              <a:t>В.Э.Фигурнов</a:t>
            </a:r>
            <a:r>
              <a:rPr lang="ru-RU" dirty="0">
                <a:latin typeface="+mn-lt"/>
                <a:cs typeface="+mn-cs"/>
              </a:rPr>
              <a:t> “</a:t>
            </a:r>
            <a:r>
              <a:rPr lang="en-US" dirty="0">
                <a:latin typeface="+mn-lt"/>
                <a:cs typeface="+mn-cs"/>
              </a:rPr>
              <a:t>IBM PC</a:t>
            </a:r>
            <a:r>
              <a:rPr lang="ru-RU" dirty="0">
                <a:latin typeface="+mn-lt"/>
                <a:cs typeface="+mn-cs"/>
              </a:rPr>
              <a:t> для пользователя” - М.,</a:t>
            </a:r>
            <a:r>
              <a:rPr lang="ru-RU" dirty="0" err="1">
                <a:latin typeface="+mn-lt"/>
                <a:cs typeface="+mn-cs"/>
              </a:rPr>
              <a:t>РиС</a:t>
            </a:r>
            <a:r>
              <a:rPr lang="ru-RU" dirty="0">
                <a:latin typeface="+mn-lt"/>
                <a:cs typeface="+mn-cs"/>
              </a:rPr>
              <a:t>, 1990 - 1997 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err="1">
                <a:latin typeface="+mn-lt"/>
                <a:cs typeface="+mn-cs"/>
              </a:rPr>
              <a:t>Зиглер</a:t>
            </a:r>
            <a:r>
              <a:rPr lang="ru-RU" b="1" dirty="0">
                <a:latin typeface="+mn-lt"/>
                <a:cs typeface="+mn-cs"/>
              </a:rPr>
              <a:t> </a:t>
            </a:r>
            <a:r>
              <a:rPr lang="ru-RU" dirty="0">
                <a:latin typeface="+mn-lt"/>
                <a:cs typeface="+mn-cs"/>
              </a:rPr>
              <a:t> Методы проектирования программных систем. </a:t>
            </a:r>
            <a:r>
              <a:rPr lang="en-US" dirty="0">
                <a:latin typeface="+mn-lt"/>
                <a:cs typeface="+mn-cs"/>
              </a:rPr>
              <a:t>М., </a:t>
            </a:r>
            <a:r>
              <a:rPr lang="en-US" dirty="0" err="1">
                <a:latin typeface="+mn-lt"/>
                <a:cs typeface="+mn-cs"/>
              </a:rPr>
              <a:t>Мир</a:t>
            </a:r>
            <a:r>
              <a:rPr lang="en-US" dirty="0">
                <a:latin typeface="+mn-lt"/>
                <a:cs typeface="+mn-cs"/>
              </a:rPr>
              <a:t> 1985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В.Л. Григорьев</a:t>
            </a:r>
            <a:r>
              <a:rPr lang="ru-RU" dirty="0">
                <a:latin typeface="+mn-lt"/>
                <a:cs typeface="+mn-cs"/>
              </a:rPr>
              <a:t> “Микропроцессор </a:t>
            </a:r>
            <a:r>
              <a:rPr lang="en-US" dirty="0" err="1">
                <a:latin typeface="+mn-lt"/>
                <a:cs typeface="+mn-cs"/>
              </a:rPr>
              <a:t>i</a:t>
            </a:r>
            <a:r>
              <a:rPr lang="ru-RU" dirty="0">
                <a:latin typeface="+mn-lt"/>
                <a:cs typeface="+mn-cs"/>
              </a:rPr>
              <a:t>486. Архитектура и программирование (в 4-х книгах)” М., ГРАНАЛ. </a:t>
            </a:r>
            <a:r>
              <a:rPr lang="en-US" dirty="0">
                <a:latin typeface="+mn-lt"/>
                <a:cs typeface="+mn-cs"/>
              </a:rPr>
              <a:t>1993. - 346с + 383с (</a:t>
            </a:r>
            <a:r>
              <a:rPr lang="en-US" dirty="0" err="1">
                <a:latin typeface="+mn-lt"/>
                <a:cs typeface="+mn-cs"/>
              </a:rPr>
              <a:t>два</a:t>
            </a:r>
            <a:r>
              <a:rPr lang="en-US" dirty="0">
                <a:latin typeface="+mn-lt"/>
                <a:cs typeface="+mn-cs"/>
              </a:rPr>
              <a:t> </a:t>
            </a:r>
            <a:r>
              <a:rPr lang="en-US" dirty="0" err="1">
                <a:latin typeface="+mn-lt"/>
                <a:cs typeface="+mn-cs"/>
              </a:rPr>
              <a:t>тома</a:t>
            </a:r>
            <a:r>
              <a:rPr lang="en-US" dirty="0">
                <a:latin typeface="+mn-lt"/>
                <a:cs typeface="+mn-cs"/>
              </a:rPr>
              <a:t>)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err="1">
                <a:latin typeface="+mn-lt"/>
                <a:cs typeface="+mn-cs"/>
              </a:rPr>
              <a:t>Брамм</a:t>
            </a:r>
            <a:r>
              <a:rPr lang="ru-RU" b="1" dirty="0">
                <a:latin typeface="+mn-lt"/>
                <a:cs typeface="+mn-cs"/>
              </a:rPr>
              <a:t> П., </a:t>
            </a:r>
            <a:r>
              <a:rPr lang="ru-RU" b="1" dirty="0" err="1">
                <a:latin typeface="+mn-lt"/>
                <a:cs typeface="+mn-cs"/>
              </a:rPr>
              <a:t>Брамм</a:t>
            </a:r>
            <a:r>
              <a:rPr lang="ru-RU" b="1" dirty="0">
                <a:latin typeface="+mn-lt"/>
                <a:cs typeface="+mn-cs"/>
              </a:rPr>
              <a:t> Д.</a:t>
            </a:r>
            <a:r>
              <a:rPr lang="ru-RU" dirty="0">
                <a:latin typeface="+mn-lt"/>
                <a:cs typeface="+mn-cs"/>
              </a:rPr>
              <a:t> “Микропроцессор 80386 и его программирование” М., Мир, 1990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Б.Э. Смит, М.Т. Джонсон</a:t>
            </a:r>
            <a:r>
              <a:rPr lang="ru-RU" dirty="0">
                <a:latin typeface="+mn-lt"/>
                <a:cs typeface="+mn-cs"/>
              </a:rPr>
              <a:t> Архитектура и программирование микропроцессора  </a:t>
            </a:r>
            <a:r>
              <a:rPr lang="en-US" dirty="0">
                <a:latin typeface="+mn-lt"/>
                <a:cs typeface="+mn-cs"/>
              </a:rPr>
              <a:t>Intel</a:t>
            </a:r>
            <a:r>
              <a:rPr lang="ru-RU" dirty="0">
                <a:latin typeface="+mn-lt"/>
                <a:cs typeface="+mn-cs"/>
              </a:rPr>
              <a:t> 80386 М., - ТОО “Конкорд”, 1992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Вирт </a:t>
            </a:r>
            <a:r>
              <a:rPr lang="ru-RU" dirty="0">
                <a:latin typeface="+mn-lt"/>
                <a:cs typeface="+mn-cs"/>
              </a:rPr>
              <a:t> Алгоритмы +структуры данных = программы. </a:t>
            </a:r>
            <a:r>
              <a:rPr lang="en-US" dirty="0">
                <a:latin typeface="+mn-lt"/>
                <a:cs typeface="+mn-cs"/>
              </a:rPr>
              <a:t>М., </a:t>
            </a:r>
            <a:r>
              <a:rPr lang="en-US" dirty="0" err="1">
                <a:latin typeface="+mn-lt"/>
                <a:cs typeface="+mn-cs"/>
              </a:rPr>
              <a:t>Радио</a:t>
            </a:r>
            <a:r>
              <a:rPr lang="en-US" dirty="0">
                <a:latin typeface="+mn-lt"/>
                <a:cs typeface="+mn-cs"/>
              </a:rPr>
              <a:t> и </a:t>
            </a:r>
            <a:r>
              <a:rPr lang="en-US" dirty="0" err="1">
                <a:latin typeface="+mn-lt"/>
                <a:cs typeface="+mn-cs"/>
              </a:rPr>
              <a:t>связь</a:t>
            </a:r>
            <a:r>
              <a:rPr lang="en-US" dirty="0">
                <a:latin typeface="+mn-lt"/>
                <a:cs typeface="+mn-cs"/>
              </a:rPr>
              <a:t> 1985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Морс С.П., Альберт</a:t>
            </a:r>
            <a:r>
              <a:rPr lang="ru-RU" dirty="0">
                <a:latin typeface="+mn-lt"/>
                <a:cs typeface="+mn-cs"/>
              </a:rPr>
              <a:t> Архитектура микропроцессора 80286 М., Радио и связь, 1990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1259632" y="10100"/>
            <a:ext cx="5688434" cy="706437"/>
          </a:xfrm>
        </p:spPr>
        <p:txBody>
          <a:bodyPr/>
          <a:lstStyle/>
          <a:p>
            <a:pPr eaLnBrk="1" hangingPunct="1"/>
            <a:r>
              <a:rPr lang="ru-RU" altLang="ru-RU" dirty="0"/>
              <a:t>Общее по курсу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558213" y="1124744"/>
            <a:ext cx="585787" cy="365125"/>
          </a:xfrm>
        </p:spPr>
        <p:txBody>
          <a:bodyPr/>
          <a:lstStyle/>
          <a:p>
            <a:pPr algn="l">
              <a:defRPr/>
            </a:pPr>
            <a:fld id="{124C5AAA-04FF-45C4-B106-D30AAA9B14DA}" type="slidenum">
              <a:rPr/>
              <a:pPr algn="l">
                <a:defRPr/>
              </a:pPr>
              <a:t>6</a:t>
            </a:fld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539750" y="836613"/>
            <a:ext cx="8353425" cy="56630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u="sng" dirty="0">
                <a:latin typeface="+mn-lt"/>
                <a:cs typeface="+mn-cs"/>
                <a:hlinkClick r:id="rId3" action="ppaction://hlinksldjump"/>
              </a:rPr>
              <a:t>Сайт</a:t>
            </a: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 </a:t>
            </a:r>
            <a:r>
              <a:rPr lang="ru-RU" sz="2000" dirty="0">
                <a:latin typeface="+mn-lt"/>
                <a:cs typeface="+mn-cs"/>
              </a:rPr>
              <a:t>дисциплины</a:t>
            </a:r>
            <a:r>
              <a:rPr lang="ru-RU" sz="2000" u="sng" dirty="0">
                <a:solidFill>
                  <a:srgbClr val="0070C0"/>
                </a:solidFill>
                <a:latin typeface="+mn-lt"/>
                <a:cs typeface="+mn-cs"/>
              </a:rPr>
              <a:t>: </a:t>
            </a:r>
            <a:r>
              <a:rPr lang="en-US" altLang="ru-RU" sz="2000" u="sng" dirty="0" err="1">
                <a:solidFill>
                  <a:srgbClr val="0070C0"/>
                </a:solidFill>
                <a:hlinkClick r:id="rId4"/>
              </a:rPr>
              <a:t>sergebolshakov</a:t>
            </a:r>
            <a:r>
              <a:rPr lang="ru-RU" altLang="ru-RU" sz="2000" u="sng" dirty="0">
                <a:solidFill>
                  <a:srgbClr val="0070C0"/>
                </a:solidFill>
                <a:hlinkClick r:id="rId4"/>
              </a:rPr>
              <a:t>.</a:t>
            </a:r>
            <a:r>
              <a:rPr lang="en-US" altLang="ru-RU" sz="2000" u="sng" dirty="0" err="1">
                <a:solidFill>
                  <a:srgbClr val="0070C0"/>
                </a:solidFill>
                <a:hlinkClick r:id="rId4"/>
              </a:rPr>
              <a:t>ru</a:t>
            </a:r>
            <a:r>
              <a:rPr lang="en-US" altLang="ru-RU" sz="2000" u="sng" dirty="0">
                <a:solidFill>
                  <a:srgbClr val="0070C0"/>
                </a:solidFill>
              </a:rPr>
              <a:t> </a:t>
            </a:r>
            <a:r>
              <a:rPr lang="ru-RU" sz="2000" dirty="0">
                <a:latin typeface="+mn-lt"/>
                <a:cs typeface="+mn-cs"/>
              </a:rPr>
              <a:t>(</a:t>
            </a:r>
            <a:r>
              <a:rPr lang="ru-RU" sz="2000" dirty="0">
                <a:latin typeface="+mn-lt"/>
                <a:cs typeface="+mn-cs"/>
                <a:hlinkClick r:id="rId3" action="ppaction://hlinksldjump"/>
              </a:rPr>
              <a:t>СМ</a:t>
            </a:r>
            <a:r>
              <a:rPr lang="ru-RU" sz="2000" dirty="0">
                <a:latin typeface="+mn-lt"/>
                <a:cs typeface="+mn-cs"/>
              </a:rPr>
              <a:t> - про сайт)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dirty="0">
                <a:latin typeface="+mn-lt"/>
                <a:cs typeface="+mn-cs"/>
              </a:rPr>
              <a:t>Вход на сайт: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ru-RU" sz="2000" u="sng" dirty="0">
                <a:latin typeface="+mn-lt"/>
                <a:cs typeface="+mn-cs"/>
              </a:rPr>
              <a:t>Польз</a:t>
            </a:r>
            <a:r>
              <a:rPr lang="ru-RU" sz="2000" dirty="0">
                <a:latin typeface="+mn-lt"/>
                <a:cs typeface="+mn-cs"/>
              </a:rPr>
              <a:t>: </a:t>
            </a:r>
            <a:r>
              <a:rPr lang="en-US" sz="2000" dirty="0">
                <a:latin typeface="+mn-lt"/>
                <a:cs typeface="+mn-cs"/>
              </a:rPr>
              <a:t>&lt;</a:t>
            </a:r>
            <a:r>
              <a:rPr lang="ru-RU" sz="2000" dirty="0">
                <a:solidFill>
                  <a:srgbClr val="FF0000"/>
                </a:solidFill>
                <a:latin typeface="+mn-lt"/>
                <a:cs typeface="+mn-cs"/>
              </a:rPr>
              <a:t>Индекс группы </a:t>
            </a:r>
            <a:r>
              <a:rPr lang="en-US" sz="2000" dirty="0">
                <a:latin typeface="+mn-lt"/>
                <a:cs typeface="+mn-cs"/>
              </a:rPr>
              <a:t>&gt;</a:t>
            </a:r>
            <a:r>
              <a:rPr lang="ru-RU" sz="2000" dirty="0">
                <a:latin typeface="+mn-lt"/>
                <a:cs typeface="+mn-cs"/>
              </a:rPr>
              <a:t>(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ИУ5-44</a:t>
            </a:r>
            <a:r>
              <a:rPr lang="ru-RU" sz="2000" dirty="0">
                <a:latin typeface="+mn-lt"/>
                <a:cs typeface="+mn-cs"/>
              </a:rPr>
              <a:t>,  </a:t>
            </a:r>
            <a:r>
              <a:rPr lang="ru-RU" sz="2000" b="1" u="sng" dirty="0">
                <a:solidFill>
                  <a:srgbClr val="00B0F0"/>
                </a:solidFill>
                <a:latin typeface="+mn-lt"/>
                <a:cs typeface="+mn-cs"/>
              </a:rPr>
              <a:t>для всех групп</a:t>
            </a:r>
            <a:r>
              <a:rPr lang="ru-RU" sz="2000" dirty="0">
                <a:latin typeface="+mn-lt"/>
                <a:cs typeface="+mn-cs"/>
              </a:rPr>
              <a:t>)/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u="sng" dirty="0">
                <a:latin typeface="+mn-lt"/>
                <a:cs typeface="+mn-cs"/>
              </a:rPr>
              <a:t>Пароль</a:t>
            </a:r>
            <a:r>
              <a:rPr lang="ru-RU" sz="2000" dirty="0">
                <a:latin typeface="+mn-lt"/>
                <a:cs typeface="+mn-cs"/>
              </a:rPr>
              <a:t>: обратный порядок (Пример: </a:t>
            </a: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44-5УИ</a:t>
            </a:r>
            <a:r>
              <a:rPr lang="ru-RU" sz="2000" dirty="0">
                <a:latin typeface="+mn-lt"/>
                <a:cs typeface="+mn-cs"/>
              </a:rPr>
              <a:t>).</a:t>
            </a:r>
            <a:r>
              <a:rPr lang="en-US" sz="2000" dirty="0">
                <a:latin typeface="+mn-lt"/>
                <a:cs typeface="+mn-cs"/>
              </a:rPr>
              <a:t> </a:t>
            </a:r>
            <a:endParaRPr lang="ru-RU" sz="2000" dirty="0">
              <a:latin typeface="+mn-lt"/>
              <a:cs typeface="+mn-c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000" u="sng" dirty="0">
                <a:latin typeface="+mn-lt"/>
                <a:cs typeface="+mn-cs"/>
              </a:rPr>
              <a:t>Содержимое по курсу на сайте</a:t>
            </a:r>
            <a:r>
              <a:rPr lang="ru-RU" sz="2000" dirty="0">
                <a:latin typeface="+mn-lt"/>
                <a:cs typeface="+mn-cs"/>
              </a:rPr>
              <a:t>: </a:t>
            </a:r>
          </a:p>
          <a:p>
            <a:pPr marL="631825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  <a:hlinkClick r:id="rId5" action="ppaction://hlinksldjump"/>
              </a:rPr>
              <a:t>Литература </a:t>
            </a:r>
            <a:r>
              <a:rPr lang="ru-RU" sz="2000" dirty="0">
                <a:latin typeface="+mn-lt"/>
                <a:cs typeface="+mn-cs"/>
              </a:rPr>
              <a:t>( книги для знакомства). Пояснить по номерам.</a:t>
            </a:r>
          </a:p>
          <a:p>
            <a:pPr marL="631825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  <a:hlinkClick r:id="rId6" action="ppaction://hlinksldjump"/>
              </a:rPr>
              <a:t>Софт на сайте </a:t>
            </a:r>
            <a:r>
              <a:rPr lang="ru-RU" sz="2000" u="sng" dirty="0">
                <a:latin typeface="+mn-lt"/>
                <a:cs typeface="+mn-cs"/>
              </a:rPr>
              <a:t>(</a:t>
            </a:r>
            <a:r>
              <a:rPr lang="en-US" sz="2000" u="sng" dirty="0">
                <a:latin typeface="+mn-lt"/>
                <a:cs typeface="+mn-cs"/>
              </a:rPr>
              <a:t>Tasm3.zip</a:t>
            </a:r>
            <a:r>
              <a:rPr lang="en-US" sz="2000" dirty="0">
                <a:latin typeface="+mn-lt"/>
                <a:cs typeface="+mn-cs"/>
              </a:rPr>
              <a:t>!</a:t>
            </a:r>
            <a:r>
              <a:rPr lang="ru-RU" sz="2000" dirty="0">
                <a:latin typeface="+mn-lt"/>
                <a:cs typeface="+mn-cs"/>
              </a:rPr>
              <a:t>)</a:t>
            </a:r>
          </a:p>
          <a:p>
            <a:pPr marL="631825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Про выбор СП для Ассемблера курса СП (</a:t>
            </a:r>
            <a:r>
              <a:rPr lang="en-US" sz="2000" dirty="0" err="1">
                <a:latin typeface="+mn-lt"/>
                <a:cs typeface="+mn-cs"/>
              </a:rPr>
              <a:t>masm</a:t>
            </a:r>
            <a:r>
              <a:rPr lang="en-US" sz="2000" dirty="0">
                <a:latin typeface="+mn-lt"/>
                <a:cs typeface="+mn-cs"/>
              </a:rPr>
              <a:t>, </a:t>
            </a:r>
            <a:r>
              <a:rPr lang="en-US" sz="2000" dirty="0" err="1">
                <a:latin typeface="+mn-lt"/>
                <a:cs typeface="+mn-cs"/>
              </a:rPr>
              <a:t>Fasm</a:t>
            </a:r>
            <a:r>
              <a:rPr lang="en-US" sz="2000" dirty="0">
                <a:latin typeface="+mn-lt"/>
                <a:cs typeface="+mn-cs"/>
              </a:rPr>
              <a:t>, EMM86 </a:t>
            </a:r>
            <a:r>
              <a:rPr lang="ru-RU" sz="2000" dirty="0">
                <a:latin typeface="+mn-lt"/>
                <a:cs typeface="+mn-cs"/>
              </a:rPr>
              <a:t>и др.)</a:t>
            </a:r>
          </a:p>
          <a:p>
            <a:pPr marL="631825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dirty="0">
                <a:latin typeface="+mn-lt"/>
                <a:cs typeface="+mn-cs"/>
                <a:hlinkClick r:id="rId7" action="ppaction://hlinksldjump"/>
              </a:rPr>
              <a:t>ЛР СП</a:t>
            </a:r>
            <a:r>
              <a:rPr lang="ru-RU" sz="2000" dirty="0">
                <a:latin typeface="+mn-lt"/>
                <a:cs typeface="+mn-cs"/>
              </a:rPr>
              <a:t>: программа, отчет и защита (8 ЛР – зачет по СП)</a:t>
            </a:r>
          </a:p>
          <a:p>
            <a:pPr marL="631825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Вопросы по РК и Результаты РК и автоматы.</a:t>
            </a:r>
          </a:p>
          <a:p>
            <a:pPr marL="631825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 Оперативные сообщения на сайте.</a:t>
            </a:r>
          </a:p>
          <a:p>
            <a:pPr marL="3460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latin typeface="+mn-lt"/>
                <a:cs typeface="+mn-cs"/>
                <a:hlinkClick r:id="rId8" action="ppaction://hlinksldjump"/>
              </a:rPr>
              <a:t>Курсовая работа(</a:t>
            </a:r>
            <a:r>
              <a:rPr lang="ru-RU" sz="2000" u="sng" dirty="0" err="1">
                <a:latin typeface="+mn-lt"/>
                <a:cs typeface="+mn-cs"/>
                <a:hlinkClick r:id="rId8" action="ppaction://hlinksldjump"/>
              </a:rPr>
              <a:t>диф</a:t>
            </a:r>
            <a:r>
              <a:rPr lang="ru-RU" sz="2000" u="sng" dirty="0">
                <a:latin typeface="+mn-lt"/>
                <a:cs typeface="+mn-cs"/>
                <a:hlinkClick r:id="rId8" action="ppaction://hlinksldjump"/>
              </a:rPr>
              <a:t>. зачет)</a:t>
            </a:r>
            <a:r>
              <a:rPr lang="ru-RU" sz="2000" u="sng" dirty="0">
                <a:latin typeface="+mn-lt"/>
                <a:cs typeface="+mn-cs"/>
              </a:rPr>
              <a:t>:</a:t>
            </a:r>
            <a:r>
              <a:rPr lang="ru-RU" sz="2000" dirty="0">
                <a:latin typeface="+mn-lt"/>
                <a:cs typeface="+mn-cs"/>
              </a:rPr>
              <a:t> Разработка </a:t>
            </a:r>
            <a:r>
              <a:rPr lang="ru-RU" sz="2000" u="sng" dirty="0">
                <a:latin typeface="+mn-lt"/>
                <a:cs typeface="+mn-cs"/>
              </a:rPr>
              <a:t>проекта</a:t>
            </a:r>
            <a:r>
              <a:rPr lang="ru-RU" sz="2000" dirty="0">
                <a:latin typeface="+mn-lt"/>
                <a:cs typeface="+mn-cs"/>
              </a:rPr>
              <a:t> </a:t>
            </a:r>
            <a:r>
              <a:rPr lang="ru-RU" sz="2000" u="sng" dirty="0">
                <a:latin typeface="+mn-lt"/>
                <a:cs typeface="+mn-cs"/>
              </a:rPr>
              <a:t>резидентной программы </a:t>
            </a:r>
            <a:r>
              <a:rPr lang="ru-RU" sz="2000" dirty="0">
                <a:latin typeface="+mn-lt"/>
                <a:cs typeface="+mn-cs"/>
              </a:rPr>
              <a:t>с документацией на ПО. Обобщенный вариант примера и индивидуальные задания студентов. </a:t>
            </a:r>
            <a:r>
              <a:rPr lang="ru-RU" sz="2000" dirty="0">
                <a:latin typeface="+mn-lt"/>
                <a:cs typeface="+mn-cs"/>
                <a:hlinkClick r:id="rId8" action="ppaction://hlinksldjump"/>
              </a:rPr>
              <a:t>КР = ПО+ДОК+ЛИСТЫ+ СДАЧА!!!</a:t>
            </a:r>
            <a:endParaRPr lang="ru-RU" sz="2000" dirty="0">
              <a:latin typeface="+mn-lt"/>
              <a:cs typeface="+mn-cs"/>
            </a:endParaRPr>
          </a:p>
          <a:p>
            <a:pPr marL="631825" indent="-28575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000" dirty="0">
                <a:latin typeface="+mn-lt"/>
                <a:cs typeface="+mn-cs"/>
              </a:rPr>
              <a:t>Есть Образцы Листов и документов КР (8 документов), Шаблоны отчетов по ЛР.</a:t>
            </a:r>
          </a:p>
          <a:p>
            <a:pPr marL="3460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+mn-lt"/>
                <a:cs typeface="+mn-cs"/>
              </a:rPr>
              <a:t>Что такое </a:t>
            </a:r>
            <a:r>
              <a:rPr lang="ru-RU" sz="2000" dirty="0">
                <a:latin typeface="+mn-lt"/>
                <a:cs typeface="+mn-cs"/>
                <a:hlinkClick r:id="rId9" action="ppaction://hlinksldjump"/>
              </a:rPr>
              <a:t>Системное программирование</a:t>
            </a:r>
            <a:r>
              <a:rPr lang="ru-RU" sz="2000" dirty="0">
                <a:latin typeface="+mn-lt"/>
                <a:cs typeface="+mn-cs"/>
              </a:rPr>
              <a:t>. </a:t>
            </a:r>
            <a:r>
              <a:rPr lang="ru-RU" sz="2000" dirty="0">
                <a:latin typeface="+mn-lt"/>
                <a:cs typeface="+mn-cs"/>
                <a:hlinkClick r:id="rId10" action="ppaction://hlinksldjump"/>
              </a:rPr>
              <a:t>Введение</a:t>
            </a:r>
            <a:r>
              <a:rPr lang="ru-RU" sz="2000" dirty="0">
                <a:latin typeface="+mn-lt"/>
                <a:cs typeface="+mn-cs"/>
              </a:rPr>
              <a:t>.</a:t>
            </a:r>
          </a:p>
          <a:p>
            <a:pPr marL="3460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dirty="0">
                <a:solidFill>
                  <a:srgbClr val="00B050"/>
                </a:solidFill>
              </a:rPr>
              <a:t>Презентации лекций за прошлый год</a:t>
            </a:r>
            <a:r>
              <a:rPr lang="ru-RU" altLang="ru-RU" sz="2000" dirty="0"/>
              <a:t>!!</a:t>
            </a:r>
          </a:p>
          <a:p>
            <a:pPr marL="346075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1116013" y="95250"/>
            <a:ext cx="6192837" cy="792163"/>
          </a:xfrm>
        </p:spPr>
        <p:txBody>
          <a:bodyPr/>
          <a:lstStyle/>
          <a:p>
            <a:pPr eaLnBrk="1" hangingPunct="1"/>
            <a:r>
              <a:rPr lang="ru-RU" altLang="ru-RU" dirty="0">
                <a:solidFill>
                  <a:srgbClr val="3333FF"/>
                </a:solidFill>
              </a:rPr>
              <a:t>Литература курса (3)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50432" y="471896"/>
            <a:ext cx="585787" cy="365125"/>
          </a:xfrm>
        </p:spPr>
        <p:txBody>
          <a:bodyPr/>
          <a:lstStyle/>
          <a:p>
            <a:pPr algn="l">
              <a:defRPr/>
            </a:pPr>
            <a:fld id="{9011CFAA-9AB3-48A9-A3DE-483131B604A0}" type="slidenum">
              <a:rPr/>
              <a:pPr algn="l">
                <a:defRPr/>
              </a:pPr>
              <a:t>60</a:t>
            </a:fld>
            <a:endParaRPr dirty="0"/>
          </a:p>
        </p:txBody>
      </p:sp>
      <p:sp>
        <p:nvSpPr>
          <p:cNvPr id="5" name="TextBox 4"/>
          <p:cNvSpPr txBox="1"/>
          <p:nvPr/>
        </p:nvSpPr>
        <p:spPr>
          <a:xfrm>
            <a:off x="679415" y="1196752"/>
            <a:ext cx="8063911" cy="507831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 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err="1">
                <a:latin typeface="+mn-lt"/>
                <a:cs typeface="+mn-cs"/>
              </a:rPr>
              <a:t>А.Жуков</a:t>
            </a:r>
            <a:r>
              <a:rPr lang="ru-RU" dirty="0">
                <a:latin typeface="+mn-lt"/>
                <a:cs typeface="+mn-cs"/>
              </a:rPr>
              <a:t>, А. </a:t>
            </a:r>
            <a:r>
              <a:rPr lang="ru-RU" dirty="0" err="1">
                <a:latin typeface="+mn-lt"/>
                <a:cs typeface="+mn-cs"/>
              </a:rPr>
              <a:t>Авдюхин</a:t>
            </a:r>
            <a:r>
              <a:rPr lang="ru-RU" dirty="0">
                <a:latin typeface="+mn-lt"/>
                <a:cs typeface="+mn-cs"/>
              </a:rPr>
              <a:t> "Ассемблер. Самоучитель". С-П, "БХВ-Петербург", 2002 г., 444с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Гордеев А.В. и Молчанов А.Ю.</a:t>
            </a:r>
            <a:r>
              <a:rPr lang="ru-RU" dirty="0">
                <a:latin typeface="+mn-lt"/>
                <a:cs typeface="+mn-cs"/>
              </a:rPr>
              <a:t> "Системное программное обеспечение"",- Санкт-Петербург, ПИТЕР, 2001, 734с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err="1">
                <a:latin typeface="+mn-lt"/>
                <a:cs typeface="+mn-cs"/>
              </a:rPr>
              <a:t>П.И.Рудаков</a:t>
            </a:r>
            <a:r>
              <a:rPr lang="ru-RU" b="1" dirty="0">
                <a:latin typeface="+mn-lt"/>
                <a:cs typeface="+mn-cs"/>
              </a:rPr>
              <a:t>, </a:t>
            </a:r>
            <a:r>
              <a:rPr lang="ru-RU" b="1" dirty="0" err="1">
                <a:latin typeface="+mn-lt"/>
                <a:cs typeface="+mn-cs"/>
              </a:rPr>
              <a:t>К.Г.Финогенов</a:t>
            </a:r>
            <a:r>
              <a:rPr lang="ru-RU" dirty="0">
                <a:latin typeface="+mn-lt"/>
                <a:cs typeface="+mn-cs"/>
              </a:rPr>
              <a:t> “Программирование на языке ассемблера  </a:t>
            </a:r>
            <a:r>
              <a:rPr lang="en-US" dirty="0">
                <a:latin typeface="+mn-lt"/>
                <a:cs typeface="+mn-cs"/>
              </a:rPr>
              <a:t>IBM PC</a:t>
            </a:r>
            <a:r>
              <a:rPr lang="ru-RU" dirty="0">
                <a:latin typeface="+mn-lt"/>
                <a:cs typeface="+mn-cs"/>
              </a:rPr>
              <a:t>” </a:t>
            </a:r>
            <a:r>
              <a:rPr lang="ru-RU" dirty="0" err="1">
                <a:latin typeface="+mn-lt"/>
                <a:cs typeface="+mn-cs"/>
              </a:rPr>
              <a:t>Обнинск,Принтер</a:t>
            </a:r>
            <a:r>
              <a:rPr lang="ru-RU" dirty="0">
                <a:latin typeface="+mn-lt"/>
                <a:cs typeface="+mn-cs"/>
              </a:rPr>
              <a:t>, 1997г.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 err="1">
                <a:latin typeface="+mn-lt"/>
                <a:cs typeface="+mn-cs"/>
              </a:rPr>
              <a:t>П.И.Рудаков</a:t>
            </a:r>
            <a:r>
              <a:rPr lang="ru-RU" b="1" dirty="0">
                <a:latin typeface="+mn-lt"/>
                <a:cs typeface="+mn-cs"/>
              </a:rPr>
              <a:t>, </a:t>
            </a:r>
            <a:r>
              <a:rPr lang="ru-RU" b="1" dirty="0" err="1">
                <a:latin typeface="+mn-lt"/>
                <a:cs typeface="+mn-cs"/>
              </a:rPr>
              <a:t>К.Г.Финогенов</a:t>
            </a:r>
            <a:r>
              <a:rPr lang="ru-RU" dirty="0">
                <a:latin typeface="+mn-lt"/>
                <a:cs typeface="+mn-cs"/>
              </a:rPr>
              <a:t> “Основы программирования на языке ассемблера  </a:t>
            </a:r>
            <a:r>
              <a:rPr lang="en-US" dirty="0">
                <a:latin typeface="+mn-lt"/>
                <a:cs typeface="+mn-cs"/>
              </a:rPr>
              <a:t>IBM PC</a:t>
            </a:r>
            <a:r>
              <a:rPr lang="ru-RU" dirty="0">
                <a:latin typeface="+mn-lt"/>
                <a:cs typeface="+mn-cs"/>
              </a:rPr>
              <a:t> Части 1-4” Обнинск, Принтер, 1995г.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+mn-lt"/>
                <a:cs typeface="+mn-cs"/>
              </a:rPr>
              <a:t>С. </a:t>
            </a:r>
            <a:r>
              <a:rPr lang="ru-RU" b="1" dirty="0">
                <a:latin typeface="+mn-lt"/>
                <a:cs typeface="+mn-cs"/>
              </a:rPr>
              <a:t>Сорокина</a:t>
            </a:r>
            <a:r>
              <a:rPr lang="ru-RU" dirty="0">
                <a:latin typeface="+mn-lt"/>
                <a:cs typeface="+mn-cs"/>
              </a:rPr>
              <a:t> и др. "Программирование драйверов и систем безопасности": Учебное пособие - СПб.: БХВ-</a:t>
            </a:r>
            <a:r>
              <a:rPr lang="ru-RU" dirty="0" err="1">
                <a:latin typeface="+mn-lt"/>
                <a:cs typeface="+mn-cs"/>
              </a:rPr>
              <a:t>Петербугр</a:t>
            </a:r>
            <a:r>
              <a:rPr lang="ru-RU" dirty="0">
                <a:latin typeface="+mn-lt"/>
                <a:cs typeface="+mn-cs"/>
              </a:rPr>
              <a:t>, М.: Издатель </a:t>
            </a:r>
            <a:r>
              <a:rPr lang="ru-RU" dirty="0" err="1">
                <a:latin typeface="+mn-lt"/>
                <a:cs typeface="+mn-cs"/>
              </a:rPr>
              <a:t>Молгачева</a:t>
            </a:r>
            <a:r>
              <a:rPr lang="ru-RU" dirty="0">
                <a:latin typeface="+mn-lt"/>
                <a:cs typeface="+mn-cs"/>
              </a:rPr>
              <a:t> С.В.,  2003. – 265 с.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dirty="0">
                <a:latin typeface="+mn-lt"/>
                <a:cs typeface="+mn-cs"/>
              </a:rPr>
              <a:t>Фельдман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ru-RU" b="1" dirty="0">
                <a:latin typeface="+mn-lt"/>
                <a:cs typeface="+mn-cs"/>
              </a:rPr>
              <a:t>С. К.</a:t>
            </a:r>
            <a:r>
              <a:rPr lang="ru-RU" dirty="0">
                <a:latin typeface="+mn-lt"/>
                <a:cs typeface="+mn-cs"/>
              </a:rPr>
              <a:t>  Системное программирование на персональном компьютере. / </a:t>
            </a:r>
            <a:r>
              <a:rPr lang="en-US" dirty="0">
                <a:latin typeface="+mn-lt"/>
                <a:cs typeface="+mn-cs"/>
              </a:rPr>
              <a:t>C</a:t>
            </a:r>
            <a:r>
              <a:rPr lang="ru-RU" dirty="0">
                <a:latin typeface="+mn-lt"/>
                <a:cs typeface="+mn-cs"/>
              </a:rPr>
              <a:t>. К. Фельдман. – 2_е изд. – М.: </a:t>
            </a:r>
            <a:r>
              <a:rPr lang="ru-RU" dirty="0" err="1">
                <a:latin typeface="+mn-lt"/>
                <a:cs typeface="+mn-cs"/>
              </a:rPr>
              <a:t>Бук_пресс</a:t>
            </a:r>
            <a:r>
              <a:rPr lang="ru-RU" dirty="0">
                <a:latin typeface="+mn-lt"/>
                <a:cs typeface="+mn-cs"/>
              </a:rPr>
              <a:t>, 2006.— </a:t>
            </a:r>
            <a:r>
              <a:rPr lang="en-US" dirty="0">
                <a:latin typeface="+mn-lt"/>
                <a:cs typeface="+mn-cs"/>
              </a:rPr>
              <a:t>512 с.</a:t>
            </a:r>
            <a:endParaRPr lang="ru-RU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>
                <a:latin typeface="+mn-lt"/>
                <a:cs typeface="+mn-cs"/>
              </a:rPr>
              <a:t> </a:t>
            </a:r>
            <a:r>
              <a:rPr lang="ru-RU" b="1" dirty="0">
                <a:latin typeface="+mn-lt"/>
                <a:cs typeface="+mn-cs"/>
              </a:rPr>
              <a:t>Магда</a:t>
            </a:r>
            <a:r>
              <a:rPr lang="ru-RU" dirty="0">
                <a:latin typeface="+mn-lt"/>
                <a:cs typeface="+mn-cs"/>
              </a:rPr>
              <a:t> </a:t>
            </a:r>
            <a:r>
              <a:rPr lang="ru-RU" b="1" dirty="0">
                <a:latin typeface="+mn-lt"/>
                <a:cs typeface="+mn-cs"/>
              </a:rPr>
              <a:t>Ю.С</a:t>
            </a:r>
            <a:r>
              <a:rPr lang="ru-RU" dirty="0">
                <a:latin typeface="+mn-lt"/>
                <a:cs typeface="+mn-cs"/>
              </a:rPr>
              <a:t>.  "Ассемблер для процессоров </a:t>
            </a:r>
            <a:r>
              <a:rPr lang="en-US" dirty="0">
                <a:latin typeface="+mn-lt"/>
                <a:cs typeface="+mn-cs"/>
              </a:rPr>
              <a:t>Intel Pentium</a:t>
            </a:r>
            <a:r>
              <a:rPr lang="ru-RU" dirty="0">
                <a:latin typeface="+mn-lt"/>
                <a:cs typeface="+mn-cs"/>
              </a:rPr>
              <a:t>" – СПб, Питер, 2006, - 410с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FF0000"/>
                </a:solidFill>
                <a:latin typeface="+mn-lt"/>
                <a:cs typeface="+mn-cs"/>
              </a:rPr>
              <a:t>На сайте есть список литературы!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  <a:cs typeface="+mn-cs"/>
              </a:rPr>
              <a:t>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9415" y="692696"/>
            <a:ext cx="6700897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FF0000"/>
                </a:solidFill>
                <a:latin typeface="+mn-lt"/>
                <a:cs typeface="+mn-cs"/>
              </a:rPr>
              <a:t>См. на  Сайте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961077" y="188913"/>
            <a:ext cx="6923291" cy="719807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ЛР № 1 Справочники  Общее (1)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125538"/>
            <a:ext cx="8642350" cy="4884737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Без </a:t>
            </a:r>
            <a:r>
              <a:rPr lang="ru-RU" u="sng" dirty="0"/>
              <a:t>справочной</a:t>
            </a:r>
            <a:r>
              <a:rPr lang="ru-RU" dirty="0"/>
              <a:t> информации </a:t>
            </a:r>
            <a:r>
              <a:rPr lang="ru-RU" u="sng" dirty="0">
                <a:solidFill>
                  <a:srgbClr val="FF0000"/>
                </a:solidFill>
              </a:rPr>
              <a:t>невозможно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профессиональное программирование!!!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Возможные </a:t>
            </a:r>
            <a:r>
              <a:rPr lang="ru-RU" u="sng" dirty="0"/>
              <a:t>пути получения сведений для работы</a:t>
            </a:r>
            <a:r>
              <a:rPr lang="ru-RU" dirty="0"/>
              <a:t>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Клавиша </a:t>
            </a:r>
            <a:r>
              <a:rPr lang="en-US" b="1" dirty="0"/>
              <a:t>F1</a:t>
            </a:r>
            <a:r>
              <a:rPr lang="en-US" dirty="0"/>
              <a:t> – </a:t>
            </a:r>
            <a:r>
              <a:rPr lang="ru-RU" dirty="0"/>
              <a:t>почти во всех программах и среде </a:t>
            </a:r>
            <a:r>
              <a:rPr lang="en-US" dirty="0"/>
              <a:t>Windows</a:t>
            </a:r>
            <a:r>
              <a:rPr lang="ru-RU" dirty="0"/>
              <a:t> или команда </a:t>
            </a:r>
            <a:r>
              <a:rPr lang="en-US" b="1" dirty="0"/>
              <a:t>help</a:t>
            </a:r>
            <a:r>
              <a:rPr lang="ru-RU" b="1" dirty="0"/>
              <a:t> </a:t>
            </a:r>
            <a:r>
              <a:rPr lang="ru-RU" dirty="0"/>
              <a:t>(</a:t>
            </a:r>
            <a:r>
              <a:rPr lang="ru-RU" dirty="0">
                <a:hlinkClick r:id="rId2" action="ppaction://hlinksldjump"/>
              </a:rPr>
              <a:t>КС</a:t>
            </a:r>
            <a:r>
              <a:rPr lang="ru-RU" dirty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 </a:t>
            </a:r>
            <a:r>
              <a:rPr lang="en-US" b="1" dirty="0"/>
              <a:t>/help </a:t>
            </a:r>
            <a:r>
              <a:rPr lang="ru-RU" dirty="0"/>
              <a:t>или </a:t>
            </a:r>
            <a:r>
              <a:rPr lang="en-US" b="1" dirty="0"/>
              <a:t>/h</a:t>
            </a:r>
            <a:r>
              <a:rPr lang="ru-RU" b="1" dirty="0"/>
              <a:t> </a:t>
            </a:r>
            <a:r>
              <a:rPr lang="ru-RU" dirty="0"/>
              <a:t>Или </a:t>
            </a:r>
            <a:r>
              <a:rPr lang="ru-RU" b="1" dirty="0"/>
              <a:t>/</a:t>
            </a:r>
            <a:r>
              <a:rPr lang="en-US" b="1" dirty="0"/>
              <a:t>?</a:t>
            </a:r>
            <a:r>
              <a:rPr lang="ru-RU" dirty="0"/>
              <a:t> – в КС</a:t>
            </a:r>
            <a:r>
              <a:rPr lang="en-US" dirty="0"/>
              <a:t> (</a:t>
            </a:r>
            <a:r>
              <a:rPr lang="ru-RU" dirty="0"/>
              <a:t>см. след. слайд</a:t>
            </a:r>
            <a:r>
              <a:rPr lang="en-US" dirty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Интернет поиск: (</a:t>
            </a:r>
            <a:r>
              <a:rPr lang="en-US" dirty="0"/>
              <a:t>https://ru.wikipedia.org/wiki, /habrahabr.ru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ru-RU" dirty="0"/>
              <a:t>др.)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Специальные </a:t>
            </a:r>
            <a:r>
              <a:rPr lang="ru-RU" dirty="0">
                <a:hlinkClick r:id="rId3" action="ppaction://hlinksldjump"/>
              </a:rPr>
              <a:t>электронные справочники</a:t>
            </a:r>
            <a:r>
              <a:rPr lang="ru-RU" dirty="0"/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Поиск сведений в Интернет (например  </a:t>
            </a:r>
            <a:r>
              <a:rPr lang="en-US" dirty="0"/>
              <a:t>Google</a:t>
            </a:r>
            <a:r>
              <a:rPr lang="ru-RU" dirty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Документация на СП и литература И другие  </a:t>
            </a: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843231" y="6495727"/>
            <a:ext cx="47371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  <a:r>
              <a:rPr lang="ru-RU" sz="2400" b="1" cap="none" spc="100" baseline="-250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38243354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 noGrp="1"/>
          </p:cNvSpPr>
          <p:nvPr>
            <p:ph type="title"/>
          </p:nvPr>
        </p:nvSpPr>
        <p:spPr>
          <a:xfrm>
            <a:off x="1403648" y="274639"/>
            <a:ext cx="6408712" cy="778098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ЛР №1 Справочники  Общее (2) </a:t>
            </a:r>
          </a:p>
        </p:txBody>
      </p:sp>
      <p:sp>
        <p:nvSpPr>
          <p:cNvPr id="63491" name="Объект 2"/>
          <p:cNvSpPr>
            <a:spLocks noGrp="1"/>
          </p:cNvSpPr>
          <p:nvPr>
            <p:ph idx="1"/>
          </p:nvPr>
        </p:nvSpPr>
        <p:spPr>
          <a:xfrm>
            <a:off x="107504" y="1052736"/>
            <a:ext cx="9036496" cy="4525962"/>
          </a:xfrm>
        </p:spPr>
        <p:txBody>
          <a:bodyPr/>
          <a:lstStyle/>
          <a:p>
            <a:pPr eaLnBrk="1" hangingPunct="1"/>
            <a:r>
              <a:rPr lang="ru-RU" altLang="ru-RU" dirty="0"/>
              <a:t> </a:t>
            </a:r>
            <a:r>
              <a:rPr lang="ru-RU" altLang="ru-RU" dirty="0">
                <a:hlinkClick r:id="rId2" action="ppaction://hlinksldjump"/>
              </a:rPr>
              <a:t>Команды ОС</a:t>
            </a:r>
            <a:endParaRPr lang="ru-RU" altLang="ru-RU" dirty="0"/>
          </a:p>
          <a:p>
            <a:pPr eaLnBrk="1" hangingPunct="1"/>
            <a:r>
              <a:rPr lang="en-US" altLang="ru-RU" dirty="0">
                <a:hlinkClick r:id="rId3" action="ppaction://hlinksldjump"/>
              </a:rPr>
              <a:t> </a:t>
            </a:r>
            <a:r>
              <a:rPr lang="ru-RU" altLang="ru-RU" dirty="0">
                <a:hlinkClick r:id="rId3" action="ppaction://hlinksldjump"/>
              </a:rPr>
              <a:t>Управляющие Блоки ОС</a:t>
            </a:r>
            <a:endParaRPr lang="en-US" altLang="ru-RU" dirty="0"/>
          </a:p>
          <a:p>
            <a:pPr eaLnBrk="1" hangingPunct="1"/>
            <a:r>
              <a:rPr lang="ru-RU" altLang="ru-RU" dirty="0">
                <a:hlinkClick r:id="rId4" action="ppaction://hlinksldjump"/>
              </a:rPr>
              <a:t>Прерывания ОС</a:t>
            </a:r>
            <a:endParaRPr lang="ru-RU" altLang="ru-RU" dirty="0"/>
          </a:p>
          <a:p>
            <a:pPr eaLnBrk="1" hangingPunct="1"/>
            <a:r>
              <a:rPr lang="ru-RU" altLang="ru-RU" dirty="0"/>
              <a:t>Разновидности справочников для ЛР № 1ниже :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altLang="ru-RU" dirty="0">
                <a:hlinkClick r:id="rId5" action="ppaction://hlinksldjump"/>
              </a:rPr>
              <a:t>Help </a:t>
            </a:r>
            <a:r>
              <a:rPr lang="ru-RU" altLang="ru-RU" dirty="0">
                <a:hlinkClick r:id="rId5" action="ppaction://hlinksldjump"/>
              </a:rPr>
              <a:t>4</a:t>
            </a:r>
            <a:r>
              <a:rPr lang="ru-RU" altLang="ru-RU" dirty="0"/>
              <a:t> </a:t>
            </a:r>
            <a:r>
              <a:rPr lang="en-US" altLang="ru-RU" dirty="0"/>
              <a:t>(</a:t>
            </a:r>
            <a:r>
              <a:rPr lang="ru-RU" altLang="ru-RU" dirty="0"/>
              <a:t>русифицирован</a:t>
            </a:r>
            <a:r>
              <a:rPr lang="en-US" altLang="ru-RU" dirty="0"/>
              <a:t>)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altLang="ru-RU" dirty="0">
                <a:hlinkClick r:id="rId6" action="ppaction://hlinksldjump"/>
              </a:rPr>
              <a:t>Help 5</a:t>
            </a:r>
            <a:r>
              <a:rPr lang="ru-RU" altLang="ru-RU" dirty="0"/>
              <a:t> (блоки и команды ОС, </a:t>
            </a:r>
            <a:r>
              <a:rPr lang="en-US" altLang="ru-RU" dirty="0">
                <a:solidFill>
                  <a:srgbClr val="FF0000"/>
                </a:solidFill>
              </a:rPr>
              <a:t>F6</a:t>
            </a:r>
            <a:r>
              <a:rPr lang="en-US" altLang="ru-RU" dirty="0"/>
              <a:t>!</a:t>
            </a:r>
            <a:r>
              <a:rPr lang="ru-RU" altLang="ru-RU" dirty="0"/>
              <a:t>)</a:t>
            </a:r>
            <a:endParaRPr lang="en-US" altLang="ru-RU" dirty="0"/>
          </a:p>
          <a:p>
            <a:pPr eaLnBrk="1" hangingPunct="1">
              <a:buFont typeface="Wingdings" pitchFamily="2" charset="2"/>
              <a:buChar char="§"/>
            </a:pPr>
            <a:r>
              <a:rPr lang="en-US" altLang="ru-RU" dirty="0">
                <a:hlinkClick r:id="rId7" action="ppaction://hlinksldjump"/>
              </a:rPr>
              <a:t>Help </a:t>
            </a:r>
            <a:r>
              <a:rPr lang="ru-RU" altLang="ru-RU" dirty="0">
                <a:hlinkClick r:id="rId7" action="ppaction://hlinksldjump"/>
              </a:rPr>
              <a:t>6</a:t>
            </a:r>
            <a:r>
              <a:rPr lang="ru-RU" altLang="ru-RU" dirty="0"/>
              <a:t>  (блоки и прерывания </a:t>
            </a:r>
            <a:r>
              <a:rPr lang="en-US" altLang="ru-RU" dirty="0"/>
              <a:t>? </a:t>
            </a:r>
            <a:r>
              <a:rPr lang="ru-RU" altLang="ru-RU" dirty="0"/>
              <a:t>Для </a:t>
            </a:r>
            <a:r>
              <a:rPr lang="en-US" altLang="ru-RU" dirty="0"/>
              <a:t>W10</a:t>
            </a:r>
            <a:r>
              <a:rPr lang="ru-RU" altLang="ru-RU" dirty="0"/>
              <a:t> )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ru-RU" altLang="ru-RU" dirty="0">
                <a:hlinkClick r:id="rId8" action="ppaction://hlinksldjump"/>
              </a:rPr>
              <a:t>Файл-Менеджеры </a:t>
            </a:r>
            <a:r>
              <a:rPr lang="ru-RU" altLang="ru-RU" dirty="0"/>
              <a:t>(</a:t>
            </a:r>
            <a:r>
              <a:rPr lang="en-US" altLang="ru-RU" dirty="0"/>
              <a:t>FAR, WC, VC  </a:t>
            </a:r>
            <a:r>
              <a:rPr lang="ru-RU" altLang="ru-RU" dirty="0"/>
              <a:t>и</a:t>
            </a:r>
            <a:r>
              <a:rPr lang="en-US" altLang="ru-RU" dirty="0"/>
              <a:t> TC</a:t>
            </a:r>
            <a:r>
              <a:rPr lang="ru-RU" altLang="ru-RU" dirty="0"/>
              <a:t>,)</a:t>
            </a:r>
            <a:endParaRPr lang="en-US" altLang="ru-RU" dirty="0"/>
          </a:p>
          <a:p>
            <a:pPr eaLnBrk="1" hangingPunct="1">
              <a:buFont typeface="Wingdings" pitchFamily="2" charset="2"/>
              <a:buChar char="§"/>
            </a:pPr>
            <a:r>
              <a:rPr lang="en-US" altLang="ru-RU" dirty="0">
                <a:hlinkClick r:id="rId9" action="ppaction://hlinksldjump"/>
              </a:rPr>
              <a:t>DosBox</a:t>
            </a:r>
            <a:r>
              <a:rPr lang="en-US" altLang="ru-RU" dirty="0"/>
              <a:t>, </a:t>
            </a:r>
            <a:r>
              <a:rPr lang="ru-RU" altLang="ru-RU" dirty="0">
                <a:hlinkClick r:id="rId10" action="ppaction://hlinksldjump"/>
              </a:rPr>
              <a:t>КС</a:t>
            </a:r>
            <a:r>
              <a:rPr lang="ru-RU" altLang="ru-RU" dirty="0"/>
              <a:t>, </a:t>
            </a:r>
            <a:r>
              <a:rPr lang="ru-RU" altLang="ru-RU" dirty="0">
                <a:hlinkClick r:id="rId11" action="ppaction://hlinksldjump"/>
              </a:rPr>
              <a:t>Русификация </a:t>
            </a:r>
            <a:r>
              <a:rPr lang="ru-RU" altLang="ru-RU" dirty="0"/>
              <a:t>ДОС</a:t>
            </a:r>
            <a:r>
              <a:rPr lang="en-US" altLang="ru-RU" dirty="0"/>
              <a:t>, </a:t>
            </a:r>
            <a:r>
              <a:rPr lang="en-US" altLang="ru-RU" dirty="0">
                <a:hlinkClick r:id="rId12" action="ppaction://hlinksldjump"/>
              </a:rPr>
              <a:t>PS</a:t>
            </a:r>
            <a:r>
              <a:rPr lang="en-US" altLang="ru-RU" dirty="0"/>
              <a:t>, </a:t>
            </a:r>
            <a:r>
              <a:rPr lang="en-US" altLang="ru-RU" dirty="0">
                <a:hlinkClick r:id="rId13" action="ppaction://hlinksldjump"/>
              </a:rPr>
              <a:t>PowerShell</a:t>
            </a:r>
            <a:r>
              <a:rPr lang="en-US" altLang="ru-RU" dirty="0"/>
              <a:t> Ice</a:t>
            </a:r>
            <a:endParaRPr lang="ru-RU" altLang="ru-RU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04716" y="6495727"/>
            <a:ext cx="47371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  <a:r>
              <a:rPr lang="ru-RU" sz="2400" b="1" cap="none" spc="100" baseline="-250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788875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280598" cy="561975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ЛР № 1  Электронные справочники Общее (3)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836613"/>
            <a:ext cx="8229600" cy="5173662"/>
          </a:xfrm>
        </p:spPr>
        <p:txBody>
          <a:bodyPr rtlCol="0">
            <a:normAutofit fontScale="850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Электронные </a:t>
            </a:r>
            <a:r>
              <a:rPr lang="ru-RU" u="sng" dirty="0"/>
              <a:t>справочники</a:t>
            </a:r>
            <a:r>
              <a:rPr lang="ru-RU" dirty="0"/>
              <a:t>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Справочники во всех</a:t>
            </a:r>
            <a:r>
              <a:rPr lang="en-US" dirty="0"/>
              <a:t> </a:t>
            </a:r>
            <a:r>
              <a:rPr lang="ru-RU" dirty="0"/>
              <a:t> программах</a:t>
            </a:r>
            <a:r>
              <a:rPr lang="en-US" dirty="0"/>
              <a:t> (F1)</a:t>
            </a:r>
            <a:r>
              <a:rPr lang="ru-RU" dirty="0"/>
              <a:t> и среде </a:t>
            </a:r>
            <a:r>
              <a:rPr lang="en-US" dirty="0"/>
              <a:t>Windows</a:t>
            </a:r>
            <a:r>
              <a:rPr lang="ru-RU" dirty="0"/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Справочники </a:t>
            </a:r>
            <a:r>
              <a:rPr lang="ru-RU" u="sng" dirty="0"/>
              <a:t>серии</a:t>
            </a:r>
            <a:r>
              <a:rPr lang="ru-RU" dirty="0"/>
              <a:t> </a:t>
            </a:r>
            <a:r>
              <a:rPr lang="en-US" u="sng" dirty="0"/>
              <a:t>Tech Help</a:t>
            </a:r>
            <a:r>
              <a:rPr lang="en-US" dirty="0"/>
              <a:t>  (</a:t>
            </a:r>
            <a:r>
              <a:rPr lang="en-US" dirty="0">
                <a:hlinkClick r:id="rId2" action="ppaction://hlinksldjump"/>
              </a:rPr>
              <a:t>help4</a:t>
            </a:r>
            <a:r>
              <a:rPr lang="en-US" dirty="0"/>
              <a:t>, </a:t>
            </a:r>
            <a:r>
              <a:rPr lang="en-US" dirty="0">
                <a:hlinkClick r:id="rId3" action="ppaction://hlinksldjump"/>
              </a:rPr>
              <a:t>help5</a:t>
            </a:r>
            <a:r>
              <a:rPr lang="en-US" dirty="0"/>
              <a:t>, </a:t>
            </a:r>
            <a:r>
              <a:rPr lang="en-US" dirty="0">
                <a:hlinkClick r:id="rId4" action="ppaction://hlinksldjump"/>
              </a:rPr>
              <a:t>help6</a:t>
            </a:r>
            <a:r>
              <a:rPr lang="en-US" dirty="0"/>
              <a:t>) – </a:t>
            </a:r>
            <a:r>
              <a:rPr lang="ru-RU" dirty="0"/>
              <a:t>мы изучаем в </a:t>
            </a:r>
            <a:r>
              <a:rPr lang="ru-RU" b="1" dirty="0"/>
              <a:t>ЛР №1</a:t>
            </a:r>
            <a:r>
              <a:rPr lang="en-US" dirty="0"/>
              <a:t> – </a:t>
            </a:r>
            <a:r>
              <a:rPr lang="ru-RU" dirty="0"/>
              <a:t>см. далее.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Поиск в справочниках </a:t>
            </a:r>
            <a:r>
              <a:rPr lang="en-US" u="sng" dirty="0"/>
              <a:t>online</a:t>
            </a:r>
            <a:r>
              <a:rPr lang="en-US" dirty="0"/>
              <a:t> </a:t>
            </a:r>
            <a:r>
              <a:rPr lang="ru-RU" dirty="0"/>
              <a:t>в Интернет (</a:t>
            </a:r>
            <a:r>
              <a:rPr lang="en-US" dirty="0"/>
              <a:t>F1</a:t>
            </a:r>
            <a:r>
              <a:rPr lang="ru-RU" dirty="0"/>
              <a:t>)</a:t>
            </a:r>
            <a:endParaRPr lang="en-US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Справочники в виде </a:t>
            </a:r>
            <a:r>
              <a:rPr lang="en-US" b="1" dirty="0"/>
              <a:t>html</a:t>
            </a:r>
            <a:r>
              <a:rPr lang="en-US" dirty="0"/>
              <a:t> </a:t>
            </a:r>
            <a:r>
              <a:rPr lang="ru-RU" dirty="0"/>
              <a:t>текста и </a:t>
            </a:r>
            <a:r>
              <a:rPr lang="en-US" b="1" dirty="0"/>
              <a:t>chm</a:t>
            </a:r>
            <a:r>
              <a:rPr lang="en-US" dirty="0"/>
              <a:t> </a:t>
            </a:r>
            <a:r>
              <a:rPr lang="ru-RU" dirty="0"/>
              <a:t>:</a:t>
            </a:r>
            <a:r>
              <a:rPr lang="en-US" dirty="0"/>
              <a:t> </a:t>
            </a:r>
            <a:r>
              <a:rPr lang="ru-RU" dirty="0"/>
              <a:t> </a:t>
            </a:r>
            <a:r>
              <a:rPr lang="en-US" dirty="0"/>
              <a:t>asm.chm – </a:t>
            </a:r>
            <a:r>
              <a:rPr lang="ru-RU" dirty="0"/>
              <a:t>есть на моем сайте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Книги о документация в электронных форматах (*.</a:t>
            </a:r>
            <a:r>
              <a:rPr lang="en-US" dirty="0"/>
              <a:t>pdf, *.doc,  *. </a:t>
            </a:r>
            <a:r>
              <a:rPr lang="en-US" dirty="0" err="1"/>
              <a:t>djvu</a:t>
            </a:r>
            <a:r>
              <a:rPr lang="ru-RU" dirty="0"/>
              <a:t>, *   и др.)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 в оболочке </a:t>
            </a:r>
            <a:r>
              <a:rPr lang="en-US" dirty="0"/>
              <a:t>QC25 (</a:t>
            </a:r>
            <a:r>
              <a:rPr lang="ru-RU" dirty="0"/>
              <a:t>см. ниже</a:t>
            </a:r>
            <a:r>
              <a:rPr lang="en-US" dirty="0"/>
              <a:t>)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u="sng" dirty="0"/>
              <a:t>Пособия</a:t>
            </a:r>
            <a:r>
              <a:rPr lang="ru-RU" dirty="0"/>
              <a:t> и методические указания по СП (на сайте)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374127784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684213" y="188913"/>
            <a:ext cx="7200155" cy="922337"/>
          </a:xfrm>
        </p:spPr>
        <p:txBody>
          <a:bodyPr/>
          <a:lstStyle/>
          <a:p>
            <a:pPr eaLnBrk="1" hangingPunct="1"/>
            <a:r>
              <a:rPr lang="ru-RU" altLang="ru-RU" sz="3600" dirty="0"/>
              <a:t>ЛР № 1 Справочники  Общее (4)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125538"/>
            <a:ext cx="8642350" cy="4884737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Без </a:t>
            </a:r>
            <a:r>
              <a:rPr lang="ru-RU" u="sng" dirty="0"/>
              <a:t>справочной</a:t>
            </a:r>
            <a:r>
              <a:rPr lang="ru-RU" dirty="0"/>
              <a:t> информации </a:t>
            </a:r>
            <a:r>
              <a:rPr lang="ru-RU" u="sng" dirty="0">
                <a:solidFill>
                  <a:srgbClr val="FF0000"/>
                </a:solidFill>
              </a:rPr>
              <a:t>невозможно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профессиональное программирование!!!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Возможные </a:t>
            </a:r>
            <a:r>
              <a:rPr lang="ru-RU" u="sng" dirty="0"/>
              <a:t>пути получения сведений для работы</a:t>
            </a:r>
            <a:r>
              <a:rPr lang="ru-RU" dirty="0"/>
              <a:t>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Клавиша </a:t>
            </a:r>
            <a:r>
              <a:rPr lang="en-US" b="1" dirty="0"/>
              <a:t>F1</a:t>
            </a:r>
            <a:r>
              <a:rPr lang="en-US" dirty="0"/>
              <a:t> – </a:t>
            </a:r>
            <a:r>
              <a:rPr lang="ru-RU" dirty="0"/>
              <a:t>почти во всех программах и среде </a:t>
            </a:r>
            <a:r>
              <a:rPr lang="en-US" dirty="0"/>
              <a:t>Windows</a:t>
            </a:r>
            <a:r>
              <a:rPr lang="ru-RU" dirty="0"/>
              <a:t> или команда </a:t>
            </a:r>
            <a:r>
              <a:rPr lang="en-US" b="1" dirty="0"/>
              <a:t>help</a:t>
            </a:r>
            <a:r>
              <a:rPr lang="ru-RU" b="1" dirty="0"/>
              <a:t> </a:t>
            </a:r>
            <a:r>
              <a:rPr lang="ru-RU" dirty="0"/>
              <a:t>(КС)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 </a:t>
            </a:r>
            <a:r>
              <a:rPr lang="en-US" b="1" dirty="0"/>
              <a:t>/help </a:t>
            </a:r>
            <a:r>
              <a:rPr lang="ru-RU" dirty="0"/>
              <a:t>или </a:t>
            </a:r>
            <a:r>
              <a:rPr lang="en-US" b="1" dirty="0"/>
              <a:t>/h</a:t>
            </a:r>
            <a:r>
              <a:rPr lang="ru-RU" b="1" dirty="0"/>
              <a:t> </a:t>
            </a:r>
            <a:r>
              <a:rPr lang="ru-RU" dirty="0"/>
              <a:t>Или </a:t>
            </a:r>
            <a:r>
              <a:rPr lang="ru-RU" b="1" dirty="0"/>
              <a:t>/</a:t>
            </a:r>
            <a:r>
              <a:rPr lang="en-US" b="1" dirty="0"/>
              <a:t>?</a:t>
            </a:r>
            <a:r>
              <a:rPr lang="ru-RU" dirty="0"/>
              <a:t> – в КС</a:t>
            </a:r>
            <a:r>
              <a:rPr lang="en-US" dirty="0"/>
              <a:t> (</a:t>
            </a:r>
            <a:r>
              <a:rPr lang="ru-RU" dirty="0"/>
              <a:t>см. след. слайд</a:t>
            </a:r>
            <a:r>
              <a:rPr lang="en-US" dirty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Интернет поиск: (</a:t>
            </a:r>
            <a:r>
              <a:rPr lang="en-US" dirty="0"/>
              <a:t>https://ru.wikipedia.org/wiki, /habrahabr.ru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ru-RU" dirty="0"/>
              <a:t>др.)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Специальные </a:t>
            </a:r>
            <a:r>
              <a:rPr lang="ru-RU" dirty="0">
                <a:hlinkClick r:id="rId2" action="ppaction://hlinksldjump"/>
              </a:rPr>
              <a:t>электронные справочники</a:t>
            </a:r>
            <a:r>
              <a:rPr lang="ru-RU" dirty="0"/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Поиск сведений в Интернет (например  </a:t>
            </a:r>
            <a:r>
              <a:rPr lang="en-US" dirty="0"/>
              <a:t>Google</a:t>
            </a:r>
            <a:r>
              <a:rPr lang="ru-RU" dirty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Документация на СП и литература И другие  </a:t>
            </a: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780578" y="6396335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92344187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1"/>
          <p:cNvSpPr>
            <a:spLocks noGrp="1"/>
          </p:cNvSpPr>
          <p:nvPr>
            <p:ph type="title"/>
          </p:nvPr>
        </p:nvSpPr>
        <p:spPr>
          <a:xfrm>
            <a:off x="1331640" y="115888"/>
            <a:ext cx="6264696" cy="635000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ЛР № 1 </a:t>
            </a:r>
            <a:r>
              <a:rPr lang="en-US" altLang="ru-RU" sz="3200" dirty="0"/>
              <a:t>Tech Help 4</a:t>
            </a:r>
            <a:endParaRPr lang="ru-RU" altLang="ru-RU" sz="3200" dirty="0"/>
          </a:p>
        </p:txBody>
      </p:sp>
      <p:pic>
        <p:nvPicPr>
          <p:cNvPr id="59396" name="Объект 1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412875"/>
            <a:ext cx="4032250" cy="3384550"/>
          </a:xfrm>
        </p:spPr>
      </p:pic>
      <p:pic>
        <p:nvPicPr>
          <p:cNvPr id="59397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113" y="1412875"/>
            <a:ext cx="4332287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8" name="Объект 2"/>
          <p:cNvSpPr txBox="1">
            <a:spLocks/>
          </p:cNvSpPr>
          <p:nvPr/>
        </p:nvSpPr>
        <p:spPr bwMode="auto">
          <a:xfrm>
            <a:off x="0" y="549275"/>
            <a:ext cx="8820472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 dirty="0"/>
              <a:t>Справочник </a:t>
            </a:r>
            <a:r>
              <a:rPr lang="en-US" altLang="ru-RU" sz="1800" dirty="0"/>
              <a:t>Tech Help</a:t>
            </a:r>
            <a:r>
              <a:rPr lang="ru-RU" altLang="ru-RU" sz="1800" dirty="0"/>
              <a:t> 4</a:t>
            </a:r>
            <a:r>
              <a:rPr lang="en-US" altLang="ru-RU" sz="1800" dirty="0"/>
              <a:t> </a:t>
            </a:r>
            <a:r>
              <a:rPr lang="ru-RU" altLang="ru-RU" sz="1800" dirty="0"/>
              <a:t>есть на</a:t>
            </a:r>
            <a:r>
              <a:rPr lang="en-US" altLang="ru-RU" sz="1800" dirty="0"/>
              <a:t> </a:t>
            </a:r>
            <a:r>
              <a:rPr lang="ru-RU" altLang="ru-RU" sz="1800" dirty="0"/>
              <a:t>моем сайте( он </a:t>
            </a:r>
            <a:r>
              <a:rPr lang="ru-RU" altLang="ru-RU" sz="1800" u="sng" dirty="0"/>
              <a:t>русифицирован</a:t>
            </a:r>
            <a:r>
              <a:rPr lang="ru-RU" altLang="ru-RU" sz="1800" dirty="0"/>
              <a:t> ): Заставка и главное меню показаны ниже: Запуск из каталога справочника</a:t>
            </a:r>
            <a:r>
              <a:rPr lang="en-US" altLang="ru-RU" sz="1800" dirty="0"/>
              <a:t> (HELP4)</a:t>
            </a:r>
            <a:r>
              <a:rPr lang="ru-RU" altLang="ru-RU" sz="1800" dirty="0"/>
              <a:t> -    </a:t>
            </a:r>
            <a:r>
              <a:rPr lang="en-US" altLang="ru-RU" sz="2000" b="1" dirty="0"/>
              <a:t>helpr.exe</a:t>
            </a:r>
            <a:endParaRPr lang="ru-RU" altLang="ru-RU" sz="1800" b="1" dirty="0"/>
          </a:p>
        </p:txBody>
      </p:sp>
      <p:sp>
        <p:nvSpPr>
          <p:cNvPr id="59399" name="Объект 2"/>
          <p:cNvSpPr txBox="1">
            <a:spLocks/>
          </p:cNvSpPr>
          <p:nvPr/>
        </p:nvSpPr>
        <p:spPr bwMode="auto">
          <a:xfrm>
            <a:off x="620713" y="4797425"/>
            <a:ext cx="82296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/>
              <a:t>Справка по работе со справочником приведена внизу экрана. Снятие информации в </a:t>
            </a:r>
            <a:r>
              <a:rPr lang="en-US" altLang="ru-RU" sz="1800"/>
              <a:t>DosBox</a:t>
            </a:r>
            <a:r>
              <a:rPr lang="ru-RU" altLang="ru-RU" sz="1800"/>
              <a:t> Выполняется комбинацией </a:t>
            </a:r>
            <a:r>
              <a:rPr lang="en-US" altLang="ru-RU" sz="1800"/>
              <a:t>Ctrl + F5. </a:t>
            </a:r>
            <a:r>
              <a:rPr lang="ru-RU" altLang="ru-RU" sz="1800"/>
              <a:t>Настройка каталога складирования скриншотов задается в конфигурационном файле </a:t>
            </a:r>
            <a:r>
              <a:rPr lang="en-US" altLang="ru-RU" sz="1800"/>
              <a:t>DosBox</a:t>
            </a:r>
            <a:r>
              <a:rPr lang="ru-RU" altLang="ru-RU" sz="1800"/>
              <a:t> (</a:t>
            </a:r>
            <a:r>
              <a:rPr lang="en-US" altLang="ru-RU" sz="1800"/>
              <a:t>dosbox.conf</a:t>
            </a:r>
            <a:r>
              <a:rPr lang="ru-RU" altLang="ru-RU" sz="1800"/>
              <a:t> (</a:t>
            </a:r>
            <a:r>
              <a:rPr lang="ru-RU" altLang="ru-RU" sz="1800" u="sng"/>
              <a:t>каталог продукта</a:t>
            </a:r>
            <a:r>
              <a:rPr lang="ru-RU" altLang="ru-RU" sz="1800"/>
              <a:t>) или </a:t>
            </a:r>
            <a:r>
              <a:rPr lang="en-US" altLang="ru-RU" sz="1800"/>
              <a:t> dosbox-0.74.conf</a:t>
            </a:r>
            <a:r>
              <a:rPr lang="ru-RU" altLang="ru-RU" sz="1800"/>
              <a:t> (в </a:t>
            </a:r>
            <a:r>
              <a:rPr lang="ru-RU" altLang="ru-RU" sz="1800" u="sng"/>
              <a:t>каталоге  </a:t>
            </a:r>
            <a:r>
              <a:rPr lang="en-US" altLang="ru-RU" sz="1800" u="sng"/>
              <a:t>C:\Users\User\AppData\Local\DOSBox</a:t>
            </a:r>
            <a:r>
              <a:rPr lang="ru-RU" altLang="ru-RU" sz="1800"/>
              <a:t>)</a:t>
            </a:r>
            <a:r>
              <a:rPr lang="en-US" altLang="ru-RU" sz="1800"/>
              <a:t> </a:t>
            </a:r>
            <a:r>
              <a:rPr lang="ru-RU" altLang="ru-RU" sz="1800"/>
              <a:t>см.  параметр </a:t>
            </a:r>
            <a:r>
              <a:rPr lang="en-US" altLang="ru-RU" sz="1800" b="1"/>
              <a:t>captures </a:t>
            </a:r>
            <a:r>
              <a:rPr lang="ru-RU" altLang="ru-RU" sz="1800" b="1"/>
              <a:t>Например: </a:t>
            </a:r>
            <a:r>
              <a:rPr lang="en-US" altLang="ru-RU" sz="1800" b="1"/>
              <a:t>captures=C:\CAPTURE</a:t>
            </a:r>
            <a:r>
              <a:rPr lang="ru-RU" altLang="ru-RU" sz="1800"/>
              <a:t>)  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Заголовок 1"/>
          <p:cNvSpPr>
            <a:spLocks noGrp="1"/>
          </p:cNvSpPr>
          <p:nvPr>
            <p:ph type="title"/>
          </p:nvPr>
        </p:nvSpPr>
        <p:spPr>
          <a:xfrm>
            <a:off x="1250472" y="121527"/>
            <a:ext cx="6552728" cy="777875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1 </a:t>
            </a:r>
            <a:r>
              <a:rPr lang="en-US" altLang="ru-RU" dirty="0"/>
              <a:t>Tech Help </a:t>
            </a:r>
            <a:r>
              <a:rPr lang="ru-RU" altLang="ru-RU" dirty="0"/>
              <a:t>5</a:t>
            </a:r>
          </a:p>
        </p:txBody>
      </p:sp>
      <p:sp>
        <p:nvSpPr>
          <p:cNvPr id="60420" name="Объект 2"/>
          <p:cNvSpPr txBox="1">
            <a:spLocks/>
          </p:cNvSpPr>
          <p:nvPr/>
        </p:nvSpPr>
        <p:spPr bwMode="auto">
          <a:xfrm>
            <a:off x="143749" y="908720"/>
            <a:ext cx="876617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 dirty="0"/>
              <a:t>Справочник </a:t>
            </a:r>
            <a:r>
              <a:rPr lang="en-US" altLang="ru-RU" sz="1800" dirty="0"/>
              <a:t>Tech Help</a:t>
            </a:r>
            <a:r>
              <a:rPr lang="ru-RU" altLang="ru-RU" sz="1800" dirty="0"/>
              <a:t>5</a:t>
            </a:r>
            <a:r>
              <a:rPr lang="en-US" altLang="ru-RU" sz="1800" dirty="0"/>
              <a:t> </a:t>
            </a:r>
            <a:r>
              <a:rPr lang="ru-RU" altLang="ru-RU" sz="1800" dirty="0"/>
              <a:t>- есть на</a:t>
            </a:r>
            <a:r>
              <a:rPr lang="en-US" altLang="ru-RU" sz="1800" dirty="0"/>
              <a:t> </a:t>
            </a:r>
            <a:r>
              <a:rPr lang="ru-RU" altLang="ru-RU" sz="1800" dirty="0"/>
              <a:t>моем сайте: заставка, главное меню в режиме </a:t>
            </a:r>
            <a:r>
              <a:rPr lang="ru-RU" altLang="ru-RU" sz="1800" u="sng" dirty="0"/>
              <a:t>команд</a:t>
            </a:r>
            <a:r>
              <a:rPr lang="ru-RU" altLang="ru-RU" sz="1800" dirty="0"/>
              <a:t> и структур ОС показаны ниже: Запуск из каталога справочника</a:t>
            </a:r>
            <a:r>
              <a:rPr lang="en-US" altLang="ru-RU" sz="1800" dirty="0"/>
              <a:t> (HELP</a:t>
            </a:r>
            <a:r>
              <a:rPr lang="ru-RU" altLang="ru-RU" sz="1800" dirty="0"/>
              <a:t>5</a:t>
            </a:r>
            <a:r>
              <a:rPr lang="en-US" altLang="ru-RU" sz="1800" dirty="0"/>
              <a:t>)</a:t>
            </a:r>
            <a:r>
              <a:rPr lang="ru-RU" altLang="ru-RU" sz="1800" dirty="0"/>
              <a:t> -    </a:t>
            </a:r>
            <a:r>
              <a:rPr lang="en-US" altLang="ru-RU" sz="2000" b="1" dirty="0"/>
              <a:t>help</a:t>
            </a:r>
            <a:r>
              <a:rPr lang="ru-RU" altLang="ru-RU" sz="2000" b="1" dirty="0"/>
              <a:t>5</a:t>
            </a:r>
            <a:r>
              <a:rPr lang="en-US" altLang="ru-RU" sz="2000" b="1" dirty="0"/>
              <a:t>.exe</a:t>
            </a:r>
            <a:endParaRPr lang="ru-RU" altLang="ru-RU" sz="1800" b="1" dirty="0"/>
          </a:p>
        </p:txBody>
      </p:sp>
      <p:pic>
        <p:nvPicPr>
          <p:cNvPr id="60421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1844675"/>
            <a:ext cx="2881313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2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1909763"/>
            <a:ext cx="2925763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3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1844675"/>
            <a:ext cx="2881312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4" name="Объект 2"/>
          <p:cNvSpPr txBox="1">
            <a:spLocks/>
          </p:cNvSpPr>
          <p:nvPr/>
        </p:nvSpPr>
        <p:spPr bwMode="auto">
          <a:xfrm>
            <a:off x="515938" y="5300663"/>
            <a:ext cx="8377237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1800" dirty="0"/>
              <a:t>Переключение между режимами  просмотра команд ОС (</a:t>
            </a:r>
            <a:r>
              <a:rPr lang="en-US" altLang="ru-RU" sz="1800" b="1" dirty="0"/>
              <a:t>Dos</a:t>
            </a:r>
            <a:r>
              <a:rPr lang="ru-RU" altLang="ru-RU" sz="1800" dirty="0"/>
              <a:t>) и блоков ОС</a:t>
            </a:r>
            <a:r>
              <a:rPr lang="en-US" altLang="ru-RU" sz="1800" dirty="0"/>
              <a:t> (</a:t>
            </a:r>
            <a:r>
              <a:rPr lang="en-US" altLang="ru-RU" sz="1800" b="1" dirty="0"/>
              <a:t>Tech</a:t>
            </a:r>
            <a:r>
              <a:rPr lang="en-US" altLang="ru-RU" sz="1800" dirty="0"/>
              <a:t>)</a:t>
            </a:r>
            <a:r>
              <a:rPr lang="ru-RU" altLang="ru-RU" sz="1800" dirty="0"/>
              <a:t> выполняется с помощью клавиши </a:t>
            </a:r>
            <a:r>
              <a:rPr lang="en-US" altLang="ru-RU" sz="1800" b="1" dirty="0">
                <a:solidFill>
                  <a:srgbClr val="FF0000"/>
                </a:solidFill>
              </a:rPr>
              <a:t>F6</a:t>
            </a:r>
            <a:r>
              <a:rPr lang="ru-RU" altLang="ru-RU" sz="1800" b="1" dirty="0">
                <a:solidFill>
                  <a:srgbClr val="FF0000"/>
                </a:solidFill>
              </a:rPr>
              <a:t>!</a:t>
            </a:r>
            <a:r>
              <a:rPr lang="en-US" altLang="ru-RU" sz="1800" b="1" dirty="0">
                <a:solidFill>
                  <a:srgbClr val="FF0000"/>
                </a:solidFill>
              </a:rPr>
              <a:t> </a:t>
            </a:r>
            <a:r>
              <a:rPr lang="ru-RU" altLang="ru-RU" sz="1800" dirty="0"/>
              <a:t>и выбора нужного  файла справочника.</a:t>
            </a:r>
            <a:endParaRPr lang="ru-RU" altLang="ru-RU" sz="1800" b="1" dirty="0"/>
          </a:p>
        </p:txBody>
      </p:sp>
      <p:sp>
        <p:nvSpPr>
          <p:cNvPr id="60425" name="Объект 2"/>
          <p:cNvSpPr txBox="1">
            <a:spLocks/>
          </p:cNvSpPr>
          <p:nvPr/>
        </p:nvSpPr>
        <p:spPr bwMode="auto">
          <a:xfrm>
            <a:off x="-36513" y="5876925"/>
            <a:ext cx="8915401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1800" dirty="0"/>
              <a:t>В ЛР №1 Вам придется воспользоваться всеми режимами для ее выполнения.</a:t>
            </a:r>
            <a:endParaRPr lang="ru-RU" altLang="ru-RU" sz="1800" b="1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5760640" cy="777875"/>
          </a:xfrm>
        </p:spPr>
        <p:txBody>
          <a:bodyPr/>
          <a:lstStyle/>
          <a:p>
            <a:pPr eaLnBrk="1" hangingPunct="1"/>
            <a:r>
              <a:rPr lang="ru-RU" altLang="ru-RU" dirty="0"/>
              <a:t>ЛР № 1 </a:t>
            </a:r>
            <a:r>
              <a:rPr lang="en-US" altLang="ru-RU" dirty="0"/>
              <a:t>Tech Help </a:t>
            </a:r>
            <a:r>
              <a:rPr lang="ru-RU" altLang="ru-RU" dirty="0"/>
              <a:t>6</a:t>
            </a:r>
          </a:p>
        </p:txBody>
      </p:sp>
      <p:sp>
        <p:nvSpPr>
          <p:cNvPr id="61444" name="Объект 2"/>
          <p:cNvSpPr txBox="1">
            <a:spLocks/>
          </p:cNvSpPr>
          <p:nvPr/>
        </p:nvSpPr>
        <p:spPr bwMode="auto">
          <a:xfrm>
            <a:off x="127000" y="1046163"/>
            <a:ext cx="8837488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1800" dirty="0"/>
              <a:t>Справочник </a:t>
            </a:r>
            <a:r>
              <a:rPr lang="en-US" altLang="ru-RU" sz="1800" dirty="0"/>
              <a:t>Tech Help6 </a:t>
            </a:r>
            <a:r>
              <a:rPr lang="ru-RU" altLang="ru-RU" sz="1800" dirty="0"/>
              <a:t>- есть на</a:t>
            </a:r>
            <a:r>
              <a:rPr lang="en-US" altLang="ru-RU" sz="1800" dirty="0"/>
              <a:t> </a:t>
            </a:r>
            <a:r>
              <a:rPr lang="ru-RU" altLang="ru-RU" sz="1800" dirty="0"/>
              <a:t>моем сайте: заставка, главное меню в режиме структур ОС показаны ниже: Запуск из каталога справочника</a:t>
            </a:r>
            <a:r>
              <a:rPr lang="en-US" altLang="ru-RU" sz="1800" dirty="0"/>
              <a:t> (HELP</a:t>
            </a:r>
            <a:r>
              <a:rPr lang="ru-RU" altLang="ru-RU" sz="1800" dirty="0"/>
              <a:t>5</a:t>
            </a:r>
            <a:r>
              <a:rPr lang="en-US" altLang="ru-RU" sz="1800" dirty="0"/>
              <a:t>)</a:t>
            </a:r>
            <a:r>
              <a:rPr lang="ru-RU" altLang="ru-RU" sz="1800" dirty="0"/>
              <a:t> -    </a:t>
            </a:r>
            <a:r>
              <a:rPr lang="en-US" altLang="ru-RU" sz="2000" b="1" dirty="0"/>
              <a:t>xview6.exe </a:t>
            </a:r>
            <a:r>
              <a:rPr lang="ru-RU" altLang="ru-RU" sz="2000" b="1" dirty="0"/>
              <a:t>или </a:t>
            </a:r>
            <a:r>
              <a:rPr lang="en-US" altLang="ru-RU" sz="2000" b="1" dirty="0"/>
              <a:t>help6.exe:</a:t>
            </a:r>
            <a:endParaRPr lang="ru-RU" altLang="ru-RU" sz="1800" b="1" dirty="0"/>
          </a:p>
        </p:txBody>
      </p:sp>
      <p:pic>
        <p:nvPicPr>
          <p:cNvPr id="61445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989138"/>
            <a:ext cx="3887787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6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288" y="1844675"/>
            <a:ext cx="409575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7" name="Объект 2"/>
          <p:cNvSpPr txBox="1">
            <a:spLocks/>
          </p:cNvSpPr>
          <p:nvPr/>
        </p:nvSpPr>
        <p:spPr bwMode="auto">
          <a:xfrm>
            <a:off x="306388" y="5805488"/>
            <a:ext cx="83756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ru-RU" altLang="ru-RU" sz="1800"/>
              <a:t>В заставке </a:t>
            </a:r>
            <a:r>
              <a:rPr lang="en-US" altLang="ru-RU" sz="1800"/>
              <a:t>Help6 </a:t>
            </a:r>
            <a:r>
              <a:rPr lang="ru-RU" altLang="ru-RU" sz="1800"/>
              <a:t>отсутствует картинка, так как в полноэкранном режиме </a:t>
            </a:r>
            <a:r>
              <a:rPr lang="en-US" altLang="ru-RU" sz="1800"/>
              <a:t>Win7 </a:t>
            </a:r>
            <a:r>
              <a:rPr lang="ru-RU" altLang="ru-RU" sz="1800"/>
              <a:t>не работает. В этом справочнике вы будете искать управляющие блоки о прерывания.</a:t>
            </a:r>
            <a:endParaRPr lang="ru-RU" altLang="ru-RU" sz="1800" b="1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6552728" cy="779462"/>
          </a:xfrm>
        </p:spPr>
        <p:txBody>
          <a:bodyPr/>
          <a:lstStyle/>
          <a:p>
            <a:pPr eaLnBrk="1" hangingPunct="1"/>
            <a:r>
              <a:rPr lang="ru-RU" altLang="ru-RU" sz="4000" dirty="0"/>
              <a:t>ЛР № 1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750" y="692697"/>
            <a:ext cx="8496300" cy="2736304"/>
          </a:xfrm>
        </p:spPr>
        <p:txBody>
          <a:bodyPr rtlCol="0">
            <a:normAutofit fontScale="25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9600" dirty="0"/>
              <a:t>Нужно найти в </a:t>
            </a:r>
            <a:r>
              <a:rPr lang="ru-RU" sz="9600" b="1" u="sng" dirty="0"/>
              <a:t>справочниках</a:t>
            </a:r>
            <a:r>
              <a:rPr lang="ru-RU" sz="9600" dirty="0"/>
              <a:t> </a:t>
            </a:r>
            <a:r>
              <a:rPr lang="ru-RU" sz="9600" b="1" dirty="0">
                <a:solidFill>
                  <a:srgbClr val="FF0000"/>
                </a:solidFill>
              </a:rPr>
              <a:t>изучить</a:t>
            </a:r>
            <a:r>
              <a:rPr lang="ru-RU" sz="9600" dirty="0"/>
              <a:t> </a:t>
            </a:r>
            <a:r>
              <a:rPr lang="ru-RU" sz="9600" b="1" dirty="0"/>
              <a:t>и </a:t>
            </a:r>
            <a:r>
              <a:rPr lang="ru-RU" sz="9600" b="1" dirty="0">
                <a:solidFill>
                  <a:srgbClr val="FF0000"/>
                </a:solidFill>
              </a:rPr>
              <a:t>задокументировать</a:t>
            </a:r>
            <a:r>
              <a:rPr lang="ru-RU" sz="9600" b="1" dirty="0"/>
              <a:t> в отчете по ЛР №1 для своего  </a:t>
            </a:r>
            <a:r>
              <a:rPr lang="ru-RU" sz="9600" b="1" u="sng" dirty="0"/>
              <a:t>варианта</a:t>
            </a:r>
            <a:r>
              <a:rPr lang="ru-RU" sz="9600" b="1" dirty="0"/>
              <a:t>, соответствующему номеру в журнале группы (варианты в МУ №1 на сайте)</a:t>
            </a:r>
            <a:r>
              <a:rPr lang="ru-RU" sz="9600" dirty="0"/>
              <a:t>:</a:t>
            </a:r>
          </a:p>
          <a:p>
            <a:pPr marL="0" indent="0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800" dirty="0"/>
              <a:t>Свою </a:t>
            </a:r>
            <a:r>
              <a:rPr lang="ru-RU" sz="8800" dirty="0">
                <a:hlinkClick r:id="rId2" action="ppaction://hlinksldjump"/>
              </a:rPr>
              <a:t>Команду ОС</a:t>
            </a:r>
            <a:endParaRPr lang="ru-RU" sz="8800" dirty="0"/>
          </a:p>
          <a:p>
            <a:pPr marL="0" indent="0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800" dirty="0"/>
              <a:t>Свой </a:t>
            </a:r>
            <a:r>
              <a:rPr lang="ru-RU" sz="8800" dirty="0">
                <a:hlinkClick r:id="rId3" action="ppaction://hlinksldjump"/>
              </a:rPr>
              <a:t>Управляющий блок</a:t>
            </a:r>
            <a:endParaRPr lang="ru-RU" sz="8800" dirty="0"/>
          </a:p>
          <a:p>
            <a:pPr marL="0" indent="0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800" dirty="0"/>
              <a:t>Свое </a:t>
            </a:r>
            <a:r>
              <a:rPr lang="ru-RU" sz="8800" dirty="0">
                <a:hlinkClick r:id="rId4" action="ppaction://hlinksldjump"/>
              </a:rPr>
              <a:t>Прерывание ОС</a:t>
            </a:r>
            <a:endParaRPr lang="ru-RU" sz="8800" dirty="0"/>
          </a:p>
          <a:p>
            <a:pPr marL="0" indent="0" eaLnBrk="1" fontAlgn="auto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800" dirty="0"/>
              <a:t>Создать краткую </a:t>
            </a:r>
            <a:r>
              <a:rPr lang="ru-RU" sz="8800" u="sng" dirty="0"/>
              <a:t>инструкцию</a:t>
            </a:r>
            <a:r>
              <a:rPr lang="ru-RU" sz="8800" dirty="0"/>
              <a:t> по работе со справочником</a:t>
            </a:r>
          </a:p>
        </p:txBody>
      </p:sp>
      <p:sp>
        <p:nvSpPr>
          <p:cNvPr id="62469" name="TextBox 4"/>
          <p:cNvSpPr txBox="1">
            <a:spLocks noChangeArrowheads="1"/>
          </p:cNvSpPr>
          <p:nvPr/>
        </p:nvSpPr>
        <p:spPr bwMode="auto">
          <a:xfrm>
            <a:off x="323850" y="3284984"/>
            <a:ext cx="8351838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2400" b="1" u="sng" dirty="0">
                <a:solidFill>
                  <a:srgbClr val="FF0000"/>
                </a:solidFill>
              </a:rPr>
              <a:t>Целью</a:t>
            </a:r>
            <a:r>
              <a:rPr lang="ru-RU" altLang="ru-RU" sz="2400" b="1" dirty="0">
                <a:solidFill>
                  <a:srgbClr val="FF0000"/>
                </a:solidFill>
              </a:rPr>
              <a:t> </a:t>
            </a:r>
            <a:r>
              <a:rPr lang="ru-RU" altLang="ru-RU" sz="2400" b="1" dirty="0"/>
              <a:t>выполнения лабораторной работы №1 </a:t>
            </a:r>
            <a:r>
              <a:rPr lang="ru-RU" altLang="ru-RU" sz="1800" dirty="0"/>
              <a:t>является </a:t>
            </a:r>
            <a:r>
              <a:rPr lang="ru-RU" altLang="ru-RU" sz="1800" b="1" dirty="0">
                <a:solidFill>
                  <a:srgbClr val="FF0000"/>
                </a:solidFill>
              </a:rPr>
              <a:t>изучение</a:t>
            </a:r>
            <a:r>
              <a:rPr lang="ru-RU" altLang="ru-RU" sz="1800" dirty="0"/>
              <a:t> </a:t>
            </a:r>
            <a:r>
              <a:rPr lang="ru-RU" altLang="ru-RU" sz="1800" u="sng" dirty="0"/>
              <a:t>принципов поиска информации</a:t>
            </a:r>
            <a:r>
              <a:rPr lang="ru-RU" altLang="ru-RU" sz="1800" dirty="0"/>
              <a:t> в специальных электронных справочниках операционных систем, предназначенных для </a:t>
            </a:r>
            <a:r>
              <a:rPr lang="ru-RU" altLang="ru-RU" sz="1800" u="sng" dirty="0"/>
              <a:t>системного программиста</a:t>
            </a:r>
            <a:r>
              <a:rPr lang="ru-RU" altLang="ru-RU" sz="1800" dirty="0"/>
              <a:t>, а также </a:t>
            </a:r>
            <a:r>
              <a:rPr lang="ru-RU" altLang="ru-RU" sz="1800" b="1" dirty="0">
                <a:solidFill>
                  <a:srgbClr val="FF0000"/>
                </a:solidFill>
              </a:rPr>
              <a:t>осознание</a:t>
            </a:r>
            <a:r>
              <a:rPr lang="ru-RU" altLang="ru-RU" sz="1800" dirty="0"/>
              <a:t> важности справочников ОС. Студенты знакомятся с </a:t>
            </a:r>
            <a:r>
              <a:rPr lang="ru-RU" altLang="ru-RU" sz="1800" u="sng" dirty="0"/>
              <a:t>интерфейсом</a:t>
            </a:r>
            <a:r>
              <a:rPr lang="ru-RU" altLang="ru-RU" sz="1800" dirty="0"/>
              <a:t> справочников, изучают способы оперативного поиска информации, находят нужную информацию по индивидуальным вариантам </a:t>
            </a:r>
            <a:r>
              <a:rPr lang="ru-RU" altLang="ru-RU" sz="1800" u="sng" dirty="0"/>
              <a:t>задания (команда ОС, управляющий блок, прерывание ОС</a:t>
            </a:r>
            <a:r>
              <a:rPr lang="ru-RU" altLang="ru-RU" sz="1800" dirty="0"/>
              <a:t>)</a:t>
            </a:r>
            <a:r>
              <a:rPr lang="en-US" altLang="ru-RU" sz="1800" dirty="0"/>
              <a:t>, </a:t>
            </a:r>
            <a:r>
              <a:rPr lang="ru-RU" altLang="ru-RU" sz="1800" dirty="0"/>
              <a:t>готовят </a:t>
            </a:r>
            <a:r>
              <a:rPr lang="ru-RU" altLang="ru-RU" sz="1800" b="1" dirty="0">
                <a:solidFill>
                  <a:srgbClr val="FF0000"/>
                </a:solidFill>
              </a:rPr>
              <a:t>инструкцию</a:t>
            </a:r>
            <a:r>
              <a:rPr lang="ru-RU" altLang="ru-RU" sz="1800" dirty="0"/>
              <a:t> использования справочника. Задания смотрите ниже в этом документе. Студенты самостоятельно оформляют </a:t>
            </a:r>
            <a:r>
              <a:rPr lang="ru-RU" altLang="ru-RU" sz="1800" u="sng" dirty="0"/>
              <a:t>краткую</a:t>
            </a:r>
            <a:r>
              <a:rPr lang="ru-RU" altLang="ru-RU" sz="1800" dirty="0"/>
              <a:t> </a:t>
            </a:r>
            <a:r>
              <a:rPr lang="ru-RU" altLang="ru-RU" sz="1800" u="sng" dirty="0"/>
              <a:t>инструкцию</a:t>
            </a:r>
            <a:r>
              <a:rPr lang="ru-RU" altLang="ru-RU" sz="1800" dirty="0"/>
              <a:t> для работы с выбранным по варианту группы справочником в </a:t>
            </a:r>
            <a:r>
              <a:rPr lang="ru-RU" altLang="ru-RU" sz="1800" b="1" dirty="0">
                <a:solidFill>
                  <a:srgbClr val="FF0000"/>
                </a:solidFill>
              </a:rPr>
              <a:t>формальном изложении на БНФ</a:t>
            </a:r>
            <a:r>
              <a:rPr lang="ru-RU" altLang="ru-RU" sz="1800" dirty="0"/>
              <a:t>.</a:t>
            </a:r>
            <a:r>
              <a:rPr lang="en-US" altLang="ru-RU" sz="1800" dirty="0"/>
              <a:t> </a:t>
            </a:r>
            <a:r>
              <a:rPr lang="ru-RU" altLang="ru-RU" sz="1800" dirty="0">
                <a:hlinkClick r:id="rId5" action="ppaction://hlinksldjump"/>
              </a:rPr>
              <a:t>Русификация КС</a:t>
            </a:r>
            <a:endParaRPr lang="ru-RU" altLang="ru-RU" sz="1800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922337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ЛР №1 Справочники  Общее (2) </a:t>
            </a:r>
          </a:p>
        </p:txBody>
      </p:sp>
      <p:sp>
        <p:nvSpPr>
          <p:cNvPr id="63491" name="Объект 2"/>
          <p:cNvSpPr>
            <a:spLocks noGrp="1"/>
          </p:cNvSpPr>
          <p:nvPr>
            <p:ph idx="1"/>
          </p:nvPr>
        </p:nvSpPr>
        <p:spPr>
          <a:xfrm>
            <a:off x="539552" y="908720"/>
            <a:ext cx="8496944" cy="5256584"/>
          </a:xfrm>
        </p:spPr>
        <p:txBody>
          <a:bodyPr/>
          <a:lstStyle/>
          <a:p>
            <a:pPr eaLnBrk="1" hangingPunct="1"/>
            <a:r>
              <a:rPr lang="ru-RU" altLang="ru-RU" sz="3000" dirty="0"/>
              <a:t> </a:t>
            </a:r>
            <a:r>
              <a:rPr lang="ru-RU" altLang="ru-RU" sz="3000" dirty="0">
                <a:hlinkClick r:id="rId2" action="ppaction://hlinksldjump"/>
              </a:rPr>
              <a:t>Команды ОС</a:t>
            </a:r>
            <a:endParaRPr lang="ru-RU" altLang="ru-RU" sz="3000" dirty="0"/>
          </a:p>
          <a:p>
            <a:pPr eaLnBrk="1" hangingPunct="1"/>
            <a:r>
              <a:rPr lang="en-US" altLang="ru-RU" sz="3000" dirty="0">
                <a:hlinkClick r:id="rId3" action="ppaction://hlinksldjump"/>
              </a:rPr>
              <a:t> </a:t>
            </a:r>
            <a:r>
              <a:rPr lang="ru-RU" altLang="ru-RU" sz="3000" dirty="0">
                <a:hlinkClick r:id="rId3" action="ppaction://hlinksldjump"/>
              </a:rPr>
              <a:t>Управляющие Блоки ОС</a:t>
            </a:r>
            <a:endParaRPr lang="en-US" altLang="ru-RU" sz="3000" dirty="0"/>
          </a:p>
          <a:p>
            <a:pPr eaLnBrk="1" hangingPunct="1"/>
            <a:r>
              <a:rPr lang="ru-RU" altLang="ru-RU" sz="3000" dirty="0">
                <a:hlinkClick r:id="rId4" action="ppaction://hlinksldjump"/>
              </a:rPr>
              <a:t>Прерывания ОС</a:t>
            </a:r>
            <a:endParaRPr lang="ru-RU" altLang="ru-RU" sz="3000" dirty="0"/>
          </a:p>
          <a:p>
            <a:pPr eaLnBrk="1" hangingPunct="1"/>
            <a:r>
              <a:rPr lang="ru-RU" altLang="ru-RU" sz="3000" dirty="0"/>
              <a:t>Разновидности </a:t>
            </a:r>
            <a:r>
              <a:rPr lang="ru-RU" altLang="ru-RU" sz="3000" u="sng" dirty="0"/>
              <a:t>справочников для ЛР № 1</a:t>
            </a:r>
            <a:r>
              <a:rPr lang="ru-RU" altLang="ru-RU" sz="3000" dirty="0"/>
              <a:t>: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altLang="ru-RU" sz="3000" dirty="0">
                <a:hlinkClick r:id="rId5" action="ppaction://hlinksldjump"/>
              </a:rPr>
              <a:t>Help </a:t>
            </a:r>
            <a:r>
              <a:rPr lang="ru-RU" altLang="ru-RU" sz="3000" dirty="0">
                <a:hlinkClick r:id="rId5" action="ppaction://hlinksldjump"/>
              </a:rPr>
              <a:t>4</a:t>
            </a:r>
            <a:r>
              <a:rPr lang="ru-RU" altLang="ru-RU" sz="3000" dirty="0"/>
              <a:t> </a:t>
            </a:r>
            <a:r>
              <a:rPr lang="en-US" altLang="ru-RU" sz="3000" dirty="0"/>
              <a:t>(</a:t>
            </a:r>
            <a:r>
              <a:rPr lang="ru-RU" altLang="ru-RU" sz="3000" dirty="0"/>
              <a:t>русифицирован</a:t>
            </a:r>
            <a:r>
              <a:rPr lang="en-US" altLang="ru-RU" sz="3000" dirty="0"/>
              <a:t>)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altLang="ru-RU" sz="3000" dirty="0">
                <a:hlinkClick r:id="rId6" action="ppaction://hlinksldjump"/>
              </a:rPr>
              <a:t>Help 5</a:t>
            </a:r>
            <a:r>
              <a:rPr lang="ru-RU" altLang="ru-RU" sz="3000" dirty="0"/>
              <a:t> (блоки и команды ОС)</a:t>
            </a:r>
            <a:endParaRPr lang="en-US" altLang="ru-RU" sz="3000" dirty="0"/>
          </a:p>
          <a:p>
            <a:pPr eaLnBrk="1" hangingPunct="1">
              <a:buFont typeface="Wingdings" pitchFamily="2" charset="2"/>
              <a:buChar char="§"/>
            </a:pPr>
            <a:r>
              <a:rPr lang="en-US" altLang="ru-RU" sz="3000" dirty="0">
                <a:hlinkClick r:id="rId7" action="ppaction://hlinksldjump"/>
              </a:rPr>
              <a:t>Help </a:t>
            </a:r>
            <a:r>
              <a:rPr lang="ru-RU" altLang="ru-RU" sz="3000" dirty="0">
                <a:hlinkClick r:id="rId7" action="ppaction://hlinksldjump"/>
              </a:rPr>
              <a:t>6</a:t>
            </a:r>
            <a:r>
              <a:rPr lang="ru-RU" altLang="ru-RU" sz="3000" dirty="0"/>
              <a:t>  (блоки и прерывания )</a:t>
            </a:r>
            <a:endParaRPr lang="en-US" altLang="ru-RU" sz="3000" dirty="0"/>
          </a:p>
          <a:p>
            <a:pPr eaLnBrk="1" hangingPunct="1">
              <a:buFont typeface="Wingdings" pitchFamily="2" charset="2"/>
              <a:buChar char="§"/>
            </a:pPr>
            <a:r>
              <a:rPr lang="ru-RU" altLang="ru-RU" sz="3000" dirty="0">
                <a:hlinkClick r:id="rId8" action="ppaction://hlinksldjump"/>
              </a:rPr>
              <a:t>КС </a:t>
            </a:r>
            <a:endParaRPr lang="ru-RU" altLang="ru-RU" sz="3000" dirty="0"/>
          </a:p>
          <a:p>
            <a:pPr eaLnBrk="1" hangingPunct="1">
              <a:buFont typeface="Wingdings" pitchFamily="2" charset="2"/>
              <a:buChar char="§"/>
            </a:pPr>
            <a:r>
              <a:rPr lang="en-US" altLang="ru-RU" sz="3000" dirty="0">
                <a:hlinkClick r:id="rId9" action="ppaction://hlinksldjump"/>
              </a:rPr>
              <a:t>DosBox</a:t>
            </a:r>
            <a:endParaRPr lang="ru-RU" altLang="ru-RU" sz="3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0"/>
            <a:ext cx="6984776" cy="620688"/>
          </a:xfrm>
        </p:spPr>
        <p:txBody>
          <a:bodyPr>
            <a:noAutofit/>
          </a:bodyPr>
          <a:lstStyle/>
          <a:p>
            <a:r>
              <a:rPr lang="ru-RU" sz="3200" dirty="0"/>
              <a:t>Общие понятия ЯП и ИТ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" y="476672"/>
            <a:ext cx="9036496" cy="59046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ru-RU" sz="2000" b="1" u="sng" dirty="0">
                <a:solidFill>
                  <a:schemeClr val="tx1"/>
                </a:solidFill>
              </a:rPr>
              <a:t>Общие понятия </a:t>
            </a:r>
            <a:r>
              <a:rPr lang="ru-RU" altLang="ru-RU" sz="2000" b="1" dirty="0">
                <a:solidFill>
                  <a:schemeClr val="tx1"/>
                </a:solidFill>
              </a:rPr>
              <a:t>ЯП: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Программа (</a:t>
            </a:r>
            <a:r>
              <a:rPr lang="ru-RU" altLang="ru-RU" sz="2000" b="1" dirty="0">
                <a:solidFill>
                  <a:schemeClr val="tx1"/>
                </a:solidFill>
                <a:hlinkClick r:id="rId2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 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Переменная (</a:t>
            </a:r>
            <a:r>
              <a:rPr lang="ru-RU" altLang="ru-RU" sz="2000" b="1" dirty="0">
                <a:solidFill>
                  <a:schemeClr val="tx1"/>
                </a:solidFill>
                <a:hlinkClick r:id="rId3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), Переменные этапа компиляции (</a:t>
            </a:r>
            <a:r>
              <a:rPr lang="ru-RU" altLang="ru-RU" sz="2000" b="1" dirty="0">
                <a:solidFill>
                  <a:schemeClr val="tx1"/>
                </a:solidFill>
                <a:hlinkClick r:id="rId4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Константы (</a:t>
            </a:r>
            <a:r>
              <a:rPr lang="ru-RU" altLang="ru-RU" sz="2000" b="1" dirty="0">
                <a:solidFill>
                  <a:schemeClr val="tx1"/>
                </a:solidFill>
                <a:hlinkClick r:id="rId5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Выражение (</a:t>
            </a:r>
            <a:r>
              <a:rPr lang="ru-RU" altLang="ru-RU" sz="2000" b="1" dirty="0">
                <a:solidFill>
                  <a:schemeClr val="tx1"/>
                </a:solidFill>
                <a:hlinkClick r:id="rId6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Операции (</a:t>
            </a:r>
            <a:r>
              <a:rPr lang="ru-RU" altLang="ru-RU" sz="2000" b="1" dirty="0">
                <a:solidFill>
                  <a:schemeClr val="tx1"/>
                </a:solidFill>
                <a:hlinkClick r:id="rId7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).</a:t>
            </a:r>
            <a:r>
              <a:rPr lang="ru-RU" altLang="ru-RU" sz="2000" b="1" dirty="0">
                <a:solidFill>
                  <a:srgbClr val="FF0000"/>
                </a:solidFill>
              </a:rPr>
              <a:t> </a:t>
            </a:r>
            <a:r>
              <a:rPr lang="ru-RU" altLang="ru-RU" sz="2000" b="1" dirty="0">
                <a:solidFill>
                  <a:schemeClr val="tx1"/>
                </a:solidFill>
              </a:rPr>
              <a:t>Команды (</a:t>
            </a:r>
            <a:r>
              <a:rPr lang="ru-RU" altLang="ru-RU" sz="2000" b="1" dirty="0">
                <a:solidFill>
                  <a:schemeClr val="tx1"/>
                </a:solidFill>
                <a:hlinkClick r:id="rId8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Комментарии (</a:t>
            </a:r>
            <a:r>
              <a:rPr lang="ru-RU" altLang="ru-RU" sz="2000" b="1" dirty="0">
                <a:solidFill>
                  <a:schemeClr val="tx1"/>
                </a:solidFill>
                <a:hlinkClick r:id="rId9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Функции (процедура подпрограмма) (</a:t>
            </a:r>
            <a:r>
              <a:rPr lang="ru-RU" altLang="ru-RU" sz="2000" b="1" dirty="0">
                <a:solidFill>
                  <a:schemeClr val="tx1"/>
                </a:solidFill>
                <a:hlinkClick r:id="rId10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Оператор (команда, инструкция) (</a:t>
            </a:r>
            <a:r>
              <a:rPr lang="ru-RU" altLang="ru-RU" sz="2000" b="1" dirty="0">
                <a:solidFill>
                  <a:schemeClr val="tx1"/>
                </a:solidFill>
                <a:hlinkClick r:id="rId11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 Команды (</a:t>
            </a:r>
            <a:r>
              <a:rPr lang="ru-RU" altLang="ru-RU" sz="2000" b="1" dirty="0">
                <a:solidFill>
                  <a:schemeClr val="tx1"/>
                </a:solidFill>
                <a:hlinkClick r:id="rId12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Файл (</a:t>
            </a:r>
            <a:r>
              <a:rPr lang="ru-RU" altLang="ru-RU" sz="2000" b="1" dirty="0">
                <a:solidFill>
                  <a:schemeClr val="tx1"/>
                </a:solidFill>
                <a:hlinkClick r:id="rId13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Структура (</a:t>
            </a:r>
            <a:r>
              <a:rPr lang="ru-RU" altLang="ru-RU" sz="2000" b="1" dirty="0">
                <a:solidFill>
                  <a:schemeClr val="tx1"/>
                </a:solidFill>
                <a:hlinkClick r:id="rId14" action="ppaction://hlinksldjump"/>
              </a:rPr>
              <a:t>запись</a:t>
            </a:r>
            <a:r>
              <a:rPr lang="ru-RU" altLang="ru-RU" sz="2000" b="1" dirty="0">
                <a:solidFill>
                  <a:schemeClr val="tx1"/>
                </a:solidFill>
              </a:rPr>
              <a:t>, класс) (</a:t>
            </a:r>
            <a:r>
              <a:rPr lang="ru-RU" altLang="ru-RU" sz="2000" b="1" dirty="0">
                <a:solidFill>
                  <a:schemeClr val="tx1"/>
                </a:solidFill>
                <a:hlinkClick r:id="rId15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Проект и модули (</a:t>
            </a:r>
            <a:r>
              <a:rPr lang="ru-RU" altLang="ru-RU" sz="2000" b="1" dirty="0">
                <a:solidFill>
                  <a:schemeClr val="tx1"/>
                </a:solidFill>
                <a:hlinkClick r:id="rId16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Массив (</a:t>
            </a:r>
            <a:r>
              <a:rPr lang="ru-RU" altLang="ru-RU" sz="2000" b="1" dirty="0">
                <a:solidFill>
                  <a:schemeClr val="tx1"/>
                </a:solidFill>
                <a:hlinkClick r:id="rId17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Строка (</a:t>
            </a:r>
            <a:r>
              <a:rPr lang="ru-RU" altLang="ru-RU" sz="2000" b="1" dirty="0">
                <a:solidFill>
                  <a:schemeClr val="tx1"/>
                </a:solidFill>
                <a:hlinkClick r:id="rId5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ru-RU" altLang="ru-RU" sz="2000" b="1" dirty="0">
                <a:solidFill>
                  <a:schemeClr val="tx1"/>
                </a:solidFill>
              </a:rPr>
              <a:t>Адреса и указатели</a:t>
            </a:r>
            <a:r>
              <a:rPr lang="en-US" altLang="ru-RU" sz="2000" b="1" dirty="0">
                <a:solidFill>
                  <a:schemeClr val="tx1"/>
                </a:solidFill>
              </a:rPr>
              <a:t> </a:t>
            </a:r>
            <a:r>
              <a:rPr lang="ru-RU" altLang="ru-RU" sz="2000" b="1" dirty="0">
                <a:solidFill>
                  <a:schemeClr val="tx1"/>
                </a:solidFill>
              </a:rPr>
              <a:t>(</a:t>
            </a:r>
            <a:r>
              <a:rPr lang="ru-RU" altLang="ru-RU" sz="2000" b="1" dirty="0">
                <a:solidFill>
                  <a:srgbClr val="FF0000"/>
                </a:solidFill>
                <a:hlinkClick r:id="rId18" action="ppaction://hlinksldjump"/>
              </a:rPr>
              <a:t>СМ</a:t>
            </a:r>
            <a:r>
              <a:rPr lang="ru-RU" altLang="ru-RU" sz="2000" b="1" dirty="0">
                <a:solidFill>
                  <a:schemeClr val="tx1"/>
                </a:solidFill>
              </a:rPr>
              <a:t>)</a:t>
            </a: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pPr algn="l"/>
            <a:endParaRPr lang="ru-RU" altLang="ru-RU" sz="2000" b="1" dirty="0">
              <a:solidFill>
                <a:schemeClr val="tx1"/>
              </a:solidFill>
            </a:endParaRPr>
          </a:p>
          <a:p>
            <a:endParaRPr lang="ru-RU" altLang="ru-RU" sz="2000" b="1" dirty="0">
              <a:solidFill>
                <a:schemeClr val="tx1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07105" y="111547"/>
            <a:ext cx="536895" cy="365125"/>
          </a:xfrm>
        </p:spPr>
        <p:txBody>
          <a:bodyPr/>
          <a:lstStyle/>
          <a:p>
            <a:fld id="{93EEBEA2-A2F9-4806-AD58-ED27344A0834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590895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/>
          </p:nvPr>
        </p:nvSpPr>
        <p:spPr>
          <a:xfrm>
            <a:off x="1042988" y="115888"/>
            <a:ext cx="7715250" cy="649287"/>
          </a:xfrm>
        </p:spPr>
        <p:txBody>
          <a:bodyPr/>
          <a:lstStyle/>
          <a:p>
            <a:pPr eaLnBrk="1" hangingPunct="1"/>
            <a:r>
              <a:rPr lang="ru-RU" altLang="ru-RU" sz="2800" dirty="0"/>
              <a:t>ЛР №1 Справочники  Команды ОС (1)</a:t>
            </a:r>
          </a:p>
        </p:txBody>
      </p:sp>
      <p:sp>
        <p:nvSpPr>
          <p:cNvPr id="64515" name="Объект 2"/>
          <p:cNvSpPr>
            <a:spLocks noGrp="1"/>
          </p:cNvSpPr>
          <p:nvPr>
            <p:ph idx="1"/>
          </p:nvPr>
        </p:nvSpPr>
        <p:spPr>
          <a:xfrm>
            <a:off x="468313" y="692150"/>
            <a:ext cx="8229600" cy="5761038"/>
          </a:xfrm>
        </p:spPr>
        <p:txBody>
          <a:bodyPr/>
          <a:lstStyle/>
          <a:p>
            <a:pPr eaLnBrk="1" hangingPunct="1"/>
            <a:r>
              <a:rPr lang="ru-RU" altLang="ru-RU" sz="1800" dirty="0"/>
              <a:t> </a:t>
            </a:r>
            <a:r>
              <a:rPr lang="ru-RU" altLang="ru-RU" sz="1800" u="sng" dirty="0"/>
              <a:t>Команды</a:t>
            </a:r>
            <a:r>
              <a:rPr lang="ru-RU" altLang="ru-RU" sz="1800" dirty="0"/>
              <a:t> ОС – выполняются незамедлительно при ручном вводе и могут использоваться при программировании командных файлов</a:t>
            </a:r>
            <a:r>
              <a:rPr lang="en-US" altLang="ru-RU" sz="1800" dirty="0"/>
              <a:t>. </a:t>
            </a:r>
            <a:endParaRPr lang="ru-RU" altLang="ru-RU" sz="1800" dirty="0"/>
          </a:p>
          <a:p>
            <a:pPr eaLnBrk="1" hangingPunct="1"/>
            <a:r>
              <a:rPr lang="ru-RU" altLang="ru-RU" sz="1800" u="sng" dirty="0"/>
              <a:t>Пример</a:t>
            </a:r>
            <a:r>
              <a:rPr lang="ru-RU" altLang="ru-RU" sz="1800" dirty="0"/>
              <a:t> (команда </a:t>
            </a:r>
            <a:r>
              <a:rPr lang="en-US" altLang="ru-RU" sz="1800" dirty="0"/>
              <a:t>DIR</a:t>
            </a:r>
            <a:r>
              <a:rPr lang="ru-RU" altLang="ru-RU" sz="1800" dirty="0"/>
              <a:t>): </a:t>
            </a:r>
            <a:r>
              <a:rPr lang="en-US" altLang="ru-RU" sz="1800" b="1" dirty="0">
                <a:solidFill>
                  <a:srgbClr val="FF0000"/>
                </a:solidFill>
              </a:rPr>
              <a:t>&gt;DIR</a:t>
            </a:r>
            <a:r>
              <a:rPr lang="en-US" altLang="ru-RU" sz="1800" b="1" baseline="-25000" dirty="0">
                <a:solidFill>
                  <a:srgbClr val="FF0000"/>
                </a:solidFill>
              </a:rPr>
              <a:t>&lt;enter&gt; </a:t>
            </a:r>
          </a:p>
          <a:p>
            <a:pPr eaLnBrk="1" hangingPunct="1"/>
            <a:r>
              <a:rPr lang="en-US" altLang="ru-RU" sz="1800" dirty="0"/>
              <a:t>&gt; </a:t>
            </a:r>
            <a:r>
              <a:rPr lang="ru-RU" altLang="ru-RU" sz="1800" dirty="0"/>
              <a:t>… перечень доступных файлов и каталогов в поле видимости …</a:t>
            </a:r>
          </a:p>
          <a:p>
            <a:pPr eaLnBrk="1" hangingPunct="1"/>
            <a:r>
              <a:rPr lang="en-US" altLang="ru-RU" sz="1800" dirty="0"/>
              <a:t>&gt;</a:t>
            </a:r>
            <a:r>
              <a:rPr lang="ru-RU" altLang="ru-RU" sz="1800" dirty="0"/>
              <a:t>…</a:t>
            </a:r>
          </a:p>
          <a:p>
            <a:pPr eaLnBrk="1" hangingPunct="1"/>
            <a:r>
              <a:rPr lang="ru-RU" altLang="ru-RU" sz="1800" u="sng" dirty="0"/>
              <a:t>Внешние команды выполняются как обычные программы, но </a:t>
            </a:r>
            <a:r>
              <a:rPr lang="ru-RU" altLang="ru-RU" sz="1800" u="sng" dirty="0" err="1"/>
              <a:t>врежиме</a:t>
            </a:r>
            <a:r>
              <a:rPr lang="ru-RU" altLang="ru-RU" sz="1800" u="sng" dirty="0"/>
              <a:t> оконного командного интерфейса (КС)</a:t>
            </a:r>
            <a:r>
              <a:rPr lang="ru-RU" altLang="ru-RU" sz="1800" dirty="0"/>
              <a:t>. – они располагаются каталогах ОС(например – </a:t>
            </a:r>
            <a:r>
              <a:rPr lang="en-US" altLang="ru-RU" sz="1800" dirty="0"/>
              <a:t>Windows</a:t>
            </a:r>
            <a:r>
              <a:rPr lang="ru-RU" altLang="ru-RU" sz="1800" dirty="0"/>
              <a:t>/</a:t>
            </a:r>
            <a:r>
              <a:rPr lang="en-US" altLang="ru-RU" sz="1800" dirty="0"/>
              <a:t>system</a:t>
            </a:r>
            <a:r>
              <a:rPr lang="ru-RU" altLang="ru-RU" sz="1800" dirty="0"/>
              <a:t>) в виде отдельных </a:t>
            </a:r>
            <a:r>
              <a:rPr lang="ru-RU" altLang="ru-RU" sz="1800" u="sng" dirty="0"/>
              <a:t>исполнимых</a:t>
            </a:r>
            <a:r>
              <a:rPr lang="ru-RU" altLang="ru-RU" sz="1800" dirty="0"/>
              <a:t> программ, настраиваемых на свои параметры (/</a:t>
            </a:r>
            <a:r>
              <a:rPr lang="en-US" altLang="ru-RU" sz="1800" dirty="0"/>
              <a:t>?</a:t>
            </a:r>
            <a:r>
              <a:rPr lang="ru-RU" altLang="ru-RU" sz="1800" dirty="0"/>
              <a:t>).</a:t>
            </a:r>
          </a:p>
          <a:p>
            <a:pPr eaLnBrk="1" hangingPunct="1"/>
            <a:r>
              <a:rPr lang="ru-RU" altLang="ru-RU" sz="1800" u="sng" dirty="0"/>
              <a:t>Команды ОС </a:t>
            </a:r>
            <a:r>
              <a:rPr lang="ru-RU" altLang="ru-RU" sz="1800" dirty="0"/>
              <a:t>являются незаменимым средством системного и </a:t>
            </a:r>
            <a:r>
              <a:rPr lang="ru-RU" altLang="ru-RU" sz="1800" u="sng" dirty="0"/>
              <a:t> сетевого</a:t>
            </a:r>
            <a:r>
              <a:rPr lang="ru-RU" altLang="ru-RU" sz="1800" dirty="0"/>
              <a:t> администраторов. Многие функции команд ОС интегрируются в специальные системные программы (например в </a:t>
            </a:r>
            <a:r>
              <a:rPr lang="ru-RU" altLang="ru-RU" sz="1800" u="sng" dirty="0"/>
              <a:t>файл менеджеры и др.</a:t>
            </a:r>
            <a:r>
              <a:rPr lang="ru-RU" altLang="ru-RU" sz="1800" dirty="0"/>
              <a:t>). В них выполнение этих команд производится в интерактивном режиме более </a:t>
            </a:r>
            <a:r>
              <a:rPr lang="ru-RU" altLang="ru-RU" sz="1800" u="sng" dirty="0"/>
              <a:t>безошибочно</a:t>
            </a:r>
            <a:r>
              <a:rPr lang="ru-RU" altLang="ru-RU" sz="1800" dirty="0"/>
              <a:t> и более удобно, возможно и с оконным интерфейсом (например поиск файлов –командой </a:t>
            </a:r>
            <a:r>
              <a:rPr lang="en-US" altLang="ru-RU" sz="1800" dirty="0"/>
              <a:t>FIND</a:t>
            </a:r>
            <a:r>
              <a:rPr lang="ru-RU" altLang="ru-RU" sz="1800" dirty="0"/>
              <a:t> или создание каталогов </a:t>
            </a:r>
            <a:r>
              <a:rPr lang="en-US" altLang="ru-RU" sz="1800" dirty="0"/>
              <a:t>MD (MKDIR)</a:t>
            </a:r>
            <a:r>
              <a:rPr lang="ru-RU" altLang="ru-RU" sz="1800" dirty="0"/>
              <a:t> в </a:t>
            </a:r>
            <a:r>
              <a:rPr lang="en-US" altLang="ru-RU" sz="1800" dirty="0"/>
              <a:t>FAR</a:t>
            </a:r>
            <a:r>
              <a:rPr lang="ru-RU" altLang="ru-RU" sz="1800" dirty="0"/>
              <a:t>).</a:t>
            </a:r>
          </a:p>
          <a:p>
            <a:pPr eaLnBrk="1" hangingPunct="1"/>
            <a:r>
              <a:rPr lang="ru-RU" altLang="ru-RU" sz="1800" dirty="0"/>
              <a:t>Перечень, синтаксис и назначение команд изменяется от</a:t>
            </a:r>
            <a:r>
              <a:rPr lang="en-US" altLang="ru-RU" sz="1800" dirty="0"/>
              <a:t> </a:t>
            </a:r>
            <a:r>
              <a:rPr lang="ru-RU" altLang="ru-RU" sz="1800" dirty="0"/>
              <a:t>версии к версии ОС, поэтому требует постоянного уточнения и изучения</a:t>
            </a:r>
            <a:r>
              <a:rPr lang="en-US" altLang="ru-RU" sz="1800" dirty="0"/>
              <a:t> ( </a:t>
            </a:r>
            <a:r>
              <a:rPr lang="ru-RU" altLang="ru-RU" sz="1800" dirty="0"/>
              <a:t>см. </a:t>
            </a:r>
            <a:r>
              <a:rPr lang="en-US" altLang="ru-RU" sz="1800" b="1" dirty="0"/>
              <a:t>help</a:t>
            </a:r>
            <a:r>
              <a:rPr lang="ru-RU" altLang="ru-RU" sz="1800" b="1" dirty="0"/>
              <a:t> </a:t>
            </a:r>
            <a:r>
              <a:rPr lang="ru-RU" altLang="ru-RU" sz="1800" dirty="0"/>
              <a:t> или </a:t>
            </a:r>
            <a:r>
              <a:rPr lang="en-US" altLang="ru-RU" sz="1800" b="1" dirty="0"/>
              <a:t>F1</a:t>
            </a:r>
            <a:r>
              <a:rPr lang="ru-RU" altLang="ru-RU" sz="1800" dirty="0"/>
              <a:t>).</a:t>
            </a: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827585" y="6396335"/>
            <a:ext cx="57606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  <a:r>
              <a:rPr lang="ru-RU" sz="2400" b="1" cap="none" spc="100" baseline="-250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4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1"/>
          <p:cNvSpPr>
            <a:spLocks noGrp="1"/>
          </p:cNvSpPr>
          <p:nvPr>
            <p:ph type="title"/>
          </p:nvPr>
        </p:nvSpPr>
        <p:spPr>
          <a:xfrm>
            <a:off x="971550" y="115888"/>
            <a:ext cx="7715250" cy="649287"/>
          </a:xfrm>
        </p:spPr>
        <p:txBody>
          <a:bodyPr/>
          <a:lstStyle/>
          <a:p>
            <a:pPr eaLnBrk="1" hangingPunct="1"/>
            <a:r>
              <a:rPr lang="ru-RU" altLang="ru-RU" sz="2800"/>
              <a:t>ЛР №1 Справочники Команды ОС (2)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692150"/>
            <a:ext cx="8424862" cy="5400675"/>
          </a:xfrm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 </a:t>
            </a:r>
            <a:r>
              <a:rPr lang="ru-RU" sz="2400" u="sng" dirty="0"/>
              <a:t>Команды</a:t>
            </a:r>
            <a:r>
              <a:rPr lang="ru-RU" sz="2400" dirty="0"/>
              <a:t> ОС – это важный инструмент системного программиста, который используется в режиме </a:t>
            </a:r>
            <a:r>
              <a:rPr lang="ru-RU" sz="2400" u="sng" dirty="0"/>
              <a:t>командной строки </a:t>
            </a:r>
            <a:r>
              <a:rPr lang="ru-RU" sz="2400" dirty="0"/>
              <a:t>(КС) или в режиме эмуляции КС (</a:t>
            </a:r>
            <a:r>
              <a:rPr lang="en-US" sz="2400" dirty="0" err="1"/>
              <a:t>DOSBOx</a:t>
            </a:r>
            <a:r>
              <a:rPr lang="ru-RU" sz="2400" dirty="0"/>
              <a:t>, ФМ и т.д.</a:t>
            </a:r>
            <a:r>
              <a:rPr lang="en-US" sz="2400" dirty="0"/>
              <a:t> </a:t>
            </a:r>
            <a:r>
              <a:rPr lang="ru-RU" sz="2400" dirty="0"/>
              <a:t>) Они могут быть выполнены из программы КФ или СИ++ (например, функция </a:t>
            </a:r>
            <a:r>
              <a:rPr lang="en-US" sz="2400" dirty="0"/>
              <a:t>system</a:t>
            </a:r>
            <a:r>
              <a:rPr lang="ru-RU" sz="2400" dirty="0"/>
              <a:t>("…"))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Команды ОС обычно вводятся с клавиатуры и выполняются в интерактивном режиме. Они бывают </a:t>
            </a:r>
            <a:r>
              <a:rPr lang="ru-RU" sz="2400" u="sng" dirty="0"/>
              <a:t>внутренними</a:t>
            </a:r>
            <a:r>
              <a:rPr lang="ru-RU" sz="2400" dirty="0"/>
              <a:t> и </a:t>
            </a:r>
            <a:r>
              <a:rPr lang="ru-RU" sz="2400" u="sng" dirty="0"/>
              <a:t>внешними</a:t>
            </a:r>
            <a:r>
              <a:rPr lang="ru-RU" sz="2400" dirty="0"/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u="sng" dirty="0"/>
              <a:t>Состав допустимых команд</a:t>
            </a:r>
            <a:r>
              <a:rPr lang="ru-RU" sz="2400" dirty="0"/>
              <a:t> зависит от версии и типа ОС (вы будете изучать в специальной дисциплине –"ОС").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Примеры команд вы найдете в справочниках, литературе и документации.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Например  ввод команды </a:t>
            </a:r>
            <a:r>
              <a:rPr lang="en-US" sz="2400" b="1" dirty="0"/>
              <a:t>date</a:t>
            </a:r>
            <a:r>
              <a:rPr lang="en-US" sz="2400" dirty="0"/>
              <a:t> (</a:t>
            </a:r>
            <a:r>
              <a:rPr lang="ru-RU" sz="2400" dirty="0"/>
              <a:t>получение или установка даты и времени</a:t>
            </a:r>
            <a:r>
              <a:rPr lang="en-US" sz="2400" dirty="0"/>
              <a:t>)</a:t>
            </a:r>
            <a:r>
              <a:rPr lang="ru-RU" sz="2400" dirty="0"/>
              <a:t>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400" dirty="0"/>
              <a:t>&gt;</a:t>
            </a:r>
            <a:r>
              <a:rPr lang="ru-RU" sz="2400" dirty="0"/>
              <a:t> C:\Users\User&gt;</a:t>
            </a:r>
            <a:r>
              <a:rPr lang="ru-RU" sz="2400" b="1" dirty="0">
                <a:solidFill>
                  <a:srgbClr val="FF0000"/>
                </a:solidFill>
              </a:rPr>
              <a:t>date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Текущая дата: </a:t>
            </a:r>
            <a:r>
              <a:rPr lang="ru-RU" sz="2400" b="1" dirty="0">
                <a:solidFill>
                  <a:srgbClr val="FF0000"/>
                </a:solidFill>
              </a:rPr>
              <a:t>16.01.2017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Введите новую дату (</a:t>
            </a:r>
            <a:r>
              <a:rPr lang="ru-RU" sz="2400" dirty="0" err="1"/>
              <a:t>дд</a:t>
            </a:r>
            <a:r>
              <a:rPr lang="ru-RU" sz="2400" dirty="0"/>
              <a:t>-мм-</a:t>
            </a:r>
            <a:r>
              <a:rPr lang="ru-RU" sz="2400" dirty="0" err="1"/>
              <a:t>гг</a:t>
            </a:r>
            <a:r>
              <a:rPr lang="ru-RU" sz="2400" dirty="0"/>
              <a:t>):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Результат работы команды поступает в окно командной строки со сдвигом вверх.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Справочники содержат детальную информацию о командах ОС, условиях и способах их применения.</a:t>
            </a: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Заголовок 1"/>
          <p:cNvSpPr>
            <a:spLocks noGrp="1"/>
          </p:cNvSpPr>
          <p:nvPr>
            <p:ph type="title"/>
          </p:nvPr>
        </p:nvSpPr>
        <p:spPr>
          <a:xfrm>
            <a:off x="894556" y="88901"/>
            <a:ext cx="6989812" cy="696912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ЛР №1 Справочники Команды ОС(3)</a:t>
            </a:r>
          </a:p>
        </p:txBody>
      </p:sp>
      <p:pic>
        <p:nvPicPr>
          <p:cNvPr id="66564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196975"/>
            <a:ext cx="7129463" cy="461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5" name="TextBox 5"/>
          <p:cNvSpPr txBox="1">
            <a:spLocks noChangeArrowheads="1"/>
          </p:cNvSpPr>
          <p:nvPr/>
        </p:nvSpPr>
        <p:spPr bwMode="auto">
          <a:xfrm>
            <a:off x="987425" y="785813"/>
            <a:ext cx="73453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Основной перечень команд можно получить в справочниках (ЛР №1):</a:t>
            </a:r>
          </a:p>
        </p:txBody>
      </p:sp>
      <p:grpSp>
        <p:nvGrpSpPr>
          <p:cNvPr id="66566" name="Группа 6"/>
          <p:cNvGrpSpPr>
            <a:grpSpLocks/>
          </p:cNvGrpSpPr>
          <p:nvPr/>
        </p:nvGrpSpPr>
        <p:grpSpPr bwMode="auto">
          <a:xfrm>
            <a:off x="754901" y="2063750"/>
            <a:ext cx="4753724" cy="4196663"/>
            <a:chOff x="-5910750" y="3121342"/>
            <a:chExt cx="3983471" cy="492858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-5383333" y="3121342"/>
              <a:ext cx="3456054" cy="4040085"/>
            </a:xfrm>
            <a:prstGeom prst="rect">
              <a:avLst/>
            </a:prstGeom>
            <a:solidFill>
              <a:srgbClr val="FF0000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6572" name="TextBox 8"/>
            <p:cNvSpPr txBox="1">
              <a:spLocks noChangeArrowheads="1"/>
            </p:cNvSpPr>
            <p:nvPr/>
          </p:nvSpPr>
          <p:spPr bwMode="auto">
            <a:xfrm>
              <a:off x="-5910750" y="7616179"/>
              <a:ext cx="2736304" cy="43374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u="sng" dirty="0"/>
                <a:t>Внешние</a:t>
              </a:r>
              <a:r>
                <a:rPr lang="ru-RU" altLang="ru-RU" sz="1800" dirty="0"/>
                <a:t> команды ОС</a:t>
              </a:r>
            </a:p>
          </p:txBody>
        </p:sp>
        <p:cxnSp>
          <p:nvCxnSpPr>
            <p:cNvPr id="10" name="Прямая со стрелкой 9"/>
            <p:cNvCxnSpPr>
              <a:stCxn id="66572" idx="0"/>
              <a:endCxn id="8" idx="2"/>
            </p:cNvCxnSpPr>
            <p:nvPr/>
          </p:nvCxnSpPr>
          <p:spPr>
            <a:xfrm flipV="1">
              <a:off x="-4542598" y="7161427"/>
              <a:ext cx="887292" cy="454752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567" name="Группа 17"/>
          <p:cNvGrpSpPr>
            <a:grpSpLocks/>
          </p:cNvGrpSpPr>
          <p:nvPr/>
        </p:nvGrpSpPr>
        <p:grpSpPr bwMode="auto">
          <a:xfrm>
            <a:off x="4355976" y="2063750"/>
            <a:ext cx="4464497" cy="4187933"/>
            <a:chOff x="-8565564" y="2942374"/>
            <a:chExt cx="3741010" cy="5317055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-6393178" y="2942374"/>
              <a:ext cx="905893" cy="3295361"/>
            </a:xfrm>
            <a:prstGeom prst="rect">
              <a:avLst/>
            </a:prstGeom>
            <a:solidFill>
              <a:srgbClr val="FF0000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6569" name="TextBox 19"/>
            <p:cNvSpPr txBox="1">
              <a:spLocks noChangeArrowheads="1"/>
            </p:cNvSpPr>
            <p:nvPr/>
          </p:nvSpPr>
          <p:spPr bwMode="auto">
            <a:xfrm>
              <a:off x="-8565564" y="7790520"/>
              <a:ext cx="3741010" cy="468909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u="sng" dirty="0"/>
                <a:t>Внутренние</a:t>
              </a:r>
              <a:r>
                <a:rPr lang="ru-RU" altLang="ru-RU" sz="1800" dirty="0"/>
                <a:t> команды ОС и директивы КФ</a:t>
              </a:r>
            </a:p>
          </p:txBody>
        </p:sp>
        <p:cxnSp>
          <p:nvCxnSpPr>
            <p:cNvPr id="21" name="Прямая со стрелкой 20"/>
            <p:cNvCxnSpPr>
              <a:stCxn id="66569" idx="0"/>
              <a:endCxn id="19" idx="2"/>
            </p:cNvCxnSpPr>
            <p:nvPr/>
          </p:nvCxnSpPr>
          <p:spPr>
            <a:xfrm flipV="1">
              <a:off x="-6695059" y="6237735"/>
              <a:ext cx="754827" cy="1552785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Прямоугольник 13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Заголовок 1"/>
          <p:cNvSpPr>
            <a:spLocks noGrp="1"/>
          </p:cNvSpPr>
          <p:nvPr>
            <p:ph type="title"/>
          </p:nvPr>
        </p:nvSpPr>
        <p:spPr>
          <a:xfrm>
            <a:off x="790498" y="116632"/>
            <a:ext cx="7128842" cy="706437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ЛР №1 Справочники Команды ОС (4)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836613"/>
            <a:ext cx="8497887" cy="359939"/>
          </a:xfrm>
        </p:spPr>
        <p:txBody>
          <a:bodyPr rtlCol="0">
            <a:normAutofit fontScale="850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ru-RU" sz="2400" u="sng" dirty="0"/>
              <a:t>Синтаксис</a:t>
            </a:r>
            <a:r>
              <a:rPr lang="ru-RU" sz="2400" dirty="0"/>
              <a:t> запуска команд и условия работы команд </a:t>
            </a:r>
            <a:r>
              <a:rPr lang="ru-RU" sz="2400" u="sng" dirty="0"/>
              <a:t>найдем</a:t>
            </a:r>
            <a:r>
              <a:rPr lang="ru-RU" sz="2400" dirty="0"/>
              <a:t> в справочнике: </a:t>
            </a:r>
          </a:p>
        </p:txBody>
      </p:sp>
      <p:pic>
        <p:nvPicPr>
          <p:cNvPr id="67589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341438"/>
            <a:ext cx="6096000" cy="3455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90" name="Объект 2"/>
          <p:cNvSpPr txBox="1">
            <a:spLocks/>
          </p:cNvSpPr>
          <p:nvPr/>
        </p:nvSpPr>
        <p:spPr bwMode="auto">
          <a:xfrm>
            <a:off x="547688" y="5229225"/>
            <a:ext cx="84978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2000" dirty="0"/>
              <a:t>В ЛР № 1 вы должны найти </a:t>
            </a:r>
            <a:r>
              <a:rPr lang="ru-RU" altLang="ru-RU" sz="2000" u="sng" dirty="0"/>
              <a:t>свою</a:t>
            </a:r>
            <a:r>
              <a:rPr lang="ru-RU" altLang="ru-RU" sz="2000" dirty="0"/>
              <a:t> команду, </a:t>
            </a:r>
            <a:r>
              <a:rPr lang="ru-RU" altLang="ru-RU" sz="2000" u="sng" dirty="0"/>
              <a:t>разобраться</a:t>
            </a:r>
            <a:r>
              <a:rPr lang="ru-RU" altLang="ru-RU" sz="2000" dirty="0"/>
              <a:t> с ней, </a:t>
            </a:r>
            <a:r>
              <a:rPr lang="ru-RU" altLang="ru-RU" sz="2000" u="sng" dirty="0"/>
              <a:t>проверить</a:t>
            </a:r>
            <a:r>
              <a:rPr lang="ru-RU" altLang="ru-RU" sz="2000" dirty="0"/>
              <a:t> ее работу и </a:t>
            </a:r>
            <a:r>
              <a:rPr lang="ru-RU" altLang="ru-RU" sz="2000" u="sng" dirty="0"/>
              <a:t>задокументировать</a:t>
            </a:r>
            <a:r>
              <a:rPr lang="ru-RU" altLang="ru-RU" sz="2000" dirty="0"/>
              <a:t> результат в </a:t>
            </a:r>
            <a:r>
              <a:rPr lang="ru-RU" altLang="ru-RU" sz="2000" u="sng" dirty="0"/>
              <a:t>отчете</a:t>
            </a:r>
            <a:r>
              <a:rPr lang="ru-RU" altLang="ru-RU" sz="2000" dirty="0"/>
              <a:t> по ЛР.  Основное назначение команды нужно перевести на русский язык (</a:t>
            </a:r>
            <a:r>
              <a:rPr lang="en-US" altLang="ru-RU" sz="2000" dirty="0"/>
              <a:t>HELP 6</a:t>
            </a:r>
            <a:r>
              <a:rPr lang="ru-RU" altLang="ru-RU" sz="2000" dirty="0"/>
              <a:t>).</a:t>
            </a:r>
          </a:p>
        </p:txBody>
      </p:sp>
      <p:grpSp>
        <p:nvGrpSpPr>
          <p:cNvPr id="67591" name="Группа 6"/>
          <p:cNvGrpSpPr>
            <a:grpSpLocks/>
          </p:cNvGrpSpPr>
          <p:nvPr/>
        </p:nvGrpSpPr>
        <p:grpSpPr bwMode="auto">
          <a:xfrm>
            <a:off x="1481572" y="1196552"/>
            <a:ext cx="6330788" cy="4074209"/>
            <a:chOff x="-5266145" y="2496912"/>
            <a:chExt cx="5144315" cy="4784663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-5266145" y="2496912"/>
              <a:ext cx="4907867" cy="4059338"/>
            </a:xfrm>
            <a:prstGeom prst="rect">
              <a:avLst/>
            </a:prstGeom>
            <a:solidFill>
              <a:srgbClr val="FF0000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7593" name="TextBox 8"/>
            <p:cNvSpPr txBox="1">
              <a:spLocks noChangeArrowheads="1"/>
            </p:cNvSpPr>
            <p:nvPr/>
          </p:nvSpPr>
          <p:spPr bwMode="auto">
            <a:xfrm>
              <a:off x="-2858134" y="6847858"/>
              <a:ext cx="2736304" cy="433717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dirty="0"/>
                <a:t>Описание команды </a:t>
              </a:r>
              <a:r>
                <a:rPr lang="en-US" altLang="ru-RU" sz="1800" b="1" dirty="0">
                  <a:solidFill>
                    <a:srgbClr val="FF0000"/>
                  </a:solidFill>
                </a:rPr>
                <a:t>Date</a:t>
              </a:r>
              <a:endParaRPr lang="ru-RU" altLang="ru-RU" sz="18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Прямая со стрелкой 9"/>
            <p:cNvCxnSpPr>
              <a:stCxn id="67593" idx="0"/>
            </p:cNvCxnSpPr>
            <p:nvPr/>
          </p:nvCxnSpPr>
          <p:spPr>
            <a:xfrm flipH="1" flipV="1">
              <a:off x="-2736555" y="3004535"/>
              <a:ext cx="1246573" cy="3843324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1" y="115888"/>
            <a:ext cx="7416824" cy="6492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ЛР №1 Справочники </a:t>
            </a:r>
            <a:r>
              <a:rPr lang="ru-RU" sz="3200" b="1" dirty="0"/>
              <a:t>Управляющие Блоки </a:t>
            </a:r>
            <a:r>
              <a:rPr lang="ru-RU" sz="3200" dirty="0"/>
              <a:t>(1)</a:t>
            </a:r>
          </a:p>
        </p:txBody>
      </p:sp>
      <p:sp>
        <p:nvSpPr>
          <p:cNvPr id="72707" name="Объект 2"/>
          <p:cNvSpPr>
            <a:spLocks noGrp="1"/>
          </p:cNvSpPr>
          <p:nvPr>
            <p:ph idx="1"/>
          </p:nvPr>
        </p:nvSpPr>
        <p:spPr>
          <a:xfrm>
            <a:off x="107504" y="836613"/>
            <a:ext cx="9036495" cy="525621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sz="2400" b="1" u="sng" dirty="0"/>
              <a:t>У</a:t>
            </a:r>
            <a:r>
              <a:rPr lang="ru-RU" altLang="ru-RU" sz="2400" u="sng" dirty="0"/>
              <a:t>правляющие </a:t>
            </a:r>
            <a:r>
              <a:rPr lang="ru-RU" altLang="ru-RU" sz="2400" b="1" u="sng" dirty="0"/>
              <a:t>б</a:t>
            </a:r>
            <a:r>
              <a:rPr lang="ru-RU" altLang="ru-RU" sz="2400" u="sng" dirty="0"/>
              <a:t>локи - </a:t>
            </a:r>
            <a:r>
              <a:rPr lang="ru-RU" altLang="ru-RU" sz="2400" b="1" u="sng" dirty="0"/>
              <a:t>УБ</a:t>
            </a:r>
            <a:r>
              <a:rPr lang="ru-RU" altLang="ru-RU" sz="2400" dirty="0"/>
              <a:t> (</a:t>
            </a:r>
            <a:r>
              <a:rPr lang="en-US" altLang="ru-RU" sz="2400" b="1" u="sng" dirty="0"/>
              <a:t>Control Block - CB</a:t>
            </a:r>
            <a:r>
              <a:rPr lang="ru-RU" altLang="ru-RU" sz="2400" dirty="0"/>
              <a:t>) это специальные </a:t>
            </a:r>
            <a:r>
              <a:rPr lang="ru-RU" altLang="ru-RU" sz="2400" u="sng" dirty="0"/>
              <a:t>структуры данных </a:t>
            </a:r>
            <a:r>
              <a:rPr lang="ru-RU" altLang="ru-RU" sz="2400" dirty="0"/>
              <a:t>необходимые </a:t>
            </a:r>
            <a:r>
              <a:rPr lang="ru-RU" altLang="ru-RU" sz="2400" b="1" dirty="0"/>
              <a:t>ОС</a:t>
            </a:r>
            <a:r>
              <a:rPr lang="ru-RU" altLang="ru-RU" sz="2400" dirty="0"/>
              <a:t> и программисту (системным программам) для своей работы. Они формируются в </a:t>
            </a:r>
            <a:r>
              <a:rPr lang="ru-RU" altLang="ru-RU" sz="2400" u="sng" dirty="0"/>
              <a:t>оперативной</a:t>
            </a:r>
            <a:r>
              <a:rPr lang="ru-RU" altLang="ru-RU" sz="2400" dirty="0"/>
              <a:t>(ОП) </a:t>
            </a:r>
            <a:r>
              <a:rPr lang="en-US" altLang="ru-RU" sz="2400" u="sng" dirty="0"/>
              <a:t> </a:t>
            </a:r>
            <a:r>
              <a:rPr lang="ru-RU" altLang="ru-RU" sz="2400" u="sng" dirty="0"/>
              <a:t>или внешней памяти </a:t>
            </a:r>
            <a:r>
              <a:rPr lang="ru-RU" altLang="ru-RU" sz="2400" dirty="0"/>
              <a:t>при выполнении специальных команд ( функций) и при работе операционной системы, включая ее начальную загрузку и запуск отдельных программ.</a:t>
            </a:r>
          </a:p>
          <a:p>
            <a:pPr marL="0" indent="0" eaLnBrk="1" hangingPunct="1">
              <a:buFont typeface="Arial" pitchFamily="34" charset="0"/>
              <a:buNone/>
            </a:pPr>
            <a:r>
              <a:rPr lang="ru-RU" altLang="ru-RU" sz="2400" dirty="0"/>
              <a:t>Справочники содержат </a:t>
            </a:r>
            <a:r>
              <a:rPr lang="ru-RU" altLang="ru-RU" sz="2400" u="sng" dirty="0"/>
              <a:t>детальную</a:t>
            </a:r>
            <a:r>
              <a:rPr lang="ru-RU" altLang="ru-RU" sz="2400" dirty="0"/>
              <a:t> информацию о структуре и формате управляющих блоков (до бита ) и условиях их применения на практике.</a:t>
            </a:r>
          </a:p>
          <a:p>
            <a:pPr marL="0" indent="0" eaLnBrk="1" hangingPunct="1">
              <a:buFont typeface="Arial" pitchFamily="34" charset="0"/>
              <a:buNone/>
            </a:pPr>
            <a:r>
              <a:rPr lang="ru-RU" altLang="ru-RU" sz="2400" dirty="0"/>
              <a:t>Блоки создаются </a:t>
            </a:r>
            <a:r>
              <a:rPr lang="ru-RU" altLang="ru-RU" sz="2400" u="sng" dirty="0"/>
              <a:t>целенаправленно</a:t>
            </a:r>
            <a:r>
              <a:rPr lang="ru-RU" altLang="ru-RU" sz="2400" dirty="0"/>
              <a:t> (Например  </a:t>
            </a:r>
            <a:r>
              <a:rPr lang="en-US" altLang="ru-RU" sz="2400" b="1" dirty="0"/>
              <a:t>FCB</a:t>
            </a:r>
            <a:r>
              <a:rPr lang="en-US" altLang="ru-RU" sz="2400" dirty="0"/>
              <a:t> – </a:t>
            </a:r>
            <a:r>
              <a:rPr lang="en-US" altLang="ru-RU" sz="2400" b="1" dirty="0"/>
              <a:t>F</a:t>
            </a:r>
            <a:r>
              <a:rPr lang="en-US" altLang="ru-RU" sz="2400" dirty="0"/>
              <a:t>ile </a:t>
            </a:r>
            <a:r>
              <a:rPr lang="en-US" altLang="ru-RU" sz="2400" b="1" dirty="0"/>
              <a:t>C</a:t>
            </a:r>
            <a:r>
              <a:rPr lang="en-US" altLang="ru-RU" sz="2400" dirty="0"/>
              <a:t>ontrol </a:t>
            </a:r>
            <a:r>
              <a:rPr lang="en-US" altLang="ru-RU" sz="2400" b="1" dirty="0"/>
              <a:t>B</a:t>
            </a:r>
            <a:r>
              <a:rPr lang="en-US" altLang="ru-RU" sz="2400" dirty="0"/>
              <a:t>lock </a:t>
            </a:r>
            <a:r>
              <a:rPr lang="ru-RU" altLang="ru-RU" sz="2400" dirty="0"/>
              <a:t>блок управления файлом– при открытии файла)</a:t>
            </a:r>
            <a:r>
              <a:rPr lang="en-US" altLang="ru-RU" sz="2400" dirty="0"/>
              <a:t>  </a:t>
            </a:r>
            <a:r>
              <a:rPr lang="ru-RU" altLang="ru-RU" sz="2400" dirty="0"/>
              <a:t>или </a:t>
            </a:r>
            <a:r>
              <a:rPr lang="ru-RU" altLang="ru-RU" sz="2400" u="sng" dirty="0"/>
              <a:t>неявно</a:t>
            </a:r>
            <a:r>
              <a:rPr lang="ru-RU" altLang="ru-RU" sz="2400" dirty="0"/>
              <a:t> (Например, </a:t>
            </a:r>
            <a:r>
              <a:rPr lang="en-US" altLang="ru-RU" sz="2400" b="1" dirty="0"/>
              <a:t>PSP</a:t>
            </a:r>
            <a:r>
              <a:rPr lang="en-US" altLang="ru-RU" sz="2400" dirty="0"/>
              <a:t> – </a:t>
            </a:r>
            <a:r>
              <a:rPr lang="en-US" altLang="ru-RU" sz="2400" b="1" dirty="0"/>
              <a:t>P</a:t>
            </a:r>
            <a:r>
              <a:rPr lang="en-US" altLang="ru-RU" sz="2400" dirty="0"/>
              <a:t>rogram </a:t>
            </a:r>
            <a:r>
              <a:rPr lang="en-US" altLang="ru-RU" sz="2400" b="1" dirty="0"/>
              <a:t>S</a:t>
            </a:r>
            <a:r>
              <a:rPr lang="en-US" altLang="ru-RU" sz="2400" dirty="0"/>
              <a:t>egment </a:t>
            </a:r>
            <a:r>
              <a:rPr lang="ru-RU" altLang="ru-RU" sz="2400" dirty="0"/>
              <a:t> </a:t>
            </a:r>
            <a:r>
              <a:rPr lang="en-US" altLang="ru-RU" sz="2400" b="1" dirty="0"/>
              <a:t>P</a:t>
            </a:r>
            <a:r>
              <a:rPr lang="en-US" altLang="ru-RU" sz="2400" dirty="0"/>
              <a:t>refix</a:t>
            </a:r>
            <a:r>
              <a:rPr lang="ru-RU" altLang="ru-RU" sz="2400" dirty="0"/>
              <a:t>- префикс программного сегмента</a:t>
            </a:r>
            <a:r>
              <a:rPr lang="en-US" altLang="ru-RU" sz="2400" dirty="0"/>
              <a:t> </a:t>
            </a:r>
            <a:r>
              <a:rPr lang="ru-RU" altLang="ru-RU" sz="2400" dirty="0"/>
              <a:t>при работе ОС после запуска задачи.)</a:t>
            </a:r>
          </a:p>
        </p:txBody>
      </p:sp>
      <p:sp>
        <p:nvSpPr>
          <p:cNvPr id="6" name="Прямоугольник 5">
            <a:hlinkClick r:id="" action="ppaction://hlinkshowjump?jump=nextslide"/>
          </p:cNvPr>
          <p:cNvSpPr/>
          <p:nvPr/>
        </p:nvSpPr>
        <p:spPr>
          <a:xfrm>
            <a:off x="827585" y="6423719"/>
            <a:ext cx="57606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  <a:r>
              <a:rPr lang="ru-RU" sz="2400" b="1" cap="none" spc="100" baseline="-250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5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115888"/>
            <a:ext cx="7715250" cy="9223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ЛР №1 Справочники Управляющие Блоки (2)</a:t>
            </a:r>
          </a:p>
        </p:txBody>
      </p:sp>
      <p:pic>
        <p:nvPicPr>
          <p:cNvPr id="50180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836712"/>
            <a:ext cx="6096000" cy="460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181" name="Группа 4"/>
          <p:cNvGrpSpPr>
            <a:grpSpLocks/>
          </p:cNvGrpSpPr>
          <p:nvPr/>
        </p:nvGrpSpPr>
        <p:grpSpPr bwMode="auto">
          <a:xfrm>
            <a:off x="539750" y="1556792"/>
            <a:ext cx="5904458" cy="4431946"/>
            <a:chOff x="539552" y="1557415"/>
            <a:chExt cx="5905295" cy="443108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698591" y="1557415"/>
              <a:ext cx="2081508" cy="206335"/>
            </a:xfrm>
            <a:prstGeom prst="rect">
              <a:avLst/>
            </a:prstGeom>
            <a:solidFill>
              <a:srgbClr val="FF0000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0183" name="TextBox 7"/>
            <p:cNvSpPr txBox="1">
              <a:spLocks noChangeArrowheads="1"/>
            </p:cNvSpPr>
            <p:nvPr/>
          </p:nvSpPr>
          <p:spPr bwMode="auto">
            <a:xfrm>
              <a:off x="539552" y="5619235"/>
              <a:ext cx="5905295" cy="369260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Выбор блока  </a:t>
              </a:r>
              <a:r>
                <a:rPr lang="en-US" altLang="ru-RU" sz="1800" b="1">
                  <a:solidFill>
                    <a:srgbClr val="FF0000"/>
                  </a:solidFill>
                </a:rPr>
                <a:t>PSP</a:t>
              </a:r>
              <a:r>
                <a:rPr lang="en-US" altLang="ru-RU" sz="1800"/>
                <a:t>  - </a:t>
              </a:r>
              <a:r>
                <a:rPr lang="ru-RU" altLang="ru-RU" sz="1800"/>
                <a:t>Префикс программного сегмента</a:t>
              </a:r>
            </a:p>
          </p:txBody>
        </p:sp>
        <p:cxnSp>
          <p:nvCxnSpPr>
            <p:cNvPr id="9" name="Прямая со стрелкой 8"/>
            <p:cNvCxnSpPr>
              <a:stCxn id="50183" idx="0"/>
              <a:endCxn id="6" idx="2"/>
            </p:cNvCxnSpPr>
            <p:nvPr/>
          </p:nvCxnSpPr>
          <p:spPr>
            <a:xfrm flipH="1" flipV="1">
              <a:off x="2739346" y="1763750"/>
              <a:ext cx="752854" cy="3855485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115888"/>
            <a:ext cx="7715250" cy="9223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ЛР №1 Справочники Управляющие Блоки (3)</a:t>
            </a:r>
          </a:p>
        </p:txBody>
      </p:sp>
      <p:pic>
        <p:nvPicPr>
          <p:cNvPr id="51204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908050"/>
            <a:ext cx="7272337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05" name="Группа 4"/>
          <p:cNvGrpSpPr>
            <a:grpSpLocks/>
          </p:cNvGrpSpPr>
          <p:nvPr/>
        </p:nvGrpSpPr>
        <p:grpSpPr bwMode="auto">
          <a:xfrm>
            <a:off x="1154113" y="1412776"/>
            <a:ext cx="7234237" cy="4751387"/>
            <a:chOff x="-385042" y="2595594"/>
            <a:chExt cx="7233545" cy="339874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385042" y="2595594"/>
              <a:ext cx="7233545" cy="2523224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1207" name="TextBox 7"/>
            <p:cNvSpPr txBox="1">
              <a:spLocks noChangeArrowheads="1"/>
            </p:cNvSpPr>
            <p:nvPr/>
          </p:nvSpPr>
          <p:spPr bwMode="auto">
            <a:xfrm>
              <a:off x="99752" y="5730212"/>
              <a:ext cx="5308592" cy="264126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dirty="0"/>
                <a:t>Описание блока </a:t>
              </a:r>
              <a:r>
                <a:rPr lang="en-US" altLang="ru-RU" sz="1800" dirty="0"/>
                <a:t>PSP (</a:t>
              </a:r>
              <a:r>
                <a:rPr lang="ru-RU" altLang="ru-RU" sz="1800" dirty="0"/>
                <a:t>можно пролистать</a:t>
              </a:r>
              <a:r>
                <a:rPr lang="en-US" altLang="ru-RU" sz="1800" dirty="0"/>
                <a:t>!!!)</a:t>
              </a:r>
              <a:r>
                <a:rPr lang="ru-RU" altLang="ru-RU" sz="1800" dirty="0"/>
                <a:t> </a:t>
              </a:r>
            </a:p>
          </p:txBody>
        </p:sp>
        <p:cxnSp>
          <p:nvCxnSpPr>
            <p:cNvPr id="9" name="Прямая со стрелкой 8"/>
            <p:cNvCxnSpPr>
              <a:stCxn id="51207" idx="0"/>
              <a:endCxn id="7" idx="2"/>
            </p:cNvCxnSpPr>
            <p:nvPr/>
          </p:nvCxnSpPr>
          <p:spPr>
            <a:xfrm flipV="1">
              <a:off x="2754733" y="5118818"/>
              <a:ext cx="477791" cy="610934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115888"/>
            <a:ext cx="7715250" cy="9223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ЛР №1 Справочники Управляющие Блоки (4)</a:t>
            </a:r>
          </a:p>
        </p:txBody>
      </p:sp>
      <p:pic>
        <p:nvPicPr>
          <p:cNvPr id="52228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882650"/>
            <a:ext cx="6681788" cy="453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2229" name="Группа 4"/>
          <p:cNvGrpSpPr>
            <a:grpSpLocks/>
          </p:cNvGrpSpPr>
          <p:nvPr/>
        </p:nvGrpSpPr>
        <p:grpSpPr bwMode="auto">
          <a:xfrm>
            <a:off x="856601" y="1989138"/>
            <a:ext cx="5299724" cy="4052792"/>
            <a:chOff x="128966" y="2286618"/>
            <a:chExt cx="5299378" cy="4053263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3339330" y="2286618"/>
              <a:ext cx="2089014" cy="206399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2231" name="TextBox 7"/>
            <p:cNvSpPr txBox="1">
              <a:spLocks noChangeArrowheads="1"/>
            </p:cNvSpPr>
            <p:nvPr/>
          </p:nvSpPr>
          <p:spPr bwMode="auto">
            <a:xfrm>
              <a:off x="128966" y="5970549"/>
              <a:ext cx="4938689" cy="369332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800" b="1" dirty="0"/>
                <a:t>PSP</a:t>
              </a:r>
              <a:r>
                <a:rPr lang="en-US" altLang="ru-RU" sz="1800" dirty="0"/>
                <a:t> </a:t>
              </a:r>
              <a:r>
                <a:rPr lang="ru-RU" altLang="ru-RU" sz="1800" dirty="0"/>
                <a:t>блок в </a:t>
              </a:r>
              <a:r>
                <a:rPr lang="ru-RU" altLang="ru-RU" sz="1800" u="sng" dirty="0"/>
                <a:t>меню</a:t>
              </a:r>
              <a:r>
                <a:rPr lang="ru-RU" altLang="ru-RU" sz="1800" dirty="0"/>
                <a:t> структур данных ОС</a:t>
              </a:r>
            </a:p>
          </p:txBody>
        </p:sp>
        <p:cxnSp>
          <p:nvCxnSpPr>
            <p:cNvPr id="9" name="Прямая со стрелкой 8"/>
            <p:cNvCxnSpPr>
              <a:stCxn id="52231" idx="0"/>
              <a:endCxn id="7" idx="2"/>
            </p:cNvCxnSpPr>
            <p:nvPr/>
          </p:nvCxnSpPr>
          <p:spPr>
            <a:xfrm flipV="1">
              <a:off x="2598311" y="2493017"/>
              <a:ext cx="1785526" cy="3477532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778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ЛР №1 Справочники Управляющие Блоки (5)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908050"/>
            <a:ext cx="8424862" cy="5257254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200" dirty="0"/>
              <a:t>В качестве самых </a:t>
            </a:r>
            <a:r>
              <a:rPr lang="ru-RU" sz="2200" b="1" u="sng" dirty="0">
                <a:solidFill>
                  <a:srgbClr val="FF0000"/>
                </a:solidFill>
              </a:rPr>
              <a:t>важных</a:t>
            </a:r>
            <a:r>
              <a:rPr lang="ru-RU" sz="2200" u="sng" dirty="0">
                <a:solidFill>
                  <a:srgbClr val="FF0000"/>
                </a:solidFill>
              </a:rPr>
              <a:t> </a:t>
            </a:r>
            <a:r>
              <a:rPr lang="ru-RU" sz="2200" u="sng" dirty="0"/>
              <a:t>УБ назовем следующие</a:t>
            </a:r>
            <a:r>
              <a:rPr lang="ru-RU" sz="2200" dirty="0"/>
              <a:t>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200" b="1" dirty="0"/>
              <a:t>PSP</a:t>
            </a:r>
            <a:r>
              <a:rPr lang="en-US" sz="2200" dirty="0"/>
              <a:t> - </a:t>
            </a:r>
            <a:r>
              <a:rPr lang="en-US" sz="2200" b="1" dirty="0"/>
              <a:t>P</a:t>
            </a:r>
            <a:r>
              <a:rPr lang="en-US" sz="2200" dirty="0"/>
              <a:t>rogram </a:t>
            </a:r>
            <a:r>
              <a:rPr lang="en-US" sz="2200" b="1" dirty="0"/>
              <a:t>S</a:t>
            </a:r>
            <a:r>
              <a:rPr lang="en-US" sz="2200" dirty="0"/>
              <a:t>egment </a:t>
            </a:r>
            <a:r>
              <a:rPr lang="ru-RU" sz="2200" dirty="0"/>
              <a:t> </a:t>
            </a:r>
            <a:r>
              <a:rPr lang="en-US" sz="2200" b="1" dirty="0"/>
              <a:t>P</a:t>
            </a:r>
            <a:r>
              <a:rPr lang="en-US" sz="2200" dirty="0"/>
              <a:t>refix </a:t>
            </a:r>
            <a:r>
              <a:rPr lang="ru-RU" sz="2200" dirty="0"/>
              <a:t>для управления программой (параметры запуска – </a:t>
            </a:r>
            <a:r>
              <a:rPr lang="ru-RU" sz="2200" b="1" dirty="0"/>
              <a:t>ЛР№ 6 </a:t>
            </a:r>
            <a:r>
              <a:rPr lang="ru-RU" sz="2200" dirty="0"/>
              <a:t>и </a:t>
            </a:r>
            <a:r>
              <a:rPr lang="ru-RU" sz="2200" b="1" dirty="0"/>
              <a:t>КР СП</a:t>
            </a:r>
            <a:r>
              <a:rPr lang="ru-RU" sz="2200" dirty="0"/>
              <a:t>)</a:t>
            </a:r>
            <a:endParaRPr lang="en-US" sz="22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200" b="1" dirty="0"/>
              <a:t>MCB</a:t>
            </a:r>
            <a:r>
              <a:rPr lang="en-US" sz="2200" dirty="0"/>
              <a:t> – </a:t>
            </a:r>
            <a:r>
              <a:rPr lang="en-US" sz="2200" b="1" dirty="0"/>
              <a:t>M</a:t>
            </a:r>
            <a:r>
              <a:rPr lang="en-US" sz="2200" dirty="0"/>
              <a:t>emory </a:t>
            </a:r>
            <a:r>
              <a:rPr lang="en-US" sz="2200" b="1" dirty="0"/>
              <a:t>C</a:t>
            </a:r>
            <a:r>
              <a:rPr lang="en-US" sz="2200" dirty="0"/>
              <a:t>ontrol </a:t>
            </a:r>
            <a:r>
              <a:rPr lang="en-US" sz="2200" b="1" dirty="0"/>
              <a:t>B</a:t>
            </a:r>
            <a:r>
              <a:rPr lang="en-US" sz="2200" dirty="0"/>
              <a:t>lock</a:t>
            </a:r>
            <a:r>
              <a:rPr lang="ru-RU" sz="2200" dirty="0"/>
              <a:t> для управления оперативной памятью. Захват и освобождение динамической ОП. </a:t>
            </a:r>
            <a:endParaRPr lang="en-US" sz="22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200" b="1" dirty="0"/>
              <a:t>DPB</a:t>
            </a:r>
            <a:r>
              <a:rPr lang="en-US" sz="2200" dirty="0"/>
              <a:t> – </a:t>
            </a:r>
            <a:r>
              <a:rPr lang="en-US" sz="2200" b="1" dirty="0"/>
              <a:t>D</a:t>
            </a:r>
            <a:r>
              <a:rPr lang="en-US" sz="2200" dirty="0"/>
              <a:t>isk Parameter </a:t>
            </a:r>
            <a:r>
              <a:rPr lang="en-US" sz="2200" b="1" dirty="0"/>
              <a:t>B</a:t>
            </a:r>
            <a:r>
              <a:rPr lang="en-US" sz="2200" dirty="0"/>
              <a:t>lock</a:t>
            </a:r>
            <a:r>
              <a:rPr lang="ru-RU" sz="2200" dirty="0"/>
              <a:t> (блок для работы с дисками)</a:t>
            </a:r>
            <a:endParaRPr lang="en-US" sz="22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200" b="1" dirty="0"/>
              <a:t>FAT</a:t>
            </a:r>
            <a:r>
              <a:rPr lang="en-US" sz="2200" dirty="0"/>
              <a:t> - </a:t>
            </a:r>
            <a:r>
              <a:rPr lang="en-US" sz="2200" b="1" dirty="0"/>
              <a:t>F</a:t>
            </a:r>
            <a:r>
              <a:rPr lang="en-US" sz="2200" dirty="0"/>
              <a:t>ile </a:t>
            </a:r>
            <a:r>
              <a:rPr lang="en-US" sz="2200" b="1" dirty="0"/>
              <a:t>A</a:t>
            </a:r>
            <a:r>
              <a:rPr lang="en-US" sz="2200" dirty="0"/>
              <a:t>llocation </a:t>
            </a:r>
            <a:r>
              <a:rPr lang="en-US" sz="2200" b="1" dirty="0"/>
              <a:t>T</a:t>
            </a:r>
            <a:r>
              <a:rPr lang="en-US" sz="2200" dirty="0"/>
              <a:t>able</a:t>
            </a:r>
            <a:r>
              <a:rPr lang="ru-RU" sz="2200" dirty="0"/>
              <a:t> (для размещения файлов на дисках)</a:t>
            </a:r>
            <a:endParaRPr lang="en-US" sz="22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200" b="1" dirty="0"/>
              <a:t>BOOT Sector Layout</a:t>
            </a:r>
            <a:r>
              <a:rPr lang="ru-RU" sz="2200" b="1" dirty="0"/>
              <a:t> </a:t>
            </a:r>
            <a:r>
              <a:rPr lang="ru-RU" sz="2200" dirty="0"/>
              <a:t>( для структуры загрузочного сектора)</a:t>
            </a:r>
            <a:endParaRPr lang="en-US" sz="22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200" b="1" dirty="0"/>
              <a:t>DPT</a:t>
            </a:r>
            <a:r>
              <a:rPr lang="en-US" sz="2200" dirty="0"/>
              <a:t> – </a:t>
            </a:r>
            <a:r>
              <a:rPr lang="en-US" sz="2200" b="1" dirty="0"/>
              <a:t>D</a:t>
            </a:r>
            <a:r>
              <a:rPr lang="en-US" sz="2200" dirty="0"/>
              <a:t>isk Parameter </a:t>
            </a:r>
            <a:r>
              <a:rPr lang="en-US" sz="2200" b="1" dirty="0"/>
              <a:t>T</a:t>
            </a:r>
            <a:r>
              <a:rPr lang="en-US" sz="2200" dirty="0"/>
              <a:t>able</a:t>
            </a:r>
            <a:r>
              <a:rPr lang="ru-RU" sz="2200" dirty="0"/>
              <a:t> ( для деления на логические диски)</a:t>
            </a:r>
            <a:endParaRPr lang="en-US" sz="22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200" b="1" dirty="0"/>
              <a:t>FCB</a:t>
            </a:r>
            <a:r>
              <a:rPr lang="en-US" sz="2200" dirty="0"/>
              <a:t> - </a:t>
            </a:r>
            <a:r>
              <a:rPr lang="en-US" sz="2200" b="1" dirty="0"/>
              <a:t>F</a:t>
            </a:r>
            <a:r>
              <a:rPr lang="en-US" sz="2200" dirty="0"/>
              <a:t>ile </a:t>
            </a:r>
            <a:r>
              <a:rPr lang="en-US" sz="2200" b="1" dirty="0"/>
              <a:t>C</a:t>
            </a:r>
            <a:r>
              <a:rPr lang="en-US" sz="2200" dirty="0"/>
              <a:t>ontrol </a:t>
            </a:r>
            <a:r>
              <a:rPr lang="en-US" sz="2200" b="1" dirty="0"/>
              <a:t>B</a:t>
            </a:r>
            <a:r>
              <a:rPr lang="en-US" sz="2200" dirty="0"/>
              <a:t>lock </a:t>
            </a:r>
            <a:r>
              <a:rPr lang="ru-RU" sz="2200" dirty="0"/>
              <a:t> (для управления файлами)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2200" b="1" dirty="0"/>
              <a:t>CMOS</a:t>
            </a:r>
            <a:r>
              <a:rPr lang="en-US" sz="2200" dirty="0"/>
              <a:t> – </a:t>
            </a:r>
            <a:r>
              <a:rPr lang="ru-RU" sz="2200" dirty="0"/>
              <a:t>(для управления начальной загрузкой  - дата и время)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/>
              <a:t>Только из названий управляющих блоков можно понять насколько они важны для программирования  и управления работой компьютерной системой.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200" dirty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200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724217" y="6495727"/>
            <a:ext cx="47371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  <a:r>
              <a:rPr lang="ru-RU" sz="2400" b="1" cap="none" spc="100" baseline="-250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5</a:t>
            </a: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Заголовок 1"/>
          <p:cNvSpPr>
            <a:spLocks noGrp="1"/>
          </p:cNvSpPr>
          <p:nvPr>
            <p:ph type="title"/>
          </p:nvPr>
        </p:nvSpPr>
        <p:spPr>
          <a:xfrm>
            <a:off x="1001713" y="28575"/>
            <a:ext cx="6882655" cy="706438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ЛР №1 Справочники Прерывания (1)</a:t>
            </a:r>
          </a:p>
        </p:txBody>
      </p:sp>
      <p:sp>
        <p:nvSpPr>
          <p:cNvPr id="68612" name="TextBox 5"/>
          <p:cNvSpPr txBox="1">
            <a:spLocks noChangeArrowheads="1"/>
          </p:cNvSpPr>
          <p:nvPr/>
        </p:nvSpPr>
        <p:spPr bwMode="auto">
          <a:xfrm>
            <a:off x="684213" y="549275"/>
            <a:ext cx="8424291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u="sng" dirty="0"/>
              <a:t>Прерывание</a:t>
            </a:r>
            <a:r>
              <a:rPr lang="ru-RU" altLang="ru-RU" sz="2200" dirty="0"/>
              <a:t> – это временная </a:t>
            </a:r>
            <a:r>
              <a:rPr lang="ru-RU" altLang="ru-RU" sz="2200" u="sng" dirty="0"/>
              <a:t>приостановка</a:t>
            </a:r>
            <a:r>
              <a:rPr lang="ru-RU" altLang="ru-RU" sz="2200" dirty="0"/>
              <a:t> работы программы с возможностью ее корректного возобновления.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/>
              <a:t>Прерывания обрабатываются </a:t>
            </a:r>
            <a:r>
              <a:rPr lang="ru-RU" altLang="ru-RU" sz="2200" u="sng" dirty="0"/>
              <a:t>библиотечными</a:t>
            </a:r>
            <a:r>
              <a:rPr lang="ru-RU" altLang="ru-RU" sz="2200" dirty="0"/>
              <a:t> программами и подразделяются на прерывания </a:t>
            </a:r>
            <a:r>
              <a:rPr lang="en-US" altLang="ru-RU" sz="2200" u="sng" dirty="0"/>
              <a:t>DOC</a:t>
            </a:r>
            <a:r>
              <a:rPr lang="en-US" altLang="ru-RU" sz="2200" dirty="0"/>
              <a:t> </a:t>
            </a:r>
            <a:r>
              <a:rPr lang="ru-RU" altLang="ru-RU" sz="2200" dirty="0"/>
              <a:t>(</a:t>
            </a:r>
            <a:r>
              <a:rPr lang="en-US" altLang="ru-RU" sz="2200" b="1" dirty="0"/>
              <a:t>DOS</a:t>
            </a:r>
            <a:r>
              <a:rPr lang="ru-RU" altLang="ru-RU" sz="2200" dirty="0"/>
              <a:t>)</a:t>
            </a:r>
            <a:r>
              <a:rPr lang="en-US" altLang="ru-RU" sz="2200" dirty="0"/>
              <a:t> </a:t>
            </a:r>
            <a:r>
              <a:rPr lang="ru-RU" altLang="ru-RU" sz="2200" dirty="0"/>
              <a:t>и </a:t>
            </a:r>
            <a:r>
              <a:rPr lang="ru-RU" altLang="ru-RU" sz="2200" u="sng" dirty="0"/>
              <a:t>БИОС</a:t>
            </a:r>
            <a:r>
              <a:rPr lang="en-US" altLang="ru-RU" sz="2200" dirty="0"/>
              <a:t> (</a:t>
            </a:r>
            <a:r>
              <a:rPr lang="en-US" altLang="ru-RU" sz="2200" b="1" dirty="0"/>
              <a:t>BIOS</a:t>
            </a:r>
            <a:r>
              <a:rPr lang="en-US" altLang="ru-RU" sz="2200" dirty="0"/>
              <a:t>)</a:t>
            </a:r>
            <a:r>
              <a:rPr lang="ru-RU" altLang="ru-RU" sz="2200" dirty="0"/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u="sng" dirty="0"/>
              <a:t>Прерывания</a:t>
            </a:r>
            <a:r>
              <a:rPr lang="ru-RU" altLang="ru-RU" sz="2200" dirty="0"/>
              <a:t> – это </a:t>
            </a:r>
            <a:r>
              <a:rPr lang="ru-RU" altLang="ru-RU" sz="2200" u="sng" dirty="0"/>
              <a:t>аппаратно-программный</a:t>
            </a:r>
            <a:r>
              <a:rPr lang="ru-RU" altLang="ru-RU" sz="2200" dirty="0"/>
              <a:t> механизм ОС, обеспечивающий ее правильное функционирование,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u="sng" dirty="0"/>
              <a:t>Прерывания</a:t>
            </a:r>
            <a:r>
              <a:rPr lang="ru-RU" altLang="ru-RU" sz="2200" dirty="0"/>
              <a:t> бывают  </a:t>
            </a:r>
            <a:r>
              <a:rPr lang="ru-RU" altLang="ru-RU" sz="2200" u="sng" dirty="0"/>
              <a:t>программные</a:t>
            </a:r>
            <a:r>
              <a:rPr lang="ru-RU" altLang="ru-RU" sz="2200" dirty="0"/>
              <a:t> и </a:t>
            </a:r>
            <a:r>
              <a:rPr lang="ru-RU" altLang="ru-RU" sz="2200" u="sng" dirty="0"/>
              <a:t>аппаратные</a:t>
            </a:r>
            <a:r>
              <a:rPr lang="ru-RU" altLang="ru-RU" sz="2200" dirty="0"/>
              <a:t>, по способу их возникновения (либо схемы контроля компьютера и либо программный вызов самой программой – специальная команда </a:t>
            </a:r>
            <a:r>
              <a:rPr lang="en-US" altLang="ru-RU" sz="2200" b="1" dirty="0"/>
              <a:t>INT</a:t>
            </a:r>
            <a:r>
              <a:rPr lang="ru-RU" altLang="ru-RU" sz="2200" b="1" dirty="0"/>
              <a:t> - </a:t>
            </a:r>
            <a:r>
              <a:rPr lang="en-US" altLang="ru-RU" sz="2200" b="1" dirty="0" err="1">
                <a:solidFill>
                  <a:srgbClr val="FF0000"/>
                </a:solidFill>
              </a:rPr>
              <a:t>INT</a:t>
            </a:r>
            <a:r>
              <a:rPr lang="en-US" altLang="ru-RU" sz="2200" b="1" dirty="0" err="1"/>
              <a:t>errupt</a:t>
            </a:r>
            <a:r>
              <a:rPr lang="ru-RU" altLang="ru-RU" sz="2200" b="1" dirty="0"/>
              <a:t> </a:t>
            </a:r>
            <a:r>
              <a:rPr lang="ru-RU" altLang="ru-RU" sz="2200" dirty="0"/>
              <a:t>).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/>
              <a:t>Прерывания бывают </a:t>
            </a:r>
            <a:r>
              <a:rPr lang="ru-RU" altLang="ru-RU" sz="2200" u="sng" dirty="0"/>
              <a:t>внешними</a:t>
            </a:r>
            <a:r>
              <a:rPr lang="en-US" altLang="ru-RU" sz="2200" u="sng" dirty="0"/>
              <a:t>(</a:t>
            </a:r>
            <a:r>
              <a:rPr lang="ru-RU" altLang="ru-RU" sz="2200" u="sng" dirty="0"/>
              <a:t>сетевые</a:t>
            </a:r>
            <a:r>
              <a:rPr lang="en-US" altLang="ru-RU" sz="2200" u="sng" dirty="0"/>
              <a:t>)</a:t>
            </a:r>
            <a:r>
              <a:rPr lang="ru-RU" altLang="ru-RU" sz="2200" u="sng" dirty="0"/>
              <a:t> </a:t>
            </a:r>
            <a:r>
              <a:rPr lang="ru-RU" altLang="ru-RU" sz="2200" dirty="0"/>
              <a:t>и </a:t>
            </a:r>
            <a:r>
              <a:rPr lang="ru-RU" altLang="ru-RU" sz="2200" u="sng" dirty="0"/>
              <a:t>внутренними</a:t>
            </a:r>
            <a:r>
              <a:rPr lang="ru-RU" altLang="ru-RU" sz="2200" dirty="0"/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u="sng" dirty="0"/>
              <a:t>Библиотечные</a:t>
            </a:r>
            <a:r>
              <a:rPr lang="ru-RU" altLang="ru-RU" sz="2200" dirty="0"/>
              <a:t> процедуры обработки прерываний могут быть вызваны из своих программ (вывод на экран, ввод с клавиатуры).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/>
              <a:t>Можно создать </a:t>
            </a:r>
            <a:r>
              <a:rPr lang="ru-RU" altLang="ru-RU" sz="2200" b="1" u="sng" dirty="0">
                <a:solidFill>
                  <a:srgbClr val="FF0000"/>
                </a:solidFill>
              </a:rPr>
              <a:t>свой</a:t>
            </a:r>
            <a:r>
              <a:rPr lang="ru-RU" altLang="ru-RU" sz="2200" u="sng" dirty="0"/>
              <a:t> обработчик </a:t>
            </a:r>
            <a:r>
              <a:rPr lang="ru-RU" altLang="ru-RU" sz="2200" dirty="0"/>
              <a:t>(</a:t>
            </a:r>
            <a:r>
              <a:rPr lang="ru-RU" altLang="ru-RU" sz="2200" b="1" dirty="0"/>
              <a:t>КР СП </a:t>
            </a:r>
            <a:r>
              <a:rPr lang="ru-RU" altLang="ru-RU" sz="2200" dirty="0"/>
              <a:t>– </a:t>
            </a:r>
            <a:r>
              <a:rPr lang="en-US" altLang="ru-RU" sz="2200" dirty="0"/>
              <a:t>TSR –</a:t>
            </a:r>
            <a:r>
              <a:rPr lang="ru-RU" altLang="ru-RU" sz="2200" dirty="0"/>
              <a:t> резидентная программа, три обработчика !!!)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u="sng" dirty="0"/>
              <a:t>Прерывания</a:t>
            </a:r>
            <a:r>
              <a:rPr lang="ru-RU" altLang="ru-RU" sz="2200" dirty="0"/>
              <a:t> могут быть </a:t>
            </a:r>
            <a:r>
              <a:rPr lang="ru-RU" altLang="ru-RU" sz="2200" u="sng" dirty="0"/>
              <a:t>замаскированы</a:t>
            </a:r>
            <a:r>
              <a:rPr lang="ru-RU" altLang="ru-RU" sz="2200" dirty="0"/>
              <a:t> командами (</a:t>
            </a:r>
            <a:r>
              <a:rPr lang="en-US" altLang="ru-RU" sz="2200" dirty="0"/>
              <a:t>STI, CLI</a:t>
            </a:r>
            <a:r>
              <a:rPr lang="ru-RU" altLang="ru-RU" sz="2200" dirty="0"/>
              <a:t>).</a:t>
            </a:r>
            <a:r>
              <a:rPr lang="en-US" altLang="ru-RU" sz="2200" dirty="0"/>
              <a:t> </a:t>
            </a:r>
            <a:endParaRPr lang="ru-RU" altLang="ru-RU" sz="2200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827584" y="6381327"/>
            <a:ext cx="47371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  <a:r>
              <a:rPr lang="ru-RU" sz="2400" b="1" cap="none" spc="100" baseline="-250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4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44624"/>
            <a:ext cx="6264696" cy="792088"/>
          </a:xfrm>
        </p:spPr>
        <p:txBody>
          <a:bodyPr>
            <a:noAutofit/>
          </a:bodyPr>
          <a:lstStyle/>
          <a:p>
            <a:r>
              <a:rPr lang="ru-RU" sz="3200" dirty="0"/>
              <a:t>Язык программирования</a:t>
            </a: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94420" y="764704"/>
            <a:ext cx="8842076" cy="53285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altLang="ru-RU" sz="2300" b="1" dirty="0">
                <a:solidFill>
                  <a:schemeClr val="tx1"/>
                </a:solidFill>
              </a:rPr>
              <a:t>Язык  программирования (ЯП) это взаимосвязанная система </a:t>
            </a:r>
            <a:r>
              <a:rPr lang="ru-RU" altLang="ru-RU" sz="2300" b="1" u="sng" dirty="0">
                <a:solidFill>
                  <a:schemeClr val="tx1"/>
                </a:solidFill>
              </a:rPr>
              <a:t>правил</a:t>
            </a:r>
            <a:r>
              <a:rPr lang="ru-RU" altLang="ru-RU" sz="2300" b="1" dirty="0">
                <a:solidFill>
                  <a:schemeClr val="tx1"/>
                </a:solidFill>
              </a:rPr>
              <a:t>, на основе которых составляются программы. В ней есть: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Правила написания </a:t>
            </a:r>
            <a:r>
              <a:rPr lang="ru-RU" altLang="ru-RU" sz="2300" b="1" u="sng" dirty="0">
                <a:solidFill>
                  <a:schemeClr val="tx1"/>
                </a:solidFill>
              </a:rPr>
              <a:t>текста</a:t>
            </a:r>
            <a:r>
              <a:rPr lang="ru-RU" altLang="ru-RU" sz="2300" b="1" dirty="0">
                <a:solidFill>
                  <a:schemeClr val="tx1"/>
                </a:solidFill>
              </a:rPr>
              <a:t> программы на ЯП (синтаксис ЯП),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Правила  </a:t>
            </a:r>
            <a:r>
              <a:rPr lang="ru-RU" altLang="ru-RU" sz="2300" b="1" u="sng" dirty="0">
                <a:solidFill>
                  <a:schemeClr val="tx1"/>
                </a:solidFill>
              </a:rPr>
              <a:t>разработки</a:t>
            </a:r>
            <a:r>
              <a:rPr lang="ru-RU" altLang="ru-RU" sz="2300" b="1" dirty="0">
                <a:solidFill>
                  <a:schemeClr val="tx1"/>
                </a:solidFill>
              </a:rPr>
              <a:t> содержания программ и (семантика ЯП)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Правила </a:t>
            </a:r>
            <a:r>
              <a:rPr lang="ru-RU" altLang="ru-RU" sz="2300" b="1" u="sng" dirty="0">
                <a:solidFill>
                  <a:schemeClr val="tx1"/>
                </a:solidFill>
              </a:rPr>
              <a:t>создания</a:t>
            </a:r>
            <a:r>
              <a:rPr lang="ru-RU" altLang="ru-RU" sz="2300" b="1" dirty="0">
                <a:solidFill>
                  <a:schemeClr val="tx1"/>
                </a:solidFill>
              </a:rPr>
              <a:t> и </a:t>
            </a:r>
            <a:r>
              <a:rPr lang="ru-RU" altLang="ru-RU" sz="2300" b="1" u="sng" dirty="0">
                <a:solidFill>
                  <a:schemeClr val="tx1"/>
                </a:solidFill>
              </a:rPr>
              <a:t>отладки</a:t>
            </a:r>
            <a:r>
              <a:rPr lang="ru-RU" altLang="ru-RU" sz="2300" b="1" dirty="0">
                <a:solidFill>
                  <a:schemeClr val="tx1"/>
                </a:solidFill>
              </a:rPr>
              <a:t> (СМ) исполняемой программы и проектов (СМ) в оболочке системы программирования (СМ)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Правила объединения программ в проекты (СМ) и использования стандартных и пользовательских библиотек готовых программ (СМ)</a:t>
            </a:r>
            <a:r>
              <a:rPr lang="en-US" altLang="ru-RU" sz="2300" b="1" dirty="0">
                <a:solidFill>
                  <a:schemeClr val="tx1"/>
                </a:solidFill>
              </a:rPr>
              <a:t>.</a:t>
            </a:r>
            <a:endParaRPr lang="ru-RU" altLang="ru-RU" sz="2300" b="1" dirty="0">
              <a:solidFill>
                <a:schemeClr val="tx1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Языки бывают </a:t>
            </a:r>
            <a:r>
              <a:rPr lang="ru-RU" altLang="ru-RU" sz="2300" b="1" u="sng" dirty="0">
                <a:solidFill>
                  <a:schemeClr val="tx1"/>
                </a:solidFill>
              </a:rPr>
              <a:t>универсальные</a:t>
            </a:r>
            <a:r>
              <a:rPr lang="ru-RU" altLang="ru-RU" sz="2300" b="1" dirty="0">
                <a:solidFill>
                  <a:schemeClr val="tx1"/>
                </a:solidFill>
              </a:rPr>
              <a:t> (для всех задач) и </a:t>
            </a:r>
            <a:r>
              <a:rPr lang="ru-RU" altLang="ru-RU" sz="2300" b="1" u="sng" dirty="0">
                <a:solidFill>
                  <a:schemeClr val="tx1"/>
                </a:solidFill>
              </a:rPr>
              <a:t>специализированные</a:t>
            </a:r>
            <a:r>
              <a:rPr lang="ru-RU" altLang="ru-RU" sz="2300" b="1" dirty="0">
                <a:solidFill>
                  <a:schemeClr val="tx1"/>
                </a:solidFill>
              </a:rPr>
              <a:t> (для специального назначения).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Мы будем использовать универсальный язык  - Ассемблер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altLang="ru-RU" sz="2300" b="1" dirty="0">
                <a:solidFill>
                  <a:schemeClr val="tx1"/>
                </a:solidFill>
              </a:rPr>
              <a:t>Microsoft(MASM/QC) </a:t>
            </a:r>
            <a:r>
              <a:rPr lang="ru-RU" altLang="ru-RU" sz="2300" b="1" dirty="0">
                <a:solidFill>
                  <a:schemeClr val="tx1"/>
                </a:solidFill>
              </a:rPr>
              <a:t>и </a:t>
            </a:r>
            <a:r>
              <a:rPr lang="en-US" altLang="ru-RU" sz="2300" b="1" dirty="0">
                <a:solidFill>
                  <a:schemeClr val="tx1"/>
                </a:solidFill>
              </a:rPr>
              <a:t>Borland</a:t>
            </a:r>
            <a:r>
              <a:rPr lang="ru-RU" altLang="ru-RU" sz="2300" b="1" dirty="0">
                <a:solidFill>
                  <a:schemeClr val="tx1"/>
                </a:solidFill>
              </a:rPr>
              <a:t> (</a:t>
            </a:r>
            <a:r>
              <a:rPr lang="en-US" altLang="ru-RU" sz="2300" b="1" dirty="0">
                <a:solidFill>
                  <a:schemeClr val="tx1"/>
                </a:solidFill>
              </a:rPr>
              <a:t>TASM</a:t>
            </a:r>
            <a:r>
              <a:rPr lang="ru-RU" altLang="ru-RU" sz="2300" b="1" dirty="0">
                <a:solidFill>
                  <a:schemeClr val="tx1"/>
                </a:solidFill>
              </a:rPr>
              <a:t>)</a:t>
            </a:r>
            <a:r>
              <a:rPr lang="en-US" altLang="ru-RU" sz="2300" b="1" dirty="0">
                <a:solidFill>
                  <a:schemeClr val="tx1"/>
                </a:solidFill>
              </a:rPr>
              <a:t> </a:t>
            </a:r>
            <a:r>
              <a:rPr lang="ru-RU" altLang="ru-RU" sz="2300" b="1" dirty="0">
                <a:solidFill>
                  <a:schemeClr val="tx1"/>
                </a:solidFill>
              </a:rPr>
              <a:t>(</a:t>
            </a:r>
            <a:r>
              <a:rPr lang="ru-RU" altLang="ru-RU" sz="2300" b="1" dirty="0">
                <a:solidFill>
                  <a:schemeClr val="tx1"/>
                </a:solidFill>
                <a:hlinkClick r:id="rId2" action="ppaction://hlinksldjump"/>
              </a:rPr>
              <a:t>СМ</a:t>
            </a:r>
            <a:r>
              <a:rPr lang="ru-RU" altLang="ru-RU" sz="2300" b="1" dirty="0">
                <a:solidFill>
                  <a:schemeClr val="tx1"/>
                </a:solidFill>
              </a:rPr>
              <a:t>)</a:t>
            </a:r>
            <a:r>
              <a:rPr lang="en-US" altLang="ru-RU" sz="2300" b="1" dirty="0">
                <a:solidFill>
                  <a:schemeClr val="tx1"/>
                </a:solidFill>
              </a:rPr>
              <a:t>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altLang="ru-RU" sz="2300" b="1" dirty="0">
                <a:solidFill>
                  <a:schemeClr val="tx1"/>
                </a:solidFill>
              </a:rPr>
              <a:t>Все ЯП имеют много общего (СМ), включая общие понятия(</a:t>
            </a:r>
            <a:r>
              <a:rPr lang="ru-RU" altLang="ru-RU" sz="2300" b="1" dirty="0">
                <a:solidFill>
                  <a:schemeClr val="tx1"/>
                </a:solidFill>
                <a:hlinkClick r:id="rId3" action="ppaction://hlinksldjump"/>
              </a:rPr>
              <a:t>СМ</a:t>
            </a:r>
            <a:r>
              <a:rPr lang="ru-RU" altLang="ru-RU" sz="2300" b="1" dirty="0">
                <a:solidFill>
                  <a:schemeClr val="tx1"/>
                </a:solidFill>
              </a:rPr>
              <a:t>).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altLang="ru-RU" sz="2300" b="1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ru-RU" altLang="ru-RU" sz="2300" b="1" dirty="0"/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pPr algn="l"/>
            <a:endParaRPr lang="ru-RU" altLang="ru-RU" sz="2300" b="1" dirty="0"/>
          </a:p>
          <a:p>
            <a:endParaRPr lang="ru-RU" altLang="ru-RU" sz="23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EBEA2-A2F9-4806-AD58-ED27344A0834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1155030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06437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2"/>
                </a:solidFill>
              </a:rPr>
              <a:t>ЛР №1 Справочники Прерывания (2)</a:t>
            </a:r>
          </a:p>
        </p:txBody>
      </p:sp>
      <p:pic>
        <p:nvPicPr>
          <p:cNvPr id="6963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340768"/>
            <a:ext cx="6096000" cy="4169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7" name="TextBox 2"/>
          <p:cNvSpPr txBox="1">
            <a:spLocks noChangeArrowheads="1"/>
          </p:cNvSpPr>
          <p:nvPr/>
        </p:nvSpPr>
        <p:spPr bwMode="auto">
          <a:xfrm>
            <a:off x="1488905" y="908720"/>
            <a:ext cx="58324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Общее оглавление перечня прерываний в справочнике</a:t>
            </a:r>
          </a:p>
        </p:txBody>
      </p:sp>
      <p:grpSp>
        <p:nvGrpSpPr>
          <p:cNvPr id="69638" name="Группа 13"/>
          <p:cNvGrpSpPr>
            <a:grpSpLocks/>
          </p:cNvGrpSpPr>
          <p:nvPr/>
        </p:nvGrpSpPr>
        <p:grpSpPr bwMode="auto">
          <a:xfrm>
            <a:off x="100013" y="1988840"/>
            <a:ext cx="5135347" cy="4005074"/>
            <a:chOff x="99752" y="1989512"/>
            <a:chExt cx="5134967" cy="400434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1850419" y="2201809"/>
              <a:ext cx="3384300" cy="206337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9640" name="TextBox 7"/>
            <p:cNvSpPr txBox="1">
              <a:spLocks noChangeArrowheads="1"/>
            </p:cNvSpPr>
            <p:nvPr/>
          </p:nvSpPr>
          <p:spPr bwMode="auto">
            <a:xfrm>
              <a:off x="99752" y="5624520"/>
              <a:ext cx="3093285" cy="369332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dirty="0"/>
                <a:t>Прерывания </a:t>
              </a:r>
              <a:r>
                <a:rPr lang="en-US" altLang="ru-RU" sz="1800" b="1" dirty="0"/>
                <a:t>DOS</a:t>
              </a:r>
              <a:r>
                <a:rPr lang="en-US" altLang="ru-RU" sz="1800" dirty="0"/>
                <a:t> </a:t>
              </a:r>
              <a:r>
                <a:rPr lang="ru-RU" altLang="ru-RU" sz="1800" dirty="0"/>
                <a:t>и</a:t>
              </a:r>
              <a:r>
                <a:rPr lang="en-US" altLang="ru-RU" sz="1800" dirty="0"/>
                <a:t> </a:t>
              </a:r>
              <a:r>
                <a:rPr lang="en-US" altLang="ru-RU" sz="1800" b="1" dirty="0"/>
                <a:t>BIOS</a:t>
              </a:r>
              <a:endParaRPr lang="ru-RU" altLang="ru-RU" sz="1800" b="1" dirty="0"/>
            </a:p>
          </p:txBody>
        </p:sp>
        <p:cxnSp>
          <p:nvCxnSpPr>
            <p:cNvPr id="9" name="Прямая со стрелкой 8"/>
            <p:cNvCxnSpPr>
              <a:stCxn id="69640" idx="0"/>
            </p:cNvCxnSpPr>
            <p:nvPr/>
          </p:nvCxnSpPr>
          <p:spPr>
            <a:xfrm flipV="1">
              <a:off x="1646395" y="1989512"/>
              <a:ext cx="764933" cy="3635008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Прямая со стрелкой 10"/>
          <p:cNvCxnSpPr>
            <a:stCxn id="69640" idx="3"/>
          </p:cNvCxnSpPr>
          <p:nvPr/>
        </p:nvCxnSpPr>
        <p:spPr bwMode="auto">
          <a:xfrm flipV="1">
            <a:off x="3193527" y="1988840"/>
            <a:ext cx="946425" cy="3820373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06437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2"/>
                </a:solidFill>
              </a:rPr>
              <a:t>ЛР №1 Справочники Прерывания (3)</a:t>
            </a:r>
          </a:p>
        </p:txBody>
      </p:sp>
      <p:pic>
        <p:nvPicPr>
          <p:cNvPr id="70660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268413"/>
            <a:ext cx="6096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0661" name="Группа 14"/>
          <p:cNvGrpSpPr>
            <a:grpSpLocks/>
          </p:cNvGrpSpPr>
          <p:nvPr/>
        </p:nvGrpSpPr>
        <p:grpSpPr bwMode="auto">
          <a:xfrm>
            <a:off x="288925" y="2286000"/>
            <a:ext cx="3706813" cy="3492500"/>
            <a:chOff x="289052" y="2286619"/>
            <a:chExt cx="3706884" cy="3491696"/>
          </a:xfrm>
        </p:grpSpPr>
        <p:sp>
          <p:nvSpPr>
            <p:cNvPr id="70662" name="TextBox 8"/>
            <p:cNvSpPr txBox="1">
              <a:spLocks noChangeArrowheads="1"/>
            </p:cNvSpPr>
            <p:nvPr/>
          </p:nvSpPr>
          <p:spPr bwMode="auto">
            <a:xfrm>
              <a:off x="289052" y="5408983"/>
              <a:ext cx="3706884" cy="369332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Прерывание</a:t>
              </a:r>
              <a:r>
                <a:rPr lang="en-US" altLang="ru-RU" sz="1800"/>
                <a:t> </a:t>
              </a:r>
              <a:r>
                <a:rPr lang="ru-RU" altLang="ru-RU" sz="1800"/>
                <a:t> вывода символа</a:t>
              </a:r>
            </a:p>
          </p:txBody>
        </p:sp>
        <p:cxnSp>
          <p:nvCxnSpPr>
            <p:cNvPr id="10" name="Прямая со стрелкой 9"/>
            <p:cNvCxnSpPr>
              <a:stCxn id="70662" idx="0"/>
            </p:cNvCxnSpPr>
            <p:nvPr/>
          </p:nvCxnSpPr>
          <p:spPr>
            <a:xfrm flipV="1">
              <a:off x="2143288" y="2492946"/>
              <a:ext cx="412758" cy="2915567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Прямоугольник 11"/>
            <p:cNvSpPr/>
            <p:nvPr/>
          </p:nvSpPr>
          <p:spPr>
            <a:xfrm>
              <a:off x="1835307" y="2286619"/>
              <a:ext cx="1243037" cy="206327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Заголовок 1"/>
          <p:cNvSpPr>
            <a:spLocks noGrp="1"/>
          </p:cNvSpPr>
          <p:nvPr>
            <p:ph type="title"/>
          </p:nvPr>
        </p:nvSpPr>
        <p:spPr>
          <a:xfrm>
            <a:off x="971550" y="274638"/>
            <a:ext cx="7715250" cy="706437"/>
          </a:xfrm>
        </p:spPr>
        <p:txBody>
          <a:bodyPr/>
          <a:lstStyle/>
          <a:p>
            <a:pPr eaLnBrk="1" hangingPunct="1"/>
            <a:r>
              <a:rPr lang="ru-RU" altLang="ru-RU" sz="3200">
                <a:solidFill>
                  <a:schemeClr val="tx2"/>
                </a:solidFill>
              </a:rPr>
              <a:t>ЛР №1 Справочники Прерывания (4)</a:t>
            </a:r>
          </a:p>
        </p:txBody>
      </p:sp>
      <p:pic>
        <p:nvPicPr>
          <p:cNvPr id="71684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24000"/>
            <a:ext cx="6096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685" name="Группа 4"/>
          <p:cNvGrpSpPr>
            <a:grpSpLocks/>
          </p:cNvGrpSpPr>
          <p:nvPr/>
        </p:nvGrpSpPr>
        <p:grpSpPr bwMode="auto">
          <a:xfrm>
            <a:off x="227012" y="2060575"/>
            <a:ext cx="8089404" cy="3847066"/>
            <a:chOff x="289051" y="2223694"/>
            <a:chExt cx="8090007" cy="3523564"/>
          </a:xfrm>
        </p:grpSpPr>
        <p:sp>
          <p:nvSpPr>
            <p:cNvPr id="71686" name="TextBox 6"/>
            <p:cNvSpPr txBox="1">
              <a:spLocks noChangeArrowheads="1"/>
            </p:cNvSpPr>
            <p:nvPr/>
          </p:nvSpPr>
          <p:spPr bwMode="auto">
            <a:xfrm>
              <a:off x="289051" y="5408983"/>
              <a:ext cx="8090007" cy="33827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u="sng" dirty="0"/>
                <a:t>Интерфейс прерывания </a:t>
              </a:r>
              <a:r>
                <a:rPr lang="ru-RU" altLang="ru-RU" sz="1800" b="1" u="sng" dirty="0">
                  <a:solidFill>
                    <a:srgbClr val="FF0000"/>
                  </a:solidFill>
                </a:rPr>
                <a:t>021Н – 02Н</a:t>
              </a:r>
              <a:r>
                <a:rPr lang="ru-RU" altLang="ru-RU" sz="1800" b="1" dirty="0">
                  <a:solidFill>
                    <a:srgbClr val="FF0000"/>
                  </a:solidFill>
                </a:rPr>
                <a:t> </a:t>
              </a:r>
              <a:r>
                <a:rPr lang="ru-RU" altLang="ru-RU" sz="1800" dirty="0"/>
                <a:t>(</a:t>
              </a:r>
              <a:r>
                <a:rPr lang="ru-RU" altLang="ru-RU" sz="1800" b="1" dirty="0">
                  <a:solidFill>
                    <a:schemeClr val="accent3">
                      <a:lumMod val="50000"/>
                    </a:schemeClr>
                  </a:solidFill>
                </a:rPr>
                <a:t>33</a:t>
              </a:r>
              <a:r>
                <a:rPr lang="ru-RU" altLang="ru-RU" sz="1800" b="1" baseline="-25000" dirty="0">
                  <a:solidFill>
                    <a:schemeClr val="accent3">
                      <a:lumMod val="50000"/>
                    </a:schemeClr>
                  </a:solidFill>
                </a:rPr>
                <a:t>10</a:t>
              </a:r>
              <a:r>
                <a:rPr lang="ru-RU" altLang="ru-RU" sz="1800" b="1" dirty="0">
                  <a:solidFill>
                    <a:schemeClr val="accent3">
                      <a:lumMod val="50000"/>
                    </a:schemeClr>
                  </a:solidFill>
                </a:rPr>
                <a:t> - 02</a:t>
              </a:r>
              <a:r>
                <a:rPr lang="ru-RU" altLang="ru-RU" sz="1800" b="1" baseline="-25000" dirty="0">
                  <a:solidFill>
                    <a:schemeClr val="accent3">
                      <a:lumMod val="50000"/>
                    </a:schemeClr>
                  </a:solidFill>
                </a:rPr>
                <a:t>10</a:t>
              </a:r>
              <a:r>
                <a:rPr lang="ru-RU" altLang="ru-RU" sz="1800" dirty="0"/>
                <a:t>)- НУЖЕН ПЕРЕВОД В ЛР№1</a:t>
              </a:r>
              <a:r>
                <a:rPr lang="ru-RU" altLang="ru-RU" sz="1800" b="1" dirty="0">
                  <a:solidFill>
                    <a:srgbClr val="FF0000"/>
                  </a:solidFill>
                </a:rPr>
                <a:t>!!!</a:t>
              </a:r>
              <a:endParaRPr lang="ru-RU" altLang="ru-RU" sz="1800" b="1" u="sng" dirty="0">
                <a:solidFill>
                  <a:srgbClr val="FF0000"/>
                </a:solidFill>
              </a:endParaRPr>
            </a:p>
          </p:txBody>
        </p:sp>
        <p:cxnSp>
          <p:nvCxnSpPr>
            <p:cNvPr id="8" name="Прямая со стрелкой 7"/>
            <p:cNvCxnSpPr>
              <a:stCxn id="71686" idx="0"/>
              <a:endCxn id="9" idx="2"/>
            </p:cNvCxnSpPr>
            <p:nvPr/>
          </p:nvCxnSpPr>
          <p:spPr>
            <a:xfrm flipH="1" flipV="1">
              <a:off x="3378557" y="2853447"/>
              <a:ext cx="955497" cy="2555537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Прямоугольник 8"/>
            <p:cNvSpPr/>
            <p:nvPr/>
          </p:nvSpPr>
          <p:spPr>
            <a:xfrm>
              <a:off x="1835392" y="2223694"/>
              <a:ext cx="3086330" cy="629753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684213" y="188913"/>
            <a:ext cx="7200155" cy="922337"/>
          </a:xfrm>
        </p:spPr>
        <p:txBody>
          <a:bodyPr/>
          <a:lstStyle/>
          <a:p>
            <a:pPr eaLnBrk="1" hangingPunct="1"/>
            <a:r>
              <a:rPr lang="ru-RU" altLang="ru-RU" sz="3600" dirty="0"/>
              <a:t>ЛР № 1 Справочники  Общее (1)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125538"/>
            <a:ext cx="8642350" cy="4884737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Без </a:t>
            </a:r>
            <a:r>
              <a:rPr lang="ru-RU" u="sng" dirty="0"/>
              <a:t>справочной</a:t>
            </a:r>
            <a:r>
              <a:rPr lang="ru-RU" dirty="0"/>
              <a:t> информации </a:t>
            </a:r>
            <a:r>
              <a:rPr lang="ru-RU" u="sng" dirty="0">
                <a:solidFill>
                  <a:srgbClr val="FF0000"/>
                </a:solidFill>
              </a:rPr>
              <a:t>невозможно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профессиональное программирование!!!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Возможные </a:t>
            </a:r>
            <a:r>
              <a:rPr lang="ru-RU" u="sng" dirty="0"/>
              <a:t>пути получения сведений для работы</a:t>
            </a:r>
            <a:r>
              <a:rPr lang="ru-RU" dirty="0"/>
              <a:t>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Клавиша </a:t>
            </a:r>
            <a:r>
              <a:rPr lang="en-US" b="1" dirty="0"/>
              <a:t>F1</a:t>
            </a:r>
            <a:r>
              <a:rPr lang="en-US" dirty="0"/>
              <a:t> – </a:t>
            </a:r>
            <a:r>
              <a:rPr lang="ru-RU" dirty="0"/>
              <a:t>почти во всех программах и среде </a:t>
            </a:r>
            <a:r>
              <a:rPr lang="en-US" dirty="0"/>
              <a:t>Windows</a:t>
            </a:r>
            <a:r>
              <a:rPr lang="ru-RU" dirty="0"/>
              <a:t> или команда </a:t>
            </a:r>
            <a:r>
              <a:rPr lang="en-US" b="1" dirty="0"/>
              <a:t>help</a:t>
            </a:r>
            <a:r>
              <a:rPr lang="ru-RU" b="1" dirty="0"/>
              <a:t> </a:t>
            </a:r>
            <a:r>
              <a:rPr lang="ru-RU" dirty="0"/>
              <a:t>(КС)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 </a:t>
            </a:r>
            <a:r>
              <a:rPr lang="en-US" b="1" dirty="0"/>
              <a:t>/help </a:t>
            </a:r>
            <a:r>
              <a:rPr lang="ru-RU" dirty="0"/>
              <a:t>или </a:t>
            </a:r>
            <a:r>
              <a:rPr lang="en-US" b="1" dirty="0"/>
              <a:t>/h</a:t>
            </a:r>
            <a:r>
              <a:rPr lang="ru-RU" b="1" dirty="0"/>
              <a:t> </a:t>
            </a:r>
            <a:r>
              <a:rPr lang="ru-RU" dirty="0"/>
              <a:t>Или </a:t>
            </a:r>
            <a:r>
              <a:rPr lang="ru-RU" b="1" dirty="0"/>
              <a:t>/</a:t>
            </a:r>
            <a:r>
              <a:rPr lang="en-US" b="1" dirty="0"/>
              <a:t>?</a:t>
            </a:r>
            <a:r>
              <a:rPr lang="ru-RU" dirty="0"/>
              <a:t> – в КС</a:t>
            </a:r>
            <a:r>
              <a:rPr lang="en-US" dirty="0"/>
              <a:t> (</a:t>
            </a:r>
            <a:r>
              <a:rPr lang="ru-RU" dirty="0"/>
              <a:t>см. след. слайд</a:t>
            </a:r>
            <a:r>
              <a:rPr lang="en-US" dirty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Интернет поиск: (</a:t>
            </a:r>
            <a:r>
              <a:rPr lang="en-US" dirty="0"/>
              <a:t>https://ru.wikipedia.org/wiki, /habrahabr.ru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ru-RU" dirty="0"/>
              <a:t>др.)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Специальные </a:t>
            </a:r>
            <a:r>
              <a:rPr lang="ru-RU" dirty="0">
                <a:hlinkClick r:id="rId2" action="ppaction://hlinksldjump"/>
              </a:rPr>
              <a:t>электронные справочники</a:t>
            </a:r>
            <a:r>
              <a:rPr lang="ru-RU" dirty="0"/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Поиск сведений в Интернет (например  </a:t>
            </a:r>
            <a:r>
              <a:rPr lang="en-US" dirty="0"/>
              <a:t>Google</a:t>
            </a:r>
            <a:r>
              <a:rPr lang="ru-RU" dirty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Документация на СП и литература И другие  </a:t>
            </a: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  <p:extLst>
      <p:ext uri="{BB962C8B-B14F-4D97-AF65-F5344CB8AC3E}">
        <p14:creationId xmlns:p14="http://schemas.microsoft.com/office/powerpoint/2010/main" val="58437316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280598" cy="561975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ЛР № 1  Электронные справочники Общее (2)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2" y="836613"/>
            <a:ext cx="8496175" cy="5173662"/>
          </a:xfrm>
        </p:spPr>
        <p:txBody>
          <a:bodyPr rtlCol="0">
            <a:normAutofit fontScale="850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Электронные </a:t>
            </a:r>
            <a:r>
              <a:rPr lang="ru-RU" u="sng" dirty="0"/>
              <a:t>справочники</a:t>
            </a:r>
            <a:r>
              <a:rPr lang="ru-RU" dirty="0"/>
              <a:t>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Справочники во всех</a:t>
            </a:r>
            <a:r>
              <a:rPr lang="en-US" dirty="0"/>
              <a:t> </a:t>
            </a:r>
            <a:r>
              <a:rPr lang="ru-RU" dirty="0"/>
              <a:t> программах</a:t>
            </a:r>
            <a:r>
              <a:rPr lang="en-US" dirty="0"/>
              <a:t> (F1)</a:t>
            </a:r>
            <a:r>
              <a:rPr lang="ru-RU" dirty="0"/>
              <a:t> и среде </a:t>
            </a:r>
            <a:r>
              <a:rPr lang="en-US" dirty="0"/>
              <a:t>Windows</a:t>
            </a:r>
            <a:r>
              <a:rPr lang="ru-RU" dirty="0"/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Справочники </a:t>
            </a:r>
            <a:r>
              <a:rPr lang="ru-RU" u="sng" dirty="0"/>
              <a:t>серии</a:t>
            </a:r>
            <a:r>
              <a:rPr lang="ru-RU" dirty="0"/>
              <a:t> </a:t>
            </a:r>
            <a:r>
              <a:rPr lang="en-US" u="sng" dirty="0"/>
              <a:t>Tech Help</a:t>
            </a:r>
            <a:r>
              <a:rPr lang="en-US" dirty="0"/>
              <a:t>  (</a:t>
            </a:r>
            <a:r>
              <a:rPr lang="en-US" dirty="0">
                <a:hlinkClick r:id="rId2" action="ppaction://hlinksldjump"/>
              </a:rPr>
              <a:t>help4</a:t>
            </a:r>
            <a:r>
              <a:rPr lang="en-US" dirty="0"/>
              <a:t>, </a:t>
            </a:r>
            <a:r>
              <a:rPr lang="en-US" dirty="0">
                <a:hlinkClick r:id="rId3" action="ppaction://hlinksldjump"/>
              </a:rPr>
              <a:t>help5</a:t>
            </a:r>
            <a:r>
              <a:rPr lang="en-US" dirty="0"/>
              <a:t>, </a:t>
            </a:r>
            <a:r>
              <a:rPr lang="en-US" dirty="0">
                <a:hlinkClick r:id="rId4" action="ppaction://hlinksldjump"/>
              </a:rPr>
              <a:t>help6</a:t>
            </a:r>
            <a:r>
              <a:rPr lang="en-US" dirty="0"/>
              <a:t>) – </a:t>
            </a:r>
            <a:r>
              <a:rPr lang="ru-RU" dirty="0"/>
              <a:t>мы изучаем в </a:t>
            </a:r>
            <a:r>
              <a:rPr lang="ru-RU" b="1" dirty="0"/>
              <a:t>ЛР №1</a:t>
            </a:r>
            <a:r>
              <a:rPr lang="en-US" dirty="0"/>
              <a:t> – </a:t>
            </a:r>
            <a:r>
              <a:rPr lang="ru-RU" dirty="0"/>
              <a:t>см. далее.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Поиск в справочниках </a:t>
            </a:r>
            <a:r>
              <a:rPr lang="en-US" u="sng" dirty="0"/>
              <a:t>online</a:t>
            </a:r>
            <a:r>
              <a:rPr lang="en-US" dirty="0"/>
              <a:t> </a:t>
            </a:r>
            <a:r>
              <a:rPr lang="ru-RU" dirty="0"/>
              <a:t>в Интернет (</a:t>
            </a:r>
            <a:r>
              <a:rPr lang="en-US" dirty="0"/>
              <a:t>F1</a:t>
            </a:r>
            <a:r>
              <a:rPr lang="ru-RU" dirty="0"/>
              <a:t>)</a:t>
            </a:r>
            <a:endParaRPr lang="en-US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Справочники в виде </a:t>
            </a:r>
            <a:r>
              <a:rPr lang="en-US" b="1" dirty="0"/>
              <a:t>html</a:t>
            </a:r>
            <a:r>
              <a:rPr lang="en-US" dirty="0"/>
              <a:t> </a:t>
            </a:r>
            <a:r>
              <a:rPr lang="ru-RU" dirty="0"/>
              <a:t>текста и </a:t>
            </a:r>
            <a:r>
              <a:rPr lang="en-US" b="1" dirty="0"/>
              <a:t>chm</a:t>
            </a:r>
            <a:r>
              <a:rPr lang="en-US" dirty="0"/>
              <a:t> </a:t>
            </a:r>
            <a:r>
              <a:rPr lang="ru-RU" dirty="0"/>
              <a:t>:</a:t>
            </a:r>
            <a:r>
              <a:rPr lang="en-US" dirty="0"/>
              <a:t> </a:t>
            </a:r>
            <a:r>
              <a:rPr lang="ru-RU" dirty="0"/>
              <a:t> </a:t>
            </a:r>
            <a:r>
              <a:rPr lang="en-US" dirty="0"/>
              <a:t>asm.chm – </a:t>
            </a:r>
            <a:r>
              <a:rPr lang="ru-RU" dirty="0"/>
              <a:t>есть на моем сайте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Книги о документация в электронных форматах (*.</a:t>
            </a:r>
            <a:r>
              <a:rPr lang="en-US" dirty="0"/>
              <a:t>pdf, *.doc,  *. </a:t>
            </a:r>
            <a:r>
              <a:rPr lang="en-US" dirty="0" err="1"/>
              <a:t>djvu</a:t>
            </a:r>
            <a:r>
              <a:rPr lang="ru-RU" dirty="0"/>
              <a:t>, *   и др.)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Справочник в оболочке </a:t>
            </a:r>
            <a:r>
              <a:rPr lang="en-US" dirty="0"/>
              <a:t>QC25 (</a:t>
            </a:r>
            <a:r>
              <a:rPr lang="ru-RU" dirty="0"/>
              <a:t>см. ниже</a:t>
            </a:r>
            <a:r>
              <a:rPr lang="en-US" dirty="0"/>
              <a:t>)</a:t>
            </a:r>
            <a:endParaRPr lang="ru-RU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u="sng" dirty="0">
                <a:hlinkClick r:id="rId5" action="ppaction://hlinksldjump"/>
              </a:rPr>
              <a:t>Задания </a:t>
            </a:r>
            <a:r>
              <a:rPr lang="ru-RU" dirty="0">
                <a:hlinkClick r:id="rId5" action="ppaction://hlinksldjump"/>
              </a:rPr>
              <a:t> </a:t>
            </a:r>
            <a:r>
              <a:rPr lang="ru-RU" dirty="0"/>
              <a:t>и методические </a:t>
            </a:r>
            <a:r>
              <a:rPr lang="ru-RU" dirty="0">
                <a:hlinkClick r:id="rId6" action="ppaction://hlinksldjump"/>
              </a:rPr>
              <a:t>указания по ЛР СП </a:t>
            </a:r>
            <a:r>
              <a:rPr lang="ru-RU" dirty="0"/>
              <a:t>(на сайте)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459584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7" y="115889"/>
            <a:ext cx="7272808" cy="720824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ЛР №1 Справочники Управляющие Блоки (1)</a:t>
            </a:r>
          </a:p>
        </p:txBody>
      </p:sp>
      <p:pic>
        <p:nvPicPr>
          <p:cNvPr id="73732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954088"/>
            <a:ext cx="6096000" cy="449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3733" name="Группа 4"/>
          <p:cNvGrpSpPr>
            <a:grpSpLocks/>
          </p:cNvGrpSpPr>
          <p:nvPr/>
        </p:nvGrpSpPr>
        <p:grpSpPr bwMode="auto">
          <a:xfrm>
            <a:off x="539750" y="1700213"/>
            <a:ext cx="4895850" cy="4565650"/>
            <a:chOff x="539552" y="1700808"/>
            <a:chExt cx="4896544" cy="4564758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1698591" y="1700808"/>
              <a:ext cx="2081508" cy="206335"/>
            </a:xfrm>
            <a:prstGeom prst="rect">
              <a:avLst/>
            </a:prstGeom>
            <a:solidFill>
              <a:srgbClr val="FF0000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3735" name="TextBox 7"/>
            <p:cNvSpPr txBox="1">
              <a:spLocks noChangeArrowheads="1"/>
            </p:cNvSpPr>
            <p:nvPr/>
          </p:nvSpPr>
          <p:spPr bwMode="auto">
            <a:xfrm>
              <a:off x="539552" y="5619235"/>
              <a:ext cx="4896544" cy="646331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Выбор блока  </a:t>
              </a:r>
              <a:r>
                <a:rPr lang="en-US" altLang="ru-RU" sz="1800" b="1">
                  <a:solidFill>
                    <a:srgbClr val="FF0000"/>
                  </a:solidFill>
                </a:rPr>
                <a:t>PSP</a:t>
              </a:r>
              <a:r>
                <a:rPr lang="en-US" altLang="ru-RU" sz="1800"/>
                <a:t>  - </a:t>
              </a:r>
              <a:r>
                <a:rPr lang="ru-RU" altLang="ru-RU" sz="1800"/>
                <a:t>Префикс программного сегмента</a:t>
              </a:r>
            </a:p>
          </p:txBody>
        </p:sp>
        <p:cxnSp>
          <p:nvCxnSpPr>
            <p:cNvPr id="9" name="Прямая со стрелкой 8"/>
            <p:cNvCxnSpPr>
              <a:stCxn id="73735" idx="0"/>
              <a:endCxn id="6" idx="2"/>
            </p:cNvCxnSpPr>
            <p:nvPr/>
          </p:nvCxnSpPr>
          <p:spPr>
            <a:xfrm flipH="1" flipV="1">
              <a:off x="2740139" y="1907143"/>
              <a:ext cx="247685" cy="3712437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464500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115888"/>
            <a:ext cx="7715250" cy="9223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ЛР №1 Справочники Управляющие Блоки (2)</a:t>
            </a:r>
          </a:p>
        </p:txBody>
      </p:sp>
      <p:pic>
        <p:nvPicPr>
          <p:cNvPr id="7475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908050"/>
            <a:ext cx="7272337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4757" name="Группа 4"/>
          <p:cNvGrpSpPr>
            <a:grpSpLocks/>
          </p:cNvGrpSpPr>
          <p:nvPr/>
        </p:nvGrpSpPr>
        <p:grpSpPr bwMode="auto">
          <a:xfrm>
            <a:off x="1154113" y="1557338"/>
            <a:ext cx="7234237" cy="4751387"/>
            <a:chOff x="-385042" y="2595594"/>
            <a:chExt cx="7233545" cy="339874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385042" y="2595594"/>
              <a:ext cx="7233545" cy="2523224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4759" name="TextBox 7"/>
            <p:cNvSpPr txBox="1">
              <a:spLocks noChangeArrowheads="1"/>
            </p:cNvSpPr>
            <p:nvPr/>
          </p:nvSpPr>
          <p:spPr bwMode="auto">
            <a:xfrm>
              <a:off x="99752" y="5730212"/>
              <a:ext cx="5308592" cy="264126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Описание блока </a:t>
              </a:r>
              <a:r>
                <a:rPr lang="en-US" altLang="ru-RU" sz="1800"/>
                <a:t>PSP (</a:t>
              </a:r>
              <a:r>
                <a:rPr lang="ru-RU" altLang="ru-RU" sz="1800"/>
                <a:t>нужно пролистать</a:t>
              </a:r>
              <a:r>
                <a:rPr lang="en-US" altLang="ru-RU" sz="1800"/>
                <a:t>!!!)</a:t>
              </a:r>
              <a:r>
                <a:rPr lang="ru-RU" altLang="ru-RU" sz="1800"/>
                <a:t> </a:t>
              </a:r>
            </a:p>
          </p:txBody>
        </p:sp>
        <p:cxnSp>
          <p:nvCxnSpPr>
            <p:cNvPr id="9" name="Прямая со стрелкой 8"/>
            <p:cNvCxnSpPr>
              <a:stCxn id="74759" idx="0"/>
              <a:endCxn id="7" idx="2"/>
            </p:cNvCxnSpPr>
            <p:nvPr/>
          </p:nvCxnSpPr>
          <p:spPr>
            <a:xfrm flipV="1">
              <a:off x="2754733" y="5118818"/>
              <a:ext cx="477791" cy="610934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2724747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3" y="115888"/>
            <a:ext cx="7715250" cy="9223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ЛР №1 Справочники Управляющие Блоки (3)</a:t>
            </a:r>
          </a:p>
        </p:txBody>
      </p:sp>
      <p:pic>
        <p:nvPicPr>
          <p:cNvPr id="7475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908050"/>
            <a:ext cx="7272337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4757" name="Группа 4"/>
          <p:cNvGrpSpPr>
            <a:grpSpLocks/>
          </p:cNvGrpSpPr>
          <p:nvPr/>
        </p:nvGrpSpPr>
        <p:grpSpPr bwMode="auto">
          <a:xfrm>
            <a:off x="1154113" y="1557338"/>
            <a:ext cx="7234237" cy="4751387"/>
            <a:chOff x="-385042" y="2595594"/>
            <a:chExt cx="7233545" cy="3398744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-385042" y="2595594"/>
              <a:ext cx="7233545" cy="2523224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4759" name="TextBox 7"/>
            <p:cNvSpPr txBox="1">
              <a:spLocks noChangeArrowheads="1"/>
            </p:cNvSpPr>
            <p:nvPr/>
          </p:nvSpPr>
          <p:spPr bwMode="auto">
            <a:xfrm>
              <a:off x="99752" y="5730212"/>
              <a:ext cx="5308592" cy="264126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Описание блока </a:t>
              </a:r>
              <a:r>
                <a:rPr lang="en-US" altLang="ru-RU" sz="1800"/>
                <a:t>PSP (</a:t>
              </a:r>
              <a:r>
                <a:rPr lang="ru-RU" altLang="ru-RU" sz="1800"/>
                <a:t>нужно пролистать</a:t>
              </a:r>
              <a:r>
                <a:rPr lang="en-US" altLang="ru-RU" sz="1800"/>
                <a:t>!!!)</a:t>
              </a:r>
              <a:r>
                <a:rPr lang="ru-RU" altLang="ru-RU" sz="1800"/>
                <a:t> </a:t>
              </a:r>
            </a:p>
          </p:txBody>
        </p:sp>
        <p:cxnSp>
          <p:nvCxnSpPr>
            <p:cNvPr id="9" name="Прямая со стрелкой 8"/>
            <p:cNvCxnSpPr>
              <a:stCxn id="74759" idx="0"/>
              <a:endCxn id="7" idx="2"/>
            </p:cNvCxnSpPr>
            <p:nvPr/>
          </p:nvCxnSpPr>
          <p:spPr>
            <a:xfrm flipV="1">
              <a:off x="2754733" y="5118818"/>
              <a:ext cx="477791" cy="610934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0297401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684213" y="188913"/>
            <a:ext cx="7200155" cy="922337"/>
          </a:xfrm>
        </p:spPr>
        <p:txBody>
          <a:bodyPr/>
          <a:lstStyle/>
          <a:p>
            <a:pPr eaLnBrk="1" hangingPunct="1"/>
            <a:r>
              <a:rPr lang="ru-RU" altLang="ru-RU" sz="3600" dirty="0"/>
              <a:t>ЛР № 1 Справочники  Общее (1)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825" y="1125538"/>
            <a:ext cx="8642350" cy="4884737"/>
          </a:xfrm>
        </p:spPr>
        <p:txBody>
          <a:bodyPr rtlCol="0">
            <a:normAutofit fontScale="9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Без </a:t>
            </a:r>
            <a:r>
              <a:rPr lang="ru-RU" u="sng" dirty="0"/>
              <a:t>справочной</a:t>
            </a:r>
            <a:r>
              <a:rPr lang="ru-RU" dirty="0"/>
              <a:t> информации </a:t>
            </a:r>
            <a:r>
              <a:rPr lang="ru-RU" u="sng" dirty="0">
                <a:solidFill>
                  <a:srgbClr val="FF0000"/>
                </a:solidFill>
              </a:rPr>
              <a:t>невозможно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профессиональное программирование!!!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Возможные </a:t>
            </a:r>
            <a:r>
              <a:rPr lang="ru-RU" u="sng" dirty="0"/>
              <a:t>пути получения сведений для работы</a:t>
            </a:r>
            <a:r>
              <a:rPr lang="ru-RU" dirty="0"/>
              <a:t>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/>
              <a:t>Клавиша </a:t>
            </a:r>
            <a:r>
              <a:rPr lang="en-US" b="1" dirty="0"/>
              <a:t>F1</a:t>
            </a:r>
            <a:r>
              <a:rPr lang="en-US" dirty="0"/>
              <a:t> – </a:t>
            </a:r>
            <a:r>
              <a:rPr lang="ru-RU" dirty="0"/>
              <a:t>почти во всех программах и среде </a:t>
            </a:r>
            <a:r>
              <a:rPr lang="en-US" dirty="0"/>
              <a:t>Windows</a:t>
            </a:r>
            <a:r>
              <a:rPr lang="ru-RU" dirty="0"/>
              <a:t> или команда </a:t>
            </a:r>
            <a:r>
              <a:rPr lang="en-US" b="1" dirty="0"/>
              <a:t>help</a:t>
            </a:r>
            <a:r>
              <a:rPr lang="ru-RU" b="1" dirty="0"/>
              <a:t> </a:t>
            </a:r>
            <a:r>
              <a:rPr lang="ru-RU" dirty="0"/>
              <a:t>(КС)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 </a:t>
            </a:r>
            <a:r>
              <a:rPr lang="en-US" b="1" dirty="0"/>
              <a:t>/help </a:t>
            </a:r>
            <a:r>
              <a:rPr lang="ru-RU" dirty="0"/>
              <a:t>или </a:t>
            </a:r>
            <a:r>
              <a:rPr lang="en-US" b="1" dirty="0"/>
              <a:t>/h</a:t>
            </a:r>
            <a:r>
              <a:rPr lang="ru-RU" b="1" dirty="0"/>
              <a:t> </a:t>
            </a:r>
            <a:r>
              <a:rPr lang="ru-RU" dirty="0"/>
              <a:t>Или </a:t>
            </a:r>
            <a:r>
              <a:rPr lang="ru-RU" b="1" dirty="0"/>
              <a:t>/</a:t>
            </a:r>
            <a:r>
              <a:rPr lang="en-US" b="1" dirty="0"/>
              <a:t>?</a:t>
            </a:r>
            <a:r>
              <a:rPr lang="ru-RU" dirty="0"/>
              <a:t> – в КС</a:t>
            </a:r>
            <a:r>
              <a:rPr lang="en-US" dirty="0"/>
              <a:t> (</a:t>
            </a:r>
            <a:r>
              <a:rPr lang="ru-RU" dirty="0"/>
              <a:t>см. след. слайд</a:t>
            </a:r>
            <a:r>
              <a:rPr lang="en-US" dirty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Интернет поиск: (</a:t>
            </a:r>
            <a:r>
              <a:rPr lang="en-US" dirty="0"/>
              <a:t>https://ru.wikipedia.org/wiki, /habrahabr.ru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ru-RU" dirty="0"/>
              <a:t>др.)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Специальные </a:t>
            </a:r>
            <a:r>
              <a:rPr lang="ru-RU" dirty="0">
                <a:hlinkClick r:id="rId2" action="ppaction://hlinksldjump"/>
              </a:rPr>
              <a:t>электронные справочники</a:t>
            </a:r>
            <a:r>
              <a:rPr lang="ru-RU" dirty="0"/>
              <a:t>.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Поиск сведений в Интернет (например  </a:t>
            </a:r>
            <a:r>
              <a:rPr lang="en-US" dirty="0"/>
              <a:t>Google</a:t>
            </a:r>
            <a:r>
              <a:rPr lang="ru-RU" dirty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Документация на СП и литература И другие  </a:t>
            </a:r>
          </a:p>
        </p:txBody>
      </p:sp>
    </p:spTree>
    <p:extLst>
      <p:ext uri="{BB962C8B-B14F-4D97-AF65-F5344CB8AC3E}">
        <p14:creationId xmlns:p14="http://schemas.microsoft.com/office/powerpoint/2010/main" val="101001600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115888"/>
            <a:ext cx="7128147" cy="6492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/>
              <a:t>Работа в режиме Командной строки </a:t>
            </a:r>
            <a:r>
              <a:rPr lang="en-US" sz="2800" b="1" dirty="0"/>
              <a:t>cmd.exe</a:t>
            </a:r>
            <a:r>
              <a:rPr lang="ru-RU" sz="2800" dirty="0"/>
              <a:t> (КС)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620713"/>
            <a:ext cx="8496300" cy="936625"/>
          </a:xfrm>
        </p:spPr>
        <p:txBody>
          <a:bodyPr rtlCol="0">
            <a:normAutofit fontScale="62500" lnSpcReduction="20000"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/>
              <a:t>Для </a:t>
            </a:r>
            <a:r>
              <a:rPr lang="ru-RU" sz="2800" u="sng" dirty="0"/>
              <a:t>системных работ </a:t>
            </a:r>
            <a:r>
              <a:rPr lang="ru-RU" sz="2800" dirty="0"/>
              <a:t>на компьютере предусмотрен </a:t>
            </a:r>
            <a:r>
              <a:rPr lang="ru-RU" sz="2800" u="sng" dirty="0"/>
              <a:t>специальный</a:t>
            </a:r>
            <a:r>
              <a:rPr lang="ru-RU" sz="2800" dirty="0"/>
              <a:t> режим работы для исполнения команд ОС – </a:t>
            </a:r>
            <a:r>
              <a:rPr lang="ru-RU" sz="2800" u="sng" dirty="0"/>
              <a:t>Режим КОМАНДНОЙ СТРОКИ</a:t>
            </a:r>
            <a:r>
              <a:rPr lang="ru-RU" sz="2800" dirty="0"/>
              <a:t>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/>
              <a:t>Окно ввода команд в этом режиме имеет вид ( </a:t>
            </a:r>
            <a:r>
              <a:rPr lang="ru-RU" sz="2900" b="1" dirty="0"/>
              <a:t>Пуск -</a:t>
            </a:r>
            <a:r>
              <a:rPr lang="en-US" sz="2900" b="1" dirty="0"/>
              <a:t>&gt; </a:t>
            </a:r>
            <a:r>
              <a:rPr lang="ru-RU" sz="2900" b="1" dirty="0"/>
              <a:t>выполнить-запуск </a:t>
            </a:r>
            <a:r>
              <a:rPr lang="en-US" sz="2800" b="1" dirty="0"/>
              <a:t>CMD.EXE</a:t>
            </a:r>
            <a:r>
              <a:rPr lang="ru-RU" sz="2800" dirty="0"/>
              <a:t>):</a:t>
            </a:r>
          </a:p>
        </p:txBody>
      </p:sp>
      <p:grpSp>
        <p:nvGrpSpPr>
          <p:cNvPr id="39941" name="Группа 14"/>
          <p:cNvGrpSpPr>
            <a:grpSpLocks/>
          </p:cNvGrpSpPr>
          <p:nvPr/>
        </p:nvGrpSpPr>
        <p:grpSpPr bwMode="auto">
          <a:xfrm>
            <a:off x="1254125" y="1557338"/>
            <a:ext cx="6438900" cy="3167062"/>
            <a:chOff x="1253844" y="1909167"/>
            <a:chExt cx="6438900" cy="3248025"/>
          </a:xfrm>
        </p:grpSpPr>
        <p:pic>
          <p:nvPicPr>
            <p:cNvPr id="39949" name="Рисунок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3844" y="1909167"/>
              <a:ext cx="6438900" cy="32480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2349219" y="2903925"/>
              <a:ext cx="576263" cy="288171"/>
            </a:xfrm>
            <a:prstGeom prst="rect">
              <a:avLst/>
            </a:prstGeom>
            <a:solidFill>
              <a:srgbClr val="FF0000">
                <a:alpha val="58000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325282" y="2540863"/>
              <a:ext cx="2093912" cy="240956"/>
            </a:xfrm>
            <a:prstGeom prst="rect">
              <a:avLst/>
            </a:prstGeom>
            <a:solidFill>
              <a:srgbClr val="FF0000">
                <a:alpha val="58000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9942" name="TextBox 15"/>
          <p:cNvSpPr txBox="1">
            <a:spLocks noChangeArrowheads="1"/>
          </p:cNvSpPr>
          <p:nvPr/>
        </p:nvSpPr>
        <p:spPr bwMode="auto">
          <a:xfrm>
            <a:off x="468313" y="4598988"/>
            <a:ext cx="7920037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/>
              <a:t>На рисунке показан ввод команды </a:t>
            </a:r>
            <a:r>
              <a:rPr lang="en-US" altLang="ru-RU" sz="2000" b="1"/>
              <a:t>date</a:t>
            </a:r>
            <a:r>
              <a:rPr lang="en-US" altLang="ru-RU" sz="2000"/>
              <a:t> </a:t>
            </a:r>
            <a:r>
              <a:rPr lang="ru-RU" altLang="ru-RU" sz="2000"/>
              <a:t>, для вывода и ввода текущей даты ОС и</a:t>
            </a:r>
            <a:r>
              <a:rPr lang="en-US" altLang="ru-RU" sz="2000"/>
              <a:t> </a:t>
            </a:r>
            <a:r>
              <a:rPr lang="ru-RU" altLang="ru-RU" sz="2000"/>
              <a:t>команды </a:t>
            </a:r>
            <a:r>
              <a:rPr lang="en-US" altLang="ru-RU" sz="2000" b="1"/>
              <a:t>exit</a:t>
            </a:r>
            <a:r>
              <a:rPr lang="en-US" altLang="ru-RU" sz="2000"/>
              <a:t> </a:t>
            </a:r>
            <a:r>
              <a:rPr lang="ru-RU" altLang="ru-RU" sz="2000"/>
              <a:t>вызывает завершение режима командной строки (КС). </a:t>
            </a:r>
            <a:r>
              <a:rPr lang="ru-RU" altLang="ru-RU" sz="2000" u="sng"/>
              <a:t>Системное меню </a:t>
            </a:r>
            <a:r>
              <a:rPr lang="ru-RU" altLang="ru-RU" sz="2000"/>
              <a:t>используется для настройки свойств КС, русификации и пометки текста для копирования (</a:t>
            </a:r>
            <a:r>
              <a:rPr lang="en-US" altLang="ru-RU" sz="2000" b="1"/>
              <a:t>Enter</a:t>
            </a:r>
            <a:r>
              <a:rPr lang="ru-RU" altLang="ru-RU" sz="2000"/>
              <a:t>)</a:t>
            </a:r>
            <a:r>
              <a:rPr lang="en-US" altLang="ru-RU" sz="2000"/>
              <a:t>. </a:t>
            </a:r>
            <a:r>
              <a:rPr lang="ru-RU" altLang="ru-RU" sz="2000"/>
              <a:t>Запуск в расширенном режиме (</a:t>
            </a:r>
            <a:r>
              <a:rPr lang="en-US" altLang="ru-RU" sz="2000" b="1"/>
              <a:t>CMD.EXE /E:ON</a:t>
            </a:r>
            <a:r>
              <a:rPr lang="ru-RU" altLang="ru-RU" sz="2000"/>
              <a:t>)</a:t>
            </a:r>
            <a:r>
              <a:rPr lang="en-US" altLang="ru-RU" sz="2000"/>
              <a:t> </a:t>
            </a:r>
            <a:r>
              <a:rPr lang="ru-RU" altLang="ru-RU" sz="2000" b="1">
                <a:solidFill>
                  <a:srgbClr val="00B0F0"/>
                </a:solidFill>
              </a:rPr>
              <a:t>ЗАМЕТКА!!!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492500" y="1543050"/>
            <a:ext cx="576263" cy="319088"/>
          </a:xfrm>
          <a:prstGeom prst="rect">
            <a:avLst/>
          </a:prstGeom>
          <a:solidFill>
            <a:srgbClr val="FF000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116013" y="1522413"/>
            <a:ext cx="504825" cy="319087"/>
          </a:xfrm>
          <a:prstGeom prst="rect">
            <a:avLst/>
          </a:prstGeom>
          <a:solidFill>
            <a:srgbClr val="FF000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/>
          </a:p>
        </p:txBody>
      </p:sp>
      <p:cxnSp>
        <p:nvCxnSpPr>
          <p:cNvPr id="12" name="Прямая со стрелкой 11"/>
          <p:cNvCxnSpPr>
            <a:stCxn id="39942" idx="0"/>
            <a:endCxn id="14" idx="3"/>
          </p:cNvCxnSpPr>
          <p:nvPr/>
        </p:nvCxnSpPr>
        <p:spPr bwMode="auto">
          <a:xfrm flipH="1" flipV="1">
            <a:off x="3419475" y="2290763"/>
            <a:ext cx="1008063" cy="2308225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19" idx="3"/>
          </p:cNvCxnSpPr>
          <p:nvPr/>
        </p:nvCxnSpPr>
        <p:spPr bwMode="auto">
          <a:xfrm flipH="1">
            <a:off x="4068763" y="1412875"/>
            <a:ext cx="4211637" cy="290513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11" idx="2"/>
          </p:cNvCxnSpPr>
          <p:nvPr/>
        </p:nvCxnSpPr>
        <p:spPr bwMode="auto">
          <a:xfrm flipH="1" flipV="1">
            <a:off x="2638425" y="2808288"/>
            <a:ext cx="287338" cy="2205037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20" idx="2"/>
          </p:cNvCxnSpPr>
          <p:nvPr/>
        </p:nvCxnSpPr>
        <p:spPr bwMode="auto">
          <a:xfrm flipH="1" flipV="1">
            <a:off x="1368425" y="1841500"/>
            <a:ext cx="981075" cy="3459163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7273180" cy="7064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Почасовой состав дисциплины - СП</a:t>
            </a:r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179388" y="908050"/>
            <a:ext cx="8675687" cy="5113338"/>
          </a:xfrm>
        </p:spPr>
        <p:txBody>
          <a:bodyPr/>
          <a:lstStyle/>
          <a:p>
            <a:pPr eaLnBrk="1" hangingPunct="1"/>
            <a:r>
              <a:rPr lang="ru-RU" altLang="ru-RU" sz="2800" dirty="0">
                <a:hlinkClick r:id="rId3" action="ppaction://hlinksldjump"/>
              </a:rPr>
              <a:t>Лабораторные работы СП</a:t>
            </a:r>
            <a:r>
              <a:rPr lang="ru-RU" altLang="ru-RU" sz="2800" dirty="0"/>
              <a:t> – 8ЛР – </a:t>
            </a:r>
            <a:r>
              <a:rPr lang="ru-RU" altLang="ru-RU" sz="2800" b="1" dirty="0"/>
              <a:t>34 час</a:t>
            </a:r>
          </a:p>
          <a:p>
            <a:pPr eaLnBrk="1" hangingPunct="1"/>
            <a:r>
              <a:rPr lang="ru-RU" altLang="ru-RU" sz="2800" dirty="0">
                <a:hlinkClick r:id="rId4" action="ppaction://hlinksldjump"/>
              </a:rPr>
              <a:t>Лекции СП</a:t>
            </a:r>
            <a:r>
              <a:rPr lang="ru-RU" altLang="ru-RU" sz="2800" dirty="0"/>
              <a:t> – 1 раз в неделю.</a:t>
            </a:r>
          </a:p>
          <a:p>
            <a:pPr eaLnBrk="1" hangingPunct="1"/>
            <a:r>
              <a:rPr lang="ru-RU" altLang="ru-RU" sz="2800" dirty="0">
                <a:hlinkClick r:id="rId5" action="ppaction://hlinksldjump"/>
              </a:rPr>
              <a:t>Курсовая работа СП (КР СП</a:t>
            </a:r>
            <a:r>
              <a:rPr lang="ru-RU" altLang="ru-RU" sz="2800" dirty="0"/>
              <a:t>) – </a:t>
            </a:r>
            <a:r>
              <a:rPr lang="ru-RU" altLang="ru-RU" sz="2800" b="1" dirty="0"/>
              <a:t>51 час – </a:t>
            </a:r>
            <a:r>
              <a:rPr lang="ru-RU" altLang="ru-RU" sz="2800" b="1" dirty="0" err="1"/>
              <a:t>Самост</a:t>
            </a:r>
            <a:r>
              <a:rPr lang="ru-RU" altLang="ru-RU" sz="2800" b="1" dirty="0"/>
              <a:t>. Раб.</a:t>
            </a:r>
          </a:p>
          <a:p>
            <a:pPr eaLnBrk="1" hangingPunct="1"/>
            <a:r>
              <a:rPr lang="ru-RU" altLang="ru-RU" sz="2800" dirty="0"/>
              <a:t>Рубежный контроль – 2 раза в семестр на ЛК</a:t>
            </a:r>
          </a:p>
          <a:p>
            <a:pPr eaLnBrk="1" hangingPunct="1"/>
            <a:r>
              <a:rPr lang="ru-RU" altLang="ru-RU" sz="2800" dirty="0">
                <a:solidFill>
                  <a:schemeClr val="tx2"/>
                </a:solidFill>
                <a:hlinkClick r:id="rId6" action="ppaction://hlinksldjump"/>
              </a:rPr>
              <a:t>Сайт по дисциплине СП</a:t>
            </a:r>
            <a:r>
              <a:rPr lang="ru-RU" altLang="ru-RU" sz="2800" dirty="0">
                <a:solidFill>
                  <a:schemeClr val="tx2"/>
                </a:solidFill>
              </a:rPr>
              <a:t> (</a:t>
            </a:r>
            <a:r>
              <a:rPr lang="ru-RU" altLang="ru-RU" sz="2800" u="sng" dirty="0">
                <a:solidFill>
                  <a:srgbClr val="0070C0"/>
                </a:solidFill>
              </a:rPr>
              <a:t>: </a:t>
            </a:r>
            <a:r>
              <a:rPr lang="en-US" altLang="ru-RU" sz="2800" u="sng" dirty="0" err="1">
                <a:solidFill>
                  <a:srgbClr val="0070C0"/>
                </a:solidFill>
              </a:rPr>
              <a:t>sergebolshakov</a:t>
            </a:r>
            <a:r>
              <a:rPr lang="ru-RU" altLang="ru-RU" sz="2800" u="sng" dirty="0">
                <a:solidFill>
                  <a:srgbClr val="0070C0"/>
                </a:solidFill>
              </a:rPr>
              <a:t>.</a:t>
            </a:r>
            <a:r>
              <a:rPr lang="en-US" altLang="ru-RU" sz="2800" u="sng" dirty="0" err="1">
                <a:solidFill>
                  <a:srgbClr val="0070C0"/>
                </a:solidFill>
              </a:rPr>
              <a:t>ru</a:t>
            </a:r>
            <a:r>
              <a:rPr lang="ru-RU" altLang="ru-RU" sz="2800" u="sng" dirty="0">
                <a:solidFill>
                  <a:srgbClr val="0070C0"/>
                </a:solidFill>
              </a:rPr>
              <a:t> (</a:t>
            </a:r>
            <a:r>
              <a:rPr lang="ru-RU" altLang="ru-RU" sz="2800" u="sng" dirty="0">
                <a:solidFill>
                  <a:srgbClr val="0070C0"/>
                </a:solidFill>
                <a:hlinkClick r:id="rId7"/>
              </a:rPr>
              <a:t>ссылка</a:t>
            </a:r>
            <a:r>
              <a:rPr lang="ru-RU" altLang="ru-RU" sz="2800" u="sng" dirty="0">
                <a:solidFill>
                  <a:srgbClr val="0070C0"/>
                </a:solidFill>
              </a:rPr>
              <a:t>)</a:t>
            </a:r>
            <a:endParaRPr lang="ru-RU" altLang="ru-RU" sz="2800" dirty="0">
              <a:solidFill>
                <a:schemeClr val="tx2"/>
              </a:solidFill>
            </a:endParaRPr>
          </a:p>
          <a:p>
            <a:pPr eaLnBrk="1" hangingPunct="1"/>
            <a:r>
              <a:rPr lang="ru-RU" altLang="ru-RU" sz="2800" dirty="0">
                <a:hlinkClick r:id="rId8" action="ppaction://hlinksldjump"/>
              </a:rPr>
              <a:t>Пособия и литература  СП</a:t>
            </a:r>
            <a:r>
              <a:rPr lang="ru-RU" altLang="ru-RU" sz="2800" dirty="0"/>
              <a:t>(уже есть на сайте)</a:t>
            </a:r>
          </a:p>
          <a:p>
            <a:pPr eaLnBrk="1" hangingPunct="1"/>
            <a:r>
              <a:rPr lang="ru-RU" altLang="ru-RU" sz="2800" dirty="0"/>
              <a:t>Самостоятельная работа (Это - Отчеты ЛР, КР СП, Подготовка с РК, сдача зачета, самостоятельное изучение литературы)</a:t>
            </a:r>
            <a:endParaRPr lang="en-US" altLang="ru-RU" sz="2800" dirty="0"/>
          </a:p>
          <a:p>
            <a:pPr eaLnBrk="1" hangingPunct="1"/>
            <a:r>
              <a:rPr lang="ru-RU" altLang="ru-RU" sz="2800" b="1" dirty="0">
                <a:solidFill>
                  <a:srgbClr val="FF0000"/>
                </a:solidFill>
              </a:rPr>
              <a:t>Общие МУ по ЛР и КР по курсу СП!!!!!</a:t>
            </a:r>
          </a:p>
          <a:p>
            <a:pPr eaLnBrk="1" hangingPunct="1"/>
            <a:endParaRPr lang="ru-RU" altLang="ru-RU" sz="2800" dirty="0"/>
          </a:p>
          <a:p>
            <a:pPr eaLnBrk="1" hangingPunct="1"/>
            <a:endParaRPr lang="ru-RU" altLang="ru-RU" sz="2800" dirty="0"/>
          </a:p>
          <a:p>
            <a:pPr eaLnBrk="1" hangingPunct="1"/>
            <a:endParaRPr lang="ru-RU" altLang="ru-RU" sz="2800" dirty="0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1691679" y="188640"/>
            <a:ext cx="5328593" cy="706437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Работа в режиме КС (2)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765175"/>
            <a:ext cx="8856662" cy="4824413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200" dirty="0"/>
              <a:t>В режим </a:t>
            </a:r>
            <a:r>
              <a:rPr lang="ru-RU" sz="2200" u="sng" dirty="0"/>
              <a:t>командной строки</a:t>
            </a:r>
            <a:r>
              <a:rPr lang="ru-RU" sz="2200" dirty="0"/>
              <a:t> (КС), помимо рассмотренного  выше, можно переключиться разными способами. В частности,  любым их перечисленных </a:t>
            </a:r>
            <a:r>
              <a:rPr lang="ru-RU" sz="2200" u="sng" dirty="0"/>
              <a:t>ниже</a:t>
            </a:r>
            <a:r>
              <a:rPr lang="ru-RU" sz="2200" dirty="0"/>
              <a:t>: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/>
              <a:t>Запуском </a:t>
            </a:r>
            <a:r>
              <a:rPr lang="ru-RU" sz="2200" u="sng" dirty="0">
                <a:hlinkClick r:id="rId2" action="ppaction://hlinksldjump"/>
              </a:rPr>
              <a:t>командных интерпретаторов </a:t>
            </a:r>
            <a:r>
              <a:rPr lang="ru-RU" sz="2200" dirty="0"/>
              <a:t>( -  </a:t>
            </a:r>
            <a:r>
              <a:rPr lang="en-US" sz="2200" b="1" dirty="0">
                <a:hlinkClick r:id="rId2" action="ppaction://hlinksldjump"/>
              </a:rPr>
              <a:t>CMD.EXE</a:t>
            </a:r>
            <a:r>
              <a:rPr lang="ru-RU" sz="2200" b="1" dirty="0"/>
              <a:t> </a:t>
            </a:r>
            <a:r>
              <a:rPr lang="ru-RU" sz="2200" dirty="0"/>
              <a:t>, или </a:t>
            </a:r>
            <a:r>
              <a:rPr lang="en-US" sz="2200" dirty="0"/>
              <a:t> </a:t>
            </a:r>
            <a:r>
              <a:rPr lang="ru-RU" sz="2200" dirty="0"/>
              <a:t>его устаревшей версии  - для х86 - </a:t>
            </a:r>
            <a:r>
              <a:rPr lang="en-US" sz="2200" b="1" dirty="0">
                <a:hlinkClick r:id="rId3" action="ppaction://hlinksldjump"/>
              </a:rPr>
              <a:t>command.com</a:t>
            </a:r>
            <a:r>
              <a:rPr lang="ru-RU" sz="2200" b="1" dirty="0"/>
              <a:t> – </a:t>
            </a:r>
            <a:r>
              <a:rPr lang="ru-RU" sz="2200" dirty="0"/>
              <a:t>16-ти разрядный)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/>
              <a:t>Использованием </a:t>
            </a:r>
            <a:r>
              <a:rPr lang="ru-RU" sz="2200" u="sng" dirty="0">
                <a:hlinkClick r:id="rId4" action="ppaction://hlinksldjump"/>
              </a:rPr>
              <a:t>эмулятора ДО</a:t>
            </a:r>
            <a:r>
              <a:rPr lang="ru-RU" sz="2200" dirty="0">
                <a:hlinkClick r:id="rId4" action="ppaction://hlinksldjump"/>
              </a:rPr>
              <a:t>С </a:t>
            </a:r>
            <a:r>
              <a:rPr lang="ru-RU" sz="2200" dirty="0">
                <a:hlinkClick r:id="rId5" action="ppaction://hlinksldjump"/>
              </a:rPr>
              <a:t>– </a:t>
            </a:r>
            <a:r>
              <a:rPr lang="en-US" sz="2200" b="1" dirty="0">
                <a:hlinkClick r:id="rId5" action="ppaction://hlinksldjump"/>
              </a:rPr>
              <a:t>DOSBox  </a:t>
            </a:r>
            <a:r>
              <a:rPr lang="en-US" sz="2200" b="1" dirty="0"/>
              <a:t>(v.7.4)</a:t>
            </a:r>
            <a:r>
              <a:rPr lang="ru-RU" sz="2200" b="1" dirty="0"/>
              <a:t> – на сайте есть</a:t>
            </a:r>
            <a:r>
              <a:rPr lang="ru-RU" sz="2200" dirty="0"/>
              <a:t>,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/>
              <a:t>Запуском нового командного интерпретатора для </a:t>
            </a:r>
            <a:r>
              <a:rPr lang="en-US" sz="2200" b="1" dirty="0"/>
              <a:t>Windows</a:t>
            </a:r>
            <a:r>
              <a:rPr lang="ru-RU" sz="2200" dirty="0"/>
              <a:t> -</a:t>
            </a:r>
            <a:r>
              <a:rPr lang="en-US" sz="2200" b="1" dirty="0">
                <a:hlinkClick r:id="rId6" action="ppaction://hlinksldjump"/>
              </a:rPr>
              <a:t>PowerShell </a:t>
            </a:r>
            <a:r>
              <a:rPr lang="ru-RU" sz="2200" b="1" dirty="0"/>
              <a:t>, </a:t>
            </a:r>
            <a:r>
              <a:rPr lang="ru-RU" sz="2200" dirty="0"/>
              <a:t>или оболочки отладки командных файлов </a:t>
            </a:r>
            <a:r>
              <a:rPr lang="en-US" sz="2200" b="1" dirty="0"/>
              <a:t>PowerShell</a:t>
            </a:r>
            <a:r>
              <a:rPr lang="ru-RU" sz="2200" b="1" dirty="0"/>
              <a:t> </a:t>
            </a:r>
            <a:r>
              <a:rPr lang="en-US" sz="2200" b="1" dirty="0"/>
              <a:t>ISE</a:t>
            </a:r>
            <a:endParaRPr lang="ru-RU" sz="2200" b="1" dirty="0"/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/>
              <a:t>Использовать режим командной строки в доступном </a:t>
            </a:r>
            <a:r>
              <a:rPr lang="ru-RU" sz="2200" dirty="0">
                <a:hlinkClick r:id="rId7" action="ppaction://hlinksldjump"/>
              </a:rPr>
              <a:t>файл-менеджере</a:t>
            </a:r>
            <a:r>
              <a:rPr lang="ru-RU" sz="2200" dirty="0"/>
              <a:t> ( </a:t>
            </a:r>
            <a:r>
              <a:rPr lang="en-US" sz="2200" b="1" dirty="0"/>
              <a:t>Far</a:t>
            </a:r>
            <a:r>
              <a:rPr lang="en-US" sz="2200" dirty="0"/>
              <a:t>, </a:t>
            </a:r>
            <a:r>
              <a:rPr lang="en-US" sz="2200" b="1" dirty="0"/>
              <a:t>Windows</a:t>
            </a:r>
            <a:r>
              <a:rPr lang="en-US" sz="2200" dirty="0"/>
              <a:t> </a:t>
            </a:r>
            <a:r>
              <a:rPr lang="en-US" sz="2200" b="1" dirty="0"/>
              <a:t>Commander, Total Commander</a:t>
            </a:r>
            <a:r>
              <a:rPr lang="ru-RU" sz="2200" dirty="0"/>
              <a:t> и других).</a:t>
            </a:r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ru-RU" sz="2200" dirty="0"/>
              <a:t>Выполнить команду или программу из </a:t>
            </a:r>
            <a:r>
              <a:rPr lang="ru-RU" sz="2200" u="sng" dirty="0"/>
              <a:t>меню</a:t>
            </a:r>
            <a:r>
              <a:rPr lang="ru-RU" sz="2200" dirty="0"/>
              <a:t> </a:t>
            </a:r>
            <a:r>
              <a:rPr lang="ru-RU" sz="2200" b="1" dirty="0"/>
              <a:t>Пуск</a:t>
            </a:r>
            <a:r>
              <a:rPr lang="ru-RU" sz="2200" dirty="0"/>
              <a:t> </a:t>
            </a:r>
            <a:r>
              <a:rPr lang="en-US" sz="2200" dirty="0"/>
              <a:t>→</a:t>
            </a:r>
            <a:r>
              <a:rPr lang="ru-RU" sz="2200" dirty="0"/>
              <a:t> </a:t>
            </a:r>
            <a:r>
              <a:rPr lang="en-US" sz="2200" b="1" dirty="0">
                <a:solidFill>
                  <a:srgbClr val="FF0000"/>
                </a:solidFill>
              </a:rPr>
              <a:t>CMD.EXE /E:ON</a:t>
            </a:r>
            <a:endParaRPr lang="ru-RU" sz="2200" b="1" dirty="0">
              <a:solidFill>
                <a:srgbClr val="FF0000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dirty="0"/>
              <a:t>Выполнить</a:t>
            </a:r>
            <a:r>
              <a:rPr lang="ru-RU" sz="2200" dirty="0"/>
              <a:t>) для </a:t>
            </a:r>
            <a:r>
              <a:rPr lang="en-US" sz="2200" dirty="0"/>
              <a:t>Windows</a:t>
            </a:r>
            <a:r>
              <a:rPr lang="ru-RU" sz="2200" dirty="0"/>
              <a:t> (не во всех ОС это есть). </a:t>
            </a:r>
            <a:r>
              <a:rPr lang="ru-RU" sz="2200" b="1" dirty="0">
                <a:solidFill>
                  <a:srgbClr val="00B0F0"/>
                </a:solidFill>
              </a:rPr>
              <a:t>Показать!</a:t>
            </a:r>
            <a:r>
              <a:rPr lang="ru-RU" sz="2200" dirty="0"/>
              <a:t>.</a:t>
            </a:r>
            <a:endParaRPr lang="en-US" sz="2200" dirty="0"/>
          </a:p>
          <a:p>
            <a:pPr eaLnBrk="1" fontAlgn="auto" hangingPunct="1"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ru-RU" sz="2200" dirty="0"/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5838" y="44450"/>
            <a:ext cx="6682506" cy="635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Исполнение команд в КС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8064" y="620713"/>
            <a:ext cx="8280400" cy="50629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900" dirty="0">
                <a:latin typeface="+mn-lt"/>
                <a:cs typeface="+mn-cs"/>
              </a:rPr>
              <a:t>В режиме командной строки команды вводятся  с клавиатуры после специального </a:t>
            </a:r>
            <a:r>
              <a:rPr lang="ru-RU" sz="1900" u="sng" dirty="0">
                <a:latin typeface="+mn-lt"/>
                <a:cs typeface="+mn-cs"/>
              </a:rPr>
              <a:t>приглашения</a:t>
            </a:r>
            <a:r>
              <a:rPr lang="ru-RU" sz="1900" dirty="0">
                <a:latin typeface="+mn-lt"/>
                <a:cs typeface="+mn-cs"/>
              </a:rPr>
              <a:t> в окне командной строки (</a:t>
            </a:r>
            <a:r>
              <a:rPr lang="en-US" sz="1900" dirty="0">
                <a:latin typeface="+mn-lt"/>
                <a:cs typeface="+mn-cs"/>
              </a:rPr>
              <a:t>“</a:t>
            </a:r>
            <a:r>
              <a:rPr lang="en-US" sz="1900" b="1" dirty="0">
                <a:solidFill>
                  <a:srgbClr val="FF0000"/>
                </a:solidFill>
                <a:latin typeface="+mn-lt"/>
                <a:cs typeface="+mn-cs"/>
              </a:rPr>
              <a:t>&gt;</a:t>
            </a:r>
            <a:r>
              <a:rPr lang="en-US" sz="1900" dirty="0">
                <a:latin typeface="+mn-lt"/>
                <a:cs typeface="+mn-cs"/>
              </a:rPr>
              <a:t>”</a:t>
            </a:r>
            <a:r>
              <a:rPr lang="ru-RU" sz="1900" dirty="0">
                <a:latin typeface="+mn-lt"/>
                <a:cs typeface="+mn-cs"/>
              </a:rPr>
              <a:t>). Вид стандартного приглашения </a:t>
            </a:r>
            <a:r>
              <a:rPr lang="ru-RU" sz="1900" u="sng" dirty="0">
                <a:latin typeface="+mn-lt"/>
                <a:cs typeface="+mn-cs"/>
              </a:rPr>
              <a:t>может быть изменен </a:t>
            </a:r>
            <a:r>
              <a:rPr lang="ru-RU" sz="1900" dirty="0">
                <a:latin typeface="+mn-lt"/>
                <a:cs typeface="+mn-cs"/>
              </a:rPr>
              <a:t>специальной командой ОС (</a:t>
            </a:r>
            <a:r>
              <a:rPr lang="en-US" sz="1900" b="1" dirty="0">
                <a:latin typeface="+mn-lt"/>
                <a:cs typeface="+mn-cs"/>
              </a:rPr>
              <a:t>PROMPT</a:t>
            </a:r>
            <a:r>
              <a:rPr lang="ru-RU" sz="1900" dirty="0">
                <a:latin typeface="+mn-lt"/>
                <a:cs typeface="+mn-cs"/>
              </a:rPr>
              <a:t>). Результат выполнения команды помещается в это же окно со сдвигом всей информации </a:t>
            </a:r>
            <a:r>
              <a:rPr lang="ru-RU" sz="1900" u="sng" dirty="0">
                <a:latin typeface="+mn-lt"/>
                <a:cs typeface="+mn-cs"/>
              </a:rPr>
              <a:t>вверх</a:t>
            </a:r>
            <a:r>
              <a:rPr lang="ru-RU" sz="1900" dirty="0">
                <a:latin typeface="+mn-lt"/>
                <a:cs typeface="+mn-cs"/>
              </a:rPr>
              <a:t> (</a:t>
            </a:r>
            <a:r>
              <a:rPr lang="en-US" sz="1900" dirty="0">
                <a:latin typeface="+mn-lt"/>
                <a:cs typeface="+mn-cs"/>
              </a:rPr>
              <a:t>“</a:t>
            </a:r>
            <a:r>
              <a:rPr lang="ru-RU" sz="1900" dirty="0">
                <a:latin typeface="+mn-lt"/>
                <a:cs typeface="+mn-cs"/>
              </a:rPr>
              <a:t>бегущая строка</a:t>
            </a:r>
            <a:r>
              <a:rPr lang="en-US" sz="1900" dirty="0">
                <a:latin typeface="+mn-lt"/>
                <a:cs typeface="+mn-cs"/>
              </a:rPr>
              <a:t>” – “</a:t>
            </a:r>
            <a:r>
              <a:rPr lang="ru-RU" sz="1900" dirty="0">
                <a:latin typeface="+mn-lt"/>
                <a:cs typeface="+mn-cs"/>
              </a:rPr>
              <a:t>полотно</a:t>
            </a:r>
            <a:r>
              <a:rPr lang="en-US" sz="1900" dirty="0">
                <a:latin typeface="+mn-lt"/>
                <a:cs typeface="+mn-cs"/>
              </a:rPr>
              <a:t>”</a:t>
            </a:r>
            <a:r>
              <a:rPr lang="ru-RU" sz="1900" dirty="0">
                <a:latin typeface="+mn-lt"/>
                <a:cs typeface="+mn-cs"/>
              </a:rPr>
              <a:t>)</a:t>
            </a:r>
            <a:r>
              <a:rPr lang="en-US" sz="1900" dirty="0">
                <a:latin typeface="+mn-lt"/>
                <a:cs typeface="+mn-cs"/>
              </a:rPr>
              <a:t>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900" dirty="0">
                <a:latin typeface="+mn-lt"/>
                <a:cs typeface="+mn-cs"/>
              </a:rPr>
              <a:t>Если при вводе команды допущена </a:t>
            </a:r>
            <a:r>
              <a:rPr lang="ru-RU" sz="1900" u="sng" dirty="0">
                <a:latin typeface="+mn-lt"/>
                <a:cs typeface="+mn-cs"/>
              </a:rPr>
              <a:t>ошибка</a:t>
            </a:r>
            <a:r>
              <a:rPr lang="ru-RU" sz="1900" dirty="0">
                <a:latin typeface="+mn-lt"/>
                <a:cs typeface="+mn-cs"/>
              </a:rPr>
              <a:t>, то выдается сообщение и команда не выполняется.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900" dirty="0">
                <a:latin typeface="+mn-lt"/>
                <a:cs typeface="+mn-cs"/>
              </a:rPr>
              <a:t>Исполняемые команды </a:t>
            </a:r>
            <a:r>
              <a:rPr lang="ru-RU" sz="1900" u="sng" dirty="0">
                <a:latin typeface="+mn-lt"/>
                <a:cs typeface="+mn-cs"/>
              </a:rPr>
              <a:t>должны быть доступны </a:t>
            </a:r>
            <a:r>
              <a:rPr lang="ru-RU" sz="1900" dirty="0">
                <a:latin typeface="+mn-lt"/>
                <a:cs typeface="+mn-cs"/>
              </a:rPr>
              <a:t>в данной версии ОС, что может быть проверено командой </a:t>
            </a:r>
            <a:r>
              <a:rPr lang="en-US" sz="1900" b="1" dirty="0">
                <a:latin typeface="+mn-lt"/>
                <a:cs typeface="+mn-cs"/>
              </a:rPr>
              <a:t>help</a:t>
            </a:r>
            <a:r>
              <a:rPr lang="en-US" sz="1900" dirty="0">
                <a:latin typeface="+mn-lt"/>
                <a:cs typeface="+mn-cs"/>
              </a:rPr>
              <a:t>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900" dirty="0">
                <a:latin typeface="+mn-lt"/>
                <a:cs typeface="+mn-cs"/>
              </a:rPr>
              <a:t>Помимо команд в режиме КС могут быть запущены любые программы доступные в данной версии ОС. </a:t>
            </a:r>
            <a:r>
              <a:rPr lang="ru-RU" sz="1900" u="sng" dirty="0">
                <a:latin typeface="+mn-lt"/>
                <a:cs typeface="+mn-cs"/>
              </a:rPr>
              <a:t>Например ввод команды </a:t>
            </a:r>
            <a:r>
              <a:rPr lang="en-US" sz="1900" b="1" dirty="0">
                <a:solidFill>
                  <a:srgbClr val="FF0000"/>
                </a:solidFill>
                <a:latin typeface="+mn-lt"/>
                <a:cs typeface="+mn-cs"/>
              </a:rPr>
              <a:t>DATE</a:t>
            </a:r>
            <a:r>
              <a:rPr lang="ru-RU" sz="1900" dirty="0">
                <a:latin typeface="+mn-lt"/>
                <a:cs typeface="+mn-cs"/>
              </a:rPr>
              <a:t>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FF0000"/>
                </a:solidFill>
                <a:latin typeface="+mn-lt"/>
                <a:cs typeface="+mn-cs"/>
              </a:rPr>
              <a:t>&gt;</a:t>
            </a:r>
            <a:r>
              <a:rPr lang="en-US" sz="1900" b="1" dirty="0">
                <a:solidFill>
                  <a:srgbClr val="FF0000"/>
                </a:solidFill>
                <a:latin typeface="+mn-lt"/>
                <a:cs typeface="+mn-cs"/>
              </a:rPr>
              <a:t>DATE</a:t>
            </a:r>
            <a:r>
              <a:rPr lang="en-US" sz="1900" b="1" dirty="0">
                <a:latin typeface="+mn-lt"/>
                <a:cs typeface="+mn-cs"/>
              </a:rPr>
              <a:t> </a:t>
            </a:r>
            <a:r>
              <a:rPr lang="ru-RU" sz="1900" b="1" dirty="0">
                <a:solidFill>
                  <a:srgbClr val="FF0000"/>
                </a:solidFill>
                <a:latin typeface="+mn-lt"/>
                <a:cs typeface="+mn-cs"/>
                <a:sym typeface="Symbol"/>
              </a:rPr>
              <a:t></a:t>
            </a:r>
            <a:endParaRPr lang="ru-RU" sz="1900" dirty="0">
              <a:solidFill>
                <a:srgbClr val="FF0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latin typeface="+mn-lt"/>
                <a:cs typeface="+mn-cs"/>
              </a:rPr>
              <a:t>Текущая дата: Сб.  21.02.2009</a:t>
            </a:r>
            <a:endParaRPr lang="ru-RU" sz="19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latin typeface="+mn-lt"/>
                <a:cs typeface="+mn-cs"/>
              </a:rPr>
              <a:t>Введите новую дату (</a:t>
            </a:r>
            <a:r>
              <a:rPr lang="ru-RU" sz="1900" b="1" dirty="0" err="1">
                <a:latin typeface="+mn-lt"/>
                <a:cs typeface="+mn-cs"/>
              </a:rPr>
              <a:t>дд</a:t>
            </a:r>
            <a:r>
              <a:rPr lang="ru-RU" sz="1900" b="1" dirty="0">
                <a:latin typeface="+mn-lt"/>
                <a:cs typeface="+mn-cs"/>
              </a:rPr>
              <a:t>-мм-</a:t>
            </a:r>
            <a:r>
              <a:rPr lang="ru-RU" sz="1900" b="1" dirty="0" err="1">
                <a:latin typeface="+mn-lt"/>
                <a:cs typeface="+mn-cs"/>
              </a:rPr>
              <a:t>гг</a:t>
            </a:r>
            <a:r>
              <a:rPr lang="ru-RU" sz="1900" b="1" dirty="0">
                <a:latin typeface="+mn-lt"/>
                <a:cs typeface="+mn-cs"/>
              </a:rPr>
              <a:t>):</a:t>
            </a:r>
            <a:endParaRPr lang="ru-RU" sz="19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solidFill>
                  <a:srgbClr val="FF0000"/>
                </a:solidFill>
                <a:latin typeface="+mn-lt"/>
                <a:cs typeface="+mn-cs"/>
              </a:rPr>
              <a:t>&gt;</a:t>
            </a:r>
            <a:r>
              <a:rPr lang="en-US" sz="1900" b="1" dirty="0">
                <a:latin typeface="+mn-lt"/>
                <a:cs typeface="+mn-cs"/>
              </a:rPr>
              <a:t>1</a:t>
            </a:r>
            <a:r>
              <a:rPr lang="ru-RU" sz="1900" b="1" dirty="0">
                <a:latin typeface="+mn-lt"/>
                <a:cs typeface="+mn-cs"/>
              </a:rPr>
              <a:t>2-02-20</a:t>
            </a:r>
            <a:r>
              <a:rPr lang="en-US" sz="1900" b="1" dirty="0">
                <a:latin typeface="+mn-lt"/>
                <a:cs typeface="+mn-cs"/>
              </a:rPr>
              <a:t>17</a:t>
            </a:r>
            <a:endParaRPr lang="en-US" sz="1900" b="1" dirty="0">
              <a:latin typeface="+mn-lt"/>
              <a:cs typeface="+mn-cs"/>
              <a:sym typeface="Symbol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>
                <a:latin typeface="+mn-lt"/>
                <a:cs typeface="+mn-cs"/>
                <a:sym typeface="Symbol"/>
              </a:rPr>
              <a:t>Где </a:t>
            </a:r>
            <a:r>
              <a:rPr lang="en-US" sz="1900" b="1" dirty="0">
                <a:latin typeface="+mn-lt"/>
                <a:cs typeface="+mn-cs"/>
                <a:sym typeface="Symbol"/>
              </a:rPr>
              <a:t>“</a:t>
            </a:r>
            <a:r>
              <a:rPr lang="ru-RU" sz="1900" b="1" dirty="0">
                <a:solidFill>
                  <a:srgbClr val="FF0000"/>
                </a:solidFill>
                <a:latin typeface="+mn-lt"/>
                <a:cs typeface="+mn-cs"/>
                <a:sym typeface="Symbol"/>
              </a:rPr>
              <a:t></a:t>
            </a:r>
            <a:r>
              <a:rPr lang="en-US" sz="1900" b="1" dirty="0">
                <a:latin typeface="+mn-lt"/>
                <a:cs typeface="+mn-cs"/>
                <a:sym typeface="Symbol"/>
              </a:rPr>
              <a:t>”</a:t>
            </a:r>
            <a:r>
              <a:rPr lang="ru-RU" sz="1900" b="1" dirty="0">
                <a:latin typeface="+mn-lt"/>
                <a:cs typeface="+mn-cs"/>
                <a:sym typeface="Symbol"/>
              </a:rPr>
              <a:t> – </a:t>
            </a:r>
            <a:r>
              <a:rPr lang="ru-RU" sz="1900" dirty="0">
                <a:latin typeface="+mn-lt"/>
                <a:cs typeface="+mn-cs"/>
                <a:sym typeface="Symbol"/>
              </a:rPr>
              <a:t>Нажатие Клавиши ввода – </a:t>
            </a:r>
            <a:r>
              <a:rPr lang="en-US" sz="1900" dirty="0">
                <a:latin typeface="+mn-lt"/>
                <a:cs typeface="+mn-cs"/>
                <a:sym typeface="Symbol"/>
              </a:rPr>
              <a:t>( Enter ).</a:t>
            </a:r>
            <a:endParaRPr lang="ru-RU" sz="1900" dirty="0">
              <a:latin typeface="+mn-lt"/>
              <a:cs typeface="+mn-cs"/>
              <a:sym typeface="Symbol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>
                <a:latin typeface="+mn-lt"/>
                <a:cs typeface="+mn-cs"/>
                <a:sym typeface="Symbol"/>
              </a:rPr>
              <a:t>Допускается повторный запуск режима командной строки (запуск  </a:t>
            </a:r>
            <a:r>
              <a:rPr lang="en-US" sz="1900" b="1" dirty="0">
                <a:solidFill>
                  <a:srgbClr val="FF0000"/>
                </a:solidFill>
                <a:latin typeface="+mn-lt"/>
                <a:cs typeface="+mn-cs"/>
                <a:sym typeface="Symbol"/>
              </a:rPr>
              <a:t>&gt;</a:t>
            </a:r>
            <a:r>
              <a:rPr lang="en-US" sz="1900" b="1" dirty="0">
                <a:latin typeface="+mn-lt"/>
                <a:cs typeface="+mn-cs"/>
                <a:sym typeface="Symbol"/>
              </a:rPr>
              <a:t>cmd.exe</a:t>
            </a:r>
            <a:r>
              <a:rPr lang="ru-RU" sz="1900" dirty="0">
                <a:latin typeface="+mn-lt"/>
                <a:cs typeface="+mn-cs"/>
                <a:sym typeface="Symbol"/>
              </a:rPr>
              <a:t>)</a:t>
            </a:r>
            <a:endParaRPr lang="ru-RU" sz="1900" dirty="0">
              <a:latin typeface="+mn-lt"/>
              <a:cs typeface="+mn-cs"/>
            </a:endParaRPr>
          </a:p>
        </p:txBody>
      </p:sp>
      <p:sp>
        <p:nvSpPr>
          <p:cNvPr id="5" name="Прямоугольник 4">
            <a:hlinkClick r:id="" action="ppaction://hlinkshowjump?jump=nextslide"/>
          </p:cNvPr>
          <p:cNvSpPr/>
          <p:nvPr/>
        </p:nvSpPr>
        <p:spPr>
          <a:xfrm>
            <a:off x="523155" y="6396335"/>
            <a:ext cx="47371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  <a:r>
              <a:rPr lang="en-US" sz="2400" b="1" cap="none" spc="100" baseline="-250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2</a:t>
            </a:r>
            <a:endParaRPr lang="ru-RU" sz="2400" b="1" cap="none" spc="100" baseline="-250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>
          <a:xfrm>
            <a:off x="885765" y="164489"/>
            <a:ext cx="6469087" cy="719137"/>
          </a:xfrm>
        </p:spPr>
        <p:txBody>
          <a:bodyPr/>
          <a:lstStyle/>
          <a:p>
            <a:pPr eaLnBrk="1" hangingPunct="1"/>
            <a:r>
              <a:rPr lang="ru-RU" altLang="ru-RU" sz="3600" dirty="0"/>
              <a:t>Запуск </a:t>
            </a:r>
            <a:r>
              <a:rPr lang="en-US" altLang="ru-RU" sz="3600" dirty="0"/>
              <a:t>command.com </a:t>
            </a:r>
            <a:endParaRPr lang="ru-RU" altLang="ru-RU" sz="3600" dirty="0"/>
          </a:p>
        </p:txBody>
      </p:sp>
      <p:sp>
        <p:nvSpPr>
          <p:cNvPr id="43012" name="TextBox 23"/>
          <p:cNvSpPr txBox="1">
            <a:spLocks noChangeArrowheads="1"/>
          </p:cNvSpPr>
          <p:nvPr/>
        </p:nvSpPr>
        <p:spPr bwMode="auto">
          <a:xfrm>
            <a:off x="682625" y="908050"/>
            <a:ext cx="59769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/>
              <a:t>Запуск: Пуск-</a:t>
            </a:r>
            <a:r>
              <a:rPr lang="en-US" altLang="ru-RU" sz="2400"/>
              <a:t>&gt; </a:t>
            </a:r>
            <a:r>
              <a:rPr lang="ru-RU" altLang="ru-RU" sz="2400"/>
              <a:t>Выполнить-</a:t>
            </a:r>
            <a:r>
              <a:rPr lang="en-US" altLang="ru-RU" sz="2400"/>
              <a:t>&gt;</a:t>
            </a:r>
            <a:r>
              <a:rPr lang="en-US" altLang="ru-RU" sz="2400" b="1"/>
              <a:t>command.com</a:t>
            </a:r>
            <a:endParaRPr lang="ru-RU" altLang="ru-RU" sz="2400" b="1"/>
          </a:p>
        </p:txBody>
      </p:sp>
      <p:grpSp>
        <p:nvGrpSpPr>
          <p:cNvPr id="43013" name="Группа 32"/>
          <p:cNvGrpSpPr>
            <a:grpSpLocks/>
          </p:cNvGrpSpPr>
          <p:nvPr/>
        </p:nvGrpSpPr>
        <p:grpSpPr bwMode="auto">
          <a:xfrm>
            <a:off x="520700" y="1292225"/>
            <a:ext cx="8372475" cy="4128475"/>
            <a:chOff x="827584" y="1259468"/>
            <a:chExt cx="8371503" cy="4127394"/>
          </a:xfrm>
        </p:grpSpPr>
        <p:sp>
          <p:nvSpPr>
            <p:cNvPr id="43015" name="TextBox 5"/>
            <p:cNvSpPr txBox="1">
              <a:spLocks noChangeArrowheads="1"/>
            </p:cNvSpPr>
            <p:nvPr/>
          </p:nvSpPr>
          <p:spPr bwMode="auto">
            <a:xfrm>
              <a:off x="6970432" y="1259468"/>
              <a:ext cx="20343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Ввод команды ОС </a:t>
              </a:r>
            </a:p>
          </p:txBody>
        </p:sp>
        <p:pic>
          <p:nvPicPr>
            <p:cNvPr id="43016" name="Рисунок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584" y="1628800"/>
              <a:ext cx="6448425" cy="3257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5076829" y="1916521"/>
              <a:ext cx="574608" cy="319004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918061" y="2675147"/>
              <a:ext cx="4446071" cy="2121932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43019" name="TextBox 9"/>
            <p:cNvSpPr txBox="1">
              <a:spLocks noChangeArrowheads="1"/>
            </p:cNvSpPr>
            <p:nvPr/>
          </p:nvSpPr>
          <p:spPr bwMode="auto">
            <a:xfrm>
              <a:off x="4661955" y="5017627"/>
              <a:ext cx="4482056" cy="3692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dirty="0"/>
                <a:t>Результаты выполнения команды ОС</a:t>
              </a:r>
              <a:r>
                <a:rPr lang="en-US" altLang="ru-RU" sz="1800" dirty="0"/>
                <a:t> (</a:t>
              </a:r>
              <a:r>
                <a:rPr lang="en-US" altLang="ru-RU" sz="1800" b="1" dirty="0">
                  <a:solidFill>
                    <a:srgbClr val="FF0000"/>
                  </a:solidFill>
                </a:rPr>
                <a:t>DIR</a:t>
              </a:r>
              <a:r>
                <a:rPr lang="en-US" altLang="ru-RU" sz="1800" dirty="0"/>
                <a:t>)</a:t>
              </a:r>
              <a:endParaRPr lang="ru-RU" altLang="ru-RU" sz="1800" dirty="0"/>
            </a:p>
          </p:txBody>
        </p:sp>
        <p:cxnSp>
          <p:nvCxnSpPr>
            <p:cNvPr id="12" name="Прямая со стрелкой 11"/>
            <p:cNvCxnSpPr>
              <a:stCxn id="43019" idx="0"/>
              <a:endCxn id="9" idx="3"/>
            </p:cNvCxnSpPr>
            <p:nvPr/>
          </p:nvCxnSpPr>
          <p:spPr>
            <a:xfrm flipH="1" flipV="1">
              <a:off x="5364132" y="3736113"/>
              <a:ext cx="1538850" cy="1281513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>
              <a:stCxn id="43015" idx="2"/>
              <a:endCxn id="8" idx="3"/>
            </p:cNvCxnSpPr>
            <p:nvPr/>
          </p:nvCxnSpPr>
          <p:spPr>
            <a:xfrm flipH="1">
              <a:off x="5651437" y="1629259"/>
              <a:ext cx="2336529" cy="447558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/>
            <p:nvPr/>
          </p:nvCxnSpPr>
          <p:spPr>
            <a:xfrm flipV="1">
              <a:off x="7453040" y="2057772"/>
              <a:ext cx="0" cy="2201286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023" name="TextBox 28"/>
            <p:cNvSpPr txBox="1">
              <a:spLocks noChangeArrowheads="1"/>
            </p:cNvSpPr>
            <p:nvPr/>
          </p:nvSpPr>
          <p:spPr bwMode="auto">
            <a:xfrm>
              <a:off x="7649111" y="2616226"/>
              <a:ext cx="1549976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Направление </a:t>
              </a:r>
              <a:endParaRPr lang="en-US" altLang="ru-RU" sz="1800"/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сдвига </a:t>
              </a:r>
              <a:endParaRPr lang="en-US" altLang="ru-RU" sz="1800"/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800"/>
                <a:t>“</a:t>
              </a:r>
              <a:r>
                <a:rPr lang="ru-RU" altLang="ru-RU" sz="1800"/>
                <a:t>Полотна</a:t>
              </a:r>
              <a:r>
                <a:rPr lang="en-US" altLang="ru-RU" sz="1800"/>
                <a:t>”</a:t>
              </a:r>
              <a:endParaRPr lang="ru-RU" altLang="ru-RU" sz="1800"/>
            </a:p>
          </p:txBody>
        </p:sp>
      </p:grpSp>
      <p:sp>
        <p:nvSpPr>
          <p:cNvPr id="43014" name="TextBox 33"/>
          <p:cNvSpPr txBox="1">
            <a:spLocks noChangeArrowheads="1"/>
          </p:cNvSpPr>
          <p:nvPr/>
        </p:nvSpPr>
        <p:spPr bwMode="auto">
          <a:xfrm>
            <a:off x="611188" y="5517232"/>
            <a:ext cx="750888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При работе в КС </a:t>
            </a:r>
            <a:r>
              <a:rPr lang="en-US" altLang="ru-RU" sz="1800" b="1" dirty="0"/>
              <a:t>command.com</a:t>
            </a:r>
            <a:r>
              <a:rPr lang="ru-RU" altLang="ru-RU" sz="1800" b="1" dirty="0"/>
              <a:t> </a:t>
            </a:r>
            <a:r>
              <a:rPr lang="ru-RU" altLang="ru-RU" sz="1800" dirty="0"/>
              <a:t> возможности программиста ограничены, доступные команды модно проверить командой </a:t>
            </a:r>
            <a:r>
              <a:rPr lang="en-US" altLang="ru-RU" sz="1800" b="1" dirty="0"/>
              <a:t>help</a:t>
            </a:r>
            <a:r>
              <a:rPr lang="en-US" altLang="ru-RU" sz="1800" dirty="0"/>
              <a:t>.</a:t>
            </a:r>
            <a:r>
              <a:rPr lang="ru-RU" altLang="ru-RU" sz="1800" dirty="0"/>
              <a:t> </a:t>
            </a:r>
          </a:p>
        </p:txBody>
      </p:sp>
      <p:sp>
        <p:nvSpPr>
          <p:cNvPr id="16" name="Прямоугольник 15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115888"/>
            <a:ext cx="6984826" cy="57626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/>
              <a:t>Запуск </a:t>
            </a:r>
            <a:r>
              <a:rPr lang="en-US" sz="3600" dirty="0"/>
              <a:t>Windows –PowerShell </a:t>
            </a:r>
            <a:r>
              <a:rPr lang="ru-RU" sz="3600" dirty="0"/>
              <a:t> </a:t>
            </a:r>
            <a:r>
              <a:rPr lang="en-US" sz="3600" dirty="0"/>
              <a:t> </a:t>
            </a:r>
            <a:endParaRPr lang="ru-RU" sz="3600" dirty="0"/>
          </a:p>
        </p:txBody>
      </p:sp>
      <p:sp>
        <p:nvSpPr>
          <p:cNvPr id="44036" name="TextBox 4"/>
          <p:cNvSpPr txBox="1">
            <a:spLocks noChangeArrowheads="1"/>
          </p:cNvSpPr>
          <p:nvPr/>
        </p:nvSpPr>
        <p:spPr bwMode="auto">
          <a:xfrm>
            <a:off x="827088" y="692150"/>
            <a:ext cx="77057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Запуск интерпретатора </a:t>
            </a:r>
            <a:r>
              <a:rPr lang="en-US" altLang="ru-RU" sz="1800"/>
              <a:t>powershell</a:t>
            </a:r>
            <a:r>
              <a:rPr lang="ru-RU" altLang="ru-RU" sz="1800"/>
              <a:t> выполняется из меню ПУСК или по следующему пути: </a:t>
            </a:r>
            <a:r>
              <a:rPr lang="en-US" altLang="ru-RU" sz="1800"/>
              <a:t>system32\WindowsPowerShell\v1.0\</a:t>
            </a:r>
            <a:r>
              <a:rPr lang="en-US" altLang="ru-RU" sz="1800" b="1"/>
              <a:t>powershell.exe</a:t>
            </a:r>
            <a:r>
              <a:rPr lang="ru-RU" altLang="ru-RU" sz="1800" b="1"/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Здесь продемонстрировано выполнение команды </a:t>
            </a:r>
            <a:r>
              <a:rPr lang="en-US" altLang="ru-RU" sz="1800"/>
              <a:t>DIR (</a:t>
            </a:r>
            <a:r>
              <a:rPr lang="ru-RU" altLang="ru-RU" sz="1800"/>
              <a:t>выделено красным</a:t>
            </a:r>
            <a:r>
              <a:rPr lang="en-US" altLang="ru-RU" sz="1800"/>
              <a:t>)</a:t>
            </a:r>
            <a:r>
              <a:rPr lang="ru-RU" altLang="ru-RU" sz="1800"/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/>
          </a:p>
        </p:txBody>
      </p:sp>
      <p:sp>
        <p:nvSpPr>
          <p:cNvPr id="8" name="Прямоугольник 7"/>
          <p:cNvSpPr/>
          <p:nvPr/>
        </p:nvSpPr>
        <p:spPr>
          <a:xfrm>
            <a:off x="1670050" y="2636838"/>
            <a:ext cx="574675" cy="319087"/>
          </a:xfrm>
          <a:prstGeom prst="rect">
            <a:avLst/>
          </a:prstGeom>
          <a:solidFill>
            <a:srgbClr val="FF000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44038" name="Группа 22"/>
          <p:cNvGrpSpPr>
            <a:grpSpLocks/>
          </p:cNvGrpSpPr>
          <p:nvPr/>
        </p:nvGrpSpPr>
        <p:grpSpPr bwMode="auto">
          <a:xfrm>
            <a:off x="1042988" y="1524000"/>
            <a:ext cx="8099425" cy="4281488"/>
            <a:chOff x="1043608" y="1820483"/>
            <a:chExt cx="8099579" cy="4282105"/>
          </a:xfrm>
        </p:grpSpPr>
        <p:pic>
          <p:nvPicPr>
            <p:cNvPr id="44041" name="Рисунок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608" y="2420888"/>
              <a:ext cx="6448425" cy="3257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42" name="TextBox 6"/>
            <p:cNvSpPr txBox="1">
              <a:spLocks noChangeArrowheads="1"/>
            </p:cNvSpPr>
            <p:nvPr/>
          </p:nvSpPr>
          <p:spPr bwMode="auto">
            <a:xfrm>
              <a:off x="6804248" y="1820483"/>
              <a:ext cx="20343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Ввод команды ОС </a:t>
              </a:r>
            </a:p>
          </p:txBody>
        </p:sp>
        <p:cxnSp>
          <p:nvCxnSpPr>
            <p:cNvPr id="9" name="Прямая со стрелкой 8"/>
            <p:cNvCxnSpPr>
              <a:stCxn id="44042" idx="2"/>
              <a:endCxn id="29" idx="3"/>
            </p:cNvCxnSpPr>
            <p:nvPr/>
          </p:nvCxnSpPr>
          <p:spPr>
            <a:xfrm flipH="1">
              <a:off x="2267593" y="2190424"/>
              <a:ext cx="5553181" cy="598573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044" name="TextBox 12"/>
            <p:cNvSpPr txBox="1">
              <a:spLocks noChangeArrowheads="1"/>
            </p:cNvSpPr>
            <p:nvPr/>
          </p:nvSpPr>
          <p:spPr bwMode="auto">
            <a:xfrm>
              <a:off x="5254755" y="5733256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Результаты выполнения команды ОС</a:t>
              </a:r>
            </a:p>
          </p:txBody>
        </p:sp>
        <p:cxnSp>
          <p:nvCxnSpPr>
            <p:cNvPr id="14" name="Прямая со стрелкой 13"/>
            <p:cNvCxnSpPr>
              <a:stCxn id="44044" idx="0"/>
              <a:endCxn id="16" idx="3"/>
            </p:cNvCxnSpPr>
            <p:nvPr/>
          </p:nvCxnSpPr>
          <p:spPr>
            <a:xfrm flipH="1" flipV="1">
              <a:off x="6771417" y="4400543"/>
              <a:ext cx="427045" cy="1332104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Прямоугольник 15"/>
            <p:cNvSpPr/>
            <p:nvPr/>
          </p:nvSpPr>
          <p:spPr>
            <a:xfrm>
              <a:off x="1178548" y="3438379"/>
              <a:ext cx="5592869" cy="1925915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44039" name="TextBox 21"/>
          <p:cNvSpPr txBox="1">
            <a:spLocks noChangeArrowheads="1"/>
          </p:cNvSpPr>
          <p:nvPr/>
        </p:nvSpPr>
        <p:spPr bwMode="auto">
          <a:xfrm>
            <a:off x="1055439" y="5805488"/>
            <a:ext cx="6553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Завершение работы  </a:t>
            </a:r>
            <a:r>
              <a:rPr lang="en-US" altLang="ru-RU" sz="1800" b="1" dirty="0" err="1"/>
              <a:t>powershell</a:t>
            </a:r>
            <a:r>
              <a:rPr lang="ru-RU" altLang="ru-RU" sz="1800" b="1" dirty="0"/>
              <a:t> </a:t>
            </a:r>
            <a:r>
              <a:rPr lang="ru-RU" altLang="ru-RU" sz="1800" dirty="0"/>
              <a:t>выполняется командой </a:t>
            </a:r>
            <a:r>
              <a:rPr lang="en-US" altLang="ru-RU" sz="1800" b="1" dirty="0"/>
              <a:t>exit. </a:t>
            </a:r>
            <a:endParaRPr lang="ru-RU" altLang="ru-RU" sz="18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692275" y="2349500"/>
            <a:ext cx="576263" cy="287338"/>
          </a:xfrm>
          <a:prstGeom prst="rect">
            <a:avLst/>
          </a:prstGeom>
          <a:solidFill>
            <a:srgbClr val="FF000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>
            <a:hlinkClick r:id="" action="ppaction://hlinkshowjump?jump=nextslide"/>
          </p:cNvPr>
          <p:cNvSpPr/>
          <p:nvPr/>
        </p:nvSpPr>
        <p:spPr>
          <a:xfrm>
            <a:off x="1043608" y="6309320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115888"/>
            <a:ext cx="6712796" cy="5762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Windows -PowerShell ISE</a:t>
            </a:r>
            <a:endParaRPr lang="ru-RU" dirty="0"/>
          </a:p>
        </p:txBody>
      </p:sp>
      <p:sp>
        <p:nvSpPr>
          <p:cNvPr id="45060" name="TextBox 4"/>
          <p:cNvSpPr txBox="1">
            <a:spLocks noChangeArrowheads="1"/>
          </p:cNvSpPr>
          <p:nvPr/>
        </p:nvSpPr>
        <p:spPr bwMode="auto">
          <a:xfrm>
            <a:off x="1043310" y="765175"/>
            <a:ext cx="7777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dirty="0"/>
              <a:t>Windows\system32\</a:t>
            </a:r>
            <a:r>
              <a:rPr lang="en-US" altLang="ru-RU" sz="1800" dirty="0" err="1"/>
              <a:t>WindowsPowerShell</a:t>
            </a:r>
            <a:r>
              <a:rPr lang="en-US" altLang="ru-RU" sz="1800" dirty="0"/>
              <a:t>\v1.0\</a:t>
            </a:r>
            <a:r>
              <a:rPr lang="en-US" altLang="ru-RU" sz="1800" b="1" dirty="0"/>
              <a:t>PowerShell_ISE</a:t>
            </a:r>
            <a:r>
              <a:rPr lang="en-US" altLang="ru-RU" sz="1800" dirty="0"/>
              <a:t>.exe – </a:t>
            </a:r>
            <a:r>
              <a:rPr lang="ru-RU" altLang="ru-RU" sz="1800" dirty="0"/>
              <a:t>это среда (оболочка) для разработки и отладки командных файлов </a:t>
            </a:r>
            <a:r>
              <a:rPr lang="en-US" altLang="ru-RU" sz="1800" dirty="0"/>
              <a:t>ps1</a:t>
            </a:r>
            <a:r>
              <a:rPr lang="ru-RU" altLang="ru-RU" sz="1800" dirty="0"/>
              <a:t>.</a:t>
            </a:r>
          </a:p>
        </p:txBody>
      </p:sp>
      <p:grpSp>
        <p:nvGrpSpPr>
          <p:cNvPr id="45061" name="Группа 37"/>
          <p:cNvGrpSpPr>
            <a:grpSpLocks/>
          </p:cNvGrpSpPr>
          <p:nvPr/>
        </p:nvGrpSpPr>
        <p:grpSpPr bwMode="auto">
          <a:xfrm>
            <a:off x="827088" y="1411288"/>
            <a:ext cx="8209409" cy="3635375"/>
            <a:chOff x="827584" y="1411035"/>
            <a:chExt cx="8587625" cy="4322221"/>
          </a:xfrm>
        </p:grpSpPr>
        <p:pic>
          <p:nvPicPr>
            <p:cNvPr id="45063" name="Рисунок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584" y="1411035"/>
              <a:ext cx="5544616" cy="4322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" name="Прямая со стрелкой 5"/>
            <p:cNvCxnSpPr>
              <a:stCxn id="45065" idx="1"/>
            </p:cNvCxnSpPr>
            <p:nvPr/>
          </p:nvCxnSpPr>
          <p:spPr>
            <a:xfrm flipH="1">
              <a:off x="1691117" y="2085209"/>
              <a:ext cx="4969116" cy="563982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065" name="TextBox 8"/>
            <p:cNvSpPr txBox="1">
              <a:spLocks noChangeArrowheads="1"/>
            </p:cNvSpPr>
            <p:nvPr/>
          </p:nvSpPr>
          <p:spPr bwMode="auto">
            <a:xfrm>
              <a:off x="6660232" y="1536320"/>
              <a:ext cx="2754977" cy="1097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dirty="0"/>
                <a:t>Область </a:t>
              </a:r>
              <a:r>
                <a:rPr lang="ru-RU" altLang="ru-RU" sz="1800" u="sng" dirty="0"/>
                <a:t>ввода</a:t>
              </a:r>
              <a:r>
                <a:rPr lang="en-US" altLang="ru-RU" sz="1800" dirty="0"/>
                <a:t> </a:t>
              </a:r>
              <a:r>
                <a:rPr lang="ru-RU" altLang="ru-RU" sz="1800" u="sng" dirty="0"/>
                <a:t>текста</a:t>
              </a:r>
              <a:r>
                <a:rPr lang="ru-RU" altLang="ru-RU" sz="1800" dirty="0"/>
                <a:t> командных файлов </a:t>
              </a:r>
              <a:r>
                <a:rPr lang="en-US" altLang="ru-RU" sz="1800" b="1" dirty="0">
                  <a:solidFill>
                    <a:srgbClr val="FF0000"/>
                  </a:solidFill>
                </a:rPr>
                <a:t>PS1</a:t>
              </a:r>
              <a:r>
                <a:rPr lang="en-US" altLang="ru-RU" sz="1800" dirty="0"/>
                <a:t> (</a:t>
              </a:r>
              <a:r>
                <a:rPr lang="ru-RU" altLang="ru-RU" sz="1800" dirty="0"/>
                <a:t>скриптов</a:t>
              </a:r>
              <a:r>
                <a:rPr lang="en-US" altLang="ru-RU" sz="1800" dirty="0"/>
                <a:t>)</a:t>
              </a:r>
              <a:r>
                <a:rPr lang="ru-RU" altLang="ru-RU" sz="1800" dirty="0"/>
                <a:t> и их </a:t>
              </a:r>
              <a:r>
                <a:rPr lang="ru-RU" altLang="ru-RU" sz="1800" u="sng" dirty="0"/>
                <a:t>отладки</a:t>
              </a:r>
              <a:r>
                <a:rPr lang="ru-RU" altLang="ru-RU" sz="1800" dirty="0"/>
                <a:t> </a:t>
              </a:r>
            </a:p>
          </p:txBody>
        </p:sp>
        <p:sp>
          <p:nvSpPr>
            <p:cNvPr id="45066" name="TextBox 9"/>
            <p:cNvSpPr txBox="1">
              <a:spLocks noChangeArrowheads="1"/>
            </p:cNvSpPr>
            <p:nvPr/>
          </p:nvSpPr>
          <p:spPr bwMode="auto">
            <a:xfrm>
              <a:off x="6831170" y="4723808"/>
              <a:ext cx="2034386" cy="768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dirty="0"/>
                <a:t>Ввод отдельной </a:t>
              </a:r>
              <a:r>
                <a:rPr lang="ru-RU" altLang="ru-RU" sz="1800" u="sng" dirty="0"/>
                <a:t>команды</a:t>
              </a:r>
              <a:r>
                <a:rPr lang="ru-RU" altLang="ru-RU" sz="1800" dirty="0"/>
                <a:t> ОС в КС</a:t>
              </a:r>
            </a:p>
          </p:txBody>
        </p:sp>
        <p:sp>
          <p:nvSpPr>
            <p:cNvPr id="45067" name="TextBox 16"/>
            <p:cNvSpPr txBox="1">
              <a:spLocks noChangeArrowheads="1"/>
            </p:cNvSpPr>
            <p:nvPr/>
          </p:nvSpPr>
          <p:spPr bwMode="auto">
            <a:xfrm>
              <a:off x="6812632" y="2649687"/>
              <a:ext cx="2376263" cy="1097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dirty="0"/>
                <a:t>Область </a:t>
              </a:r>
              <a:r>
                <a:rPr lang="ru-RU" altLang="ru-RU" sz="1800" u="sng" dirty="0"/>
                <a:t>вывода</a:t>
              </a:r>
              <a:r>
                <a:rPr lang="ru-RU" altLang="ru-RU" sz="1800" dirty="0"/>
                <a:t> </a:t>
              </a:r>
              <a:r>
                <a:rPr lang="ru-RU" altLang="ru-RU" sz="1800" u="sng" dirty="0"/>
                <a:t>результатов</a:t>
              </a:r>
              <a:r>
                <a:rPr lang="ru-RU" altLang="ru-RU" sz="1800" dirty="0"/>
                <a:t> работы скриптов и команд</a:t>
              </a:r>
            </a:p>
          </p:txBody>
        </p:sp>
        <p:cxnSp>
          <p:nvCxnSpPr>
            <p:cNvPr id="18" name="Прямая со стрелкой 17"/>
            <p:cNvCxnSpPr>
              <a:stCxn id="45067" idx="1"/>
              <a:endCxn id="25" idx="3"/>
            </p:cNvCxnSpPr>
            <p:nvPr/>
          </p:nvCxnSpPr>
          <p:spPr>
            <a:xfrm flipH="1">
              <a:off x="5307985" y="3198582"/>
              <a:ext cx="1504647" cy="1048954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>
              <a:stCxn id="45066" idx="1"/>
              <a:endCxn id="29" idx="3"/>
            </p:cNvCxnSpPr>
            <p:nvPr/>
          </p:nvCxnSpPr>
          <p:spPr>
            <a:xfrm flipH="1">
              <a:off x="1584835" y="5108515"/>
              <a:ext cx="5245954" cy="111359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Прямоугольник 24"/>
            <p:cNvSpPr/>
            <p:nvPr/>
          </p:nvSpPr>
          <p:spPr>
            <a:xfrm>
              <a:off x="862457" y="3572144"/>
              <a:ext cx="4445528" cy="1350782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1008593" y="5061330"/>
              <a:ext cx="576242" cy="318976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45062" name="TextBox 36"/>
          <p:cNvSpPr txBox="1">
            <a:spLocks noChangeArrowheads="1"/>
          </p:cNvSpPr>
          <p:nvPr/>
        </p:nvSpPr>
        <p:spPr bwMode="auto">
          <a:xfrm>
            <a:off x="815974" y="5046663"/>
            <a:ext cx="8004175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/>
              <a:t>Для запуска командных </a:t>
            </a:r>
            <a:r>
              <a:rPr lang="en-US" altLang="ru-RU" sz="1500" dirty="0"/>
              <a:t>PS (PS1)</a:t>
            </a:r>
            <a:r>
              <a:rPr lang="ru-RU" altLang="ru-RU" sz="1500" dirty="0"/>
              <a:t>необходимо специальной командой разрешить выполнение процессов, команд и скриптов: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500" dirty="0"/>
              <a:t>&gt;</a:t>
            </a:r>
            <a:r>
              <a:rPr lang="en-US" altLang="ru-RU" sz="1500" b="1" dirty="0"/>
              <a:t>Set-</a:t>
            </a:r>
            <a:r>
              <a:rPr lang="en-US" altLang="ru-RU" sz="1500" b="1" dirty="0" err="1"/>
              <a:t>ExecutionPolicy</a:t>
            </a:r>
            <a:r>
              <a:rPr lang="en-US" altLang="ru-RU" sz="1500" b="1" dirty="0"/>
              <a:t> Unrestricted -Scope Process</a:t>
            </a:r>
            <a:r>
              <a:rPr lang="ru-RU" altLang="ru-RU" sz="1500" b="1" dirty="0"/>
              <a:t> </a:t>
            </a:r>
            <a:r>
              <a:rPr lang="ru-RU" altLang="ru-RU" sz="1500" dirty="0"/>
              <a:t>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1500" b="1" u="sng" dirty="0">
                <a:solidFill>
                  <a:srgbClr val="FF0000"/>
                </a:solidFill>
              </a:rPr>
              <a:t>Завершение работы  </a:t>
            </a:r>
            <a:r>
              <a:rPr lang="en-US" altLang="ru-RU" sz="1500" b="1" dirty="0" err="1"/>
              <a:t>powershell</a:t>
            </a:r>
            <a:r>
              <a:rPr lang="ru-RU" altLang="ru-RU" sz="1500" b="1" dirty="0"/>
              <a:t> </a:t>
            </a:r>
            <a:r>
              <a:rPr lang="ru-RU" altLang="ru-RU" sz="1500" dirty="0"/>
              <a:t>выполняется командой </a:t>
            </a:r>
            <a:r>
              <a:rPr lang="en-US" altLang="ru-RU" sz="1500" b="1" dirty="0"/>
              <a:t>exit. </a:t>
            </a:r>
            <a:endParaRPr lang="ru-RU" altLang="ru-RU" sz="15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500" dirty="0"/>
              <a:t>Данная среда присутствует во всех версиях начиная с </a:t>
            </a:r>
            <a:r>
              <a:rPr lang="en-US" altLang="ru-RU" sz="1500" b="1" dirty="0"/>
              <a:t>Win7</a:t>
            </a:r>
            <a:r>
              <a:rPr lang="en-US" altLang="ru-RU" sz="1500" dirty="0"/>
              <a:t> </a:t>
            </a:r>
            <a:r>
              <a:rPr lang="ru-RU" altLang="ru-RU" sz="1500" dirty="0"/>
              <a:t>и </a:t>
            </a:r>
            <a:r>
              <a:rPr lang="ru-RU" altLang="ru-RU" sz="1500" u="sng" dirty="0"/>
              <a:t>старше</a:t>
            </a:r>
            <a:r>
              <a:rPr lang="ru-RU" altLang="ru-RU" sz="1500" dirty="0"/>
              <a:t>.</a:t>
            </a:r>
          </a:p>
        </p:txBody>
      </p:sp>
      <p:sp>
        <p:nvSpPr>
          <p:cNvPr id="19" name="TextBox 33"/>
          <p:cNvSpPr txBox="1">
            <a:spLocks noChangeArrowheads="1"/>
          </p:cNvSpPr>
          <p:nvPr/>
        </p:nvSpPr>
        <p:spPr bwMode="auto">
          <a:xfrm>
            <a:off x="936625" y="6293158"/>
            <a:ext cx="1431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B0F0"/>
                </a:solidFill>
              </a:rPr>
              <a:t>ЗАМЕТКА</a:t>
            </a:r>
            <a:r>
              <a:rPr lang="ru-RU" altLang="ru-RU" sz="2000" b="1" dirty="0">
                <a:solidFill>
                  <a:srgbClr val="FF0000"/>
                </a:solidFill>
              </a:rPr>
              <a:t>!!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>
          <a:xfrm>
            <a:off x="1000125" y="44450"/>
            <a:ext cx="6884243" cy="706438"/>
          </a:xfrm>
        </p:spPr>
        <p:txBody>
          <a:bodyPr/>
          <a:lstStyle/>
          <a:p>
            <a:pPr eaLnBrk="1" hangingPunct="1"/>
            <a:r>
              <a:rPr lang="ru-RU" altLang="ru-RU" sz="3200" dirty="0"/>
              <a:t>Файл-менеджеры</a:t>
            </a:r>
            <a:r>
              <a:rPr lang="en-US" altLang="ru-RU" sz="3200" dirty="0"/>
              <a:t> (</a:t>
            </a:r>
            <a:r>
              <a:rPr lang="ru-RU" altLang="ru-RU" sz="3200" dirty="0"/>
              <a:t>ввод команд</a:t>
            </a:r>
            <a:r>
              <a:rPr lang="en-US" altLang="ru-RU" sz="3200" dirty="0"/>
              <a:t>)</a:t>
            </a:r>
            <a:endParaRPr lang="ru-RU" altLang="ru-RU" sz="3200" dirty="0"/>
          </a:p>
        </p:txBody>
      </p:sp>
      <p:sp>
        <p:nvSpPr>
          <p:cNvPr id="46084" name="Прямоугольник 4"/>
          <p:cNvSpPr>
            <a:spLocks noChangeArrowheads="1"/>
          </p:cNvSpPr>
          <p:nvPr/>
        </p:nvSpPr>
        <p:spPr bwMode="auto">
          <a:xfrm>
            <a:off x="395288" y="620713"/>
            <a:ext cx="813752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Можно использовать режим </a:t>
            </a:r>
            <a:r>
              <a:rPr lang="ru-RU" altLang="ru-RU" sz="2400"/>
              <a:t>командной</a:t>
            </a:r>
            <a:r>
              <a:rPr lang="ru-RU" altLang="ru-RU" sz="1800"/>
              <a:t> строки в любом доступном файл-менеджере ( </a:t>
            </a:r>
            <a:r>
              <a:rPr lang="en-US" altLang="ru-RU" sz="1800" b="1"/>
              <a:t>Far</a:t>
            </a:r>
            <a:r>
              <a:rPr lang="en-US" altLang="ru-RU" sz="1800"/>
              <a:t>, DN, </a:t>
            </a:r>
            <a:r>
              <a:rPr lang="en-US" altLang="ru-RU" sz="1800" b="1"/>
              <a:t>Windows</a:t>
            </a:r>
            <a:r>
              <a:rPr lang="en-US" altLang="ru-RU" sz="1800"/>
              <a:t> </a:t>
            </a:r>
            <a:r>
              <a:rPr lang="en-US" altLang="ru-RU" sz="1800" b="1"/>
              <a:t>Commander, Total Commander</a:t>
            </a:r>
            <a:r>
              <a:rPr lang="ru-RU" altLang="ru-RU" sz="1800"/>
              <a:t> и других).</a:t>
            </a:r>
          </a:p>
        </p:txBody>
      </p:sp>
      <p:grpSp>
        <p:nvGrpSpPr>
          <p:cNvPr id="46085" name="Группа 8"/>
          <p:cNvGrpSpPr>
            <a:grpSpLocks/>
          </p:cNvGrpSpPr>
          <p:nvPr/>
        </p:nvGrpSpPr>
        <p:grpSpPr bwMode="auto">
          <a:xfrm>
            <a:off x="477838" y="1412875"/>
            <a:ext cx="8305800" cy="2676525"/>
            <a:chOff x="477124" y="1412776"/>
            <a:chExt cx="8305800" cy="2676525"/>
          </a:xfrm>
        </p:grpSpPr>
        <p:pic>
          <p:nvPicPr>
            <p:cNvPr id="46090" name="Рисунок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7124" y="1412776"/>
              <a:ext cx="8305800" cy="26765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2339261" y="3452714"/>
              <a:ext cx="1081088" cy="319087"/>
            </a:xfrm>
            <a:prstGeom prst="rect">
              <a:avLst/>
            </a:prstGeom>
            <a:solidFill>
              <a:srgbClr val="FF0000">
                <a:alpha val="3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46086" name="TextBox 2"/>
          <p:cNvSpPr txBox="1">
            <a:spLocks noChangeArrowheads="1"/>
          </p:cNvSpPr>
          <p:nvPr/>
        </p:nvSpPr>
        <p:spPr bwMode="auto">
          <a:xfrm>
            <a:off x="573897" y="4149080"/>
            <a:ext cx="8170863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/>
              <a:t>На рисунке </a:t>
            </a:r>
            <a:r>
              <a:rPr lang="ru-RU" altLang="ru-RU" sz="1600" u="sng" dirty="0"/>
              <a:t>показана нижняя часть окна файл-менеджера </a:t>
            </a:r>
            <a:r>
              <a:rPr lang="en-US" altLang="ru-RU" sz="1600" b="1" dirty="0"/>
              <a:t>Total </a:t>
            </a:r>
            <a:r>
              <a:rPr lang="ru-RU" altLang="ru-RU" sz="1600" b="1" dirty="0"/>
              <a:t> </a:t>
            </a:r>
            <a:r>
              <a:rPr lang="en-US" altLang="ru-RU" sz="1600" b="1" dirty="0"/>
              <a:t>Commander</a:t>
            </a:r>
            <a:r>
              <a:rPr lang="ru-RU" altLang="ru-RU" sz="1600" b="1" dirty="0"/>
              <a:t>. </a:t>
            </a:r>
            <a:r>
              <a:rPr lang="ru-RU" altLang="ru-RU" sz="1600" dirty="0">
                <a:solidFill>
                  <a:srgbClr val="00B050"/>
                </a:solidFill>
              </a:rPr>
              <a:t>Зеленым цветом   </a:t>
            </a:r>
            <a:r>
              <a:rPr lang="ru-RU" altLang="ru-RU" sz="1600" dirty="0"/>
              <a:t>на рисунке выделена область подсказки и ввода команд ОС. </a:t>
            </a:r>
            <a:r>
              <a:rPr lang="ru-RU" altLang="ru-RU" sz="1600" dirty="0">
                <a:solidFill>
                  <a:srgbClr val="FF0000"/>
                </a:solidFill>
              </a:rPr>
              <a:t>Красным</a:t>
            </a:r>
            <a:r>
              <a:rPr lang="ru-RU" altLang="ru-RU" sz="1600" dirty="0"/>
              <a:t> выделен текст введенной команды (команда </a:t>
            </a:r>
            <a:r>
              <a:rPr lang="en-US" altLang="ru-RU" sz="1600" dirty="0"/>
              <a:t>DIR..</a:t>
            </a:r>
            <a:r>
              <a:rPr lang="ru-RU" altLang="ru-RU" sz="1600" dirty="0"/>
              <a:t>).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u="sng" dirty="0"/>
              <a:t>Примечание</a:t>
            </a:r>
            <a:r>
              <a:rPr lang="ru-RU" altLang="ru-RU" sz="1600" dirty="0"/>
              <a:t>: При выполнении команд в этом случае результат</a:t>
            </a:r>
            <a:r>
              <a:rPr lang="en-US" altLang="ru-RU" sz="1600" dirty="0"/>
              <a:t> </a:t>
            </a:r>
            <a:r>
              <a:rPr lang="ru-RU" altLang="ru-RU" sz="1600" dirty="0"/>
              <a:t>ее работы не всегда будет показан на экране (в </a:t>
            </a:r>
            <a:r>
              <a:rPr lang="en-US" altLang="ru-RU" sz="1600" b="1" dirty="0"/>
              <a:t>Windows</a:t>
            </a:r>
            <a:r>
              <a:rPr lang="en-US" altLang="ru-RU" sz="1600" dirty="0"/>
              <a:t> </a:t>
            </a:r>
            <a:r>
              <a:rPr lang="en-US" altLang="ru-RU" sz="1600" b="1" dirty="0"/>
              <a:t>Commander, Total Commander</a:t>
            </a:r>
            <a:r>
              <a:rPr lang="ru-RU" altLang="ru-RU" sz="1600" dirty="0"/>
              <a:t>  не увидим, но можно вывести результат в текстовый файл (</a:t>
            </a:r>
            <a:r>
              <a:rPr lang="en-US" altLang="ru-RU" sz="1600" dirty="0"/>
              <a:t>&gt;&gt; </a:t>
            </a:r>
            <a:r>
              <a:rPr lang="en-US" altLang="ru-RU" sz="1600" b="1" dirty="0">
                <a:solidFill>
                  <a:srgbClr val="FF0000"/>
                </a:solidFill>
              </a:rPr>
              <a:t>dir.txt</a:t>
            </a:r>
            <a:r>
              <a:rPr lang="ru-RU" altLang="ru-RU" sz="1600" dirty="0"/>
              <a:t>)</a:t>
            </a:r>
            <a:r>
              <a:rPr lang="en-US" altLang="ru-RU" sz="1600" dirty="0"/>
              <a:t>, </a:t>
            </a:r>
            <a:r>
              <a:rPr lang="ru-RU" altLang="ru-RU" sz="1600" dirty="0"/>
              <a:t>в </a:t>
            </a:r>
            <a:r>
              <a:rPr lang="en-US" altLang="ru-RU" sz="1600" b="1" dirty="0"/>
              <a:t>FAR</a:t>
            </a:r>
            <a:r>
              <a:rPr lang="en-US" altLang="ru-RU" sz="1600" dirty="0"/>
              <a:t> </a:t>
            </a:r>
            <a:r>
              <a:rPr lang="ru-RU" altLang="ru-RU" sz="1600" dirty="0"/>
              <a:t>и </a:t>
            </a:r>
            <a:r>
              <a:rPr lang="en-US" altLang="ru-RU" sz="1600" b="1" dirty="0"/>
              <a:t>DN</a:t>
            </a:r>
            <a:r>
              <a:rPr lang="ru-RU" altLang="ru-RU" sz="1600" dirty="0"/>
              <a:t> и др. можно переключиться в режим просмотра комбинацией </a:t>
            </a:r>
            <a:r>
              <a:rPr lang="en-US" altLang="ru-RU" sz="1600" b="1" dirty="0" err="1"/>
              <a:t>Ctrl+”O</a:t>
            </a:r>
            <a:r>
              <a:rPr lang="en-US" altLang="ru-RU" sz="1600" b="1" dirty="0"/>
              <a:t>” </a:t>
            </a:r>
            <a:r>
              <a:rPr lang="ru-RU" altLang="ru-RU" sz="1600" dirty="0"/>
              <a:t>)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63650" y="3500438"/>
            <a:ext cx="7489825" cy="223837"/>
          </a:xfrm>
          <a:prstGeom prst="rect">
            <a:avLst/>
          </a:prstGeom>
          <a:solidFill>
            <a:srgbClr val="00B05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6088" name="TextBox 9"/>
          <p:cNvSpPr txBox="1">
            <a:spLocks noChangeArrowheads="1"/>
          </p:cNvSpPr>
          <p:nvPr/>
        </p:nvSpPr>
        <p:spPr bwMode="auto">
          <a:xfrm>
            <a:off x="755650" y="1512888"/>
            <a:ext cx="2033588" cy="3698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Ввод команды ОС </a:t>
            </a:r>
          </a:p>
        </p:txBody>
      </p:sp>
      <p:cxnSp>
        <p:nvCxnSpPr>
          <p:cNvPr id="11" name="Прямая со стрелкой 10"/>
          <p:cNvCxnSpPr>
            <a:stCxn id="46088" idx="2"/>
          </p:cNvCxnSpPr>
          <p:nvPr/>
        </p:nvCxnSpPr>
        <p:spPr>
          <a:xfrm>
            <a:off x="1773238" y="1882775"/>
            <a:ext cx="1016000" cy="157003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025" y="188913"/>
            <a:ext cx="8604250" cy="6334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err="1"/>
              <a:t>DOSBox</a:t>
            </a:r>
            <a:r>
              <a:rPr lang="ru-RU" dirty="0"/>
              <a:t> установка, настройка и работа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692150"/>
            <a:ext cx="8424862" cy="936625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На сайте дисциплины можно скачать </a:t>
            </a:r>
            <a:r>
              <a:rPr lang="ru-RU" sz="2400" u="sng" dirty="0"/>
              <a:t>эмулятор</a:t>
            </a:r>
            <a:r>
              <a:rPr lang="ru-RU" sz="2400" dirty="0"/>
              <a:t> режима командной строки и ОС ДОС – </a:t>
            </a:r>
            <a:r>
              <a:rPr lang="en-US" sz="2400" b="1" dirty="0" err="1"/>
              <a:t>DOSBox</a:t>
            </a:r>
            <a:r>
              <a:rPr lang="en-US" sz="2400" dirty="0"/>
              <a:t> v 0.74, </a:t>
            </a:r>
            <a:r>
              <a:rPr lang="ru-RU" sz="2400" dirty="0"/>
              <a:t>после установки на рабочем столе появиться иконка программы, а после запуска получим </a:t>
            </a:r>
            <a:r>
              <a:rPr lang="ru-RU" sz="2400" u="sng" dirty="0"/>
              <a:t>окно</a:t>
            </a:r>
            <a:r>
              <a:rPr lang="ru-RU" sz="2400" dirty="0"/>
              <a:t> вида: </a:t>
            </a:r>
          </a:p>
        </p:txBody>
      </p:sp>
      <p:pic>
        <p:nvPicPr>
          <p:cNvPr id="53253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557338"/>
            <a:ext cx="6508750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0825" y="4797425"/>
            <a:ext cx="8066088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В данном случае уже выполнено </a:t>
            </a:r>
            <a:r>
              <a:rPr lang="ru-RU" sz="1600" u="sng" dirty="0">
                <a:latin typeface="+mn-lt"/>
                <a:cs typeface="+mn-cs"/>
              </a:rPr>
              <a:t>монтирование</a:t>
            </a:r>
            <a:r>
              <a:rPr lang="ru-RU" sz="1600" dirty="0">
                <a:latin typeface="+mn-lt"/>
                <a:cs typeface="+mn-cs"/>
              </a:rPr>
              <a:t> (команда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MOUNT</a:t>
            </a:r>
            <a:r>
              <a:rPr lang="ru-RU" sz="1600" dirty="0">
                <a:latin typeface="+mn-lt"/>
                <a:cs typeface="+mn-cs"/>
              </a:rPr>
              <a:t>) каталога (</a:t>
            </a:r>
            <a:r>
              <a:rPr lang="en-US" sz="1600" dirty="0">
                <a:latin typeface="+mn-lt"/>
                <a:cs typeface="+mn-cs"/>
              </a:rPr>
              <a:t>c:\SP_2017</a:t>
            </a:r>
            <a:r>
              <a:rPr lang="ru-RU" sz="1600" u="sng" dirty="0">
                <a:latin typeface="+mn-lt"/>
                <a:cs typeface="+mn-cs"/>
              </a:rPr>
              <a:t>)русификация</a:t>
            </a:r>
            <a:r>
              <a:rPr lang="ru-RU" sz="1600" dirty="0">
                <a:latin typeface="+mn-lt"/>
                <a:cs typeface="+mn-cs"/>
              </a:rPr>
              <a:t> </a:t>
            </a:r>
            <a:r>
              <a:rPr lang="en-US" sz="1600" dirty="0">
                <a:latin typeface="+mn-lt"/>
                <a:cs typeface="+mn-cs"/>
              </a:rPr>
              <a:t>DOSBox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(</a:t>
            </a:r>
            <a:r>
              <a:rPr lang="en-US" sz="1600" b="1" dirty="0" err="1">
                <a:solidFill>
                  <a:srgbClr val="FF0000"/>
                </a:solidFill>
                <a:latin typeface="+mn-lt"/>
                <a:cs typeface="+mn-cs"/>
              </a:rPr>
              <a:t>keyb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+mn-lt"/>
                <a:cs typeface="+mn-cs"/>
              </a:rPr>
              <a:t>ru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 866</a:t>
            </a:r>
            <a:r>
              <a:rPr lang="en-US" sz="1600" dirty="0">
                <a:latin typeface="+mn-lt"/>
                <a:cs typeface="+mn-cs"/>
              </a:rPr>
              <a:t>)</a:t>
            </a:r>
            <a:r>
              <a:rPr lang="ru-RU" sz="1600" dirty="0">
                <a:latin typeface="+mn-lt"/>
                <a:cs typeface="+mn-cs"/>
              </a:rPr>
              <a:t> и запуск русификатора ДОС </a:t>
            </a:r>
            <a:r>
              <a:rPr lang="en-US" sz="1600" b="1" dirty="0">
                <a:solidFill>
                  <a:srgbClr val="FF0000"/>
                </a:solidFill>
                <a:latin typeface="+mn-lt"/>
                <a:cs typeface="+mn-cs"/>
              </a:rPr>
              <a:t>rkm.com</a:t>
            </a:r>
            <a:r>
              <a:rPr lang="ru-RU" sz="1600" dirty="0">
                <a:latin typeface="+mn-lt"/>
                <a:cs typeface="+mn-cs"/>
              </a:rPr>
              <a:t> 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+mn-lt"/>
                <a:cs typeface="+mn-cs"/>
              </a:rPr>
              <a:t>Запуск программы выполнен с параметрами</a:t>
            </a:r>
            <a:r>
              <a:rPr lang="en-US" sz="1600" dirty="0">
                <a:latin typeface="+mn-lt"/>
                <a:cs typeface="+mn-cs"/>
              </a:rPr>
              <a:t> (</a:t>
            </a:r>
            <a:r>
              <a:rPr lang="ru-RU" sz="1600" dirty="0">
                <a:latin typeface="+mn-lt"/>
                <a:cs typeface="+mn-cs"/>
              </a:rPr>
              <a:t>см. свойства ярлыка</a:t>
            </a:r>
            <a:r>
              <a:rPr lang="en-US" sz="1600" dirty="0">
                <a:latin typeface="+mn-lt"/>
                <a:cs typeface="+mn-cs"/>
              </a:rPr>
              <a:t>)</a:t>
            </a:r>
            <a:r>
              <a:rPr lang="ru-RU" sz="1600" dirty="0">
                <a:latin typeface="+mn-lt"/>
                <a:cs typeface="+mn-cs"/>
              </a:rPr>
              <a:t>:</a:t>
            </a:r>
            <a:endParaRPr lang="en-US" sz="160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+mn-lt"/>
                <a:cs typeface="+mn-cs"/>
              </a:rPr>
              <a:t>"C:\Program Files (x86)\DOSBox-0.74\DOSBox.exe" -</a:t>
            </a:r>
            <a:r>
              <a:rPr lang="en-US" sz="1600" b="1" dirty="0" err="1">
                <a:solidFill>
                  <a:srgbClr val="FF0000"/>
                </a:solidFill>
                <a:latin typeface="+mn-lt"/>
                <a:cs typeface="+mn-cs"/>
              </a:rPr>
              <a:t>noconsole</a:t>
            </a:r>
            <a:r>
              <a:rPr lang="en-US" sz="1600" dirty="0">
                <a:latin typeface="+mn-lt"/>
                <a:cs typeface="+mn-cs"/>
              </a:rPr>
              <a:t> –</a:t>
            </a:r>
            <a:r>
              <a:rPr lang="en-US" sz="1600" b="1" dirty="0" err="1">
                <a:solidFill>
                  <a:srgbClr val="FF0000"/>
                </a:solidFill>
                <a:latin typeface="+mn-lt"/>
                <a:cs typeface="+mn-cs"/>
              </a:rPr>
              <a:t>userconf</a:t>
            </a:r>
            <a:r>
              <a:rPr lang="ru-RU" sz="1600" b="1" dirty="0">
                <a:latin typeface="+mn-lt"/>
                <a:cs typeface="+mn-cs"/>
              </a:rPr>
              <a:t> </a:t>
            </a:r>
            <a:r>
              <a:rPr lang="ru-RU" sz="1600" u="sng" dirty="0">
                <a:latin typeface="+mn-lt"/>
                <a:cs typeface="+mn-cs"/>
              </a:rPr>
              <a:t>Параметры</a:t>
            </a:r>
            <a:r>
              <a:rPr lang="ru-RU" sz="1600" dirty="0">
                <a:latin typeface="+mn-lt"/>
                <a:cs typeface="+mn-cs"/>
              </a:rPr>
              <a:t>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US" sz="1600" dirty="0">
                <a:latin typeface="+mn-lt"/>
                <a:cs typeface="+mn-cs"/>
              </a:rPr>
              <a:t>-</a:t>
            </a:r>
            <a:r>
              <a:rPr lang="en-US" sz="1600" b="1" dirty="0" err="1">
                <a:latin typeface="+mn-lt"/>
                <a:cs typeface="+mn-cs"/>
              </a:rPr>
              <a:t>noconsole</a:t>
            </a:r>
            <a:r>
              <a:rPr lang="ru-RU" sz="1600" b="1" dirty="0">
                <a:latin typeface="+mn-lt"/>
                <a:cs typeface="+mn-cs"/>
              </a:rPr>
              <a:t> – </a:t>
            </a:r>
            <a:r>
              <a:rPr lang="ru-RU" sz="1600" dirty="0">
                <a:latin typeface="+mn-lt"/>
                <a:cs typeface="+mn-cs"/>
              </a:rPr>
              <a:t>нет консоли </a:t>
            </a:r>
            <a:r>
              <a:rPr lang="en-US" sz="1600" dirty="0" err="1">
                <a:latin typeface="+mn-lt"/>
                <a:cs typeface="+mn-cs"/>
              </a:rPr>
              <a:t>DOSBox</a:t>
            </a:r>
            <a:r>
              <a:rPr lang="ru-RU" sz="1600" dirty="0">
                <a:latin typeface="+mn-lt"/>
                <a:cs typeface="+mn-cs"/>
              </a:rPr>
              <a:t>,а  </a:t>
            </a:r>
            <a:r>
              <a:rPr lang="en-US" sz="1600" b="1" dirty="0" err="1">
                <a:latin typeface="+mn-lt"/>
                <a:cs typeface="+mn-cs"/>
              </a:rPr>
              <a:t>userconf</a:t>
            </a:r>
            <a:r>
              <a:rPr lang="ru-RU" sz="1600" b="1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– файл настроек </a:t>
            </a:r>
            <a:r>
              <a:rPr lang="en-US" sz="1600" b="1" dirty="0">
                <a:latin typeface="+mn-lt"/>
                <a:cs typeface="+mn-cs"/>
              </a:rPr>
              <a:t>dosbox-0.74.conf</a:t>
            </a:r>
            <a:r>
              <a:rPr lang="ru-RU" sz="1600" b="1" dirty="0">
                <a:latin typeface="+mn-lt"/>
                <a:cs typeface="+mn-cs"/>
              </a:rPr>
              <a:t> </a:t>
            </a:r>
            <a:r>
              <a:rPr lang="ru-RU" sz="1600" dirty="0">
                <a:latin typeface="+mn-lt"/>
                <a:cs typeface="+mn-cs"/>
              </a:rPr>
              <a:t>записывается в каталог пользователя: </a:t>
            </a:r>
            <a:r>
              <a:rPr lang="en-US" sz="1600" b="1" dirty="0">
                <a:latin typeface="+mn-lt"/>
                <a:cs typeface="+mn-cs"/>
              </a:rPr>
              <a:t>c:\User\AppData\Local\DOSBox</a:t>
            </a:r>
            <a:endParaRPr lang="ru-RU" sz="1600" b="1" dirty="0">
              <a:latin typeface="+mn-lt"/>
              <a:cs typeface="+mn-cs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ru-RU" sz="1600" dirty="0">
              <a:latin typeface="+mn-lt"/>
              <a:cs typeface="+mn-cs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1908175" y="2420938"/>
            <a:ext cx="1943100" cy="2447925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3635375" y="3573463"/>
            <a:ext cx="4060825" cy="1584325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 flipV="1">
            <a:off x="1692275" y="2997200"/>
            <a:ext cx="431800" cy="2087563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438275"/>
            <a:ext cx="62484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5" name="Заголовок 1"/>
          <p:cNvSpPr>
            <a:spLocks noGrp="1"/>
          </p:cNvSpPr>
          <p:nvPr>
            <p:ph type="title"/>
          </p:nvPr>
        </p:nvSpPr>
        <p:spPr>
          <a:xfrm>
            <a:off x="1006475" y="93663"/>
            <a:ext cx="7715250" cy="922337"/>
          </a:xfrm>
        </p:spPr>
        <p:txBody>
          <a:bodyPr/>
          <a:lstStyle/>
          <a:p>
            <a:pPr eaLnBrk="1" hangingPunct="1"/>
            <a:r>
              <a:rPr lang="ru-RU" altLang="ru-RU" sz="3600"/>
              <a:t>Команда в </a:t>
            </a:r>
            <a:r>
              <a:rPr lang="en-US" altLang="ru-RU" sz="3600"/>
              <a:t>DOSBox</a:t>
            </a:r>
            <a:endParaRPr lang="ru-RU" altLang="ru-RU" sz="3600"/>
          </a:p>
        </p:txBody>
      </p:sp>
      <p:sp>
        <p:nvSpPr>
          <p:cNvPr id="54277" name="TextBox 5"/>
          <p:cNvSpPr txBox="1">
            <a:spLocks noChangeArrowheads="1"/>
          </p:cNvSpPr>
          <p:nvPr/>
        </p:nvSpPr>
        <p:spPr bwMode="auto">
          <a:xfrm>
            <a:off x="900113" y="1016000"/>
            <a:ext cx="5307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Выполнение команды </a:t>
            </a:r>
            <a:r>
              <a:rPr lang="en-US" altLang="ru-RU" sz="1800"/>
              <a:t>DIR </a:t>
            </a:r>
            <a:r>
              <a:rPr lang="ru-RU" altLang="ru-RU" sz="1800"/>
              <a:t>в </a:t>
            </a:r>
            <a:r>
              <a:rPr lang="en-US" altLang="ru-RU" sz="1800"/>
              <a:t>DOSBox </a:t>
            </a:r>
            <a:r>
              <a:rPr lang="ru-RU" altLang="ru-RU" sz="1800"/>
              <a:t>показано ниже:</a:t>
            </a:r>
          </a:p>
        </p:txBody>
      </p:sp>
      <p:sp>
        <p:nvSpPr>
          <p:cNvPr id="54278" name="TextBox 6"/>
          <p:cNvSpPr txBox="1">
            <a:spLocks noChangeArrowheads="1"/>
          </p:cNvSpPr>
          <p:nvPr/>
        </p:nvSpPr>
        <p:spPr bwMode="auto">
          <a:xfrm>
            <a:off x="6516688" y="815203"/>
            <a:ext cx="25193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Ввод команды ОС  (</a:t>
            </a:r>
            <a:r>
              <a:rPr lang="en-US" altLang="ru-RU" sz="1800">
                <a:solidFill>
                  <a:srgbClr val="FF0000"/>
                </a:solidFill>
              </a:rPr>
              <a:t>dir</a:t>
            </a:r>
            <a:r>
              <a:rPr lang="ru-RU" altLang="ru-RU" sz="1800"/>
              <a:t>)</a:t>
            </a:r>
          </a:p>
        </p:txBody>
      </p:sp>
      <p:cxnSp>
        <p:nvCxnSpPr>
          <p:cNvPr id="9" name="Прямая со стрелкой 8"/>
          <p:cNvCxnSpPr>
            <a:stCxn id="54278" idx="1"/>
            <a:endCxn id="32" idx="0"/>
          </p:cNvCxnSpPr>
          <p:nvPr/>
        </p:nvCxnSpPr>
        <p:spPr>
          <a:xfrm flipH="1">
            <a:off x="1678782" y="1000147"/>
            <a:ext cx="4837906" cy="1843066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280" name="TextBox 10"/>
          <p:cNvSpPr txBox="1">
            <a:spLocks noChangeArrowheads="1"/>
          </p:cNvSpPr>
          <p:nvPr/>
        </p:nvSpPr>
        <p:spPr bwMode="auto">
          <a:xfrm>
            <a:off x="7235825" y="3527425"/>
            <a:ext cx="20351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Результат работы команды ОС (</a:t>
            </a:r>
            <a:r>
              <a:rPr lang="en-US" altLang="ru-RU" sz="1800" b="1">
                <a:solidFill>
                  <a:srgbClr val="FF0000"/>
                </a:solidFill>
              </a:rPr>
              <a:t>dir</a:t>
            </a:r>
            <a:r>
              <a:rPr lang="ru-RU" altLang="ru-RU" sz="1800"/>
              <a:t>) 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5365750" y="3506788"/>
            <a:ext cx="1870075" cy="344487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1403350" y="2843213"/>
            <a:ext cx="550863" cy="133350"/>
          </a:xfrm>
          <a:prstGeom prst="rect">
            <a:avLst/>
          </a:prstGeom>
          <a:solidFill>
            <a:srgbClr val="FF000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1116013" y="3143250"/>
            <a:ext cx="4249737" cy="1495425"/>
          </a:xfrm>
          <a:prstGeom prst="rect">
            <a:avLst/>
          </a:prstGeom>
          <a:solidFill>
            <a:srgbClr val="FF000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4284" name="TextBox 44"/>
          <p:cNvSpPr txBox="1">
            <a:spLocks noChangeArrowheads="1"/>
          </p:cNvSpPr>
          <p:nvPr/>
        </p:nvSpPr>
        <p:spPr bwMode="auto">
          <a:xfrm>
            <a:off x="684213" y="4646613"/>
            <a:ext cx="808990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u="sng"/>
              <a:t>Монтирование</a:t>
            </a:r>
            <a:r>
              <a:rPr lang="ru-RU" altLang="ru-RU" sz="1800"/>
              <a:t> каталога </a:t>
            </a:r>
            <a:r>
              <a:rPr lang="en-US" altLang="ru-RU" sz="1800"/>
              <a:t>(</a:t>
            </a:r>
            <a:r>
              <a:rPr lang="en-US" altLang="ru-RU" sz="1800" b="1"/>
              <a:t>c:\SP_2017 </a:t>
            </a:r>
            <a:r>
              <a:rPr lang="en-US" altLang="ru-RU" sz="1800"/>
              <a:t>) </a:t>
            </a:r>
            <a:r>
              <a:rPr lang="ru-RU" altLang="ru-RU" sz="1800"/>
              <a:t>как диска (</a:t>
            </a:r>
            <a:r>
              <a:rPr lang="en-US" altLang="ru-RU" sz="1800" b="1"/>
              <a:t>v</a:t>
            </a:r>
            <a:r>
              <a:rPr lang="ru-RU" altLang="ru-RU" sz="1800"/>
              <a:t>):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&gt;</a:t>
            </a:r>
            <a:r>
              <a:rPr lang="en-US" altLang="ru-RU" sz="1800" b="1">
                <a:solidFill>
                  <a:srgbClr val="FF0000"/>
                </a:solidFill>
              </a:rPr>
              <a:t>mount v c:\SP_2017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&gt;</a:t>
            </a:r>
            <a:r>
              <a:rPr lang="en-US" altLang="ru-RU" sz="1800" b="1"/>
              <a:t>v:</a:t>
            </a:r>
            <a:r>
              <a:rPr lang="ru-RU" altLang="ru-RU" sz="1800"/>
              <a:t> - новый диск текущий</a:t>
            </a:r>
            <a:endParaRPr lang="en-US" altLang="ru-RU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/>
              <a:t>&gt;</a:t>
            </a:r>
            <a:r>
              <a:rPr lang="en-US" altLang="ru-RU" sz="1800" b="1">
                <a:solidFill>
                  <a:srgbClr val="FF0000"/>
                </a:solidFill>
              </a:rPr>
              <a:t>exit</a:t>
            </a:r>
            <a:r>
              <a:rPr lang="en-US" altLang="ru-RU" sz="1800">
                <a:solidFill>
                  <a:srgbClr val="FF0000"/>
                </a:solidFill>
              </a:rPr>
              <a:t> </a:t>
            </a:r>
            <a:r>
              <a:rPr lang="en-US" altLang="ru-RU" sz="1800"/>
              <a:t>– </a:t>
            </a:r>
            <a:r>
              <a:rPr lang="ru-RU" altLang="ru-RU" sz="1800"/>
              <a:t>Выход из </a:t>
            </a:r>
            <a:r>
              <a:rPr lang="en-US" altLang="ru-RU" sz="1800" b="1">
                <a:solidFill>
                  <a:srgbClr val="FF0000"/>
                </a:solidFill>
              </a:rPr>
              <a:t>dosbox</a:t>
            </a:r>
            <a:endParaRPr lang="ru-RU" altLang="ru-RU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Это можно сделать </a:t>
            </a:r>
            <a:r>
              <a:rPr lang="ru-RU" altLang="ru-RU" sz="1800" u="sng"/>
              <a:t>вручную</a:t>
            </a:r>
            <a:r>
              <a:rPr lang="ru-RU" altLang="ru-RU" sz="1800"/>
              <a:t> или записать в конце конфигурационного файла </a:t>
            </a:r>
            <a:r>
              <a:rPr lang="en-US" altLang="ru-RU" sz="1800" b="1"/>
              <a:t>DOSBox</a:t>
            </a:r>
            <a:r>
              <a:rPr lang="ru-RU" altLang="ru-RU" sz="1800"/>
              <a:t> - </a:t>
            </a:r>
            <a:r>
              <a:rPr lang="en-US" altLang="ru-RU" sz="1800" b="1"/>
              <a:t>dosbox-0.74.conf (</a:t>
            </a:r>
            <a:r>
              <a:rPr lang="ru-RU" altLang="ru-RU" sz="1800" b="1">
                <a:solidFill>
                  <a:srgbClr val="00B0F0"/>
                </a:solidFill>
              </a:rPr>
              <a:t>Заметка!!!</a:t>
            </a:r>
            <a:r>
              <a:rPr lang="en-US" altLang="ru-RU" sz="1800" b="1"/>
              <a:t>)</a:t>
            </a:r>
            <a:endParaRPr lang="ru-RU" altLang="ru-RU" sz="1800" b="1"/>
          </a:p>
        </p:txBody>
      </p:sp>
      <p:sp>
        <p:nvSpPr>
          <p:cNvPr id="14" name="Прямоугольник 13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44450"/>
            <a:ext cx="7848600" cy="5762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/>
              <a:t>Получение справки в Режиме командной строки (КС)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765175"/>
            <a:ext cx="8229600" cy="792163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600" dirty="0"/>
              <a:t>Справка</a:t>
            </a:r>
            <a:r>
              <a:rPr lang="ru-RU" sz="2400" dirty="0"/>
              <a:t> на экран </a:t>
            </a:r>
            <a:r>
              <a:rPr lang="en-US" sz="2400" dirty="0">
                <a:solidFill>
                  <a:srgbClr val="FF0000"/>
                </a:solidFill>
              </a:rPr>
              <a:t>– </a:t>
            </a:r>
            <a:r>
              <a:rPr lang="en-US" sz="2400" b="1" dirty="0" err="1">
                <a:solidFill>
                  <a:srgbClr val="FF0000"/>
                </a:solidFill>
              </a:rPr>
              <a:t>tlink</a:t>
            </a:r>
            <a:r>
              <a:rPr lang="en-US" sz="2400" b="1" dirty="0">
                <a:solidFill>
                  <a:srgbClr val="FF0000"/>
                </a:solidFill>
              </a:rPr>
              <a:t> /?</a:t>
            </a:r>
            <a:r>
              <a:rPr lang="en-US" sz="2400" dirty="0">
                <a:solidFill>
                  <a:srgbClr val="FF0000"/>
                </a:solidFill>
              </a:rPr>
              <a:t>  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/>
              <a:t>(</a:t>
            </a:r>
            <a:r>
              <a:rPr lang="en-US" sz="2400" b="1" dirty="0"/>
              <a:t>Ctrl + F5 </a:t>
            </a:r>
            <a:r>
              <a:rPr lang="ru-RU" sz="2400" dirty="0"/>
              <a:t>в скриншот в </a:t>
            </a:r>
            <a:r>
              <a:rPr lang="en-US" sz="2400" dirty="0"/>
              <a:t>DosBox</a:t>
            </a:r>
            <a:r>
              <a:rPr lang="ru-RU" sz="2400" dirty="0"/>
              <a:t>):</a:t>
            </a:r>
          </a:p>
        </p:txBody>
      </p:sp>
      <p:sp>
        <p:nvSpPr>
          <p:cNvPr id="55301" name="Объект 2"/>
          <p:cNvSpPr txBox="1">
            <a:spLocks/>
          </p:cNvSpPr>
          <p:nvPr/>
        </p:nvSpPr>
        <p:spPr bwMode="auto">
          <a:xfrm>
            <a:off x="369888" y="4941888"/>
            <a:ext cx="82296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altLang="ru-RU" sz="2000"/>
              <a:t>Справка в файл - </a:t>
            </a:r>
            <a:r>
              <a:rPr lang="en-US" altLang="ru-RU" sz="2000">
                <a:solidFill>
                  <a:srgbClr val="FF0000"/>
                </a:solidFill>
              </a:rPr>
              <a:t>– </a:t>
            </a:r>
            <a:r>
              <a:rPr lang="en-US" altLang="ru-RU" sz="2000" b="1">
                <a:solidFill>
                  <a:srgbClr val="FF0000"/>
                </a:solidFill>
              </a:rPr>
              <a:t>tlink /?&gt;&gt; </a:t>
            </a:r>
            <a:r>
              <a:rPr lang="ru-RU" altLang="ru-RU" sz="2000"/>
              <a:t> (</a:t>
            </a:r>
            <a:r>
              <a:rPr lang="en-US" altLang="ru-RU" sz="2000"/>
              <a:t> </a:t>
            </a:r>
            <a:r>
              <a:rPr lang="en-US" altLang="ru-RU" sz="2000" b="1">
                <a:solidFill>
                  <a:srgbClr val="FF0000"/>
                </a:solidFill>
              </a:rPr>
              <a:t>tlink.txt – </a:t>
            </a:r>
            <a:r>
              <a:rPr lang="ru-RU" altLang="ru-RU" sz="2000" b="1">
                <a:solidFill>
                  <a:srgbClr val="FF0000"/>
                </a:solidFill>
              </a:rPr>
              <a:t>в текстовом формате копия экрана – см. выше</a:t>
            </a:r>
            <a:r>
              <a:rPr lang="ru-RU" altLang="ru-RU" sz="2000"/>
              <a:t>):</a:t>
            </a:r>
          </a:p>
        </p:txBody>
      </p:sp>
      <p:grpSp>
        <p:nvGrpSpPr>
          <p:cNvPr id="55302" name="Группа 13"/>
          <p:cNvGrpSpPr>
            <a:grpSpLocks/>
          </p:cNvGrpSpPr>
          <p:nvPr/>
        </p:nvGrpSpPr>
        <p:grpSpPr bwMode="auto">
          <a:xfrm>
            <a:off x="1384300" y="1628775"/>
            <a:ext cx="6086475" cy="3240088"/>
            <a:chOff x="1384122" y="1628800"/>
            <a:chExt cx="6086475" cy="3240360"/>
          </a:xfrm>
        </p:grpSpPr>
        <p:pic>
          <p:nvPicPr>
            <p:cNvPr id="55306" name="Рисунок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4122" y="1628800"/>
              <a:ext cx="6086475" cy="3240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1979435" y="1628800"/>
              <a:ext cx="1512887" cy="287362"/>
            </a:xfrm>
            <a:prstGeom prst="rect">
              <a:avLst/>
            </a:prstGeom>
            <a:solidFill>
              <a:srgbClr val="FF00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55303" name="Группа 12"/>
          <p:cNvGrpSpPr>
            <a:grpSpLocks/>
          </p:cNvGrpSpPr>
          <p:nvPr/>
        </p:nvGrpSpPr>
        <p:grpSpPr bwMode="auto">
          <a:xfrm>
            <a:off x="1373188" y="5718175"/>
            <a:ext cx="6086475" cy="590550"/>
            <a:chOff x="1355972" y="5790778"/>
            <a:chExt cx="6086475" cy="590550"/>
          </a:xfrm>
        </p:grpSpPr>
        <p:pic>
          <p:nvPicPr>
            <p:cNvPr id="55304" name="Рисунок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5972" y="5790778"/>
              <a:ext cx="6086475" cy="590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2051297" y="5876503"/>
              <a:ext cx="1711325" cy="288925"/>
            </a:xfrm>
            <a:prstGeom prst="rect">
              <a:avLst/>
            </a:prstGeom>
            <a:solidFill>
              <a:srgbClr val="FF0000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6264696" cy="706438"/>
          </a:xfrm>
        </p:spPr>
        <p:txBody>
          <a:bodyPr/>
          <a:lstStyle/>
          <a:p>
            <a:pPr eaLnBrk="1" hangingPunct="1"/>
            <a:r>
              <a:rPr lang="ru-RU" altLang="ru-RU" dirty="0"/>
              <a:t>Русификация КС и </a:t>
            </a:r>
            <a:r>
              <a:rPr lang="en-US" altLang="ru-RU" dirty="0"/>
              <a:t>DosBox</a:t>
            </a:r>
            <a:endParaRPr lang="ru-RU" alt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492763" y="366712"/>
            <a:ext cx="585787" cy="365125"/>
          </a:xfrm>
        </p:spPr>
        <p:txBody>
          <a:bodyPr/>
          <a:lstStyle/>
          <a:p>
            <a:pPr algn="l">
              <a:defRPr/>
            </a:pPr>
            <a:fld id="{3EC2129A-1F66-4468-B681-7D28AB6F69F6}" type="slidenum">
              <a:rPr/>
              <a:pPr algn="l">
                <a:defRPr/>
              </a:pPr>
              <a:t>99</a:t>
            </a:fld>
            <a:endParaRPr dirty="0"/>
          </a:p>
        </p:txBody>
      </p:sp>
      <p:sp>
        <p:nvSpPr>
          <p:cNvPr id="56324" name="TextBox 1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2781300" y="6194425"/>
            <a:ext cx="3744913" cy="460375"/>
          </a:xfrm>
          <a:prstGeom prst="rect">
            <a:avLst/>
          </a:prstGeom>
          <a:gradFill rotWithShape="0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sz="2400" u="sng">
                <a:solidFill>
                  <a:srgbClr val="FF0000"/>
                </a:solidFill>
              </a:rPr>
              <a:t>Общие МУ по курсу СП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388" y="549275"/>
            <a:ext cx="7077075" cy="10144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u="sng" dirty="0"/>
              <a:t>Вопросы русификации возникают </a:t>
            </a:r>
            <a:r>
              <a:rPr lang="ru-RU" sz="2000" dirty="0"/>
              <a:t>при: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2000" u="sng" dirty="0"/>
              <a:t>При Выводе</a:t>
            </a:r>
            <a:r>
              <a:rPr lang="ru-RU" sz="2000" dirty="0"/>
              <a:t> символов на экран (русификация отображения)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2000" u="sng" dirty="0"/>
              <a:t>При вводе </a:t>
            </a:r>
            <a:r>
              <a:rPr lang="ru-RU" sz="2000" dirty="0"/>
              <a:t>символов с клавиатуры (русификация )</a:t>
            </a:r>
          </a:p>
        </p:txBody>
      </p:sp>
      <p:sp>
        <p:nvSpPr>
          <p:cNvPr id="56326" name="TextBox 4"/>
          <p:cNvSpPr txBox="1">
            <a:spLocks noChangeArrowheads="1"/>
          </p:cNvSpPr>
          <p:nvPr/>
        </p:nvSpPr>
        <p:spPr bwMode="auto">
          <a:xfrm>
            <a:off x="563563" y="5270500"/>
            <a:ext cx="8178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ru-RU" altLang="ru-RU" dirty="0"/>
              <a:t>Для </a:t>
            </a:r>
            <a:r>
              <a:rPr lang="ru-RU" altLang="ru-RU" u="sng" dirty="0"/>
              <a:t>русификации</a:t>
            </a:r>
            <a:r>
              <a:rPr lang="ru-RU" altLang="ru-RU" dirty="0"/>
              <a:t> ввода/вывода одновременно </a:t>
            </a:r>
          </a:p>
          <a:p>
            <a:pPr eaLnBrk="1" hangingPunct="1"/>
            <a:r>
              <a:rPr lang="ru-RU" altLang="ru-RU" dirty="0"/>
              <a:t>используются  специальные драйверы – русификаторы, </a:t>
            </a:r>
          </a:p>
          <a:p>
            <a:pPr eaLnBrk="1" hangingPunct="1"/>
            <a:r>
              <a:rPr lang="ru-RU" altLang="ru-RU" dirty="0"/>
              <a:t>например </a:t>
            </a:r>
            <a:r>
              <a:rPr lang="en-US" altLang="ru-RU" b="1" dirty="0"/>
              <a:t>RKM.COM</a:t>
            </a:r>
            <a:r>
              <a:rPr lang="en-US" altLang="ru-RU" dirty="0"/>
              <a:t> (</a:t>
            </a:r>
            <a:r>
              <a:rPr lang="ru-RU" altLang="ru-RU" dirty="0"/>
              <a:t>есть на сайте отдельно и в архиве </a:t>
            </a:r>
            <a:r>
              <a:rPr lang="en-US" altLang="ru-RU" dirty="0"/>
              <a:t>tasm3.zip)</a:t>
            </a:r>
            <a:r>
              <a:rPr lang="ru-RU" altLang="ru-RU" dirty="0"/>
              <a:t> – </a:t>
            </a:r>
            <a:r>
              <a:rPr lang="en-US" altLang="ru-RU" b="1" dirty="0">
                <a:solidFill>
                  <a:srgbClr val="FF0000"/>
                </a:solidFill>
              </a:rPr>
              <a:t>RIGTH SHIFT!!</a:t>
            </a:r>
            <a:endParaRPr lang="ru-RU" altLang="ru-RU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25" y="1484313"/>
            <a:ext cx="9001125" cy="3786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u="sng" dirty="0"/>
              <a:t>Вопрос русификации возникают </a:t>
            </a:r>
            <a:r>
              <a:rPr lang="en-US" sz="2000" dirty="0"/>
              <a:t> </a:t>
            </a:r>
            <a:r>
              <a:rPr lang="ru-RU" sz="2000" dirty="0"/>
              <a:t>из-за того, что кодировка символов </a:t>
            </a:r>
            <a:endParaRPr lang="en-US" sz="2000" dirty="0"/>
          </a:p>
          <a:p>
            <a:pPr>
              <a:defRPr/>
            </a:pPr>
            <a:r>
              <a:rPr lang="ru-RU" sz="2000" dirty="0"/>
              <a:t>в среде </a:t>
            </a:r>
            <a:r>
              <a:rPr lang="en-US" sz="2000" dirty="0"/>
              <a:t>Windows </a:t>
            </a:r>
            <a:r>
              <a:rPr lang="ru-RU" sz="2000" dirty="0"/>
              <a:t>и режиме командной строки </a:t>
            </a:r>
            <a:r>
              <a:rPr lang="en-US" sz="2000" dirty="0"/>
              <a:t>DOS </a:t>
            </a:r>
            <a:r>
              <a:rPr lang="ru-RU" sz="2000" dirty="0"/>
              <a:t>не совпадают! </a:t>
            </a:r>
          </a:p>
          <a:p>
            <a:pPr>
              <a:defRPr/>
            </a:pPr>
            <a:r>
              <a:rPr lang="ru-RU" sz="2000" dirty="0"/>
              <a:t>Вторая часть таблицы кодов различна.</a:t>
            </a:r>
          </a:p>
          <a:p>
            <a:pPr>
              <a:defRPr/>
            </a:pPr>
            <a:r>
              <a:rPr lang="ru-RU" sz="2000" dirty="0"/>
              <a:t>Для достижения правильного отображения символов на </a:t>
            </a:r>
            <a:r>
              <a:rPr lang="ru-RU" sz="2000" u="sng" dirty="0"/>
              <a:t>должны совпадать</a:t>
            </a:r>
            <a:r>
              <a:rPr lang="ru-RU" sz="2000" dirty="0"/>
              <a:t>: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2000" dirty="0"/>
              <a:t>Кодировка </a:t>
            </a:r>
            <a:r>
              <a:rPr lang="ru-RU" sz="2000" u="sng" dirty="0"/>
              <a:t>текстового документа </a:t>
            </a:r>
            <a:r>
              <a:rPr lang="ru-RU" sz="2000" dirty="0"/>
              <a:t>и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2000" dirty="0"/>
              <a:t>Текущий режим </a:t>
            </a:r>
            <a:r>
              <a:rPr lang="ru-RU" sz="2000" u="sng" dirty="0"/>
              <a:t>кодовой</a:t>
            </a:r>
            <a:r>
              <a:rPr lang="ru-RU" sz="2000" dirty="0"/>
              <a:t> страницы (см. </a:t>
            </a:r>
            <a:r>
              <a:rPr lang="en-US" sz="2000" dirty="0" err="1"/>
              <a:t>cphp</a:t>
            </a:r>
            <a:r>
              <a:rPr lang="ru-RU" sz="2000" dirty="0"/>
              <a:t>)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2000" dirty="0"/>
              <a:t>Русская </a:t>
            </a:r>
            <a:r>
              <a:rPr lang="ru-RU" sz="2000" u="sng" dirty="0"/>
              <a:t>кодовая</a:t>
            </a:r>
            <a:r>
              <a:rPr lang="ru-RU" sz="2000" dirty="0"/>
              <a:t> страница ДОС – 866, в</a:t>
            </a:r>
            <a:r>
              <a:rPr lang="en-US" sz="2000" dirty="0"/>
              <a:t> </a:t>
            </a:r>
            <a:r>
              <a:rPr lang="ru-RU" sz="2000" dirty="0"/>
              <a:t> </a:t>
            </a:r>
            <a:r>
              <a:rPr lang="en-US" sz="2000" dirty="0"/>
              <a:t>Windows 1251.</a:t>
            </a:r>
          </a:p>
          <a:p>
            <a:pPr>
              <a:defRPr/>
            </a:pPr>
            <a:r>
              <a:rPr lang="ru-RU" sz="2000" u="sng" dirty="0"/>
              <a:t>ВСПОМНИТЕ </a:t>
            </a:r>
            <a:r>
              <a:rPr lang="ru-RU" sz="2000" dirty="0"/>
              <a:t> оператор: </a:t>
            </a:r>
            <a:r>
              <a:rPr lang="en-US" sz="2000" dirty="0">
                <a:solidFill>
                  <a:srgbClr val="FF0000"/>
                </a:solidFill>
              </a:rPr>
              <a:t>system(" </a:t>
            </a:r>
            <a:r>
              <a:rPr lang="en-US" sz="2000" dirty="0" err="1">
                <a:solidFill>
                  <a:srgbClr val="FF0000"/>
                </a:solidFill>
              </a:rPr>
              <a:t>chcp</a:t>
            </a:r>
            <a:r>
              <a:rPr lang="en-US" sz="2000" dirty="0">
                <a:solidFill>
                  <a:srgbClr val="FF0000"/>
                </a:solidFill>
              </a:rPr>
              <a:t> 1251 &gt; </a:t>
            </a:r>
            <a:r>
              <a:rPr lang="en-US" sz="2000" dirty="0" err="1">
                <a:solidFill>
                  <a:srgbClr val="FF0000"/>
                </a:solidFill>
              </a:rPr>
              <a:t>nul</a:t>
            </a:r>
            <a:r>
              <a:rPr lang="en-US" sz="2000" dirty="0">
                <a:solidFill>
                  <a:srgbClr val="FF0000"/>
                </a:solidFill>
              </a:rPr>
              <a:t>");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/>
              <a:t>в прошлом семестре!</a:t>
            </a:r>
            <a:endParaRPr lang="en-US" sz="2000" dirty="0"/>
          </a:p>
          <a:p>
            <a:pPr>
              <a:defRPr/>
            </a:pPr>
            <a:r>
              <a:rPr lang="ru-RU" sz="2000" dirty="0"/>
              <a:t>Решение проблемы заключается в том, что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2000" dirty="0"/>
              <a:t>С помощью перекодировки (</a:t>
            </a:r>
            <a:r>
              <a:rPr lang="en-US" sz="2000" dirty="0"/>
              <a:t>trans.exe asm.ed.exe</a:t>
            </a:r>
            <a:r>
              <a:rPr lang="ru-RU" sz="2000" dirty="0"/>
              <a:t>)</a:t>
            </a:r>
            <a:r>
              <a:rPr lang="en-US" sz="2000" dirty="0"/>
              <a:t> </a:t>
            </a:r>
            <a:r>
              <a:rPr lang="ru-RU" sz="2000" dirty="0"/>
              <a:t>установить нужную кодировку документа (</a:t>
            </a:r>
            <a:r>
              <a:rPr lang="ru-RU" sz="2000" dirty="0" err="1"/>
              <a:t>мб</a:t>
            </a:r>
            <a:r>
              <a:rPr lang="ru-RU" sz="2000" dirty="0"/>
              <a:t>. Перекодировать, но только один раз!!!).</a:t>
            </a:r>
          </a:p>
          <a:p>
            <a:pPr marL="342900" indent="-342900">
              <a:buFont typeface="Wingdings" panose="05000000000000000000" pitchFamily="2" charset="2"/>
              <a:buChar char="ü"/>
              <a:defRPr/>
            </a:pPr>
            <a:r>
              <a:rPr lang="ru-RU" sz="2000" dirty="0"/>
              <a:t>Во время работы запустить в среде </a:t>
            </a:r>
            <a:r>
              <a:rPr lang="en-US" sz="2000" dirty="0"/>
              <a:t>DOS </a:t>
            </a:r>
            <a:r>
              <a:rPr lang="ru-RU" sz="2000" u="sng" dirty="0"/>
              <a:t>русификатор (или </a:t>
            </a:r>
            <a:r>
              <a:rPr lang="ru-RU" sz="2000" u="sng" dirty="0">
                <a:solidFill>
                  <a:srgbClr val="FF0000"/>
                </a:solidFill>
                <a:hlinkClick r:id="rId3" action="ppaction://hlinksldjump"/>
              </a:rPr>
              <a:t>настроить</a:t>
            </a:r>
            <a:r>
              <a:rPr lang="ru-RU" sz="2000" u="sng" dirty="0">
                <a:hlinkClick r:id="rId3" action="ppaction://hlinksldjump"/>
              </a:rPr>
              <a:t> </a:t>
            </a:r>
            <a:r>
              <a:rPr lang="en-US" sz="2000" u="sng" dirty="0" err="1">
                <a:solidFill>
                  <a:srgbClr val="FF0000"/>
                </a:solidFill>
                <a:hlinkClick r:id="rId3" action="ppaction://hlinksldjump"/>
              </a:rPr>
              <a:t>DOSBox</a:t>
            </a:r>
            <a:r>
              <a:rPr lang="ru-RU" sz="2000" u="sng" dirty="0"/>
              <a:t>)</a:t>
            </a:r>
            <a:r>
              <a:rPr lang="ru-RU" sz="2000" dirty="0"/>
              <a:t>.</a:t>
            </a: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961077" y="6381328"/>
            <a:ext cx="360997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  <a:scene3d>
          <a:camera prst="orthographicFront"/>
          <a:lightRig rig="threePt" dir="t"/>
        </a:scene3d>
        <a:sp3d/>
      </a:spPr>
      <a:bodyPr>
        <a:spAutoFit/>
      </a:bodyPr>
      <a:lstStyle>
        <a:defPPr fontAlgn="auto">
          <a:spcBef>
            <a:spcPts val="0"/>
          </a:spcBef>
          <a:spcAft>
            <a:spcPts val="0"/>
          </a:spcAft>
          <a:defRPr sz="2400" dirty="0">
            <a:latin typeface="+mn-lt"/>
            <a:cs typeface="+mn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11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00"/>
    </a:hlink>
    <a:folHlink>
      <a:srgbClr val="00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42922</TotalTime>
  <Words>62072</Words>
  <Application>Microsoft Office PowerPoint</Application>
  <PresentationFormat>Экран (4:3)</PresentationFormat>
  <Paragraphs>7964</Paragraphs>
  <Slides>514</Slides>
  <Notes>226</Notes>
  <HiddenSlides>16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514</vt:i4>
      </vt:variant>
    </vt:vector>
  </HeadingPairs>
  <TitlesOfParts>
    <vt:vector size="521" baseType="lpstr">
      <vt:lpstr>Arial</vt:lpstr>
      <vt:lpstr>Calibri</vt:lpstr>
      <vt:lpstr>Times New Roman</vt:lpstr>
      <vt:lpstr>Wingdings</vt:lpstr>
      <vt:lpstr>Тема Office</vt:lpstr>
      <vt:lpstr>Специальное оформление</vt:lpstr>
      <vt:lpstr>Visio</vt:lpstr>
      <vt:lpstr>СИСТЕМНОЕ ПРОГРАММИРОВАНИЕ (СП)</vt:lpstr>
      <vt:lpstr>Почасовой состав дисциплины - СП</vt:lpstr>
      <vt:lpstr>Системное программирование</vt:lpstr>
      <vt:lpstr>Лекции по дисциплине  Системное программирование</vt:lpstr>
      <vt:lpstr>Введение (ЛК № 1)</vt:lpstr>
      <vt:lpstr>Общее по курсу</vt:lpstr>
      <vt:lpstr>Общие понятия ЯП и ИТ</vt:lpstr>
      <vt:lpstr>Язык программирования</vt:lpstr>
      <vt:lpstr>Почасовой состав дисциплины - СП</vt:lpstr>
      <vt:lpstr>“Зачем изучать Ассемблер (СП)”?</vt:lpstr>
      <vt:lpstr>Вступление в СП </vt:lpstr>
      <vt:lpstr>Актуальные темы (2019 -1)</vt:lpstr>
      <vt:lpstr>Актуальные темы (2018 -1)</vt:lpstr>
      <vt:lpstr>Актуальные темы (2018 -3)</vt:lpstr>
      <vt:lpstr>Важные Темы (2019 -1)</vt:lpstr>
      <vt:lpstr>Софт дисциплины СП</vt:lpstr>
      <vt:lpstr>Софт для СП на сайте (Tasm3.zip)</vt:lpstr>
      <vt:lpstr>Актуальные темы (на сегодня)</vt:lpstr>
      <vt:lpstr>Актуальные темы (на сегодня)</vt:lpstr>
      <vt:lpstr>Актуальные темы (ЛК4)</vt:lpstr>
      <vt:lpstr>Актуальные темы (ЛК5)</vt:lpstr>
      <vt:lpstr>Лекции СП</vt:lpstr>
      <vt:lpstr>Что означает Аббревиатура СП ?</vt:lpstr>
      <vt:lpstr>Языки СП</vt:lpstr>
      <vt:lpstr>Сайт и софт СП работа с ним</vt:lpstr>
      <vt:lpstr>Софт для СП на сайте (Tasm3.zip)</vt:lpstr>
      <vt:lpstr>ЛР курса СП</vt:lpstr>
      <vt:lpstr>Общие требования к ЛР по СП</vt:lpstr>
      <vt:lpstr>Контроль ЛР №1</vt:lpstr>
      <vt:lpstr>Контроль ЛР №2</vt:lpstr>
      <vt:lpstr>Контроль параметров для ЛР №2 (1)</vt:lpstr>
      <vt:lpstr>Выдача справки по КФ ЛР №2 (2)</vt:lpstr>
      <vt:lpstr>Вывод меню по КФ ЛР №2 (3)</vt:lpstr>
      <vt:lpstr>Переключатель по КФ ЛР №2 (4)</vt:lpstr>
      <vt:lpstr>Процедуры переключателя по КФ 2 (5)</vt:lpstr>
      <vt:lpstr>Проверка параметров по КФ 2 (6)</vt:lpstr>
      <vt:lpstr>Контроль ЛР №3</vt:lpstr>
      <vt:lpstr>Презентация PowerPoint</vt:lpstr>
      <vt:lpstr>ЛР № 3 Сегмент Стека</vt:lpstr>
      <vt:lpstr>Стек в ОП (Команда PUSH)</vt:lpstr>
      <vt:lpstr>Стек (Команда POP)</vt:lpstr>
      <vt:lpstr>Контроль ЛР №4</vt:lpstr>
      <vt:lpstr>Контроль ЛР №5</vt:lpstr>
      <vt:lpstr>Контроль ЛР №6</vt:lpstr>
      <vt:lpstr>Контроль ЛР №7</vt:lpstr>
      <vt:lpstr>Контроль ЛР №8</vt:lpstr>
      <vt:lpstr>РАЗДЕЛИТЕЛЬ ЛР</vt:lpstr>
      <vt:lpstr>КР СП (общее)</vt:lpstr>
      <vt:lpstr>ТЗ КР (1)</vt:lpstr>
      <vt:lpstr>ТЗ КР (2)</vt:lpstr>
      <vt:lpstr>5.1 Технические требования (3)</vt:lpstr>
      <vt:lpstr>Листы КР по СП</vt:lpstr>
      <vt:lpstr>Модульная структура резидента</vt:lpstr>
      <vt:lpstr>Схема обработки прерываний в своей КР</vt:lpstr>
      <vt:lpstr>Алгоритмы процедур обработки прерываний</vt:lpstr>
      <vt:lpstr>Консультации по курсу СП и КР</vt:lpstr>
      <vt:lpstr>Цели и Состав курса СП (ЛК, ЛР, КР, РК)</vt:lpstr>
      <vt:lpstr>Литература курса (1)</vt:lpstr>
      <vt:lpstr>Литература курса (2)</vt:lpstr>
      <vt:lpstr>Литература курса (3)</vt:lpstr>
      <vt:lpstr>ЛР № 1 Справочники  Общее (1) </vt:lpstr>
      <vt:lpstr>ЛР №1 Справочники  Общее (2) </vt:lpstr>
      <vt:lpstr>ЛР № 1  Электронные справочники Общее (3)</vt:lpstr>
      <vt:lpstr>ЛР № 1 Справочники  Общее (4) </vt:lpstr>
      <vt:lpstr>ЛР № 1 Tech Help 4</vt:lpstr>
      <vt:lpstr>ЛР № 1 Tech Help 5</vt:lpstr>
      <vt:lpstr>ЛР № 1 Tech Help 6</vt:lpstr>
      <vt:lpstr>ЛР № 1 Задание</vt:lpstr>
      <vt:lpstr>ЛР №1 Справочники  Общее (2) </vt:lpstr>
      <vt:lpstr>ЛР №1 Справочники  Команды ОС (1)</vt:lpstr>
      <vt:lpstr>ЛР №1 Справочники Команды ОС (2)</vt:lpstr>
      <vt:lpstr>ЛР №1 Справочники Команды ОС(3)</vt:lpstr>
      <vt:lpstr>ЛР №1 Справочники Команды ОС (4)</vt:lpstr>
      <vt:lpstr>ЛР №1 Справочники Управляющие Блоки (1)</vt:lpstr>
      <vt:lpstr>ЛР №1 Справочники Управляющие Блоки (2)</vt:lpstr>
      <vt:lpstr>ЛР №1 Справочники Управляющие Блоки (3)</vt:lpstr>
      <vt:lpstr>ЛР №1 Справочники Управляющие Блоки (4)</vt:lpstr>
      <vt:lpstr>ЛР №1 Справочники Управляющие Блоки (5)</vt:lpstr>
      <vt:lpstr>ЛР №1 Справочники Прерывания (1)</vt:lpstr>
      <vt:lpstr>ЛР №1 Справочники Прерывания (2)</vt:lpstr>
      <vt:lpstr>ЛР №1 Справочники Прерывания (3)</vt:lpstr>
      <vt:lpstr>ЛР №1 Справочники Прерывания (4)</vt:lpstr>
      <vt:lpstr>ЛР № 1 Справочники  Общее (1) </vt:lpstr>
      <vt:lpstr>ЛР № 1  Электронные справочники Общее (2)</vt:lpstr>
      <vt:lpstr>ЛР №1 Справочники Управляющие Блоки (1)</vt:lpstr>
      <vt:lpstr>ЛР №1 Справочники Управляющие Блоки (2)</vt:lpstr>
      <vt:lpstr>ЛР №1 Справочники Управляющие Блоки (3)</vt:lpstr>
      <vt:lpstr>ЛР № 1 Справочники  Общее (1) </vt:lpstr>
      <vt:lpstr>Работа в режиме Командной строки cmd.exe (КС) </vt:lpstr>
      <vt:lpstr>Работа в режиме КС (2)</vt:lpstr>
      <vt:lpstr>Исполнение команд в КС</vt:lpstr>
      <vt:lpstr>Запуск command.com </vt:lpstr>
      <vt:lpstr>Запуск Windows –PowerShell   </vt:lpstr>
      <vt:lpstr>Windows -PowerShell ISE</vt:lpstr>
      <vt:lpstr>Файл-менеджеры (ввод команд)</vt:lpstr>
      <vt:lpstr>DOSBox установка, настройка и работа</vt:lpstr>
      <vt:lpstr>Команда в DOSBox</vt:lpstr>
      <vt:lpstr>Получение справки в Режиме командной строки (КС)</vt:lpstr>
      <vt:lpstr>Русификация КС и DosBox</vt:lpstr>
      <vt:lpstr>РУСИФИКАЦИЯ ввода/вывода </vt:lpstr>
      <vt:lpstr>Коды DOS и Windows</vt:lpstr>
      <vt:lpstr>ЛР №1 Справочники Управляющие Блоки (2)</vt:lpstr>
      <vt:lpstr>ЛР №1 Справочники Управляющие Блоки (3)</vt:lpstr>
      <vt:lpstr>Файл менеджеры (ФМ)</vt:lpstr>
      <vt:lpstr>FAR</vt:lpstr>
      <vt:lpstr>VC – Volkov Commander</vt:lpstr>
      <vt:lpstr>Total Commander</vt:lpstr>
      <vt:lpstr>ЛР № 2 Разработка КФ для режима КС</vt:lpstr>
      <vt:lpstr>ЛР № 2 Разработка КФ для режима КС</vt:lpstr>
      <vt:lpstr>Командная строка и КФ</vt:lpstr>
      <vt:lpstr>Задание ЛР №2 (1)</vt:lpstr>
      <vt:lpstr>ЛР № 2 Разработка КФ для режима КС</vt:lpstr>
      <vt:lpstr>Задание ЛР №2 (2)</vt:lpstr>
      <vt:lpstr>ЛР №2 Язык КФ (2)</vt:lpstr>
      <vt:lpstr>Пример для ЛР №2 (1)</vt:lpstr>
      <vt:lpstr>Блок схема примера КФ для ЛР №2 (2)</vt:lpstr>
      <vt:lpstr>Пример простого КФ</vt:lpstr>
      <vt:lpstr>ЛР № 2 Язык КФ</vt:lpstr>
      <vt:lpstr>Язык управления заданиями - ЯУЗА</vt:lpstr>
      <vt:lpstr>Директивы языка КФ (1)</vt:lpstr>
      <vt:lpstr>Директивы КФ (2)</vt:lpstr>
      <vt:lpstr>Ввод КФ</vt:lpstr>
      <vt:lpstr>Метки КФ</vt:lpstr>
      <vt:lpstr>Переменные КФ и присваивание (1)</vt:lpstr>
      <vt:lpstr>Переменные КФ и присваивание SET (2)</vt:lpstr>
      <vt:lpstr>Параметры КФ (1)</vt:lpstr>
      <vt:lpstr>Параметры КФ (2)</vt:lpstr>
      <vt:lpstr>Завершение КФ</vt:lpstr>
      <vt:lpstr>Ввод и вывод в КФ</vt:lpstr>
      <vt:lpstr>Пример реального КФ Для копирования и архивирования  БД (Структура). Запуск</vt:lpstr>
      <vt:lpstr>Пример реального КФ Для копирования и архивирования  БД</vt:lpstr>
      <vt:lpstr>Планировщик заданий (ПЗ)</vt:lpstr>
      <vt:lpstr>Файл менеджеры (ФМ)</vt:lpstr>
      <vt:lpstr>Пример простого КФ (six.bat)</vt:lpstr>
      <vt:lpstr>БНФ для ЛР № 2</vt:lpstr>
      <vt:lpstr>Вложенные КФ</vt:lpstr>
      <vt:lpstr>Утилиты для КФ (BE, CHOICE)</vt:lpstr>
      <vt:lpstr>Отладка КФ </vt:lpstr>
      <vt:lpstr>Специальные символы КФ %%</vt:lpstr>
      <vt:lpstr>РАЗДЕЛИТЕЛЬ ТЕМ</vt:lpstr>
      <vt:lpstr>FAR</vt:lpstr>
      <vt:lpstr>VC – Volkov Commander</vt:lpstr>
      <vt:lpstr>Total Commander</vt:lpstr>
      <vt:lpstr>Модели для программирования</vt:lpstr>
      <vt:lpstr>ЛР курса СП</vt:lpstr>
      <vt:lpstr>ЛР № 3 Задание</vt:lpstr>
      <vt:lpstr>ЛР № 3 Общие вопросы </vt:lpstr>
      <vt:lpstr>ЛР № 3 Процедуры</vt:lpstr>
      <vt:lpstr>ЛР № 3 Процедуры (Примеры)</vt:lpstr>
      <vt:lpstr>ЛР № 3 Ввод вывод ЛР</vt:lpstr>
      <vt:lpstr>ЛР №3 Результат работы программы</vt:lpstr>
      <vt:lpstr>ЛР № 3 Начало и Завершение программы</vt:lpstr>
      <vt:lpstr>ЛР № 3 Явные Сегменты программы</vt:lpstr>
      <vt:lpstr>ЛР № 3 Сегмент Стека</vt:lpstr>
      <vt:lpstr>Стек в ОП (Команда PUSH)</vt:lpstr>
      <vt:lpstr>Стек (Команда POP)</vt:lpstr>
      <vt:lpstr>Стек в ОП (Командs PUSHF и POPF)</vt:lpstr>
      <vt:lpstr>Длинные (far) и короткие адреса(near).</vt:lpstr>
      <vt:lpstr>Стек (Команды CALL и RETN - NEAR)</vt:lpstr>
      <vt:lpstr>Стек (Команды CALL и RETF - FAR)</vt:lpstr>
      <vt:lpstr>Стек (Команды INT и IRET)</vt:lpstr>
      <vt:lpstr>ЛР № 3 Задание значения сегмента DS</vt:lpstr>
      <vt:lpstr>ЛР №4 Циклы</vt:lpstr>
      <vt:lpstr>ЛР № 3 Отладка программы на Ассемблере</vt:lpstr>
      <vt:lpstr>ЛР № 4 Задание</vt:lpstr>
      <vt:lpstr>Вывод/ввод приглашения (строк) </vt:lpstr>
      <vt:lpstr>Результат работы ЛР №4 (1)</vt:lpstr>
      <vt:lpstr>Результат работы ЛР №4 (2)</vt:lpstr>
      <vt:lpstr>ЛР № 4 Общие вопросы </vt:lpstr>
      <vt:lpstr>ЛР №4 Команда XLAT (1) </vt:lpstr>
      <vt:lpstr>ЛР №4 Команда XLAT (2) </vt:lpstr>
      <vt:lpstr>ЛР №4 Перевод в HEX (XLAT)</vt:lpstr>
      <vt:lpstr>Процедура перевода и печати НЕХ</vt:lpstr>
      <vt:lpstr>ЛР №4 (1)Сдвиг вправо на 4р (SHR):</vt:lpstr>
      <vt:lpstr>ЛР №4 Обнуление/Очистка экрана: варианты</vt:lpstr>
      <vt:lpstr>Вывод Рамки таблицы</vt:lpstr>
      <vt:lpstr>ЛР №4 Циклы</vt:lpstr>
      <vt:lpstr>ЛР №4 Команда LOOP</vt:lpstr>
      <vt:lpstr>ЛР №4 Блок-схема цикла</vt:lpstr>
      <vt:lpstr>Циклы</vt:lpstr>
      <vt:lpstr>ЛР №4 Вложенные циклы</vt:lpstr>
      <vt:lpstr>ЛР №4 (2)Маскирование (AND ‘0Fh’):</vt:lpstr>
      <vt:lpstr>ЛР № 4 Теория</vt:lpstr>
      <vt:lpstr>ЛР № 5 Задание</vt:lpstr>
      <vt:lpstr>ЛР № 5 Теория</vt:lpstr>
      <vt:lpstr>Буферизация ввода символов (в буфер)</vt:lpstr>
      <vt:lpstr>Символы из буфера</vt:lpstr>
      <vt:lpstr>ЛР № 6 Задание</vt:lpstr>
      <vt:lpstr>ЛР № 6 Теория</vt:lpstr>
      <vt:lpstr>ЛР № 7 Задание</vt:lpstr>
      <vt:lpstr>ЛР № 7 Теория</vt:lpstr>
      <vt:lpstr>ЛР № 7 Схема Горнера</vt:lpstr>
      <vt:lpstr>ЛР № 7 Пример 1 (Ш-&gt; М)</vt:lpstr>
      <vt:lpstr>ЛР № 7 Пример 2 (М-&gt; D)</vt:lpstr>
      <vt:lpstr>PSP - Program Segment Prefix </vt:lpstr>
      <vt:lpstr>COM и EXE Программы</vt:lpstr>
      <vt:lpstr>Сегменты программы СОМ</vt:lpstr>
      <vt:lpstr>Сегменты программы ЕХЕ</vt:lpstr>
      <vt:lpstr>ЛР № 3 Явные Сегменты программы</vt:lpstr>
      <vt:lpstr>Буферизация ввода символов (в буфер)</vt:lpstr>
      <vt:lpstr>ЛР № 8 Задание</vt:lpstr>
      <vt:lpstr>ЛР № 8 Теория</vt:lpstr>
      <vt:lpstr>ЛР № 9 Задание</vt:lpstr>
      <vt:lpstr>ЛР № 9 Теория</vt:lpstr>
      <vt:lpstr>Физическая модель Темы</vt:lpstr>
      <vt:lpstr>Периферийные устройства. Порты в/в</vt:lpstr>
      <vt:lpstr>Периферийные устройства, разновидности</vt:lpstr>
      <vt:lpstr>Модель ЭВМ (Структура)</vt:lpstr>
      <vt:lpstr>Структура современной ЭВМ</vt:lpstr>
      <vt:lpstr>Модель ЭВМ (Принципы построения)</vt:lpstr>
      <vt:lpstr>Машина Тьюринга</vt:lpstr>
      <vt:lpstr>Модель программы</vt:lpstr>
      <vt:lpstr>FAR - менеджер</vt:lpstr>
      <vt:lpstr>VC – Volkov Commander (для DosBox)</vt:lpstr>
      <vt:lpstr>Total Commander</vt:lpstr>
      <vt:lpstr>Пример Блок-схемы программы ЛР №2 (3)</vt:lpstr>
      <vt:lpstr>Микропроцессор (МП)</vt:lpstr>
      <vt:lpstr>Регистры МП </vt:lpstr>
      <vt:lpstr>Регистры МП (РОН) </vt:lpstr>
      <vt:lpstr>Назначение Регистров МП</vt:lpstr>
      <vt:lpstr>Регистр Флагов (Flags) (1)</vt:lpstr>
      <vt:lpstr>Основные флаги МП - значения (2)</vt:lpstr>
      <vt:lpstr>Флаги и стек в отладчике</vt:lpstr>
      <vt:lpstr>Регистры 32 разрядные</vt:lpstr>
      <vt:lpstr>Сегменты МП </vt:lpstr>
      <vt:lpstr>Распределение регистров по сегментам</vt:lpstr>
      <vt:lpstr>Сегменты МП (совмещение)</vt:lpstr>
      <vt:lpstr>Сегменты МП (Единый)</vt:lpstr>
      <vt:lpstr>Сегмент. Понятие</vt:lpstr>
      <vt:lpstr>Формирование исполнительного адреса</vt:lpstr>
      <vt:lpstr>Формирование исполнительного адреса (2)</vt:lpstr>
      <vt:lpstr>Стек(неявно)  - Процедуры и прерывания</vt:lpstr>
      <vt:lpstr>Оперативная память (1)</vt:lpstr>
      <vt:lpstr>Оперативная память (2)</vt:lpstr>
      <vt:lpstr>Форматы данных и команд в ОП</vt:lpstr>
      <vt:lpstr>Форматы команд (МП 8086)</vt:lpstr>
      <vt:lpstr>Листинг программы и Форматы команд</vt:lpstr>
      <vt:lpstr>Постбайт – байт адресации</vt:lpstr>
      <vt:lpstr>Однобайтовый формат команд</vt:lpstr>
      <vt:lpstr>Расшифровка формата (1 байт)</vt:lpstr>
      <vt:lpstr>Коды регистров РОН</vt:lpstr>
      <vt:lpstr>Двухбайтовый формат команд</vt:lpstr>
      <vt:lpstr>Трехбайтовый формат команд</vt:lpstr>
      <vt:lpstr>Четырехбайтовый формат команд</vt:lpstr>
      <vt:lpstr>Пятибайтовый формат команд</vt:lpstr>
      <vt:lpstr>Шестибайтовый формат команд</vt:lpstr>
      <vt:lpstr>Способы Адресации в МП</vt:lpstr>
      <vt:lpstr>Регистровая адресация</vt:lpstr>
      <vt:lpstr>Непосредственная адресация</vt:lpstr>
      <vt:lpstr>Прямая адресация </vt:lpstr>
      <vt:lpstr>Косвенная адресация</vt:lpstr>
      <vt:lpstr>Базовая адресация</vt:lpstr>
      <vt:lpstr>Прямая индексная адресация</vt:lpstr>
      <vt:lpstr>Базово-индексная адресация</vt:lpstr>
      <vt:lpstr>Относительная адресация</vt:lpstr>
      <vt:lpstr>Адресация портов ввода/вывода</vt:lpstr>
      <vt:lpstr>Адресация команд цепочек</vt:lpstr>
      <vt:lpstr>Флаги и Регистр флагов</vt:lpstr>
      <vt:lpstr>Классификация команд МП</vt:lpstr>
      <vt:lpstr>Пересылка данных</vt:lpstr>
      <vt:lpstr>Арифметика двоичная</vt:lpstr>
      <vt:lpstr>Десятичная арифметика</vt:lpstr>
      <vt:lpstr>Логические команды</vt:lpstr>
      <vt:lpstr>Команды Передачи управления</vt:lpstr>
      <vt:lpstr>Команды цепочек</vt:lpstr>
      <vt:lpstr>Работа с флагами</vt:lpstr>
      <vt:lpstr>Команды Сдвига</vt:lpstr>
      <vt:lpstr>Команды Циклов</vt:lpstr>
      <vt:lpstr>Команда Преобразования данных</vt:lpstr>
      <vt:lpstr>Команды Управления состоянием МП</vt:lpstr>
      <vt:lpstr>Работа с битами</vt:lpstr>
      <vt:lpstr>Работа с процедурами</vt:lpstr>
      <vt:lpstr>Команды ввода вывода</vt:lpstr>
      <vt:lpstr>Работа с прерываниями</vt:lpstr>
      <vt:lpstr>Работа с адресами</vt:lpstr>
      <vt:lpstr>***</vt:lpstr>
      <vt:lpstr>Специальные команды</vt:lpstr>
      <vt:lpstr>Форматы данных</vt:lpstr>
      <vt:lpstr>Двоично-десятичные данные</vt:lpstr>
      <vt:lpstr>РАЗДЕЛИТЕЛЬ ЛЕКЦИЙ</vt:lpstr>
      <vt:lpstr>Модель процесса разработки программ</vt:lpstr>
      <vt:lpstr>Модели для программирования</vt:lpstr>
      <vt:lpstr>Модель процесса разработки программ</vt:lpstr>
      <vt:lpstr>Микропроцессор (МП)</vt:lpstr>
      <vt:lpstr>Машина Тьюринга</vt:lpstr>
      <vt:lpstr>Модель программы</vt:lpstr>
      <vt:lpstr>Модель ЭВМ (Принципы построения)</vt:lpstr>
      <vt:lpstr>Структура современной ЭВМ</vt:lpstr>
      <vt:lpstr>Представление программ в виде блок-схем (1)</vt:lpstr>
      <vt:lpstr>Представление программ в виде блок-схем (2)</vt:lpstr>
      <vt:lpstr>Пример Блок-схемы программы ЛР №2 (3)</vt:lpstr>
      <vt:lpstr>Микропроцессор (МП)</vt:lpstr>
      <vt:lpstr>Микропроцессор (МП)</vt:lpstr>
      <vt:lpstr>Форматы команд и данных в ОП (общее)</vt:lpstr>
      <vt:lpstr>Физическая модель</vt:lpstr>
      <vt:lpstr>Регистр Флагов (Flags)</vt:lpstr>
      <vt:lpstr>Стек в ОП </vt:lpstr>
      <vt:lpstr>Стек в ОП </vt:lpstr>
      <vt:lpstr>  Команда в памяти (ОП)</vt:lpstr>
      <vt:lpstr>Регистр Флагов (Flags) (1)</vt:lpstr>
      <vt:lpstr>Основные флаги МП - значения (2)</vt:lpstr>
      <vt:lpstr>Флаги в отладчике</vt:lpstr>
      <vt:lpstr>Язык Ассемблера</vt:lpstr>
      <vt:lpstr>Введение в Ассемблер</vt:lpstr>
      <vt:lpstr>Программа на Ассемблере</vt:lpstr>
      <vt:lpstr>Комментарии в тексте программы Ассемблера</vt:lpstr>
      <vt:lpstr>Константы Ассемблера</vt:lpstr>
      <vt:lpstr>Алфавит языка Ассемблера</vt:lpstr>
      <vt:lpstr>Команды Ассемблера</vt:lpstr>
      <vt:lpstr>Директивы Ассемблера</vt:lpstr>
      <vt:lpstr>Операнды команд и директив Ассемблера</vt:lpstr>
      <vt:lpstr>Описание переменных Ассемблера</vt:lpstr>
      <vt:lpstr>Скалярные переменные (1) </vt:lpstr>
      <vt:lpstr>Скалярные переменные (2)</vt:lpstr>
      <vt:lpstr>Записи и битовые поля (1) </vt:lpstr>
      <vt:lpstr>Записи и битовые поля описания (2)</vt:lpstr>
      <vt:lpstr>Записи и битовые поля - выборка (3)</vt:lpstr>
      <vt:lpstr>Записи и битовые поля – вставка (4)</vt:lpstr>
      <vt:lpstr>Структуры в Ассемблере (1)</vt:lpstr>
      <vt:lpstr>Метки в Ассемблере</vt:lpstr>
      <vt:lpstr>Выражения и операции ( Классификация) -1</vt:lpstr>
      <vt:lpstr>Выражения и операции ( 2)</vt:lpstr>
      <vt:lpstr>Специальные Выражения и операции ( 2)</vt:lpstr>
      <vt:lpstr>Специальные операции</vt:lpstr>
      <vt:lpstr>Выражения (Приоритет операций)</vt:lpstr>
      <vt:lpstr>Специальные директивы</vt:lpstr>
      <vt:lpstr>Модули и связи модулей (1)</vt:lpstr>
      <vt:lpstr>Модули и связи модулей (2)</vt:lpstr>
      <vt:lpstr>Процедуры и прерывания</vt:lpstr>
      <vt:lpstr>Директивы сегментации</vt:lpstr>
      <vt:lpstr>Макрокоманды Ассемблера</vt:lpstr>
      <vt:lpstr>Макрокоманды Ассемблера</vt:lpstr>
      <vt:lpstr>Макрокоманды и процедуры</vt:lpstr>
      <vt:lpstr>Макрокоманды - Описания</vt:lpstr>
      <vt:lpstr>Директивы макроассемблера</vt:lpstr>
      <vt:lpstr>Макрокоманды – Вызов и параметры</vt:lpstr>
      <vt:lpstr>Макрокоманды – Макрогенерация</vt:lpstr>
      <vt:lpstr>Макрокоманды – Пример макроса печати символа(1)</vt:lpstr>
      <vt:lpstr>Макрокоманды – Примеры вызова макроса печати символа - print</vt:lpstr>
      <vt:lpstr>РАЗДЕЛИТЕЛЬ ЛЕКЦИЙ</vt:lpstr>
      <vt:lpstr>Форматы команд и данных в ОП (общее)</vt:lpstr>
      <vt:lpstr>Физическая модель</vt:lpstr>
      <vt:lpstr>Регистр Флагов (Flags) (1)</vt:lpstr>
      <vt:lpstr>Основные флаги МП - значения (2)</vt:lpstr>
      <vt:lpstr>Флаги в отладчике</vt:lpstr>
      <vt:lpstr>Стек в ОП </vt:lpstr>
      <vt:lpstr>Сегменты</vt:lpstr>
      <vt:lpstr>РАЗДЕЛИТЕЛЬ ТЕМ</vt:lpstr>
      <vt:lpstr>РАЗДЕЛИТЕЛЬ ЛЕКЦИЙ</vt:lpstr>
      <vt:lpstr>  Команда в памяти (ОП)</vt:lpstr>
      <vt:lpstr>Первая программа на Ассемблере</vt:lpstr>
      <vt:lpstr>Технология обработки программ</vt:lpstr>
      <vt:lpstr>Компоненты СП и стадии обработки программ</vt:lpstr>
      <vt:lpstr>Текст программы на Ассемблере (1)</vt:lpstr>
      <vt:lpstr>Текст программы Комментарии(2)</vt:lpstr>
      <vt:lpstr>Листинг программы на Ассемблере</vt:lpstr>
      <vt:lpstr>Модули при программировании</vt:lpstr>
      <vt:lpstr>Компоненты СП и стадии обработки программ</vt:lpstr>
      <vt:lpstr>Использование QC25 для изучения Ассемблера </vt:lpstr>
      <vt:lpstr>QC25  Редактор (1)</vt:lpstr>
      <vt:lpstr>QC25  Листинг программы (2)</vt:lpstr>
      <vt:lpstr>QC25 Отладчик (3)</vt:lpstr>
      <vt:lpstr>QC25 Результат работы программы (4)</vt:lpstr>
      <vt:lpstr>QC25 справочник (меню Help) алфавитный каталог  (5)</vt:lpstr>
      <vt:lpstr>QC25 справочник (меню Help) общий каталог  (6)</vt:lpstr>
      <vt:lpstr>Фазы подготовки и создания программ на Ассемблере</vt:lpstr>
      <vt:lpstr>Технология обработки программ</vt:lpstr>
      <vt:lpstr>TASM Компиляция Программы</vt:lpstr>
      <vt:lpstr>TASM Редактирование связей между модулями</vt:lpstr>
      <vt:lpstr>TASM Запуск на выполнение (Результат работы)</vt:lpstr>
      <vt:lpstr>TASM Запуск отладчика (Ошибка кода)</vt:lpstr>
      <vt:lpstr>TASM Запуск отладчика (Правильно)</vt:lpstr>
      <vt:lpstr>TASM Результат работы в отладчике</vt:lpstr>
      <vt:lpstr>РАЗДЕЛИТЕЛЬ ТЕМ</vt:lpstr>
      <vt:lpstr>РАЗДЕЛИТЕЛЬ ТЕМ</vt:lpstr>
      <vt:lpstr>Руссификация</vt:lpstr>
      <vt:lpstr>Фазы обработки программ (1)</vt:lpstr>
      <vt:lpstr>Отладка программы на Ассемблере</vt:lpstr>
      <vt:lpstr>Командные файлы</vt:lpstr>
      <vt:lpstr>Литература курса (основная)</vt:lpstr>
      <vt:lpstr>Литература курса (доп.)</vt:lpstr>
      <vt:lpstr>Литература курса (доп.)</vt:lpstr>
      <vt:lpstr>БОЛВАНКА НОВОГО СЛАЙДА</vt:lpstr>
      <vt:lpstr>РАЗДЕЛИТЕЛЬ ЛЕКЦИЙ</vt:lpstr>
      <vt:lpstr>КР СП</vt:lpstr>
      <vt:lpstr>КР СП, ОБЩЕЕ, ТЕМЫ</vt:lpstr>
      <vt:lpstr>Испытания и сдача КР</vt:lpstr>
      <vt:lpstr>КР Общие Вопросы (орг.)</vt:lpstr>
      <vt:lpstr>Основы TSR (РП)</vt:lpstr>
      <vt:lpstr>Понятие прерывания</vt:lpstr>
      <vt:lpstr>Разновидности прерываний</vt:lpstr>
      <vt:lpstr>Вектор прерываний (ВП)</vt:lpstr>
      <vt:lpstr>Распределение ОП в реальном режиме</vt:lpstr>
      <vt:lpstr>Схема работы Резидента (Темы)</vt:lpstr>
      <vt:lpstr>Обработка аппаратных прерываний (1) (шаги) </vt:lpstr>
      <vt:lpstr>Обработка аппаратных прерываний (2) (шаги) </vt:lpstr>
      <vt:lpstr>Обработка Программных прерываний (1) (шаги)</vt:lpstr>
      <vt:lpstr>Обработка Программных прерываний (2) (шаги)</vt:lpstr>
      <vt:lpstr>Резидентные программы. Темы (1)</vt:lpstr>
      <vt:lpstr>Резидентные программы. Темы (2)</vt:lpstr>
      <vt:lpstr>Структура резидента</vt:lpstr>
      <vt:lpstr>Установка резидента и расчет размера</vt:lpstr>
      <vt:lpstr>Описание данных и процедур резидента</vt:lpstr>
      <vt:lpstr>Вызов обработчиков и их завершение (Темы)</vt:lpstr>
      <vt:lpstr>Запуск части инициализации (Темы)</vt:lpstr>
      <vt:lpstr>Определение и запоминание старого обработчика (Темы)</vt:lpstr>
      <vt:lpstr>Задание нового обработчика прерывания (Темы)</vt:lpstr>
      <vt:lpstr>Вывод строк и символов из резидентных процедур (Темы)</vt:lpstr>
      <vt:lpstr>Пример простейшего резидента (Темы)</vt:lpstr>
      <vt:lpstr>Работа с вектором прерываний напрямую</vt:lpstr>
      <vt:lpstr>Связь с резидентом из других программ</vt:lpstr>
      <vt:lpstr>Выгрузка резидента</vt:lpstr>
      <vt:lpstr>Разбор параметров командной строки</vt:lpstr>
      <vt:lpstr>Контроль наличия резидента (другой способ) </vt:lpstr>
      <vt:lpstr>Связь с резидентом с помощью клавиатуры </vt:lpstr>
      <vt:lpstr>Использование Порта клавиатуры </vt:lpstr>
      <vt:lpstr>Использование Буфера клавиатуры </vt:lpstr>
      <vt:lpstr>Выгрузка резидента отдельной программой</vt:lpstr>
      <vt:lpstr>Основные требования. Общее</vt:lpstr>
      <vt:lpstr>Русификация сообщений резидента  </vt:lpstr>
      <vt:lpstr>Групповые требования КР (2018)</vt:lpstr>
      <vt:lpstr>Загрузка в ОП. (1)</vt:lpstr>
      <vt:lpstr>Шаги при загрузке РП</vt:lpstr>
      <vt:lpstr>Сохранение и восстановление ВП. (2)</vt:lpstr>
      <vt:lpstr>Установка нового обработчика в ВП. </vt:lpstr>
      <vt:lpstr>Проверка выгрузки и восстановления старого  обработчика в ВП. </vt:lpstr>
      <vt:lpstr>Выдача справки и сообщений(2)</vt:lpstr>
      <vt:lpstr>Выгрузка TSR. (3)</vt:lpstr>
      <vt:lpstr>Проверка повторности. </vt:lpstr>
      <vt:lpstr>Сообщения резидента. (5)</vt:lpstr>
      <vt:lpstr>Параметры резидента (КС)</vt:lpstr>
      <vt:lpstr>Создание COM программы. (6)</vt:lpstr>
      <vt:lpstr>Документы на ПО. (7)</vt:lpstr>
      <vt:lpstr>Вариантные требования. Общее</vt:lpstr>
      <vt:lpstr>Вывод сообщения. (1)</vt:lpstr>
      <vt:lpstr>Модификация в курсив. (2)</vt:lpstr>
      <vt:lpstr>Русификация. (3)</vt:lpstr>
      <vt:lpstr>Запрет ввода. (4)</vt:lpstr>
      <vt:lpstr>Замена/Блокировка букв. (5)</vt:lpstr>
      <vt:lpstr>Схема работы Резидента</vt:lpstr>
      <vt:lpstr>Обработка прерываний</vt:lpstr>
      <vt:lpstr>Листы КР СП</vt:lpstr>
      <vt:lpstr>Работа резидента, демонстрация</vt:lpstr>
      <vt:lpstr>Тексты программ КР СП</vt:lpstr>
      <vt:lpstr>Особенности защиты КР СП</vt:lpstr>
      <vt:lpstr>Сдача КР СП</vt:lpstr>
      <vt:lpstr>ТЗ КР</vt:lpstr>
      <vt:lpstr>Листы КР по СП</vt:lpstr>
      <vt:lpstr>Документы на ПО КР</vt:lpstr>
      <vt:lpstr>Модульная структура резидента</vt:lpstr>
      <vt:lpstr>Схема обработки прерываний в своей КР</vt:lpstr>
      <vt:lpstr>Алгоритмы процедур обработки прерываний</vt:lpstr>
      <vt:lpstr>ЛР № 2 Разработка КФ для режима КС</vt:lpstr>
      <vt:lpstr>Системное программирование</vt:lpstr>
      <vt:lpstr>FAR</vt:lpstr>
      <vt:lpstr>БОЛВАНКА НОВОГО СЛАЙДА</vt:lpstr>
      <vt:lpstr>РАЗДЕЛИТЕЛЬ ТЕМ</vt:lpstr>
      <vt:lpstr>РАЗДЕЛИТЕЛЬ ЛЕКЦИЙ</vt:lpstr>
      <vt:lpstr>РАЗДЕЛИТЕЛЬ ЛЕКЦИЙ</vt:lpstr>
      <vt:lpstr>РАЗДЕЛИТЕЛЬ ТЕМ</vt:lpstr>
      <vt:lpstr>РАЗДЕЛИТЕЛЬ ТЕМ</vt:lpstr>
      <vt:lpstr>БОЛВАНКА НОВОГО СЛАЙДА</vt:lpstr>
      <vt:lpstr>РАЗДЕЛИТЕЛЬ ЛЕКЦИЙ</vt:lpstr>
      <vt:lpstr>TEST</vt:lpstr>
      <vt:lpstr>Темы лекций 1</vt:lpstr>
      <vt:lpstr>Темы лекций 2</vt:lpstr>
      <vt:lpstr>Темы лекций 3</vt:lpstr>
      <vt:lpstr>Темы лекций 4</vt:lpstr>
      <vt:lpstr>Актуальные темы (на сегодня 3 ЛК)</vt:lpstr>
      <vt:lpstr>Актуальные темы (на сегодня 2 ЛК)</vt:lpstr>
      <vt:lpstr>Актуальные темы (на сегодня 1ЛК)</vt:lpstr>
      <vt:lpstr>Актуальные темы (ЛК4)</vt:lpstr>
      <vt:lpstr>Актуальные темы (ЛК5)</vt:lpstr>
      <vt:lpstr>Рубежный контроль по СП</vt:lpstr>
      <vt:lpstr>РК №1 по СП</vt:lpstr>
      <vt:lpstr>Особые условия вып. и оценки по РК №2 СП </vt:lpstr>
      <vt:lpstr>Форма листа для ответов ПО РК № 1</vt:lpstr>
      <vt:lpstr>Форма листа для ответов ПО РК № 2</vt:lpstr>
      <vt:lpstr>Сдача работ по РК №2</vt:lpstr>
      <vt:lpstr>Общее Задание по КР (РК №1)</vt:lpstr>
      <vt:lpstr>Общее Задание по КР (РК №2)</vt:lpstr>
      <vt:lpstr>РК №2 по ЛР СП и КР СП</vt:lpstr>
      <vt:lpstr>Таблица для общих вопросов по КР СП</vt:lpstr>
      <vt:lpstr>Список вопросов по КР СП для РК КР СП (1 часть 1-9)</vt:lpstr>
      <vt:lpstr>Список вопросов по КР СП для РК КР СП (2 часть 10-19)</vt:lpstr>
      <vt:lpstr>Список вопросов по КР СП для РК КР СП (3 часть 20-29)</vt:lpstr>
      <vt:lpstr>Список вопросов по КР СП для РК КР СП (4 часть 30-33)</vt:lpstr>
      <vt:lpstr>Выдача сообщения по времени (1)</vt:lpstr>
      <vt:lpstr>Выдача сообщения по времени (Меню КР)</vt:lpstr>
      <vt:lpstr>Курсив заданной буквы(Меню КР)</vt:lpstr>
      <vt:lpstr>Курсив заданной буквы(2)</vt:lpstr>
      <vt:lpstr>Русификация набора букв</vt:lpstr>
      <vt:lpstr>Замена/блокировка/русификация (Меню КР)</vt:lpstr>
      <vt:lpstr>Замена/блокировка/русификация(Меню КР)</vt:lpstr>
      <vt:lpstr>Блокировка и замена набора букв</vt:lpstr>
      <vt:lpstr>ЛР № 1  Электронные справочники Общее (2)</vt:lpstr>
      <vt:lpstr>ЛР №1 Справочники Управляющие Блоки (2)</vt:lpstr>
      <vt:lpstr>???</vt:lpstr>
      <vt:lpstr>Составляющие ФМ</vt:lpstr>
      <vt:lpstr>Литература для лекций</vt:lpstr>
      <vt:lpstr>Стек в ОП (PUSH)</vt:lpstr>
      <vt:lpstr>Стек (POP)</vt:lpstr>
      <vt:lpstr>Отладка программ</vt:lpstr>
      <vt:lpstr>Отладчик СП VS</vt:lpstr>
      <vt:lpstr>Общие понятия ЯП и ИТ</vt:lpstr>
      <vt:lpstr>Файл Менеджеры. Возможности</vt:lpstr>
      <vt:lpstr>Язык и языки программирования</vt:lpstr>
      <vt:lpstr>Системы программирования</vt:lpstr>
      <vt:lpstr>Основы программирования (Понятия)</vt:lpstr>
      <vt:lpstr>Общие понятия ЯП и ИТ</vt:lpstr>
      <vt:lpstr>Файл (1)</vt:lpstr>
      <vt:lpstr>Файл (2)</vt:lpstr>
      <vt:lpstr>Общие понятия Ассемблер и МП</vt:lpstr>
      <vt:lpstr>Тема письма по почте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Сергей Большаков</cp:lastModifiedBy>
  <cp:revision>1979</cp:revision>
  <cp:lastPrinted>2017-05-24T06:54:42Z</cp:lastPrinted>
  <dcterms:created xsi:type="dcterms:W3CDTF">2016-12-13T08:08:39Z</dcterms:created>
  <dcterms:modified xsi:type="dcterms:W3CDTF">2024-01-26T07:42:42Z</dcterms:modified>
</cp:coreProperties>
</file>